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7" r:id="rId2"/>
    <p:sldId id="256" r:id="rId3"/>
    <p:sldId id="257" r:id="rId4"/>
    <p:sldId id="269" r:id="rId5"/>
    <p:sldId id="274" r:id="rId6"/>
    <p:sldId id="272" r:id="rId7"/>
    <p:sldId id="258" r:id="rId8"/>
    <p:sldId id="259" r:id="rId9"/>
    <p:sldId id="260" r:id="rId10"/>
    <p:sldId id="263" r:id="rId11"/>
    <p:sldId id="271" r:id="rId12"/>
    <p:sldId id="281" r:id="rId13"/>
    <p:sldId id="282" r:id="rId14"/>
    <p:sldId id="279" r:id="rId15"/>
    <p:sldId id="278" r:id="rId16"/>
    <p:sldId id="28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896" autoAdjust="0"/>
  </p:normalViewPr>
  <p:slideViewPr>
    <p:cSldViewPr snapToGrid="0">
      <p:cViewPr varScale="1">
        <p:scale>
          <a:sx n="62" d="100"/>
          <a:sy n="62" d="100"/>
        </p:scale>
        <p:origin x="96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1DFFD-0639-450F-A95D-6BC42EFC6563}" type="datetimeFigureOut">
              <a:rPr lang="ru-RU" smtClean="0"/>
              <a:t>13.02.2024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6046D-0659-4115-95D0-506687AD151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9319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59EBD-2944-4F83-9BDB-40179331FFB1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961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6046D-0659-4115-95D0-506687AD1516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037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13.02.2024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48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13.02.2024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549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13.02.2024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833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13.02.2024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583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13.02.2024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98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13.02.2024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523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13.02.2024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239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13.02.2024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594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13.02.2024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019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13.02.2024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500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13.02.2024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094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B38E9-DBAE-4AA2-BF3B-13DCA674FB12}" type="datetimeFigureOut">
              <a:rPr lang="ru-RU" smtClean="0"/>
              <a:t>13.02.2024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744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51319" y="4272672"/>
            <a:ext cx="3940681" cy="216931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600" dirty="0"/>
              <a:t>Выполнил: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600" dirty="0"/>
              <a:t>студент группы</a:t>
            </a:r>
            <a:r>
              <a:rPr lang="en-US" sz="1600" dirty="0"/>
              <a:t> </a:t>
            </a:r>
            <a:r>
              <a:rPr lang="ru-RU" sz="1600" b="1" dirty="0"/>
              <a:t>ПИ-20.01</a:t>
            </a:r>
            <a:endParaRPr lang="en-US" sz="1600" b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600" b="1" dirty="0"/>
              <a:t>Каспшицкий А.А.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600" dirty="0"/>
              <a:t>Руководитель от </a:t>
            </a:r>
            <a:r>
              <a:rPr lang="ru-RU" sz="1600" dirty="0" err="1"/>
              <a:t>ТюмГУ</a:t>
            </a:r>
            <a:r>
              <a:rPr lang="ru-RU" sz="1600" dirty="0"/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600" b="1" dirty="0"/>
              <a:t>Профессор, д. тех. н. Ивашко А.Г.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600" dirty="0"/>
              <a:t>Руководитель от предприятия: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600" b="1" dirty="0"/>
              <a:t>Ткаченко И.Н.</a:t>
            </a:r>
          </a:p>
          <a:p>
            <a:pPr>
              <a:spcBef>
                <a:spcPts val="0"/>
              </a:spcBef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5643" y="201881"/>
            <a:ext cx="92051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МИНИСТЕРСТВО НАУКИ И ВЫСШЕГО ОБРАЗОВАНИЯ </a:t>
            </a:r>
          </a:p>
          <a:p>
            <a:pPr algn="ctr"/>
            <a:r>
              <a:rPr lang="ru-RU" sz="1600" dirty="0"/>
              <a:t>РОССИЙСКОЙ ФЕДЕРАЦИИ</a:t>
            </a:r>
          </a:p>
          <a:p>
            <a:pPr algn="ctr"/>
            <a:r>
              <a:rPr lang="ru-RU" sz="1600" dirty="0"/>
              <a:t>Федеральное государственное автономное образовательное учреждение</a:t>
            </a:r>
          </a:p>
          <a:p>
            <a:pPr algn="ctr"/>
            <a:r>
              <a:rPr lang="ru-RU" sz="1600" dirty="0"/>
              <a:t>высшего образования</a:t>
            </a:r>
          </a:p>
          <a:p>
            <a:pPr algn="ctr"/>
            <a:r>
              <a:rPr lang="ru-RU" sz="1600" dirty="0"/>
              <a:t>«ТЮМЕНСКИЙ ГОСУДАРСТВЕННЫЙ УНИВЕРСИТЕТ»</a:t>
            </a:r>
          </a:p>
          <a:p>
            <a:pPr algn="ctr"/>
            <a:r>
              <a:rPr lang="ru-RU" sz="1600" dirty="0"/>
              <a:t>ИНСТИТУТ МАТЕМАТИКИ И КОМПЬЮТЕРНЫХ НАУК</a:t>
            </a:r>
          </a:p>
          <a:p>
            <a:pPr algn="ctr"/>
            <a:r>
              <a:rPr lang="ru-RU" sz="1600" dirty="0"/>
              <a:t>Кафедра программной и системной инженерии</a:t>
            </a:r>
          </a:p>
          <a:p>
            <a:pPr algn="ctr"/>
            <a:r>
              <a:rPr lang="ru-RU" sz="1600" dirty="0"/>
              <a:t>Базовая кафедра автоматизации бизнес-процессов на платформе 1С:Предприятие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192304" y="2314831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cap="all" dirty="0"/>
              <a:t> </a:t>
            </a:r>
            <a:endParaRPr lang="ru-RU" sz="1600" dirty="0"/>
          </a:p>
          <a:p>
            <a:pPr algn="ctr"/>
            <a:r>
              <a:rPr lang="ru-RU" sz="1600" dirty="0"/>
              <a:t>ОТЧЕТ</a:t>
            </a:r>
          </a:p>
          <a:p>
            <a:pPr algn="ctr"/>
            <a:r>
              <a:rPr lang="ru-RU" sz="1600" dirty="0"/>
              <a:t>О РЕЗУЛЬТАТАХ ИНДИВИДУАЛЬНОЙ </a:t>
            </a:r>
          </a:p>
          <a:p>
            <a:pPr algn="ctr"/>
            <a:r>
              <a:rPr lang="ru-RU" sz="1600" dirty="0"/>
              <a:t>ТЕХНОЛОГИЧЕСКОЙ ПРАКТИКИ</a:t>
            </a:r>
          </a:p>
          <a:p>
            <a:pPr algn="ctr"/>
            <a:r>
              <a:rPr lang="ru-RU" sz="1600" dirty="0"/>
              <a:t>(ПРОЕКТНО-ТЕХНОЛОГИЧЕСКАЯ)</a:t>
            </a:r>
          </a:p>
          <a:p>
            <a:pPr algn="ctr"/>
            <a:r>
              <a:rPr lang="ru-RU" sz="1600" dirty="0"/>
              <a:t> </a:t>
            </a:r>
          </a:p>
          <a:p>
            <a:pPr algn="ctr"/>
            <a:r>
              <a:rPr lang="ru-RU" sz="1600" dirty="0"/>
              <a:t>Место прохождения практики</a:t>
            </a:r>
            <a:endParaRPr lang="en-US" sz="1600" dirty="0"/>
          </a:p>
          <a:p>
            <a:pPr algn="ctr"/>
            <a:r>
              <a:rPr lang="ru-RU" sz="1600" dirty="0"/>
              <a:t>ООО «Техноком»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802659" y="6427742"/>
            <a:ext cx="22172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0213" algn="ctr"/>
                <a:tab pos="5940425" algn="r"/>
              </a:tabLst>
            </a:pPr>
            <a:r>
              <a:rPr lang="ru-RU" altLang="ru-RU" sz="1600" dirty="0">
                <a:latin typeface="+mn-lt"/>
              </a:rPr>
              <a:t>Тюмень-2023</a:t>
            </a:r>
          </a:p>
        </p:txBody>
      </p:sp>
    </p:spTree>
    <p:extLst>
      <p:ext uri="{BB962C8B-B14F-4D97-AF65-F5344CB8AC3E}">
        <p14:creationId xmlns:p14="http://schemas.microsoft.com/office/powerpoint/2010/main" val="1977958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42634-8CAF-6287-38B5-8D4672AB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896C1D-163E-8187-9EEA-004C5DAED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Приказ о согласовании лесного участка</a:t>
            </a:r>
          </a:p>
          <a:p>
            <a:r>
              <a:rPr lang="ru-RU" dirty="0"/>
              <a:t>Уведомления об отказе в предварительном согласовании</a:t>
            </a:r>
          </a:p>
          <a:p>
            <a:r>
              <a:rPr lang="ru-RU" dirty="0"/>
              <a:t>Решение о согласовании лесного участка</a:t>
            </a:r>
          </a:p>
        </p:txBody>
      </p:sp>
    </p:spTree>
    <p:extLst>
      <p:ext uri="{BB962C8B-B14F-4D97-AF65-F5344CB8AC3E}">
        <p14:creationId xmlns:p14="http://schemas.microsoft.com/office/powerpoint/2010/main" val="401418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E1982-FFD6-C2DA-F769-1FE51082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Ожидаемый 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69DD7D-5FA2-108F-DF2A-F2BA68554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Уменьшение трудозатрат, потраченного времени заявителя, при подаче заявления;</a:t>
            </a:r>
          </a:p>
          <a:p>
            <a:r>
              <a:rPr lang="ru-RU" dirty="0"/>
              <a:t>Уменьшение времени для предоставления услуги;</a:t>
            </a:r>
          </a:p>
          <a:p>
            <a:r>
              <a:rPr lang="ru-RU" dirty="0"/>
              <a:t>Снижение когнитивной нагрузки на оператора при обработке заявлений;</a:t>
            </a:r>
          </a:p>
        </p:txBody>
      </p:sp>
    </p:spTree>
    <p:extLst>
      <p:ext uri="{BB962C8B-B14F-4D97-AF65-F5344CB8AC3E}">
        <p14:creationId xmlns:p14="http://schemas.microsoft.com/office/powerpoint/2010/main" val="3668978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C91E5F-19C2-50F1-5635-28F5C8A2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Все услуги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7ECBDE4-900D-4832-B81B-81E624D4E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1311303"/>
            <a:ext cx="11353800" cy="5546697"/>
          </a:xfrm>
        </p:spPr>
      </p:pic>
    </p:spTree>
    <p:extLst>
      <p:ext uri="{BB962C8B-B14F-4D97-AF65-F5344CB8AC3E}">
        <p14:creationId xmlns:p14="http://schemas.microsoft.com/office/powerpoint/2010/main" val="1217329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1F8F6-E20F-D572-499B-4F759F6D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Все услуги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5D8E1E-B70B-24DF-97AF-089F8A1C8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05" y="2268540"/>
            <a:ext cx="11650989" cy="375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94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8B056-92B5-DA3A-4691-8F0B7E6E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38" y="318472"/>
            <a:ext cx="10515600" cy="1325563"/>
          </a:xfrm>
        </p:spPr>
        <p:txBody>
          <a:bodyPr/>
          <a:lstStyle/>
          <a:p>
            <a:r>
              <a:rPr lang="ru-RU" dirty="0"/>
              <a:t>Отказ в согласовании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9BF50F-9975-997D-48BA-3E9D4E8DB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966" y="232916"/>
            <a:ext cx="5287113" cy="63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18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A8A012-6C2F-9790-ECF9-3C2120EE3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581" y="1183111"/>
            <a:ext cx="5319939" cy="576699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E1DF68-1EB5-C49C-D04B-CCF6F05CB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47" y="120411"/>
            <a:ext cx="3576782" cy="1325563"/>
          </a:xfrm>
        </p:spPr>
        <p:txBody>
          <a:bodyPr/>
          <a:lstStyle/>
          <a:p>
            <a:r>
              <a:rPr lang="ru-RU" dirty="0"/>
              <a:t>Отказ в утверждении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A3AE68-8119-29B0-D400-6D573AEB0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25" y="0"/>
            <a:ext cx="4877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34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45ECFD-123B-5743-F381-C3F7FA8E3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964" y="350982"/>
            <a:ext cx="6929582" cy="1293524"/>
          </a:xfrm>
        </p:spPr>
        <p:txBody>
          <a:bodyPr>
            <a:normAutofit fontScale="90000"/>
          </a:bodyPr>
          <a:lstStyle/>
          <a:p>
            <a:r>
              <a:rPr lang="ru-RU" dirty="0"/>
              <a:t>Решение об отказе в предоставлении участка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F4FBBA-4B6F-D24D-6907-1DB8115B0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392" y="-71659"/>
            <a:ext cx="4610743" cy="67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5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716723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dirty="0"/>
              <a:t>Оформление права пользования лесным участком отдела учета земель и организации использования лесов </a:t>
            </a:r>
          </a:p>
        </p:txBody>
      </p:sp>
    </p:spTree>
    <p:extLst>
      <p:ext uri="{BB962C8B-B14F-4D97-AF65-F5344CB8AC3E}">
        <p14:creationId xmlns:p14="http://schemas.microsoft.com/office/powerpoint/2010/main" val="283034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91607-8851-3FDB-ACE2-62C20719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Проблема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850" y="1378142"/>
            <a:ext cx="11544299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</a:pPr>
            <a:r>
              <a:rPr lang="ru-RU" sz="2400" dirty="0"/>
              <a:t>По общему правилу лесной фонд страны находится в собственности государства. Однако осуществлять свои полномочия пользования и владения самостоятельно государственный аппарат не может и для этого передает их субъектам РФ. Физические и юридические лица могут оформить право собственности на лесные участки. В Свердловской области </a:t>
            </a:r>
            <a:r>
              <a:rPr lang="ru-RU" sz="2400" b="1" dirty="0"/>
              <a:t>нет цифрового ресурса </a:t>
            </a:r>
            <a:r>
              <a:rPr lang="ru-RU" sz="2400" dirty="0"/>
              <a:t>для получения права собственности на лесные участки.</a:t>
            </a:r>
          </a:p>
        </p:txBody>
      </p:sp>
    </p:spTree>
    <p:extLst>
      <p:ext uri="{BB962C8B-B14F-4D97-AF65-F5344CB8AC3E}">
        <p14:creationId xmlns:p14="http://schemas.microsoft.com/office/powerpoint/2010/main" val="280636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53688-45FE-577C-8DD7-3613CCD4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Контракт на разработку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CE2B15-4CC7-D769-2AE9-B9F8707DD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98" y="1525706"/>
            <a:ext cx="10023403" cy="511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8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30EE0F1-55FA-F557-06EE-0E0385589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225" y="327025"/>
            <a:ext cx="5319884" cy="645490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AB2C2B-EBAA-9A0A-FE78-1D1386277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3561"/>
            <a:ext cx="11582400" cy="1325563"/>
          </a:xfrm>
        </p:spPr>
        <p:txBody>
          <a:bodyPr/>
          <a:lstStyle/>
          <a:p>
            <a:r>
              <a:rPr lang="ru-RU"/>
              <a:t>Предварительно согласование лесного участка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B83826-2A85-7EB9-4214-5183858FA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92142"/>
            <a:ext cx="6833275" cy="483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85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365125"/>
            <a:ext cx="10631424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Действия бизнес-процесса на которые возможно тратить меньше времени, ресурсов.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Составление и подача заявлений;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Регистрация заявлений, подписание документов;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Уведомление заявителя;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Работа с картографической информацией при подаче, рассмотрении заявления;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Заполнение шаблонов приказов, уведомлений, отказов, актов;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3957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53941-33A6-C802-2C6A-C74E237C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1782F-AA52-20F9-E2AB-B79A6BFA8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Сократить трудозатраты </a:t>
            </a:r>
            <a:r>
              <a:rPr lang="ru-RU" dirty="0">
                <a:effectLst/>
                <a:ea typeface="Calibri" panose="020F0502020204030204" pitchFamily="34" charset="0"/>
              </a:rPr>
              <a:t>заявителя при подаче заявлений путем цифровизации подачи заявления</a:t>
            </a:r>
            <a:r>
              <a:rPr lang="ru-RU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, время для предоставления услуги и трудозатраты оператора ВИС Лесопользование, путем автоматизации регистрации заявлений и</a:t>
            </a:r>
            <a:r>
              <a:rPr lang="en-US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ru-RU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частичной автоматизации подписания итоговых документов в СЭД ПСО</a:t>
            </a:r>
            <a:r>
              <a:rPr lang="ru-RU" dirty="0">
                <a:solidFill>
                  <a:srgbClr val="303030"/>
                </a:solidFill>
                <a:ea typeface="Calibri" panose="020F0502020204030204" pitchFamily="34" charset="0"/>
              </a:rPr>
              <a:t>.</a:t>
            </a:r>
            <a:endParaRPr lang="ru-RU" dirty="0">
              <a:solidFill>
                <a:srgbClr val="303030"/>
              </a:solidFill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9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E9FF2-96E7-0868-9DE9-11787624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Задачи, поставленные начальником группы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E7766C-0A08-FEF6-9580-0459957FA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1877"/>
            <a:ext cx="10756392" cy="4351338"/>
          </a:xfrm>
        </p:spPr>
        <p:txBody>
          <a:bodyPr>
            <a:normAutofit fontScale="70000" lnSpcReduction="20000"/>
          </a:bodyPr>
          <a:lstStyle/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effectLst/>
                <a:ea typeface="Times New Roman" panose="02020603050405020304" pitchFamily="18" charset="0"/>
              </a:rPr>
              <a:t>Изучить процесс выдачи лесного участка,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effectLst/>
                <a:ea typeface="Times New Roman" panose="02020603050405020304" pitchFamily="18" charset="0"/>
              </a:rPr>
              <a:t>Спроектировать модель данных ВИС Лесопользования Свердловской Области,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effectLst/>
                <a:ea typeface="Times New Roman" panose="02020603050405020304" pitchFamily="18" charset="0"/>
              </a:rPr>
              <a:t>Спроектировать и разработать серверное приложение для получения гос. услуг.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effectLst/>
                <a:ea typeface="Times New Roman" panose="02020603050405020304" pitchFamily="18" charset="0"/>
              </a:rPr>
              <a:t>Изучить структуру сообщений для обмена сообщениями с СЭД ПСО,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effectLst/>
                <a:ea typeface="Times New Roman" panose="02020603050405020304" pitchFamily="18" charset="0"/>
              </a:rPr>
              <a:t>Спроектировать серверное приложение для генерации сообщений и обработки ответных сообщений от СЭД ПСО,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effectLst/>
                <a:ea typeface="Times New Roman" panose="02020603050405020304" pitchFamily="18" charset="0"/>
              </a:rPr>
              <a:t>Реализовать серверное приложение</a:t>
            </a:r>
            <a:r>
              <a:rPr lang="ru-RU" sz="2800" dirty="0">
                <a:ea typeface="Times New Roman" panose="02020603050405020304" pitchFamily="18" charset="0"/>
              </a:rPr>
              <a:t>,</a:t>
            </a:r>
            <a:endParaRPr lang="ru-RU" sz="2800" dirty="0">
              <a:effectLst/>
              <a:ea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ea typeface="Times New Roman" panose="02020603050405020304" pitchFamily="18" charset="0"/>
              </a:rPr>
              <a:t>Спроектировать серверное приложение для отправки сообщений,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effectLst/>
                <a:ea typeface="Times New Roman" panose="02020603050405020304" pitchFamily="18" charset="0"/>
              </a:rPr>
              <a:t>Реализовать серверное приложение для отправки сообщений.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282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27729-5451-50B7-7E48-414C711E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BDBDF-6213-5485-B958-CCD6BCE73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Заявление на получение предварительного  согласования лесного участка</a:t>
            </a:r>
          </a:p>
        </p:txBody>
      </p:sp>
    </p:spTree>
    <p:extLst>
      <p:ext uri="{BB962C8B-B14F-4D97-AF65-F5344CB8AC3E}">
        <p14:creationId xmlns:p14="http://schemas.microsoft.com/office/powerpoint/2010/main" val="35202405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30303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30303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2832</TotalTime>
  <Words>397</Words>
  <Application>Microsoft Office PowerPoint</Application>
  <PresentationFormat>Широкоэкранный</PresentationFormat>
  <Paragraphs>63</Paragraphs>
  <Slides>16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Оформление права пользования лесным участком отдела учета земель и организации использования лесов </vt:lpstr>
      <vt:lpstr>Проблема</vt:lpstr>
      <vt:lpstr>Контракт на разработку</vt:lpstr>
      <vt:lpstr>Предварительно согласование лесного участка</vt:lpstr>
      <vt:lpstr>Действия бизнес-процесса на которые возможно тратить меньше времени, ресурсов.</vt:lpstr>
      <vt:lpstr>Цель</vt:lpstr>
      <vt:lpstr>Задачи, поставленные начальником группы разработки</vt:lpstr>
      <vt:lpstr>Входные данные</vt:lpstr>
      <vt:lpstr>Выходные данные</vt:lpstr>
      <vt:lpstr>Ожидаемый результат</vt:lpstr>
      <vt:lpstr>Все услуги</vt:lpstr>
      <vt:lpstr>Все услуги</vt:lpstr>
      <vt:lpstr>Отказ в согласовании</vt:lpstr>
      <vt:lpstr>Отказ в утверждении</vt:lpstr>
      <vt:lpstr>Решение об отказе в предоставлении участка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Каспшицкий Алексей Александрович</dc:creator>
  <cp:lastModifiedBy>Каспшицкий Алексей</cp:lastModifiedBy>
  <cp:revision>127</cp:revision>
  <dcterms:created xsi:type="dcterms:W3CDTF">2023-11-10T08:42:43Z</dcterms:created>
  <dcterms:modified xsi:type="dcterms:W3CDTF">2024-02-13T16:11:13Z</dcterms:modified>
</cp:coreProperties>
</file>