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2" r:id="rId4"/>
    <p:sldId id="263" r:id="rId5"/>
    <p:sldId id="264" r:id="rId6"/>
    <p:sldId id="265" r:id="rId7"/>
    <p:sldId id="266" r:id="rId8"/>
    <p:sldId id="261" r:id="rId9"/>
    <p:sldId id="276" r:id="rId10"/>
    <p:sldId id="268" r:id="rId11"/>
    <p:sldId id="269" r:id="rId12"/>
    <p:sldId id="271" r:id="rId13"/>
    <p:sldId id="270" r:id="rId14"/>
    <p:sldId id="277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23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184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57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81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64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92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27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85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60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07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41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04C8C-A16D-40ED-B7C8-20CC6A7D0227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26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slugi.egov66.ru/forest-api/api/public/services/1070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slugi.egov66.ru/forest-api/api/request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slugi.egov66.ru/forest-api/api/requests/2334177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slugi.egov66.ru/forest-api/api/requests/2334177/next-status?to=9806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slugi.egov66.ru/forest-api/api/documents/%7bdocumentId%7dsign/externa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28" y="391588"/>
            <a:ext cx="1598971" cy="706792"/>
          </a:xfrm>
          <a:prstGeom prst="rect">
            <a:avLst/>
          </a:prstGeom>
        </p:spPr>
      </p:pic>
      <p:sp>
        <p:nvSpPr>
          <p:cNvPr id="16" name="Заголовок 1"/>
          <p:cNvSpPr txBox="1">
            <a:spLocks/>
          </p:cNvSpPr>
          <p:nvPr/>
        </p:nvSpPr>
        <p:spPr>
          <a:xfrm>
            <a:off x="514837" y="27916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Разработка ведомственной информационной системы "Лесопользование"</a:t>
            </a: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514837" y="53276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Выполнил: Каспшицкий Алексей Александрович </a:t>
            </a:r>
          </a:p>
          <a:p>
            <a:pPr algn="l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Научный руководитель от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ТюмГУ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Ивашко Александр Григорьевич, д.т.н., профессор</a:t>
            </a:r>
          </a:p>
          <a:p>
            <a:pPr algn="l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Руководитель от предприятия: Ткаченко Иван Николаевич</a:t>
            </a:r>
          </a:p>
          <a:p>
            <a:pPr algn="l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Место практики: ООО «Техноком»</a:t>
            </a:r>
          </a:p>
        </p:txBody>
      </p:sp>
    </p:spTree>
    <p:extLst>
      <p:ext uri="{BB962C8B-B14F-4D97-AF65-F5344CB8AC3E}">
        <p14:creationId xmlns:p14="http://schemas.microsoft.com/office/powerpoint/2010/main" val="3437555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9891500" cy="41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Запрос и ответ к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49614" y="1006521"/>
            <a:ext cx="9843009" cy="700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Чтение информации о выбранной услуге: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</a:t>
            </a:r>
            <a:r>
              <a:rPr lang="en-US" sz="2800" dirty="0">
                <a:hlinkClick r:id="rId4"/>
              </a:rPr>
              <a:t>https://uslugi.egov66.ru/forest-api/api/public/services/10701</a:t>
            </a:r>
            <a:r>
              <a:rPr lang="ru-RU" sz="2800" dirty="0"/>
              <a:t> 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54415" y="10649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394045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2015" y="2475158"/>
            <a:ext cx="701292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Тело ответа прикреплено в приложении №1.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Краткое описание тела ответа: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668786" y="299068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категории, 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основания отказа, 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категории получателей, 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полное наименование услуги, 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перечень поставщиков услуги,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административный регламент, 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стоимость и сроки оказания услуги, 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документы необходимые для получения услуги.</a:t>
            </a:r>
          </a:p>
        </p:txBody>
      </p:sp>
    </p:spTree>
    <p:extLst>
      <p:ext uri="{BB962C8B-B14F-4D97-AF65-F5344CB8AC3E}">
        <p14:creationId xmlns:p14="http://schemas.microsoft.com/office/powerpoint/2010/main" val="2738830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1"/>
            <a:ext cx="9891500" cy="4602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Запрос и ответ к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49615" y="1006521"/>
            <a:ext cx="8009382" cy="700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Создание черновика заявления: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 </a:t>
            </a:r>
            <a:r>
              <a:rPr lang="en-US" sz="2800" dirty="0">
                <a:hlinkClick r:id="rId4"/>
              </a:rPr>
              <a:t>https://uslugi.egov66.ru/forest-api/api/requests</a:t>
            </a:r>
            <a:r>
              <a:rPr lang="ru-RU" sz="2800" dirty="0"/>
              <a:t>  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425942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02015" y="4062835"/>
            <a:ext cx="6096000" cy="9110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Логика запроса: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Создать заявление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,</a:t>
            </a:r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Установить статус черновик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,</a:t>
            </a:r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Пред заполнить информацию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.</a:t>
            </a:r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2015" y="2028780"/>
            <a:ext cx="6096000" cy="3847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Тело запроса и ответа прикреплено в приложении №2. 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28779" y="2635659"/>
            <a:ext cx="6096000" cy="11288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На момент создания черновика в заявлении заполняются </a:t>
            </a:r>
            <a:r>
              <a:rPr lang="ru-RU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следующие поля</a:t>
            </a: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: </a:t>
            </a:r>
          </a:p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		заявитель,</a:t>
            </a:r>
          </a:p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		исполнитель, </a:t>
            </a:r>
          </a:p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		услуга.</a:t>
            </a:r>
          </a:p>
        </p:txBody>
      </p:sp>
    </p:spTree>
    <p:extLst>
      <p:ext uri="{BB962C8B-B14F-4D97-AF65-F5344CB8AC3E}">
        <p14:creationId xmlns:p14="http://schemas.microsoft.com/office/powerpoint/2010/main" val="2095223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9891500" cy="4143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Запрос и ответ к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114722" y="580229"/>
            <a:ext cx="9555489" cy="11425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</a:t>
            </a:r>
            <a:r>
              <a:rPr lang="ru-RU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тение выбранного заявления: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</a:t>
            </a:r>
            <a:r>
              <a:rPr lang="en-US" dirty="0">
                <a:hlinkClick r:id="rId4"/>
              </a:rPr>
              <a:t>https://uslugi.egov66.ru/forest-api/api/requests/2334177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394045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2015" y="1753841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Тело ответа прикреплено в приложении №3. </a:t>
            </a:r>
          </a:p>
          <a:p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Краткое описание тела ответа: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677174" y="235487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Заявитель,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Представитель,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Земельный участок,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Оказываемая услуга,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Вид права пользования участком,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Приложенные к заявлению документы,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Срок планируемого использования участка.</a:t>
            </a:r>
          </a:p>
        </p:txBody>
      </p:sp>
    </p:spTree>
    <p:extLst>
      <p:ext uri="{BB962C8B-B14F-4D97-AF65-F5344CB8AC3E}">
        <p14:creationId xmlns:p14="http://schemas.microsoft.com/office/powerpoint/2010/main" val="3789174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9891500" cy="4307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Запрос и ответ к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1906" y="1064976"/>
            <a:ext cx="12191999" cy="7294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Смена статуса (подача заявления)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PUT </a:t>
            </a:r>
            <a:r>
              <a:rPr lang="en-US" sz="2800" dirty="0">
                <a:hlinkClick r:id="rId4"/>
              </a:rPr>
              <a:t>https://uslugi.egov66.ru/forest-api/api/requests/2334177/next-status?to=9806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54415" y="10649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394045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46821" y="3651717"/>
            <a:ext cx="6398595" cy="1934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Логика при выполнении запроса: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Проверка заполнения обязательных полей, подписан ли документ заявления.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Проверка не забронирован ли запрашиваемый участок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Отправить заявление на регистрацию в СЭД ПСО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Перевести заявление в статус «На регистрации»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Блокировать возможность редактировать атрибуты заявления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2015" y="2335136"/>
            <a:ext cx="6096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Тело запроса и ответа прикреплено в приложении №4. В ответе возвращается такая же структура, что и при чтении заявлении.</a:t>
            </a:r>
          </a:p>
        </p:txBody>
      </p:sp>
    </p:spTree>
    <p:extLst>
      <p:ext uri="{BB962C8B-B14F-4D97-AF65-F5344CB8AC3E}">
        <p14:creationId xmlns:p14="http://schemas.microsoft.com/office/powerpoint/2010/main" val="3698726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9891500" cy="4452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Запрос и ответ к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-59559" y="799097"/>
            <a:ext cx="12311118" cy="700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Отправка документа на подписание: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https://uslugi.egov66.ru/forest-api/api/documents/{documentId}/sign/external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ru-RU" sz="2800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02015" y="3164661"/>
            <a:ext cx="6096000" cy="21390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Логика при выполнении запроса: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На основе типа документа выбирается типа запроса в генератор сообщений.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Выбирается оператор-получатель на стороне СЭД ПСО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Отправляется сообщение в генератор сообщений в запросе передается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id </a:t>
            </a: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документа, тип шаблона,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id </a:t>
            </a: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оператора,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id </a:t>
            </a: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получателя.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Логика формирования и обработки пакетов рассматриваться не будет.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29266" y="1938361"/>
            <a:ext cx="8316700" cy="9242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В параметрах запроса передаётся идентификатор подписываемого документа.</a:t>
            </a:r>
          </a:p>
          <a:p>
            <a:pPr algn="just">
              <a:lnSpc>
                <a:spcPct val="70000"/>
              </a:lnSpc>
              <a:spcBef>
                <a:spcPct val="0"/>
              </a:spcBef>
            </a:pPr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В теле запроса передается комментарий к подписываемому документу.</a:t>
            </a:r>
          </a:p>
        </p:txBody>
      </p:sp>
    </p:spTree>
    <p:extLst>
      <p:ext uri="{BB962C8B-B14F-4D97-AF65-F5344CB8AC3E}">
        <p14:creationId xmlns:p14="http://schemas.microsoft.com/office/powerpoint/2010/main" val="269655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1"/>
            <a:ext cx="9891500" cy="4366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Модель диаграммы классов для работы с услугами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54415" y="10649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394045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" name="Рисунок 14" descr="Изображение выглядит как текст, диаграмма, План, линия&#10;&#10;Автоматически созданное описание"/>
          <p:cNvPicPr/>
          <p:nvPr/>
        </p:nvPicPr>
        <p:blipFill>
          <a:blip r:embed="rId4"/>
          <a:stretch>
            <a:fillRect/>
          </a:stretch>
        </p:blipFill>
        <p:spPr>
          <a:xfrm>
            <a:off x="1703664" y="614213"/>
            <a:ext cx="9028429" cy="624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11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1"/>
            <a:ext cx="9891500" cy="3755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Модель диаграммы классов для работы с заявлениями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54415" y="10649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394045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602" y="563289"/>
            <a:ext cx="8765023" cy="634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7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9891500" cy="4151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Модель диаграммы классов для работы с межведомственными запросами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54415" y="10649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394045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108" y="675367"/>
            <a:ext cx="9557783" cy="611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73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137222" y="-30867"/>
            <a:ext cx="9891500" cy="2328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Таблицы БД для работы с заявлением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54415" y="10649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394045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77" y="298397"/>
            <a:ext cx="10715193" cy="655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52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7325803" cy="4846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СЭР РИП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45" y="660857"/>
            <a:ext cx="12074155" cy="555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39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7325803" cy="4443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Основание разработки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01124" y="844920"/>
            <a:ext cx="11284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Свердловской области встал вопрос о том, как автоматизировать работу с заявками по регистрации земельных/лесных участков. Департамент закупок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Сверд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Обл. 12.04.2022 выставил на портале «ЕИС ЗАКУПКИ» открытый конкурс.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33" y="1429695"/>
            <a:ext cx="10779853" cy="489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40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11009027" cy="4805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Обобщенная схема комплексного лесопользования из описания объекта закупки</a:t>
            </a:r>
          </a:p>
        </p:txBody>
      </p:sp>
      <p:pic>
        <p:nvPicPr>
          <p:cNvPr id="8" name="Рисунок 7"/>
          <p:cNvPicPr/>
          <p:nvPr/>
        </p:nvPicPr>
        <p:blipFill>
          <a:blip r:embed="rId4"/>
          <a:stretch/>
        </p:blipFill>
        <p:spPr bwMode="auto">
          <a:xfrm>
            <a:off x="186609" y="664888"/>
            <a:ext cx="7753800" cy="6193112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9" name="Прямоугольник 8"/>
          <p:cNvSpPr/>
          <p:nvPr/>
        </p:nvSpPr>
        <p:spPr>
          <a:xfrm>
            <a:off x="8128492" y="786741"/>
            <a:ext cx="39772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описании объекта закупки требуется:</a:t>
            </a: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«Система должна предоставить возможность прохождения цикла процесса комплексного лесопользования».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397825" y="1863959"/>
            <a:ext cx="3168000" cy="576000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8128491" y="2164360"/>
            <a:ext cx="39772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рамках работы рассмотрим процесс оформления права пользования участком.</a:t>
            </a:r>
          </a:p>
        </p:txBody>
      </p:sp>
    </p:spTree>
    <p:extLst>
      <p:ext uri="{BB962C8B-B14F-4D97-AF65-F5344CB8AC3E}">
        <p14:creationId xmlns:p14="http://schemas.microsoft.com/office/powerpoint/2010/main" val="203894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3" y="89560"/>
            <a:ext cx="11191793" cy="442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Административные процедуры при предоставлении участка по мнению </a:t>
            </a:r>
            <a:r>
              <a:rPr lang="ru-RU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Сверд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Обл.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01124" y="912576"/>
            <a:ext cx="80338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Рассмотрение проектной документации;</a:t>
            </a:r>
          </a:p>
          <a:p>
            <a:pPr marL="342900" indent="-342900">
              <a:buAutoNum type="arabicPeriod"/>
            </a:pP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Прием и регистрация заявления на предварительное согласование лесного участка;</a:t>
            </a: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Принятие решения о предварительном согласовании либо отказ в предварительном согласовании лесного участка;</a:t>
            </a:r>
          </a:p>
          <a:p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Прием и регистрация заявления о предоставлении в пределах земель лесного фонда лесного участка в пользование;</a:t>
            </a: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 Рассмотрение заявления о предоставлении в пределах земель лесного фонда лесного участка в пользование;</a:t>
            </a: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 Формирование и направление межведомственных запросов в другие органы (организации);</a:t>
            </a: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 Направление заявителю копии решения уполномоченного органа о предоставлении лесного участка либо извещения об отказе в предоставлении услуги; </a:t>
            </a: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8. Подготовка правоустанавливающего документа на лесной участок;</a:t>
            </a: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 Подписание правоустанавливающего документа на лесной участок (акт приема-передачи лесного участка в пользование входит в состав правоустанавливающего документа).</a:t>
            </a:r>
          </a:p>
        </p:txBody>
      </p:sp>
    </p:spTree>
    <p:extLst>
      <p:ext uri="{BB962C8B-B14F-4D97-AF65-F5344CB8AC3E}">
        <p14:creationId xmlns:p14="http://schemas.microsoft.com/office/powerpoint/2010/main" val="62353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10269004" cy="4693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От административных процедур к услугам, которые оказывает министерство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37629" y="2336386"/>
            <a:ext cx="5133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Приказ об утверждении проектной документации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837629" y="3779224"/>
            <a:ext cx="405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Приказ о согласовании лесного участка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837629" y="5299784"/>
            <a:ext cx="5267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Приказ о предоставлении лесного участка в пользование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Договор или Акт приёма передачи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94131" y="2336386"/>
            <a:ext cx="4299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Проектная документация лесного участка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16506" y="3640725"/>
            <a:ext cx="48124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Заявление на предварительное согласование лесного участка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16506" y="5222063"/>
            <a:ext cx="48124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Заявление о предоставлении в пределах земель лесного фонда лесного участка в пользование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ru-RU" dirty="0"/>
          </a:p>
        </p:txBody>
      </p:sp>
      <p:sp>
        <p:nvSpPr>
          <p:cNvPr id="14" name="Стрелка вправо 13"/>
          <p:cNvSpPr/>
          <p:nvPr/>
        </p:nvSpPr>
        <p:spPr>
          <a:xfrm>
            <a:off x="5297422" y="2399412"/>
            <a:ext cx="913960" cy="2432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>
            <a:off x="5306277" y="3842250"/>
            <a:ext cx="913960" cy="2432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>
            <a:off x="5297422" y="5440448"/>
            <a:ext cx="913960" cy="2432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895124" y="1292286"/>
            <a:ext cx="8675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Предоставление услуги начинается с заявления, заканчивается итоговым документом</a:t>
            </a:r>
          </a:p>
        </p:txBody>
      </p:sp>
    </p:spTree>
    <p:extLst>
      <p:ext uri="{BB962C8B-B14F-4D97-AF65-F5344CB8AC3E}">
        <p14:creationId xmlns:p14="http://schemas.microsoft.com/office/powerpoint/2010/main" val="253910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9891500" cy="3945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Цель и задачи</a:t>
            </a: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01123" y="2857912"/>
            <a:ext cx="9891501" cy="257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Задачи: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Изучить документооборот министерства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Определить структуру потоков данных при работе с </a:t>
            </a:r>
            <a:r>
              <a:rPr lang="ru-RU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бекенд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частью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Определить классы в нотации UML для предметной области, для интеграций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Разработать логическую модель данных</a:t>
            </a:r>
          </a:p>
          <a:p>
            <a:pPr algn="l"/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301123" y="844161"/>
            <a:ext cx="8853121" cy="9675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Цель работы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сократить время для работы над заявлением (предоставления услуги). На всех этапах работы с заявлением (От формирования заявления</a:t>
            </a:r>
            <a:r>
              <a:rPr lang="ru-RU" sz="1800">
                <a:solidFill>
                  <a:schemeClr val="tx1">
                    <a:lumMod val="75000"/>
                    <a:lumOff val="25000"/>
                  </a:schemeClr>
                </a:solidFill>
              </a:rPr>
              <a:t>, до 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вынесения итогового документа)</a:t>
            </a:r>
          </a:p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Путем формализации документооборота, автоматической проверкой образуемых участков, генерации и заполнения необходимых документов, подписания документов в системе электронного документооборота.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521505" y="6549920"/>
            <a:ext cx="42135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/>
              <a:t>этапы работ выделены в госте 19.102–77</a:t>
            </a:r>
          </a:p>
        </p:txBody>
      </p:sp>
    </p:spTree>
    <p:extLst>
      <p:ext uri="{BB962C8B-B14F-4D97-AF65-F5344CB8AC3E}">
        <p14:creationId xmlns:p14="http://schemas.microsoft.com/office/powerpoint/2010/main" val="2838040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239507"/>
            <a:ext cx="13360893" cy="4542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Основной (успешный) сценарий полного цикла работы с заявлением без межведомственных запросов.</a:t>
            </a: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502015" y="1093047"/>
            <a:ext cx="4818131" cy="3834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1626447"/>
            <a:ext cx="4818131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24" y="693749"/>
            <a:ext cx="11714747" cy="616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56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41907" y="136682"/>
            <a:ext cx="9891500" cy="3284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Архитектура системы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54415" y="10649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9663" y="658141"/>
            <a:ext cx="7791566" cy="619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438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30303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854</Words>
  <Application>Microsoft Office PowerPoint</Application>
  <PresentationFormat>Широкоэкранный</PresentationFormat>
  <Paragraphs>108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Мищенко Олег Юрьевич</dc:creator>
  <cp:lastModifiedBy>Каспшицкий Алексей</cp:lastModifiedBy>
  <cp:revision>133</cp:revision>
  <dcterms:created xsi:type="dcterms:W3CDTF">2021-01-25T10:59:14Z</dcterms:created>
  <dcterms:modified xsi:type="dcterms:W3CDTF">2024-06-04T10:38:52Z</dcterms:modified>
</cp:coreProperties>
</file>