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F96F"/>
    <a:srgbClr val="2BD5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59" d="100"/>
          <a:sy n="59" d="100"/>
        </p:scale>
        <p:origin x="84" y="1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FA43A-8F39-4D3F-9E1F-443F24FAA9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AE0524-6E51-434B-9E7C-644851066C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AD954F-F0CA-4D26-ABF4-7E751F23C4C8}"/>
              </a:ext>
            </a:extLst>
          </p:cNvPr>
          <p:cNvSpPr>
            <a:spLocks noGrp="1"/>
          </p:cNvSpPr>
          <p:nvPr>
            <p:ph type="dt" sz="half" idx="10"/>
          </p:nvPr>
        </p:nvSpPr>
        <p:spPr/>
        <p:txBody>
          <a:bodyPr/>
          <a:lstStyle/>
          <a:p>
            <a:fld id="{C8377180-7A45-434D-A33E-CF60DCBABC67}" type="datetimeFigureOut">
              <a:rPr lang="en-US" smtClean="0"/>
              <a:t>8/1/2020</a:t>
            </a:fld>
            <a:endParaRPr lang="en-US"/>
          </a:p>
        </p:txBody>
      </p:sp>
      <p:sp>
        <p:nvSpPr>
          <p:cNvPr id="5" name="Footer Placeholder 4">
            <a:extLst>
              <a:ext uri="{FF2B5EF4-FFF2-40B4-BE49-F238E27FC236}">
                <a16:creationId xmlns:a16="http://schemas.microsoft.com/office/drawing/2014/main" id="{A3B76042-5FD1-45A2-86F8-FCDA5D40F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93239E-4F3C-48DF-B81D-CA7E539B0643}"/>
              </a:ext>
            </a:extLst>
          </p:cNvPr>
          <p:cNvSpPr>
            <a:spLocks noGrp="1"/>
          </p:cNvSpPr>
          <p:nvPr>
            <p:ph type="sldNum" sz="quarter" idx="12"/>
          </p:nvPr>
        </p:nvSpPr>
        <p:spPr/>
        <p:txBody>
          <a:bodyPr/>
          <a:lstStyle/>
          <a:p>
            <a:fld id="{EAC2C111-270B-458C-BA72-3358B2B6A23E}" type="slidenum">
              <a:rPr lang="en-US" smtClean="0"/>
              <a:t>‹#›</a:t>
            </a:fld>
            <a:endParaRPr lang="en-US"/>
          </a:p>
        </p:txBody>
      </p:sp>
    </p:spTree>
    <p:extLst>
      <p:ext uri="{BB962C8B-B14F-4D97-AF65-F5344CB8AC3E}">
        <p14:creationId xmlns:p14="http://schemas.microsoft.com/office/powerpoint/2010/main" val="127873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A658A-5713-4ECC-B504-EFEBE238CA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A40AF2-E8A9-4430-928D-CF8718E217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449AF-F664-4E37-BD83-636D54E405AD}"/>
              </a:ext>
            </a:extLst>
          </p:cNvPr>
          <p:cNvSpPr>
            <a:spLocks noGrp="1"/>
          </p:cNvSpPr>
          <p:nvPr>
            <p:ph type="dt" sz="half" idx="10"/>
          </p:nvPr>
        </p:nvSpPr>
        <p:spPr/>
        <p:txBody>
          <a:bodyPr/>
          <a:lstStyle/>
          <a:p>
            <a:fld id="{C8377180-7A45-434D-A33E-CF60DCBABC67}" type="datetimeFigureOut">
              <a:rPr lang="en-US" smtClean="0"/>
              <a:t>8/1/2020</a:t>
            </a:fld>
            <a:endParaRPr lang="en-US"/>
          </a:p>
        </p:txBody>
      </p:sp>
      <p:sp>
        <p:nvSpPr>
          <p:cNvPr id="5" name="Footer Placeholder 4">
            <a:extLst>
              <a:ext uri="{FF2B5EF4-FFF2-40B4-BE49-F238E27FC236}">
                <a16:creationId xmlns:a16="http://schemas.microsoft.com/office/drawing/2014/main" id="{427FFDF2-3D91-4DA1-AFFB-1277617CB0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BAC5-2A22-406E-8608-B95D29A5893A}"/>
              </a:ext>
            </a:extLst>
          </p:cNvPr>
          <p:cNvSpPr>
            <a:spLocks noGrp="1"/>
          </p:cNvSpPr>
          <p:nvPr>
            <p:ph type="sldNum" sz="quarter" idx="12"/>
          </p:nvPr>
        </p:nvSpPr>
        <p:spPr/>
        <p:txBody>
          <a:bodyPr/>
          <a:lstStyle/>
          <a:p>
            <a:fld id="{EAC2C111-270B-458C-BA72-3358B2B6A23E}" type="slidenum">
              <a:rPr lang="en-US" smtClean="0"/>
              <a:t>‹#›</a:t>
            </a:fld>
            <a:endParaRPr lang="en-US"/>
          </a:p>
        </p:txBody>
      </p:sp>
    </p:spTree>
    <p:extLst>
      <p:ext uri="{BB962C8B-B14F-4D97-AF65-F5344CB8AC3E}">
        <p14:creationId xmlns:p14="http://schemas.microsoft.com/office/powerpoint/2010/main" val="4143804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47D179-D65F-41D3-8B6A-BB7F6699CC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06E650-BCD1-4FE3-8A7F-86FEB90B57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6E1394-AE22-4005-A036-52B526C6C2FF}"/>
              </a:ext>
            </a:extLst>
          </p:cNvPr>
          <p:cNvSpPr>
            <a:spLocks noGrp="1"/>
          </p:cNvSpPr>
          <p:nvPr>
            <p:ph type="dt" sz="half" idx="10"/>
          </p:nvPr>
        </p:nvSpPr>
        <p:spPr/>
        <p:txBody>
          <a:bodyPr/>
          <a:lstStyle/>
          <a:p>
            <a:fld id="{C8377180-7A45-434D-A33E-CF60DCBABC67}" type="datetimeFigureOut">
              <a:rPr lang="en-US" smtClean="0"/>
              <a:t>8/1/2020</a:t>
            </a:fld>
            <a:endParaRPr lang="en-US"/>
          </a:p>
        </p:txBody>
      </p:sp>
      <p:sp>
        <p:nvSpPr>
          <p:cNvPr id="5" name="Footer Placeholder 4">
            <a:extLst>
              <a:ext uri="{FF2B5EF4-FFF2-40B4-BE49-F238E27FC236}">
                <a16:creationId xmlns:a16="http://schemas.microsoft.com/office/drawing/2014/main" id="{75389F68-2189-440D-BFF8-FA2600032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F991EF-B3F0-45EA-BAB7-F88D1A04EA48}"/>
              </a:ext>
            </a:extLst>
          </p:cNvPr>
          <p:cNvSpPr>
            <a:spLocks noGrp="1"/>
          </p:cNvSpPr>
          <p:nvPr>
            <p:ph type="sldNum" sz="quarter" idx="12"/>
          </p:nvPr>
        </p:nvSpPr>
        <p:spPr/>
        <p:txBody>
          <a:bodyPr/>
          <a:lstStyle/>
          <a:p>
            <a:fld id="{EAC2C111-270B-458C-BA72-3358B2B6A23E}" type="slidenum">
              <a:rPr lang="en-US" smtClean="0"/>
              <a:t>‹#›</a:t>
            </a:fld>
            <a:endParaRPr lang="en-US"/>
          </a:p>
        </p:txBody>
      </p:sp>
    </p:spTree>
    <p:extLst>
      <p:ext uri="{BB962C8B-B14F-4D97-AF65-F5344CB8AC3E}">
        <p14:creationId xmlns:p14="http://schemas.microsoft.com/office/powerpoint/2010/main" val="2514312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E427C-6873-4DDE-AC5E-42E3CF972D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A5376E-2D8F-434F-A6CF-4AB7F9B064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07B80C-3301-4570-99E4-E7C3C70E928E}"/>
              </a:ext>
            </a:extLst>
          </p:cNvPr>
          <p:cNvSpPr>
            <a:spLocks noGrp="1"/>
          </p:cNvSpPr>
          <p:nvPr>
            <p:ph type="dt" sz="half" idx="10"/>
          </p:nvPr>
        </p:nvSpPr>
        <p:spPr/>
        <p:txBody>
          <a:bodyPr/>
          <a:lstStyle/>
          <a:p>
            <a:fld id="{C8377180-7A45-434D-A33E-CF60DCBABC67}" type="datetimeFigureOut">
              <a:rPr lang="en-US" smtClean="0"/>
              <a:t>8/1/2020</a:t>
            </a:fld>
            <a:endParaRPr lang="en-US"/>
          </a:p>
        </p:txBody>
      </p:sp>
      <p:sp>
        <p:nvSpPr>
          <p:cNvPr id="5" name="Footer Placeholder 4">
            <a:extLst>
              <a:ext uri="{FF2B5EF4-FFF2-40B4-BE49-F238E27FC236}">
                <a16:creationId xmlns:a16="http://schemas.microsoft.com/office/drawing/2014/main" id="{20C7CDF5-54BC-423C-A8C0-499BE3B486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74CF5-6CEE-4060-A099-B6C2E91169CE}"/>
              </a:ext>
            </a:extLst>
          </p:cNvPr>
          <p:cNvSpPr>
            <a:spLocks noGrp="1"/>
          </p:cNvSpPr>
          <p:nvPr>
            <p:ph type="sldNum" sz="quarter" idx="12"/>
          </p:nvPr>
        </p:nvSpPr>
        <p:spPr/>
        <p:txBody>
          <a:bodyPr/>
          <a:lstStyle/>
          <a:p>
            <a:fld id="{EAC2C111-270B-458C-BA72-3358B2B6A23E}" type="slidenum">
              <a:rPr lang="en-US" smtClean="0"/>
              <a:t>‹#›</a:t>
            </a:fld>
            <a:endParaRPr lang="en-US"/>
          </a:p>
        </p:txBody>
      </p:sp>
    </p:spTree>
    <p:extLst>
      <p:ext uri="{BB962C8B-B14F-4D97-AF65-F5344CB8AC3E}">
        <p14:creationId xmlns:p14="http://schemas.microsoft.com/office/powerpoint/2010/main" val="2157330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C4F6A-940D-4CCD-8867-B53ED62040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D5CF10-49DF-4DFB-A077-B461D5F36A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69EF58-C8AF-443C-A65E-BD75336B8AB1}"/>
              </a:ext>
            </a:extLst>
          </p:cNvPr>
          <p:cNvSpPr>
            <a:spLocks noGrp="1"/>
          </p:cNvSpPr>
          <p:nvPr>
            <p:ph type="dt" sz="half" idx="10"/>
          </p:nvPr>
        </p:nvSpPr>
        <p:spPr/>
        <p:txBody>
          <a:bodyPr/>
          <a:lstStyle/>
          <a:p>
            <a:fld id="{C8377180-7A45-434D-A33E-CF60DCBABC67}" type="datetimeFigureOut">
              <a:rPr lang="en-US" smtClean="0"/>
              <a:t>8/1/2020</a:t>
            </a:fld>
            <a:endParaRPr lang="en-US"/>
          </a:p>
        </p:txBody>
      </p:sp>
      <p:sp>
        <p:nvSpPr>
          <p:cNvPr id="5" name="Footer Placeholder 4">
            <a:extLst>
              <a:ext uri="{FF2B5EF4-FFF2-40B4-BE49-F238E27FC236}">
                <a16:creationId xmlns:a16="http://schemas.microsoft.com/office/drawing/2014/main" id="{2F5E64C7-FEA1-45AA-A7FF-936B27CF21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BAF436-290F-4409-AC4E-783C36FA8459}"/>
              </a:ext>
            </a:extLst>
          </p:cNvPr>
          <p:cNvSpPr>
            <a:spLocks noGrp="1"/>
          </p:cNvSpPr>
          <p:nvPr>
            <p:ph type="sldNum" sz="quarter" idx="12"/>
          </p:nvPr>
        </p:nvSpPr>
        <p:spPr/>
        <p:txBody>
          <a:bodyPr/>
          <a:lstStyle/>
          <a:p>
            <a:fld id="{EAC2C111-270B-458C-BA72-3358B2B6A23E}" type="slidenum">
              <a:rPr lang="en-US" smtClean="0"/>
              <a:t>‹#›</a:t>
            </a:fld>
            <a:endParaRPr lang="en-US"/>
          </a:p>
        </p:txBody>
      </p:sp>
    </p:spTree>
    <p:extLst>
      <p:ext uri="{BB962C8B-B14F-4D97-AF65-F5344CB8AC3E}">
        <p14:creationId xmlns:p14="http://schemas.microsoft.com/office/powerpoint/2010/main" val="555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45463-C4E9-46D0-BC6B-61BE38FBEA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9F0E8E-6B4F-4D8E-85F2-28CF27106B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E4B063-278D-4C70-A3A3-5CD1A2393D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CD2005-7134-444E-BD8C-AF0447879119}"/>
              </a:ext>
            </a:extLst>
          </p:cNvPr>
          <p:cNvSpPr>
            <a:spLocks noGrp="1"/>
          </p:cNvSpPr>
          <p:nvPr>
            <p:ph type="dt" sz="half" idx="10"/>
          </p:nvPr>
        </p:nvSpPr>
        <p:spPr/>
        <p:txBody>
          <a:bodyPr/>
          <a:lstStyle/>
          <a:p>
            <a:fld id="{C8377180-7A45-434D-A33E-CF60DCBABC67}" type="datetimeFigureOut">
              <a:rPr lang="en-US" smtClean="0"/>
              <a:t>8/1/2020</a:t>
            </a:fld>
            <a:endParaRPr lang="en-US"/>
          </a:p>
        </p:txBody>
      </p:sp>
      <p:sp>
        <p:nvSpPr>
          <p:cNvPr id="6" name="Footer Placeholder 5">
            <a:extLst>
              <a:ext uri="{FF2B5EF4-FFF2-40B4-BE49-F238E27FC236}">
                <a16:creationId xmlns:a16="http://schemas.microsoft.com/office/drawing/2014/main" id="{3210F6DA-3C81-44CB-AE90-C90665C654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2F76E9-438D-456C-B21F-96635582CF8F}"/>
              </a:ext>
            </a:extLst>
          </p:cNvPr>
          <p:cNvSpPr>
            <a:spLocks noGrp="1"/>
          </p:cNvSpPr>
          <p:nvPr>
            <p:ph type="sldNum" sz="quarter" idx="12"/>
          </p:nvPr>
        </p:nvSpPr>
        <p:spPr/>
        <p:txBody>
          <a:bodyPr/>
          <a:lstStyle/>
          <a:p>
            <a:fld id="{EAC2C111-270B-458C-BA72-3358B2B6A23E}" type="slidenum">
              <a:rPr lang="en-US" smtClean="0"/>
              <a:t>‹#›</a:t>
            </a:fld>
            <a:endParaRPr lang="en-US"/>
          </a:p>
        </p:txBody>
      </p:sp>
    </p:spTree>
    <p:extLst>
      <p:ext uri="{BB962C8B-B14F-4D97-AF65-F5344CB8AC3E}">
        <p14:creationId xmlns:p14="http://schemas.microsoft.com/office/powerpoint/2010/main" val="1996017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B8BA0-2086-4E08-9D8B-3866D3D907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0C5292-2EA2-4068-A067-3DA93735D0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057E0A-BC6A-4411-8F76-C69FA55B9E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A47866-0FB8-41DC-A6C0-137A7DBAAB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03AB32-40B9-41E8-8BA1-D44FB0C15B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3C425A-2FD2-4A85-B26C-B8B005CB016F}"/>
              </a:ext>
            </a:extLst>
          </p:cNvPr>
          <p:cNvSpPr>
            <a:spLocks noGrp="1"/>
          </p:cNvSpPr>
          <p:nvPr>
            <p:ph type="dt" sz="half" idx="10"/>
          </p:nvPr>
        </p:nvSpPr>
        <p:spPr/>
        <p:txBody>
          <a:bodyPr/>
          <a:lstStyle/>
          <a:p>
            <a:fld id="{C8377180-7A45-434D-A33E-CF60DCBABC67}" type="datetimeFigureOut">
              <a:rPr lang="en-US" smtClean="0"/>
              <a:t>8/1/2020</a:t>
            </a:fld>
            <a:endParaRPr lang="en-US"/>
          </a:p>
        </p:txBody>
      </p:sp>
      <p:sp>
        <p:nvSpPr>
          <p:cNvPr id="8" name="Footer Placeholder 7">
            <a:extLst>
              <a:ext uri="{FF2B5EF4-FFF2-40B4-BE49-F238E27FC236}">
                <a16:creationId xmlns:a16="http://schemas.microsoft.com/office/drawing/2014/main" id="{B65E4D4E-89C5-426A-9453-67793FE61B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BBB2A7-B4C0-4D77-99C9-6D1F5EC4E14A}"/>
              </a:ext>
            </a:extLst>
          </p:cNvPr>
          <p:cNvSpPr>
            <a:spLocks noGrp="1"/>
          </p:cNvSpPr>
          <p:nvPr>
            <p:ph type="sldNum" sz="quarter" idx="12"/>
          </p:nvPr>
        </p:nvSpPr>
        <p:spPr/>
        <p:txBody>
          <a:bodyPr/>
          <a:lstStyle/>
          <a:p>
            <a:fld id="{EAC2C111-270B-458C-BA72-3358B2B6A23E}" type="slidenum">
              <a:rPr lang="en-US" smtClean="0"/>
              <a:t>‹#›</a:t>
            </a:fld>
            <a:endParaRPr lang="en-US"/>
          </a:p>
        </p:txBody>
      </p:sp>
    </p:spTree>
    <p:extLst>
      <p:ext uri="{BB962C8B-B14F-4D97-AF65-F5344CB8AC3E}">
        <p14:creationId xmlns:p14="http://schemas.microsoft.com/office/powerpoint/2010/main" val="1412664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5D746-509B-41E4-B7DD-985D64D90C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833963-5F84-4DF6-B292-8A34C6394A38}"/>
              </a:ext>
            </a:extLst>
          </p:cNvPr>
          <p:cNvSpPr>
            <a:spLocks noGrp="1"/>
          </p:cNvSpPr>
          <p:nvPr>
            <p:ph type="dt" sz="half" idx="10"/>
          </p:nvPr>
        </p:nvSpPr>
        <p:spPr/>
        <p:txBody>
          <a:bodyPr/>
          <a:lstStyle/>
          <a:p>
            <a:fld id="{C8377180-7A45-434D-A33E-CF60DCBABC67}" type="datetimeFigureOut">
              <a:rPr lang="en-US" smtClean="0"/>
              <a:t>8/1/2020</a:t>
            </a:fld>
            <a:endParaRPr lang="en-US"/>
          </a:p>
        </p:txBody>
      </p:sp>
      <p:sp>
        <p:nvSpPr>
          <p:cNvPr id="4" name="Footer Placeholder 3">
            <a:extLst>
              <a:ext uri="{FF2B5EF4-FFF2-40B4-BE49-F238E27FC236}">
                <a16:creationId xmlns:a16="http://schemas.microsoft.com/office/drawing/2014/main" id="{672ED713-3A5D-469C-BE27-4CC0541B4B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FBA228-2032-4A05-884C-D183C95E8BEB}"/>
              </a:ext>
            </a:extLst>
          </p:cNvPr>
          <p:cNvSpPr>
            <a:spLocks noGrp="1"/>
          </p:cNvSpPr>
          <p:nvPr>
            <p:ph type="sldNum" sz="quarter" idx="12"/>
          </p:nvPr>
        </p:nvSpPr>
        <p:spPr/>
        <p:txBody>
          <a:bodyPr/>
          <a:lstStyle/>
          <a:p>
            <a:fld id="{EAC2C111-270B-458C-BA72-3358B2B6A23E}" type="slidenum">
              <a:rPr lang="en-US" smtClean="0"/>
              <a:t>‹#›</a:t>
            </a:fld>
            <a:endParaRPr lang="en-US"/>
          </a:p>
        </p:txBody>
      </p:sp>
    </p:spTree>
    <p:extLst>
      <p:ext uri="{BB962C8B-B14F-4D97-AF65-F5344CB8AC3E}">
        <p14:creationId xmlns:p14="http://schemas.microsoft.com/office/powerpoint/2010/main" val="3839259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DED387-92FC-4BD9-A912-E54638C105E4}"/>
              </a:ext>
            </a:extLst>
          </p:cNvPr>
          <p:cNvSpPr>
            <a:spLocks noGrp="1"/>
          </p:cNvSpPr>
          <p:nvPr>
            <p:ph type="dt" sz="half" idx="10"/>
          </p:nvPr>
        </p:nvSpPr>
        <p:spPr/>
        <p:txBody>
          <a:bodyPr/>
          <a:lstStyle/>
          <a:p>
            <a:fld id="{C8377180-7A45-434D-A33E-CF60DCBABC67}" type="datetimeFigureOut">
              <a:rPr lang="en-US" smtClean="0"/>
              <a:t>8/1/2020</a:t>
            </a:fld>
            <a:endParaRPr lang="en-US"/>
          </a:p>
        </p:txBody>
      </p:sp>
      <p:sp>
        <p:nvSpPr>
          <p:cNvPr id="3" name="Footer Placeholder 2">
            <a:extLst>
              <a:ext uri="{FF2B5EF4-FFF2-40B4-BE49-F238E27FC236}">
                <a16:creationId xmlns:a16="http://schemas.microsoft.com/office/drawing/2014/main" id="{DD8C1397-E366-433F-B654-9A9D7B97FB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452B40-5EC3-4801-BD2E-5A37494FAEA2}"/>
              </a:ext>
            </a:extLst>
          </p:cNvPr>
          <p:cNvSpPr>
            <a:spLocks noGrp="1"/>
          </p:cNvSpPr>
          <p:nvPr>
            <p:ph type="sldNum" sz="quarter" idx="12"/>
          </p:nvPr>
        </p:nvSpPr>
        <p:spPr/>
        <p:txBody>
          <a:bodyPr/>
          <a:lstStyle/>
          <a:p>
            <a:fld id="{EAC2C111-270B-458C-BA72-3358B2B6A23E}" type="slidenum">
              <a:rPr lang="en-US" smtClean="0"/>
              <a:t>‹#›</a:t>
            </a:fld>
            <a:endParaRPr lang="en-US"/>
          </a:p>
        </p:txBody>
      </p:sp>
    </p:spTree>
    <p:extLst>
      <p:ext uri="{BB962C8B-B14F-4D97-AF65-F5344CB8AC3E}">
        <p14:creationId xmlns:p14="http://schemas.microsoft.com/office/powerpoint/2010/main" val="499748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818F-27A8-4040-A20A-5B2B8836CB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919002-2B57-4608-B41E-8F775874D0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C787B5-76CC-4B94-9E8C-E19681C759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397D88-6164-4978-B049-D95F1658D191}"/>
              </a:ext>
            </a:extLst>
          </p:cNvPr>
          <p:cNvSpPr>
            <a:spLocks noGrp="1"/>
          </p:cNvSpPr>
          <p:nvPr>
            <p:ph type="dt" sz="half" idx="10"/>
          </p:nvPr>
        </p:nvSpPr>
        <p:spPr/>
        <p:txBody>
          <a:bodyPr/>
          <a:lstStyle/>
          <a:p>
            <a:fld id="{C8377180-7A45-434D-A33E-CF60DCBABC67}" type="datetimeFigureOut">
              <a:rPr lang="en-US" smtClean="0"/>
              <a:t>8/1/2020</a:t>
            </a:fld>
            <a:endParaRPr lang="en-US"/>
          </a:p>
        </p:txBody>
      </p:sp>
      <p:sp>
        <p:nvSpPr>
          <p:cNvPr id="6" name="Footer Placeholder 5">
            <a:extLst>
              <a:ext uri="{FF2B5EF4-FFF2-40B4-BE49-F238E27FC236}">
                <a16:creationId xmlns:a16="http://schemas.microsoft.com/office/drawing/2014/main" id="{80EC9BAD-A8F6-4F9F-B343-45672DFD97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0A4A4A-2CC1-40C7-9B01-4DFAE0364797}"/>
              </a:ext>
            </a:extLst>
          </p:cNvPr>
          <p:cNvSpPr>
            <a:spLocks noGrp="1"/>
          </p:cNvSpPr>
          <p:nvPr>
            <p:ph type="sldNum" sz="quarter" idx="12"/>
          </p:nvPr>
        </p:nvSpPr>
        <p:spPr/>
        <p:txBody>
          <a:bodyPr/>
          <a:lstStyle/>
          <a:p>
            <a:fld id="{EAC2C111-270B-458C-BA72-3358B2B6A23E}" type="slidenum">
              <a:rPr lang="en-US" smtClean="0"/>
              <a:t>‹#›</a:t>
            </a:fld>
            <a:endParaRPr lang="en-US"/>
          </a:p>
        </p:txBody>
      </p:sp>
    </p:spTree>
    <p:extLst>
      <p:ext uri="{BB962C8B-B14F-4D97-AF65-F5344CB8AC3E}">
        <p14:creationId xmlns:p14="http://schemas.microsoft.com/office/powerpoint/2010/main" val="3381890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3A405-B828-461E-B0CC-0475525EC4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CE3EAC-B349-4630-BA26-67F8C72324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8DDA35-6124-45F7-BE61-1B05424DC0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742BB8-E9AD-458B-B65D-C29DDDB7E0A9}"/>
              </a:ext>
            </a:extLst>
          </p:cNvPr>
          <p:cNvSpPr>
            <a:spLocks noGrp="1"/>
          </p:cNvSpPr>
          <p:nvPr>
            <p:ph type="dt" sz="half" idx="10"/>
          </p:nvPr>
        </p:nvSpPr>
        <p:spPr/>
        <p:txBody>
          <a:bodyPr/>
          <a:lstStyle/>
          <a:p>
            <a:fld id="{C8377180-7A45-434D-A33E-CF60DCBABC67}" type="datetimeFigureOut">
              <a:rPr lang="en-US" smtClean="0"/>
              <a:t>8/1/2020</a:t>
            </a:fld>
            <a:endParaRPr lang="en-US"/>
          </a:p>
        </p:txBody>
      </p:sp>
      <p:sp>
        <p:nvSpPr>
          <p:cNvPr id="6" name="Footer Placeholder 5">
            <a:extLst>
              <a:ext uri="{FF2B5EF4-FFF2-40B4-BE49-F238E27FC236}">
                <a16:creationId xmlns:a16="http://schemas.microsoft.com/office/drawing/2014/main" id="{FAB45696-5ED1-4D46-A197-AA07A4BBDA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618127-6CF2-442A-ABC6-BCD1E04A6B96}"/>
              </a:ext>
            </a:extLst>
          </p:cNvPr>
          <p:cNvSpPr>
            <a:spLocks noGrp="1"/>
          </p:cNvSpPr>
          <p:nvPr>
            <p:ph type="sldNum" sz="quarter" idx="12"/>
          </p:nvPr>
        </p:nvSpPr>
        <p:spPr/>
        <p:txBody>
          <a:bodyPr/>
          <a:lstStyle/>
          <a:p>
            <a:fld id="{EAC2C111-270B-458C-BA72-3358B2B6A23E}" type="slidenum">
              <a:rPr lang="en-US" smtClean="0"/>
              <a:t>‹#›</a:t>
            </a:fld>
            <a:endParaRPr lang="en-US"/>
          </a:p>
        </p:txBody>
      </p:sp>
    </p:spTree>
    <p:extLst>
      <p:ext uri="{BB962C8B-B14F-4D97-AF65-F5344CB8AC3E}">
        <p14:creationId xmlns:p14="http://schemas.microsoft.com/office/powerpoint/2010/main" val="1384183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8000">
              <a:srgbClr val="EFF96F"/>
            </a:gs>
            <a:gs pos="0">
              <a:schemeClr val="accent1">
                <a:lumMod val="5000"/>
                <a:lumOff val="95000"/>
              </a:schemeClr>
            </a:gs>
            <a:gs pos="56000">
              <a:srgbClr val="2BD53B"/>
            </a:gs>
            <a:gs pos="83000">
              <a:srgbClr val="EFF96F"/>
            </a:gs>
            <a:gs pos="100000">
              <a:schemeClr val="bg1"/>
            </a:gs>
          </a:gsLst>
          <a:lin ang="66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5F29C5-97CF-4F44-9E4C-7A781E0CD0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FCAAD6-BB7C-492E-87E8-A74323A94D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2B5F24-74A0-48C6-866A-4403270195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377180-7A45-434D-A33E-CF60DCBABC67}" type="datetimeFigureOut">
              <a:rPr lang="en-US" smtClean="0"/>
              <a:t>8/1/2020</a:t>
            </a:fld>
            <a:endParaRPr lang="en-US"/>
          </a:p>
        </p:txBody>
      </p:sp>
      <p:sp>
        <p:nvSpPr>
          <p:cNvPr id="5" name="Footer Placeholder 4">
            <a:extLst>
              <a:ext uri="{FF2B5EF4-FFF2-40B4-BE49-F238E27FC236}">
                <a16:creationId xmlns:a16="http://schemas.microsoft.com/office/drawing/2014/main" id="{761AB3C7-C2A2-4192-9A1C-A1449F2803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E1FE48-6ECE-4AA8-A17B-E377527E4B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C2C111-270B-458C-BA72-3358B2B6A23E}" type="slidenum">
              <a:rPr lang="en-US" smtClean="0"/>
              <a:t>‹#›</a:t>
            </a:fld>
            <a:endParaRPr lang="en-US"/>
          </a:p>
        </p:txBody>
      </p:sp>
    </p:spTree>
    <p:extLst>
      <p:ext uri="{BB962C8B-B14F-4D97-AF65-F5344CB8AC3E}">
        <p14:creationId xmlns:p14="http://schemas.microsoft.com/office/powerpoint/2010/main" val="1729717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List_of_United_States_counties_and_county_equivalen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38D34-6977-4DBF-9BCD-8AC49AAC7180}"/>
              </a:ext>
            </a:extLst>
          </p:cNvPr>
          <p:cNvSpPr>
            <a:spLocks noGrp="1"/>
          </p:cNvSpPr>
          <p:nvPr>
            <p:ph type="ctrTitle"/>
          </p:nvPr>
        </p:nvSpPr>
        <p:spPr/>
        <p:txBody>
          <a:bodyPr anchor="ctr"/>
          <a:lstStyle/>
          <a:p>
            <a:r>
              <a:rPr lang="en-US" b="1" dirty="0"/>
              <a:t>Capstone Final</a:t>
            </a:r>
          </a:p>
        </p:txBody>
      </p:sp>
      <p:sp>
        <p:nvSpPr>
          <p:cNvPr id="3" name="Subtitle 2">
            <a:extLst>
              <a:ext uri="{FF2B5EF4-FFF2-40B4-BE49-F238E27FC236}">
                <a16:creationId xmlns:a16="http://schemas.microsoft.com/office/drawing/2014/main" id="{55B18335-8FCC-4A77-A016-4CADEF6F36EC}"/>
              </a:ext>
            </a:extLst>
          </p:cNvPr>
          <p:cNvSpPr>
            <a:spLocks noGrp="1"/>
          </p:cNvSpPr>
          <p:nvPr>
            <p:ph type="subTitle" idx="1"/>
          </p:nvPr>
        </p:nvSpPr>
        <p:spPr>
          <a:xfrm>
            <a:off x="1524000" y="2682082"/>
            <a:ext cx="9144000" cy="1655762"/>
          </a:xfrm>
        </p:spPr>
        <p:txBody>
          <a:bodyPr/>
          <a:lstStyle/>
          <a:p>
            <a:r>
              <a:rPr lang="en-US" dirty="0"/>
              <a:t>Finding Places to Live Similar to Home</a:t>
            </a:r>
          </a:p>
          <a:p>
            <a:r>
              <a:rPr lang="en-US" dirty="0"/>
              <a:t>Benjamin McDougal</a:t>
            </a:r>
          </a:p>
        </p:txBody>
      </p:sp>
    </p:spTree>
    <p:extLst>
      <p:ext uri="{BB962C8B-B14F-4D97-AF65-F5344CB8AC3E}">
        <p14:creationId xmlns:p14="http://schemas.microsoft.com/office/powerpoint/2010/main" val="4142064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28000">
              <a:srgbClr val="EFF96F"/>
            </a:gs>
            <a:gs pos="0">
              <a:schemeClr val="accent1">
                <a:lumMod val="5000"/>
                <a:lumOff val="95000"/>
              </a:schemeClr>
            </a:gs>
            <a:gs pos="56000">
              <a:srgbClr val="2BD53B"/>
            </a:gs>
            <a:gs pos="82000">
              <a:srgbClr val="EFF96F"/>
            </a:gs>
            <a:gs pos="100000">
              <a:schemeClr val="bg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C7E1A-51BF-491F-A501-EDEA7FB583F4}"/>
              </a:ext>
            </a:extLst>
          </p:cNvPr>
          <p:cNvSpPr>
            <a:spLocks noGrp="1"/>
          </p:cNvSpPr>
          <p:nvPr>
            <p:ph type="title"/>
          </p:nvPr>
        </p:nvSpPr>
        <p:spPr>
          <a:xfrm>
            <a:off x="838200" y="365125"/>
            <a:ext cx="10515600" cy="1659618"/>
          </a:xfrm>
        </p:spPr>
        <p:txBody>
          <a:bodyPr>
            <a:normAutofit fontScale="90000"/>
          </a:bodyPr>
          <a:lstStyle/>
          <a:p>
            <a:pPr algn="ctr"/>
            <a:r>
              <a:rPr lang="en-US" b="1" dirty="0"/>
              <a:t>Step 4 </a:t>
            </a:r>
            <a:br>
              <a:rPr lang="en-US" b="1" dirty="0"/>
            </a:br>
            <a:r>
              <a:rPr lang="en-US" b="1" dirty="0" err="1"/>
              <a:t>Onehot</a:t>
            </a:r>
            <a:r>
              <a:rPr lang="en-US" b="1" dirty="0"/>
              <a:t> and Combine with</a:t>
            </a:r>
            <a:br>
              <a:rPr lang="en-US" b="1" dirty="0"/>
            </a:br>
            <a:r>
              <a:rPr lang="en-US" b="1" dirty="0"/>
              <a:t> Latitude and Longitude Values</a:t>
            </a:r>
            <a:br>
              <a:rPr lang="en-US" b="1" dirty="0"/>
            </a:br>
            <a:endParaRPr lang="en-US" dirty="0"/>
          </a:p>
        </p:txBody>
      </p:sp>
      <p:sp>
        <p:nvSpPr>
          <p:cNvPr id="3" name="Content Placeholder 2">
            <a:extLst>
              <a:ext uri="{FF2B5EF4-FFF2-40B4-BE49-F238E27FC236}">
                <a16:creationId xmlns:a16="http://schemas.microsoft.com/office/drawing/2014/main" id="{D54EB885-205B-4FD6-8EDD-D233EA77C3F7}"/>
              </a:ext>
            </a:extLst>
          </p:cNvPr>
          <p:cNvSpPr>
            <a:spLocks noGrp="1"/>
          </p:cNvSpPr>
          <p:nvPr>
            <p:ph idx="1"/>
          </p:nvPr>
        </p:nvSpPr>
        <p:spPr/>
        <p:txBody>
          <a:bodyPr/>
          <a:lstStyle/>
          <a:p>
            <a:r>
              <a:rPr lang="en-US" dirty="0" err="1"/>
              <a:t>Onehot</a:t>
            </a:r>
            <a:r>
              <a:rPr lang="en-US" dirty="0"/>
              <a:t> or dummy encode our venue categories</a:t>
            </a:r>
          </a:p>
          <a:p>
            <a:r>
              <a:rPr lang="en-US" dirty="0"/>
              <a:t>Then group by the county by the average of each category type. </a:t>
            </a:r>
          </a:p>
          <a:p>
            <a:r>
              <a:rPr lang="en-US" dirty="0"/>
              <a:t>Above with the </a:t>
            </a:r>
            <a:r>
              <a:rPr lang="en-US" dirty="0" err="1"/>
              <a:t>lat</a:t>
            </a:r>
            <a:r>
              <a:rPr lang="en-US" dirty="0"/>
              <a:t> and long values in the group by we have to find the approximate center of each group of points to get one good </a:t>
            </a:r>
            <a:r>
              <a:rPr lang="en-US" dirty="0" err="1"/>
              <a:t>lat</a:t>
            </a:r>
            <a:r>
              <a:rPr lang="en-US" dirty="0"/>
              <a:t> and long location for each county.</a:t>
            </a:r>
          </a:p>
          <a:p>
            <a:pPr lvl="1"/>
            <a:r>
              <a:rPr lang="en-US" dirty="0"/>
              <a:t>. I am doing this by averaging the coordinates which will give alright results in small areas </a:t>
            </a:r>
          </a:p>
          <a:p>
            <a:r>
              <a:rPr lang="en-US" dirty="0"/>
              <a:t>Find the index of our original home county</a:t>
            </a:r>
          </a:p>
          <a:p>
            <a:pPr lvl="1"/>
            <a:r>
              <a:rPr lang="en-US" dirty="0"/>
              <a:t>In my case this was 12</a:t>
            </a:r>
          </a:p>
        </p:txBody>
      </p:sp>
    </p:spTree>
    <p:extLst>
      <p:ext uri="{BB962C8B-B14F-4D97-AF65-F5344CB8AC3E}">
        <p14:creationId xmlns:p14="http://schemas.microsoft.com/office/powerpoint/2010/main" val="3620360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D5208-D973-4482-9B97-ED23C04D7209}"/>
              </a:ext>
            </a:extLst>
          </p:cNvPr>
          <p:cNvSpPr>
            <a:spLocks noGrp="1"/>
          </p:cNvSpPr>
          <p:nvPr>
            <p:ph type="title"/>
          </p:nvPr>
        </p:nvSpPr>
        <p:spPr/>
        <p:txBody>
          <a:bodyPr>
            <a:normAutofit/>
          </a:bodyPr>
          <a:lstStyle/>
          <a:p>
            <a:pPr algn="ctr"/>
            <a:r>
              <a:rPr lang="en-US" b="1" dirty="0"/>
              <a:t>Step 5 Run K-Means</a:t>
            </a:r>
            <a:endParaRPr lang="en-US" dirty="0"/>
          </a:p>
        </p:txBody>
      </p:sp>
      <p:sp>
        <p:nvSpPr>
          <p:cNvPr id="3" name="Content Placeholder 2">
            <a:extLst>
              <a:ext uri="{FF2B5EF4-FFF2-40B4-BE49-F238E27FC236}">
                <a16:creationId xmlns:a16="http://schemas.microsoft.com/office/drawing/2014/main" id="{B256A443-C853-41EA-BA3D-1546CCE09A46}"/>
              </a:ext>
            </a:extLst>
          </p:cNvPr>
          <p:cNvSpPr>
            <a:spLocks noGrp="1"/>
          </p:cNvSpPr>
          <p:nvPr>
            <p:ph idx="1"/>
          </p:nvPr>
        </p:nvSpPr>
        <p:spPr/>
        <p:txBody>
          <a:bodyPr/>
          <a:lstStyle/>
          <a:p>
            <a:pPr marL="0" indent="0" algn="ctr">
              <a:buNone/>
            </a:pPr>
            <a:r>
              <a:rPr lang="en-US" dirty="0"/>
              <a:t>The final step is to run K-means to create groups of similar counties based on venue information so we need to drop the county name and location columns. </a:t>
            </a:r>
          </a:p>
          <a:p>
            <a:pPr marL="0" indent="0" algn="ctr">
              <a:buNone/>
            </a:pPr>
            <a:r>
              <a:rPr lang="en-US" dirty="0"/>
              <a:t>Then we do some trial and error to find a good k. In then end, I went with 10 for k. The final thing we do here is to then merge the cluster labels onto the original full data set </a:t>
            </a:r>
          </a:p>
          <a:p>
            <a:endParaRPr lang="en-US" dirty="0"/>
          </a:p>
        </p:txBody>
      </p:sp>
    </p:spTree>
    <p:extLst>
      <p:ext uri="{BB962C8B-B14F-4D97-AF65-F5344CB8AC3E}">
        <p14:creationId xmlns:p14="http://schemas.microsoft.com/office/powerpoint/2010/main" val="3449350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D73F8-C4CA-4856-A0AD-5EA150B555D3}"/>
              </a:ext>
            </a:extLst>
          </p:cNvPr>
          <p:cNvSpPr>
            <a:spLocks noGrp="1"/>
          </p:cNvSpPr>
          <p:nvPr>
            <p:ph type="title"/>
          </p:nvPr>
        </p:nvSpPr>
        <p:spPr/>
        <p:txBody>
          <a:bodyPr/>
          <a:lstStyle/>
          <a:p>
            <a:pPr algn="ctr"/>
            <a:r>
              <a:rPr lang="en-US" dirty="0"/>
              <a:t>Map</a:t>
            </a:r>
          </a:p>
        </p:txBody>
      </p:sp>
      <p:pic>
        <p:nvPicPr>
          <p:cNvPr id="4" name="Content Placeholder 3">
            <a:extLst>
              <a:ext uri="{FF2B5EF4-FFF2-40B4-BE49-F238E27FC236}">
                <a16:creationId xmlns:a16="http://schemas.microsoft.com/office/drawing/2014/main" id="{19F370AC-5D77-4A8D-8DE6-F0E2A05D0EEF}"/>
              </a:ext>
            </a:extLst>
          </p:cNvPr>
          <p:cNvPicPr>
            <a:picLocks noGrp="1"/>
          </p:cNvPicPr>
          <p:nvPr>
            <p:ph idx="1"/>
          </p:nvPr>
        </p:nvPicPr>
        <p:blipFill>
          <a:blip r:embed="rId2" cstate="print"/>
          <a:stretch>
            <a:fillRect/>
          </a:stretch>
        </p:blipFill>
        <p:spPr>
          <a:xfrm>
            <a:off x="1534885" y="1690688"/>
            <a:ext cx="8882743" cy="4486275"/>
          </a:xfrm>
          <a:prstGeom prst="rect">
            <a:avLst/>
          </a:prstGeom>
        </p:spPr>
      </p:pic>
    </p:spTree>
    <p:extLst>
      <p:ext uri="{BB962C8B-B14F-4D97-AF65-F5344CB8AC3E}">
        <p14:creationId xmlns:p14="http://schemas.microsoft.com/office/powerpoint/2010/main" val="538535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D7A28-FA5D-48AF-9483-DA9693399513}"/>
              </a:ext>
            </a:extLst>
          </p:cNvPr>
          <p:cNvSpPr>
            <a:spLocks noGrp="1"/>
          </p:cNvSpPr>
          <p:nvPr>
            <p:ph type="title"/>
          </p:nvPr>
        </p:nvSpPr>
        <p:spPr/>
        <p:txBody>
          <a:bodyPr/>
          <a:lstStyle/>
          <a:p>
            <a:pPr algn="ctr"/>
            <a:r>
              <a:rPr lang="en-US" dirty="0"/>
              <a:t>List of Places</a:t>
            </a:r>
          </a:p>
        </p:txBody>
      </p:sp>
      <p:sp>
        <p:nvSpPr>
          <p:cNvPr id="3" name="Content Placeholder 2">
            <a:extLst>
              <a:ext uri="{FF2B5EF4-FFF2-40B4-BE49-F238E27FC236}">
                <a16:creationId xmlns:a16="http://schemas.microsoft.com/office/drawing/2014/main" id="{9158062A-33A7-4EF4-A7B2-1F6EA54668AE}"/>
              </a:ext>
            </a:extLst>
          </p:cNvPr>
          <p:cNvSpPr>
            <a:spLocks noGrp="1"/>
          </p:cNvSpPr>
          <p:nvPr>
            <p:ph idx="1"/>
          </p:nvPr>
        </p:nvSpPr>
        <p:spPr>
          <a:xfrm>
            <a:off x="702129" y="1355271"/>
            <a:ext cx="11038113" cy="4821692"/>
          </a:xfrm>
        </p:spPr>
        <p:txBody>
          <a:bodyPr numCol="3" spcCol="182880">
            <a:noAutofit/>
          </a:bodyPr>
          <a:lstStyle/>
          <a:p>
            <a:pPr marL="0" indent="0">
              <a:buNone/>
            </a:pPr>
            <a:r>
              <a:rPr lang="en-US" sz="1400" dirty="0"/>
              <a:t>1                     Aiken, South Carolina, USA</a:t>
            </a:r>
          </a:p>
          <a:p>
            <a:pPr marL="0" indent="0">
              <a:buNone/>
            </a:pPr>
            <a:r>
              <a:rPr lang="en-US" sz="1400" dirty="0"/>
              <a:t>4                          Aroostook, Maine, USA</a:t>
            </a:r>
          </a:p>
          <a:p>
            <a:pPr marL="0" indent="0">
              <a:buNone/>
            </a:pPr>
            <a:r>
              <a:rPr lang="en-US" sz="1400" dirty="0"/>
              <a:t>6                          Autauga, Alabama, USA</a:t>
            </a:r>
          </a:p>
          <a:p>
            <a:pPr marL="0" indent="0">
              <a:buNone/>
            </a:pPr>
            <a:r>
              <a:rPr lang="en-US" sz="1400" dirty="0"/>
              <a:t>7                          Baldwin, Alabama, USA</a:t>
            </a:r>
          </a:p>
          <a:p>
            <a:pPr marL="0" indent="0">
              <a:buNone/>
            </a:pPr>
            <a:r>
              <a:rPr lang="en-US" sz="1400" dirty="0"/>
              <a:t>12                        Bonneville, Idaho, USA</a:t>
            </a:r>
          </a:p>
          <a:p>
            <a:pPr marL="0" indent="0">
              <a:buNone/>
            </a:pPr>
            <a:r>
              <a:rPr lang="en-US" sz="1400" dirty="0"/>
              <a:t>14                            Brazos, Texas, USA</a:t>
            </a:r>
          </a:p>
          <a:p>
            <a:pPr marL="0" indent="0">
              <a:buNone/>
            </a:pPr>
            <a:r>
              <a:rPr lang="en-US" sz="1400" dirty="0"/>
              <a:t>18                       Calumet, Wisconsin, USA</a:t>
            </a:r>
          </a:p>
          <a:p>
            <a:pPr marL="0" indent="0">
              <a:buNone/>
            </a:pPr>
            <a:r>
              <a:rPr lang="en-US" sz="1400" dirty="0"/>
              <a:t>20                  Catawba, North Carolina, USA</a:t>
            </a:r>
          </a:p>
          <a:p>
            <a:pPr marL="0" indent="0">
              <a:buNone/>
            </a:pPr>
            <a:r>
              <a:rPr lang="en-US" sz="1400" dirty="0"/>
              <a:t>21                         Catoosa, Georgia, USA</a:t>
            </a:r>
          </a:p>
          <a:p>
            <a:pPr marL="0" indent="0">
              <a:buNone/>
            </a:pPr>
            <a:r>
              <a:rPr lang="en-US" sz="1400" dirty="0"/>
              <a:t>23                       Chisago, Minnesota, USA</a:t>
            </a:r>
          </a:p>
          <a:p>
            <a:pPr marL="0" indent="0">
              <a:buNone/>
            </a:pPr>
            <a:r>
              <a:rPr lang="en-US" sz="1400" dirty="0"/>
              <a:t>26                            Clay, Florida, USA</a:t>
            </a:r>
          </a:p>
          <a:p>
            <a:pPr marL="0" indent="0">
              <a:buNone/>
            </a:pPr>
            <a:r>
              <a:rPr lang="en-US" sz="1400" dirty="0"/>
              <a:t>27                        Clinton, Michigan, USA</a:t>
            </a:r>
          </a:p>
          <a:p>
            <a:pPr marL="0" indent="0">
              <a:buNone/>
            </a:pPr>
            <a:r>
              <a:rPr lang="en-US" sz="1400" dirty="0"/>
              <a:t>29                        Columbia, Georgia, USA</a:t>
            </a:r>
          </a:p>
          <a:p>
            <a:pPr marL="0" indent="0">
              <a:buNone/>
            </a:pPr>
            <a:r>
              <a:rPr lang="en-US" sz="1400" dirty="0"/>
              <a:t>32                     Crow Wing, Minnesota, USA</a:t>
            </a:r>
          </a:p>
          <a:p>
            <a:pPr marL="0" indent="0">
              <a:buNone/>
            </a:pPr>
            <a:r>
              <a:rPr lang="en-US" sz="1400" dirty="0"/>
              <a:t>40     Fairbanks North Star Borough, Alaska, USA</a:t>
            </a:r>
          </a:p>
          <a:p>
            <a:pPr marL="0" indent="0">
              <a:buNone/>
            </a:pPr>
            <a:r>
              <a:rPr lang="en-US" sz="1400" dirty="0"/>
              <a:t>43                       Franklin, New York, USA</a:t>
            </a:r>
          </a:p>
          <a:p>
            <a:pPr marL="0" indent="0">
              <a:buNone/>
            </a:pPr>
            <a:r>
              <a:rPr lang="en-US" sz="1400" dirty="0"/>
              <a:t>45                        Genesee, New York, USA</a:t>
            </a:r>
          </a:p>
          <a:p>
            <a:pPr marL="0" indent="0">
              <a:buNone/>
            </a:pPr>
            <a:r>
              <a:rPr lang="en-US" sz="1400" dirty="0"/>
              <a:t>46                   Grafton, New Hampshire, USA</a:t>
            </a:r>
          </a:p>
          <a:p>
            <a:pPr marL="0" indent="0">
              <a:buNone/>
            </a:pPr>
            <a:r>
              <a:rPr lang="en-US" sz="1400" dirty="0"/>
              <a:t>47                         Guadalupe, Texas, USA</a:t>
            </a:r>
          </a:p>
          <a:p>
            <a:pPr marL="0" indent="0">
              <a:buNone/>
            </a:pPr>
            <a:r>
              <a:rPr lang="en-US" sz="1400" dirty="0"/>
              <a:t>51               Hampton, City of, Virginia, USA</a:t>
            </a:r>
          </a:p>
          <a:p>
            <a:pPr marL="0" indent="0">
              <a:buNone/>
            </a:pPr>
            <a:r>
              <a:rPr lang="en-US" sz="1400" dirty="0"/>
              <a:t>54                        Hernando, Florida, USA</a:t>
            </a:r>
          </a:p>
          <a:p>
            <a:pPr marL="0" indent="0">
              <a:buNone/>
            </a:pPr>
            <a:r>
              <a:rPr lang="en-US" sz="1400" dirty="0"/>
              <a:t>57                              Hunt, Texas, USA</a:t>
            </a:r>
          </a:p>
          <a:p>
            <a:pPr marL="0" indent="0">
              <a:buNone/>
            </a:pPr>
            <a:r>
              <a:rPr lang="en-US" sz="1400" dirty="0"/>
              <a:t>58                         Jackson, Georgia, USA</a:t>
            </a:r>
          </a:p>
          <a:p>
            <a:pPr marL="0" indent="0">
              <a:buNone/>
            </a:pPr>
            <a:r>
              <a:rPr lang="en-US" sz="1400" dirty="0"/>
              <a:t>59                     James City, Virginia, USA</a:t>
            </a:r>
          </a:p>
          <a:p>
            <a:pPr marL="0" indent="0">
              <a:buNone/>
            </a:pPr>
            <a:r>
              <a:rPr lang="en-US" sz="1400" dirty="0"/>
              <a:t>60                 Jefferson, West Virginia, USA</a:t>
            </a:r>
          </a:p>
          <a:p>
            <a:pPr marL="0" indent="0">
              <a:buNone/>
            </a:pPr>
            <a:r>
              <a:rPr lang="en-US" sz="1400" dirty="0"/>
              <a:t>66                          Knox, Tennessee, USA</a:t>
            </a:r>
          </a:p>
          <a:p>
            <a:pPr marL="0" indent="0">
              <a:buNone/>
            </a:pPr>
            <a:r>
              <a:rPr lang="en-US" sz="1400" dirty="0"/>
              <a:t>67                          Kootenai, Idaho, USA</a:t>
            </a:r>
          </a:p>
          <a:p>
            <a:pPr marL="0" indent="0">
              <a:buNone/>
            </a:pPr>
            <a:r>
              <a:rPr lang="en-US" sz="1400" dirty="0"/>
              <a:t>74                             Lee, Alabama, USA</a:t>
            </a:r>
          </a:p>
        </p:txBody>
      </p:sp>
    </p:spTree>
    <p:extLst>
      <p:ext uri="{BB962C8B-B14F-4D97-AF65-F5344CB8AC3E}">
        <p14:creationId xmlns:p14="http://schemas.microsoft.com/office/powerpoint/2010/main" val="3178959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9DC47-D9D6-40AC-819C-671ACB9D82C0}"/>
              </a:ext>
            </a:extLst>
          </p:cNvPr>
          <p:cNvSpPr>
            <a:spLocks noGrp="1"/>
          </p:cNvSpPr>
          <p:nvPr>
            <p:ph type="title"/>
          </p:nvPr>
        </p:nvSpPr>
        <p:spPr/>
        <p:txBody>
          <a:bodyPr/>
          <a:lstStyle/>
          <a:p>
            <a:pPr algn="ctr"/>
            <a:r>
              <a:rPr lang="en-US" dirty="0"/>
              <a:t>List of Places cont.</a:t>
            </a:r>
          </a:p>
        </p:txBody>
      </p:sp>
      <p:sp>
        <p:nvSpPr>
          <p:cNvPr id="3" name="Content Placeholder 2">
            <a:extLst>
              <a:ext uri="{FF2B5EF4-FFF2-40B4-BE49-F238E27FC236}">
                <a16:creationId xmlns:a16="http://schemas.microsoft.com/office/drawing/2014/main" id="{810F67BB-3082-43F8-A703-F2C18EFFE65E}"/>
              </a:ext>
            </a:extLst>
          </p:cNvPr>
          <p:cNvSpPr>
            <a:spLocks noGrp="1"/>
          </p:cNvSpPr>
          <p:nvPr>
            <p:ph idx="1"/>
          </p:nvPr>
        </p:nvSpPr>
        <p:spPr/>
        <p:txBody>
          <a:bodyPr numCol="3" spcCol="182880">
            <a:normAutofit fontScale="92500"/>
          </a:bodyPr>
          <a:lstStyle/>
          <a:p>
            <a:pPr marL="0" indent="0">
              <a:buNone/>
            </a:pPr>
            <a:r>
              <a:rPr lang="en-US" sz="1600" dirty="0"/>
              <a:t>75                        Lenawee, Michigan, USA</a:t>
            </a:r>
          </a:p>
          <a:p>
            <a:pPr marL="0" indent="0">
              <a:buNone/>
            </a:pPr>
            <a:r>
              <a:rPr lang="en-US" sz="1600" dirty="0"/>
              <a:t>83                      McCracken, Kentucky, USA</a:t>
            </a:r>
          </a:p>
          <a:p>
            <a:pPr marL="0" indent="0">
              <a:buNone/>
            </a:pPr>
            <a:r>
              <a:rPr lang="en-US" sz="1600" dirty="0"/>
              <a:t>85                        McMinn, Tennessee, USA</a:t>
            </a:r>
          </a:p>
          <a:p>
            <a:pPr marL="0" indent="0">
              <a:buNone/>
            </a:pPr>
            <a:r>
              <a:rPr lang="en-US" sz="1600" dirty="0"/>
              <a:t>86                            Medina, Texas, USA</a:t>
            </a:r>
          </a:p>
          <a:p>
            <a:pPr marL="0" indent="0">
              <a:buNone/>
            </a:pPr>
            <a:r>
              <a:rPr lang="en-US" sz="1600" dirty="0"/>
              <a:t>88                        Midland, Michigan, USA</a:t>
            </a:r>
          </a:p>
          <a:p>
            <a:pPr marL="0" indent="0">
              <a:buNone/>
            </a:pPr>
            <a:r>
              <a:rPr lang="en-US" sz="1600" dirty="0"/>
              <a:t>90                          Mohave, Arizona, USA</a:t>
            </a:r>
          </a:p>
          <a:p>
            <a:pPr marL="0" indent="0">
              <a:buNone/>
            </a:pPr>
            <a:r>
              <a:rPr lang="en-US" sz="1600" dirty="0"/>
              <a:t>91                        Muscogee, Georgia, USA</a:t>
            </a:r>
          </a:p>
          <a:p>
            <a:pPr marL="0" indent="0">
              <a:buNone/>
            </a:pPr>
            <a:r>
              <a:rPr lang="en-US" sz="1600" dirty="0"/>
              <a:t>92                       Muskegon, Michigan, USA</a:t>
            </a:r>
          </a:p>
          <a:p>
            <a:pPr marL="0" indent="0">
              <a:buNone/>
            </a:pPr>
            <a:r>
              <a:rPr lang="en-US" sz="1600" dirty="0"/>
              <a:t>95                    Newport, Rhode Island, USA</a:t>
            </a:r>
          </a:p>
          <a:p>
            <a:pPr marL="0" indent="0">
              <a:buNone/>
            </a:pPr>
            <a:r>
              <a:rPr lang="en-US" sz="1600" dirty="0"/>
              <a:t>100                  Pender, North Carolina, USA</a:t>
            </a:r>
          </a:p>
          <a:p>
            <a:pPr marL="0" indent="0">
              <a:buNone/>
            </a:pPr>
            <a:r>
              <a:rPr lang="en-US" sz="1600" dirty="0"/>
              <a:t>101                Pennington, South Dakota, USA</a:t>
            </a:r>
          </a:p>
          <a:p>
            <a:pPr marL="0" indent="0">
              <a:buNone/>
            </a:pPr>
            <a:r>
              <a:rPr lang="en-US" sz="1600" dirty="0"/>
              <a:t>102                          Pike, Kentucky, USA</a:t>
            </a:r>
          </a:p>
          <a:p>
            <a:pPr marL="0" indent="0">
              <a:buNone/>
            </a:pPr>
            <a:r>
              <a:rPr lang="en-US" sz="1600" dirty="0"/>
              <a:t>103                      Placer, California, USA</a:t>
            </a:r>
          </a:p>
          <a:p>
            <a:pPr marL="0" indent="0">
              <a:buNone/>
            </a:pPr>
            <a:r>
              <a:rPr lang="en-US" sz="1600" dirty="0"/>
              <a:t>107                           Portage, Ohio, USA</a:t>
            </a:r>
          </a:p>
          <a:p>
            <a:pPr marL="0" indent="0">
              <a:buNone/>
            </a:pPr>
            <a:r>
              <a:rPr lang="en-US" sz="1600" dirty="0"/>
              <a:t>110                          Richland, Ohio, USA</a:t>
            </a:r>
          </a:p>
          <a:p>
            <a:pPr marL="0" indent="0">
              <a:buNone/>
            </a:pPr>
            <a:r>
              <a:rPr lang="en-US" sz="1600" dirty="0"/>
              <a:t>113                  San Benito, California, USA</a:t>
            </a:r>
          </a:p>
          <a:p>
            <a:pPr marL="0" indent="0">
              <a:buNone/>
            </a:pPr>
            <a:r>
              <a:rPr lang="en-US" sz="1600" dirty="0"/>
              <a:t>116                Schuylkill, Pennsylvania, USA</a:t>
            </a:r>
          </a:p>
          <a:p>
            <a:pPr marL="0" indent="0">
              <a:buNone/>
            </a:pPr>
            <a:r>
              <a:rPr lang="en-US" sz="1600" dirty="0"/>
              <a:t>118                    Shiawassee, Michigan, USA</a:t>
            </a:r>
          </a:p>
          <a:p>
            <a:pPr marL="0" indent="0">
              <a:buNone/>
            </a:pPr>
            <a:r>
              <a:rPr lang="en-US" sz="1600" dirty="0"/>
              <a:t>122                       Steuben, New York, USA</a:t>
            </a:r>
          </a:p>
          <a:p>
            <a:pPr marL="0" indent="0">
              <a:buNone/>
            </a:pPr>
            <a:r>
              <a:rPr lang="en-US" sz="1600" dirty="0"/>
              <a:t>126                           Taylor, Texas, USA</a:t>
            </a:r>
          </a:p>
          <a:p>
            <a:pPr marL="0" indent="0">
              <a:buNone/>
            </a:pPr>
            <a:r>
              <a:rPr lang="en-US" sz="1600" dirty="0"/>
              <a:t>129                          Troup, Georgia, USA</a:t>
            </a:r>
          </a:p>
          <a:p>
            <a:pPr marL="0" indent="0">
              <a:buNone/>
            </a:pPr>
            <a:r>
              <a:rPr lang="en-US" sz="1600" dirty="0"/>
              <a:t>130                    Tuolumne, California, USA</a:t>
            </a:r>
          </a:p>
          <a:p>
            <a:pPr marL="0" indent="0">
              <a:buNone/>
            </a:pPr>
            <a:r>
              <a:rPr lang="en-US" sz="1600" dirty="0"/>
              <a:t>133                        Van Zandt, Texas, USA</a:t>
            </a:r>
          </a:p>
          <a:p>
            <a:pPr marL="0" indent="0">
              <a:buNone/>
            </a:pPr>
            <a:r>
              <a:rPr lang="en-US" sz="1600" dirty="0"/>
              <a:t>135       Virginia Beach, City of, Virginia, USA</a:t>
            </a:r>
          </a:p>
          <a:p>
            <a:pPr marL="0" indent="0">
              <a:buNone/>
            </a:pPr>
            <a:r>
              <a:rPr lang="en-US" sz="1600" dirty="0"/>
              <a:t>136                   Washington, Minnesota, USA</a:t>
            </a:r>
          </a:p>
          <a:p>
            <a:pPr marL="0" indent="0">
              <a:buNone/>
            </a:pPr>
            <a:r>
              <a:rPr lang="en-US" sz="1600" dirty="0"/>
              <a:t>137                    Washington, New York, USA</a:t>
            </a:r>
          </a:p>
          <a:p>
            <a:pPr marL="0" indent="0">
              <a:buNone/>
            </a:pPr>
            <a:r>
              <a:rPr lang="en-US" sz="1600" dirty="0"/>
              <a:t>141                   Williamson, Tennessee, USA</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4158846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2EC2-020B-4791-8D5F-0324CBE48E8A}"/>
              </a:ext>
            </a:extLst>
          </p:cNvPr>
          <p:cNvSpPr>
            <a:spLocks noGrp="1"/>
          </p:cNvSpPr>
          <p:nvPr>
            <p:ph type="title"/>
          </p:nvPr>
        </p:nvSpPr>
        <p:spPr/>
        <p:txBody>
          <a:bodyPr/>
          <a:lstStyle/>
          <a:p>
            <a:pPr algn="ctr"/>
            <a:r>
              <a:rPr lang="en-US" dirty="0"/>
              <a:t>Discussion</a:t>
            </a:r>
          </a:p>
        </p:txBody>
      </p:sp>
      <p:sp>
        <p:nvSpPr>
          <p:cNvPr id="3" name="Content Placeholder 2">
            <a:extLst>
              <a:ext uri="{FF2B5EF4-FFF2-40B4-BE49-F238E27FC236}">
                <a16:creationId xmlns:a16="http://schemas.microsoft.com/office/drawing/2014/main" id="{B6BEFA7F-97FB-4AC2-9A17-EE114035ADED}"/>
              </a:ext>
            </a:extLst>
          </p:cNvPr>
          <p:cNvSpPr>
            <a:spLocks noGrp="1"/>
          </p:cNvSpPr>
          <p:nvPr>
            <p:ph idx="1"/>
          </p:nvPr>
        </p:nvSpPr>
        <p:spPr/>
        <p:txBody>
          <a:bodyPr>
            <a:normAutofit fontScale="92500" lnSpcReduction="10000"/>
          </a:bodyPr>
          <a:lstStyle/>
          <a:p>
            <a:r>
              <a:rPr lang="en-US" dirty="0"/>
              <a:t>In the end I went with 10 for k as that gave me a result list of around 50 to 60 places out of the 150 sample I started with. I think the high k was necessary due to the large number of counties and would probably have to be higher with the full list of counties I had initially with ~870 counties. Interestingly, each time I ran k-means with the same k I got very similar results and my target group seemed to stay fairly consistent. This in my opinion shows that the analysis is valid.</a:t>
            </a:r>
          </a:p>
          <a:p>
            <a:r>
              <a:rPr lang="en-US" dirty="0"/>
              <a:t>From the map we can easily find the home county of Bonneville, Idaho if you know Idaho geography (it is in the southeast part of the state). Also, it turns out that there are many places that are similar. None of them are right in big cities but near them. This is good as it means that there are multiple places to live similar to my home county that will due to proximity to bigger cities likely have better jobs and wages.</a:t>
            </a:r>
          </a:p>
        </p:txBody>
      </p:sp>
    </p:spTree>
    <p:extLst>
      <p:ext uri="{BB962C8B-B14F-4D97-AF65-F5344CB8AC3E}">
        <p14:creationId xmlns:p14="http://schemas.microsoft.com/office/powerpoint/2010/main" val="2589830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DF422-CACA-44AE-94AE-C4DF3CEB0929}"/>
              </a:ext>
            </a:extLst>
          </p:cNvPr>
          <p:cNvSpPr>
            <a:spLocks noGrp="1"/>
          </p:cNvSpPr>
          <p:nvPr>
            <p:ph type="title"/>
          </p:nvPr>
        </p:nvSpPr>
        <p:spPr/>
        <p:txBody>
          <a:bodyPr/>
          <a:lstStyle/>
          <a:p>
            <a:pPr algn="ctr"/>
            <a:r>
              <a:rPr lang="en-US" dirty="0"/>
              <a:t>Conclusion and Final Thoughts</a:t>
            </a:r>
          </a:p>
        </p:txBody>
      </p:sp>
      <p:sp>
        <p:nvSpPr>
          <p:cNvPr id="3" name="Content Placeholder 2">
            <a:extLst>
              <a:ext uri="{FF2B5EF4-FFF2-40B4-BE49-F238E27FC236}">
                <a16:creationId xmlns:a16="http://schemas.microsoft.com/office/drawing/2014/main" id="{C11DBE2C-F051-48FE-A1A9-495C220BE3A8}"/>
              </a:ext>
            </a:extLst>
          </p:cNvPr>
          <p:cNvSpPr>
            <a:spLocks noGrp="1"/>
          </p:cNvSpPr>
          <p:nvPr>
            <p:ph idx="1"/>
          </p:nvPr>
        </p:nvSpPr>
        <p:spPr/>
        <p:txBody>
          <a:bodyPr/>
          <a:lstStyle/>
          <a:p>
            <a:r>
              <a:rPr lang="en-US" dirty="0"/>
              <a:t>With the final results, it would be beneficial to do a secondary analysis of those areas with additional demographic, housing, price, and job data. However, that is outside the scope of this analysis which was simply to find similar areas.</a:t>
            </a:r>
          </a:p>
          <a:p>
            <a:r>
              <a:rPr lang="en-US" dirty="0"/>
              <a:t>Based on the results, I would suggest living where work can be found. As with either a reasonable commute or some effort in the job hunting, one can find a place like home in more places than they would initially think.</a:t>
            </a:r>
          </a:p>
        </p:txBody>
      </p:sp>
    </p:spTree>
    <p:extLst>
      <p:ext uri="{BB962C8B-B14F-4D97-AF65-F5344CB8AC3E}">
        <p14:creationId xmlns:p14="http://schemas.microsoft.com/office/powerpoint/2010/main" val="3445180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4B09-08E3-4F29-9175-95A13548916E}"/>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349AC2B1-899A-41F0-8495-C3B6E07D1287}"/>
              </a:ext>
            </a:extLst>
          </p:cNvPr>
          <p:cNvSpPr>
            <a:spLocks noGrp="1"/>
          </p:cNvSpPr>
          <p:nvPr>
            <p:ph idx="1"/>
          </p:nvPr>
        </p:nvSpPr>
        <p:spPr>
          <a:xfrm>
            <a:off x="838200" y="1371600"/>
            <a:ext cx="10515600" cy="4805363"/>
          </a:xfrm>
        </p:spPr>
        <p:txBody>
          <a:bodyPr>
            <a:normAutofit/>
          </a:bodyPr>
          <a:lstStyle/>
          <a:p>
            <a:r>
              <a:rPr lang="en-US" b="1" i="1" dirty="0"/>
              <a:t>The Audience</a:t>
            </a:r>
          </a:p>
          <a:p>
            <a:pPr lvl="1"/>
            <a:r>
              <a:rPr lang="en-US" dirty="0"/>
              <a:t>My Audience is my Family and anyone else who wants to live in a quieter, less populous area, without all the fancy attractions but still has stuff to do similar to my Hometown of Idaho Falls, Idaho</a:t>
            </a:r>
          </a:p>
          <a:p>
            <a:r>
              <a:rPr lang="en-US" b="1" i="1" dirty="0"/>
              <a:t>The Background</a:t>
            </a:r>
          </a:p>
          <a:p>
            <a:pPr lvl="1"/>
            <a:r>
              <a:rPr lang="en-US" dirty="0"/>
              <a:t>Many young people are looking for new jobs and places to live. They including myself would like a place similar to where they grew up if at all possible. Directly with my comparison my city I grew up in is small enough that many would laugh at it being called a city at around 60,000 people and about 5 square miles. Jobs are more limited to a few big employers or owning/managing your own business. Thus, I and many other young adults are looking at moving to bigger cities even if that is not ideal for our lifestyle, habits, and upbringing.</a:t>
            </a:r>
          </a:p>
        </p:txBody>
      </p:sp>
    </p:spTree>
    <p:extLst>
      <p:ext uri="{BB962C8B-B14F-4D97-AF65-F5344CB8AC3E}">
        <p14:creationId xmlns:p14="http://schemas.microsoft.com/office/powerpoint/2010/main" val="3686365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9BCD-20B9-4126-8524-0869B834D8D0}"/>
              </a:ext>
            </a:extLst>
          </p:cNvPr>
          <p:cNvSpPr>
            <a:spLocks noGrp="1"/>
          </p:cNvSpPr>
          <p:nvPr>
            <p:ph type="title"/>
          </p:nvPr>
        </p:nvSpPr>
        <p:spPr/>
        <p:txBody>
          <a:bodyPr/>
          <a:lstStyle/>
          <a:p>
            <a:pPr algn="ctr"/>
            <a:r>
              <a:rPr lang="en-US" dirty="0"/>
              <a:t>Question</a:t>
            </a:r>
          </a:p>
        </p:txBody>
      </p:sp>
      <p:sp>
        <p:nvSpPr>
          <p:cNvPr id="3" name="Content Placeholder 2">
            <a:extLst>
              <a:ext uri="{FF2B5EF4-FFF2-40B4-BE49-F238E27FC236}">
                <a16:creationId xmlns:a16="http://schemas.microsoft.com/office/drawing/2014/main" id="{06625C26-E8AA-4D6E-A173-32208229CAA1}"/>
              </a:ext>
            </a:extLst>
          </p:cNvPr>
          <p:cNvSpPr>
            <a:spLocks noGrp="1"/>
          </p:cNvSpPr>
          <p:nvPr>
            <p:ph idx="1"/>
          </p:nvPr>
        </p:nvSpPr>
        <p:spPr>
          <a:xfrm>
            <a:off x="838200" y="1825625"/>
            <a:ext cx="10515600" cy="2632075"/>
          </a:xfrm>
        </p:spPr>
        <p:txBody>
          <a:bodyPr anchor="ctr"/>
          <a:lstStyle/>
          <a:p>
            <a:pPr marL="0" indent="0" algn="ctr">
              <a:buNone/>
            </a:pPr>
            <a:r>
              <a:rPr lang="en-US" dirty="0"/>
              <a:t>Are there other Counties similar to the one I grew up other places in the Nation where job opportunities and wages are better?</a:t>
            </a:r>
          </a:p>
          <a:p>
            <a:pPr marL="0" indent="0" algn="ctr">
              <a:buNone/>
            </a:pPr>
            <a:endParaRPr lang="en-US" dirty="0"/>
          </a:p>
        </p:txBody>
      </p:sp>
    </p:spTree>
    <p:extLst>
      <p:ext uri="{BB962C8B-B14F-4D97-AF65-F5344CB8AC3E}">
        <p14:creationId xmlns:p14="http://schemas.microsoft.com/office/powerpoint/2010/main" val="3803413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54000">
              <a:srgbClr val="EFF96F"/>
            </a:gs>
            <a:gs pos="0">
              <a:schemeClr val="accent1">
                <a:lumMod val="5000"/>
                <a:lumOff val="95000"/>
              </a:schemeClr>
            </a:gs>
            <a:gs pos="29000">
              <a:srgbClr val="2BD53B"/>
            </a:gs>
            <a:gs pos="83000">
              <a:srgbClr val="EFF96F"/>
            </a:gs>
            <a:gs pos="100000">
              <a:schemeClr val="bg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4F81-21FA-4E61-A26F-8AD28010515F}"/>
              </a:ext>
            </a:extLst>
          </p:cNvPr>
          <p:cNvSpPr>
            <a:spLocks noGrp="1"/>
          </p:cNvSpPr>
          <p:nvPr>
            <p:ph type="title"/>
          </p:nvPr>
        </p:nvSpPr>
        <p:spPr/>
        <p:txBody>
          <a:bodyPr/>
          <a:lstStyle/>
          <a:p>
            <a:pPr algn="ctr"/>
            <a:r>
              <a:rPr lang="en-US" dirty="0"/>
              <a:t>Limitations to Answering the Question</a:t>
            </a:r>
          </a:p>
        </p:txBody>
      </p:sp>
      <p:sp>
        <p:nvSpPr>
          <p:cNvPr id="3" name="Content Placeholder 2">
            <a:extLst>
              <a:ext uri="{FF2B5EF4-FFF2-40B4-BE49-F238E27FC236}">
                <a16:creationId xmlns:a16="http://schemas.microsoft.com/office/drawing/2014/main" id="{6EE96837-729B-4C89-B274-65A2965EBD36}"/>
              </a:ext>
            </a:extLst>
          </p:cNvPr>
          <p:cNvSpPr>
            <a:spLocks noGrp="1"/>
          </p:cNvSpPr>
          <p:nvPr>
            <p:ph idx="1"/>
          </p:nvPr>
        </p:nvSpPr>
        <p:spPr/>
        <p:txBody>
          <a:bodyPr>
            <a:normAutofit lnSpcReduction="10000"/>
          </a:bodyPr>
          <a:lstStyle/>
          <a:p>
            <a:r>
              <a:rPr lang="en-US" dirty="0"/>
              <a:t>As there are several thousand cities in America with great differences in size. I have decided instead of using cities to use counties which are a more equal distribution and manageable.</a:t>
            </a:r>
          </a:p>
          <a:p>
            <a:r>
              <a:rPr lang="en-US" dirty="0"/>
              <a:t>Also, I am going to further restrict the counties to ones that are more similar in population as well to further balance the scale appropriately. I will work with counties between 50,000 and 500,000 thousand people. </a:t>
            </a:r>
          </a:p>
          <a:p>
            <a:r>
              <a:rPr lang="en-US" dirty="0"/>
              <a:t>I am basing similarity of counties on venue types as I believe that reflects the culture and wealth of the area quite well. That alongside the population should allow me to find areas similar to where I grew up.</a:t>
            </a:r>
          </a:p>
        </p:txBody>
      </p:sp>
    </p:spTree>
    <p:extLst>
      <p:ext uri="{BB962C8B-B14F-4D97-AF65-F5344CB8AC3E}">
        <p14:creationId xmlns:p14="http://schemas.microsoft.com/office/powerpoint/2010/main" val="915634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28000">
              <a:srgbClr val="EFF96F"/>
            </a:gs>
            <a:gs pos="0">
              <a:schemeClr val="accent1">
                <a:lumMod val="5000"/>
                <a:lumOff val="95000"/>
              </a:schemeClr>
            </a:gs>
            <a:gs pos="56000">
              <a:srgbClr val="2BD53B"/>
            </a:gs>
            <a:gs pos="83000">
              <a:srgbClr val="EFF96F"/>
            </a:gs>
            <a:gs pos="100000">
              <a:schemeClr val="bg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D0AB6-A3A7-436A-B262-1ED3378B81B5}"/>
              </a:ext>
            </a:extLst>
          </p:cNvPr>
          <p:cNvSpPr>
            <a:spLocks noGrp="1"/>
          </p:cNvSpPr>
          <p:nvPr>
            <p:ph type="title"/>
          </p:nvPr>
        </p:nvSpPr>
        <p:spPr/>
        <p:txBody>
          <a:bodyPr/>
          <a:lstStyle/>
          <a:p>
            <a:pPr algn="ctr"/>
            <a:r>
              <a:rPr lang="en-US" dirty="0"/>
              <a:t>Data</a:t>
            </a:r>
          </a:p>
        </p:txBody>
      </p:sp>
      <p:sp>
        <p:nvSpPr>
          <p:cNvPr id="3" name="Content Placeholder 2">
            <a:extLst>
              <a:ext uri="{FF2B5EF4-FFF2-40B4-BE49-F238E27FC236}">
                <a16:creationId xmlns:a16="http://schemas.microsoft.com/office/drawing/2014/main" id="{A0782435-5EE1-41B2-84E4-FAC10A475155}"/>
              </a:ext>
            </a:extLst>
          </p:cNvPr>
          <p:cNvSpPr>
            <a:spLocks noGrp="1"/>
          </p:cNvSpPr>
          <p:nvPr>
            <p:ph idx="1"/>
          </p:nvPr>
        </p:nvSpPr>
        <p:spPr/>
        <p:txBody>
          <a:bodyPr/>
          <a:lstStyle/>
          <a:p>
            <a:r>
              <a:rPr lang="en-US" b="1" dirty="0"/>
              <a:t>Outside of Foursquare</a:t>
            </a:r>
          </a:p>
          <a:p>
            <a:pPr lvl="1"/>
            <a:r>
              <a:rPr lang="en-US" dirty="0"/>
              <a:t>I will use the county name and population columns of the table of American county information as from Wikipedia’s list here </a:t>
            </a:r>
            <a:r>
              <a:rPr lang="en-US" u="sng" dirty="0" err="1">
                <a:hlinkClick r:id="rId2"/>
              </a:rPr>
              <a:t>Wikiepdia</a:t>
            </a:r>
            <a:r>
              <a:rPr lang="en-US" u="sng" dirty="0">
                <a:hlinkClick r:id="rId2"/>
              </a:rPr>
              <a:t> American Counties</a:t>
            </a:r>
            <a:endParaRPr lang="en-US" dirty="0"/>
          </a:p>
          <a:p>
            <a:pPr lvl="1"/>
            <a:r>
              <a:rPr lang="en-US" dirty="0"/>
              <a:t>County names lets me group my data geographically. County Population helps to define similarity between counties.</a:t>
            </a:r>
          </a:p>
          <a:p>
            <a:r>
              <a:rPr lang="en-US" b="1" dirty="0"/>
              <a:t>Within Foursquare</a:t>
            </a:r>
          </a:p>
          <a:p>
            <a:pPr lvl="1"/>
            <a:r>
              <a:rPr lang="en-US" dirty="0"/>
              <a:t>I also will use Foursquare data of venue types as a measure of similarity of culture and wealth of the county.</a:t>
            </a:r>
          </a:p>
          <a:p>
            <a:endParaRPr lang="en-US" dirty="0"/>
          </a:p>
        </p:txBody>
      </p:sp>
    </p:spTree>
    <p:extLst>
      <p:ext uri="{BB962C8B-B14F-4D97-AF65-F5344CB8AC3E}">
        <p14:creationId xmlns:p14="http://schemas.microsoft.com/office/powerpoint/2010/main" val="1607833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28000">
              <a:srgbClr val="EFF96F"/>
            </a:gs>
            <a:gs pos="0">
              <a:schemeClr val="accent1">
                <a:lumMod val="5000"/>
                <a:lumOff val="95000"/>
              </a:schemeClr>
            </a:gs>
            <a:gs pos="70000">
              <a:srgbClr val="2BD53B"/>
            </a:gs>
            <a:gs pos="92000">
              <a:srgbClr val="EFF96F"/>
            </a:gs>
            <a:gs pos="100000">
              <a:schemeClr val="bg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AF8CE-783E-4DB7-8EF2-40F1F1E58E74}"/>
              </a:ext>
            </a:extLst>
          </p:cNvPr>
          <p:cNvSpPr>
            <a:spLocks noGrp="1"/>
          </p:cNvSpPr>
          <p:nvPr>
            <p:ph type="title"/>
          </p:nvPr>
        </p:nvSpPr>
        <p:spPr/>
        <p:txBody>
          <a:bodyPr/>
          <a:lstStyle/>
          <a:p>
            <a:pPr algn="ctr"/>
            <a:r>
              <a:rPr lang="en-US" dirty="0"/>
              <a:t>Methodology</a:t>
            </a:r>
          </a:p>
        </p:txBody>
      </p:sp>
      <p:sp>
        <p:nvSpPr>
          <p:cNvPr id="3" name="Content Placeholder 2">
            <a:extLst>
              <a:ext uri="{FF2B5EF4-FFF2-40B4-BE49-F238E27FC236}">
                <a16:creationId xmlns:a16="http://schemas.microsoft.com/office/drawing/2014/main" id="{1A6A1C51-933D-4AE1-8D49-64068A0D929D}"/>
              </a:ext>
            </a:extLst>
          </p:cNvPr>
          <p:cNvSpPr>
            <a:spLocks noGrp="1"/>
          </p:cNvSpPr>
          <p:nvPr>
            <p:ph idx="1"/>
          </p:nvPr>
        </p:nvSpPr>
        <p:spPr/>
        <p:txBody>
          <a:bodyPr/>
          <a:lstStyle/>
          <a:p>
            <a:r>
              <a:rPr lang="en-US" dirty="0"/>
              <a:t>Step 1- Import libraries, functions and data</a:t>
            </a:r>
          </a:p>
          <a:p>
            <a:r>
              <a:rPr lang="en-US" dirty="0"/>
              <a:t>Step 2 Wrangle the Data</a:t>
            </a:r>
          </a:p>
          <a:p>
            <a:r>
              <a:rPr lang="en-US" dirty="0"/>
              <a:t>Step 3 Get Venues</a:t>
            </a:r>
          </a:p>
          <a:p>
            <a:r>
              <a:rPr lang="en-US" dirty="0"/>
              <a:t>Step 4 </a:t>
            </a:r>
            <a:r>
              <a:rPr lang="en-US" dirty="0" err="1"/>
              <a:t>Onehot</a:t>
            </a:r>
            <a:r>
              <a:rPr lang="en-US" dirty="0"/>
              <a:t> and Combine with Latitude and Longitude Values</a:t>
            </a:r>
          </a:p>
          <a:p>
            <a:r>
              <a:rPr lang="en-US" dirty="0"/>
              <a:t>Step 5 Run K-Means</a:t>
            </a:r>
          </a:p>
          <a:p>
            <a:endParaRPr lang="en-US" dirty="0"/>
          </a:p>
        </p:txBody>
      </p:sp>
    </p:spTree>
    <p:extLst>
      <p:ext uri="{BB962C8B-B14F-4D97-AF65-F5344CB8AC3E}">
        <p14:creationId xmlns:p14="http://schemas.microsoft.com/office/powerpoint/2010/main" val="2289997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46000">
              <a:srgbClr val="EFF96F"/>
            </a:gs>
            <a:gs pos="0">
              <a:schemeClr val="accent1">
                <a:lumMod val="5000"/>
                <a:lumOff val="95000"/>
              </a:schemeClr>
            </a:gs>
            <a:gs pos="73000">
              <a:srgbClr val="2BD53B"/>
            </a:gs>
            <a:gs pos="89000">
              <a:srgbClr val="EFF96F"/>
            </a:gs>
            <a:gs pos="100000">
              <a:schemeClr val="bg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F70B4-0191-4A60-B952-EBFDA85550C7}"/>
              </a:ext>
            </a:extLst>
          </p:cNvPr>
          <p:cNvSpPr>
            <a:spLocks noGrp="1"/>
          </p:cNvSpPr>
          <p:nvPr>
            <p:ph type="title"/>
          </p:nvPr>
        </p:nvSpPr>
        <p:spPr/>
        <p:txBody>
          <a:bodyPr>
            <a:normAutofit/>
          </a:bodyPr>
          <a:lstStyle/>
          <a:p>
            <a:pPr algn="ctr"/>
            <a:r>
              <a:rPr lang="en-US" b="1" dirty="0"/>
              <a:t>Step 1</a:t>
            </a:r>
            <a:br>
              <a:rPr lang="en-US" b="1" dirty="0"/>
            </a:br>
            <a:r>
              <a:rPr lang="en-US" b="1" dirty="0"/>
              <a:t>Import libraries, functions and data</a:t>
            </a:r>
          </a:p>
        </p:txBody>
      </p:sp>
      <p:sp>
        <p:nvSpPr>
          <p:cNvPr id="3" name="Content Placeholder 2">
            <a:extLst>
              <a:ext uri="{FF2B5EF4-FFF2-40B4-BE49-F238E27FC236}">
                <a16:creationId xmlns:a16="http://schemas.microsoft.com/office/drawing/2014/main" id="{3C7DFCDD-A584-4525-BDEF-2F74453D0632}"/>
              </a:ext>
            </a:extLst>
          </p:cNvPr>
          <p:cNvSpPr>
            <a:spLocks noGrp="1"/>
          </p:cNvSpPr>
          <p:nvPr>
            <p:ph idx="1"/>
          </p:nvPr>
        </p:nvSpPr>
        <p:spPr/>
        <p:txBody>
          <a:bodyPr/>
          <a:lstStyle/>
          <a:p>
            <a:r>
              <a:rPr lang="en-US" dirty="0"/>
              <a:t>Import Libraries</a:t>
            </a:r>
          </a:p>
          <a:p>
            <a:r>
              <a:rPr lang="en-US" dirty="0"/>
              <a:t>Create get venues function</a:t>
            </a:r>
          </a:p>
          <a:p>
            <a:r>
              <a:rPr lang="en-US" dirty="0"/>
              <a:t>Import Data</a:t>
            </a:r>
          </a:p>
          <a:p>
            <a:pPr lvl="1"/>
            <a:r>
              <a:rPr lang="en-US" dirty="0"/>
              <a:t>With this I noted that the index for the table from the Wikipedia page on the data import is 3. That and in reading through the </a:t>
            </a:r>
            <a:r>
              <a:rPr lang="en-US" dirty="0" err="1"/>
              <a:t>FourSquare</a:t>
            </a:r>
            <a:r>
              <a:rPr lang="en-US" dirty="0"/>
              <a:t> API documentation. I learned </a:t>
            </a:r>
            <a:r>
              <a:rPr lang="en-US" dirty="0" err="1"/>
              <a:t>FourSquare</a:t>
            </a:r>
            <a:r>
              <a:rPr lang="en-US" dirty="0"/>
              <a:t> will automatically geocodes for me. I also found that using near instead of providing the latitude and longitude caused foursquare to automatically base the radius on density of venues. </a:t>
            </a:r>
          </a:p>
        </p:txBody>
      </p:sp>
    </p:spTree>
    <p:extLst>
      <p:ext uri="{BB962C8B-B14F-4D97-AF65-F5344CB8AC3E}">
        <p14:creationId xmlns:p14="http://schemas.microsoft.com/office/powerpoint/2010/main" val="3260606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28000">
              <a:srgbClr val="EFF96F"/>
            </a:gs>
            <a:gs pos="0">
              <a:schemeClr val="accent1">
                <a:lumMod val="5000"/>
                <a:lumOff val="95000"/>
              </a:schemeClr>
            </a:gs>
            <a:gs pos="51350">
              <a:srgbClr val="93E857"/>
            </a:gs>
            <a:gs pos="78000">
              <a:srgbClr val="2BD53B"/>
            </a:gs>
            <a:gs pos="66000">
              <a:srgbClr val="EFF96F"/>
            </a:gs>
            <a:gs pos="100000">
              <a:schemeClr val="bg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560D3-1E7E-4184-9812-353634BDE329}"/>
              </a:ext>
            </a:extLst>
          </p:cNvPr>
          <p:cNvSpPr>
            <a:spLocks noGrp="1"/>
          </p:cNvSpPr>
          <p:nvPr>
            <p:ph type="title"/>
          </p:nvPr>
        </p:nvSpPr>
        <p:spPr/>
        <p:txBody>
          <a:bodyPr>
            <a:normAutofit/>
          </a:bodyPr>
          <a:lstStyle/>
          <a:p>
            <a:pPr algn="ctr"/>
            <a:r>
              <a:rPr lang="en-US" b="1" dirty="0"/>
              <a:t>Step 2</a:t>
            </a:r>
            <a:br>
              <a:rPr lang="en-US" b="1" dirty="0"/>
            </a:br>
            <a:r>
              <a:rPr lang="en-US" b="1" dirty="0"/>
              <a:t>Wrangle the Data</a:t>
            </a:r>
            <a:endParaRPr lang="en-US" dirty="0"/>
          </a:p>
        </p:txBody>
      </p:sp>
      <p:sp>
        <p:nvSpPr>
          <p:cNvPr id="3" name="Content Placeholder 2">
            <a:extLst>
              <a:ext uri="{FF2B5EF4-FFF2-40B4-BE49-F238E27FC236}">
                <a16:creationId xmlns:a16="http://schemas.microsoft.com/office/drawing/2014/main" id="{BF4401ED-B220-4461-9874-1035620F9901}"/>
              </a:ext>
            </a:extLst>
          </p:cNvPr>
          <p:cNvSpPr>
            <a:spLocks noGrp="1"/>
          </p:cNvSpPr>
          <p:nvPr>
            <p:ph idx="1"/>
          </p:nvPr>
        </p:nvSpPr>
        <p:spPr/>
        <p:txBody>
          <a:bodyPr/>
          <a:lstStyle/>
          <a:p>
            <a:r>
              <a:rPr lang="en-US" dirty="0"/>
              <a:t>Firstly, I selected only the relevant columns </a:t>
            </a:r>
          </a:p>
          <a:p>
            <a:pPr lvl="1"/>
            <a:r>
              <a:rPr lang="en-US" dirty="0"/>
              <a:t>With that I dropped any NA values this gave me a list of about 870 counties total</a:t>
            </a:r>
          </a:p>
          <a:p>
            <a:r>
              <a:rPr lang="en-US" dirty="0"/>
              <a:t>Then due to the </a:t>
            </a:r>
            <a:r>
              <a:rPr lang="en-US" dirty="0" err="1"/>
              <a:t>FourSquare</a:t>
            </a:r>
            <a:r>
              <a:rPr lang="en-US" dirty="0"/>
              <a:t> rate limit on a free account of about 950 non-premium requests a day I decided to only use a sample of 150 counties. </a:t>
            </a:r>
          </a:p>
          <a:p>
            <a:endParaRPr lang="en-US" dirty="0"/>
          </a:p>
        </p:txBody>
      </p:sp>
    </p:spTree>
    <p:extLst>
      <p:ext uri="{BB962C8B-B14F-4D97-AF65-F5344CB8AC3E}">
        <p14:creationId xmlns:p14="http://schemas.microsoft.com/office/powerpoint/2010/main" val="1722545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27000">
              <a:srgbClr val="EFF96F"/>
            </a:gs>
            <a:gs pos="0">
              <a:schemeClr val="accent1">
                <a:lumMod val="5000"/>
                <a:lumOff val="95000"/>
              </a:schemeClr>
            </a:gs>
            <a:gs pos="46000">
              <a:srgbClr val="2BD53B"/>
            </a:gs>
            <a:gs pos="83000">
              <a:srgbClr val="EFF96F"/>
            </a:gs>
            <a:gs pos="100000">
              <a:schemeClr val="bg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153FC-439A-474E-B153-3BD44DB1BB84}"/>
              </a:ext>
            </a:extLst>
          </p:cNvPr>
          <p:cNvSpPr>
            <a:spLocks noGrp="1"/>
          </p:cNvSpPr>
          <p:nvPr>
            <p:ph type="title"/>
          </p:nvPr>
        </p:nvSpPr>
        <p:spPr/>
        <p:txBody>
          <a:bodyPr>
            <a:normAutofit/>
          </a:bodyPr>
          <a:lstStyle/>
          <a:p>
            <a:pPr algn="ctr"/>
            <a:r>
              <a:rPr lang="en-US" b="1" dirty="0"/>
              <a:t>Step 3</a:t>
            </a:r>
            <a:br>
              <a:rPr lang="en-US" b="1" dirty="0"/>
            </a:br>
            <a:r>
              <a:rPr lang="en-US" b="1" dirty="0"/>
              <a:t> Get Venues</a:t>
            </a:r>
            <a:endParaRPr lang="en-US" dirty="0"/>
          </a:p>
        </p:txBody>
      </p:sp>
      <p:sp>
        <p:nvSpPr>
          <p:cNvPr id="3" name="Content Placeholder 2">
            <a:extLst>
              <a:ext uri="{FF2B5EF4-FFF2-40B4-BE49-F238E27FC236}">
                <a16:creationId xmlns:a16="http://schemas.microsoft.com/office/drawing/2014/main" id="{4EE3E580-F044-42DE-8DD2-C6F8C0C07499}"/>
              </a:ext>
            </a:extLst>
          </p:cNvPr>
          <p:cNvSpPr>
            <a:spLocks noGrp="1"/>
          </p:cNvSpPr>
          <p:nvPr>
            <p:ph idx="1"/>
          </p:nvPr>
        </p:nvSpPr>
        <p:spPr/>
        <p:txBody>
          <a:bodyPr/>
          <a:lstStyle/>
          <a:p>
            <a:r>
              <a:rPr lang="en-US" dirty="0"/>
              <a:t>Here we use a function to obtain the venues for our entire county list. </a:t>
            </a:r>
          </a:p>
          <a:p>
            <a:r>
              <a:rPr lang="en-US" dirty="0"/>
              <a:t> I used a limit of 25 venues</a:t>
            </a:r>
          </a:p>
          <a:p>
            <a:r>
              <a:rPr lang="en-US" dirty="0"/>
              <a:t>As noted above I used near without a radius to allow </a:t>
            </a:r>
            <a:r>
              <a:rPr lang="en-US" dirty="0" err="1"/>
              <a:t>FourSquare</a:t>
            </a:r>
            <a:r>
              <a:rPr lang="en-US" dirty="0"/>
              <a:t> to choose a radius and venues according to its internal default of most densely located venues. </a:t>
            </a:r>
          </a:p>
          <a:p>
            <a:r>
              <a:rPr lang="en-US" dirty="0"/>
              <a:t>With this we grab the venues category and location.</a:t>
            </a:r>
          </a:p>
          <a:p>
            <a:endParaRPr lang="en-US" dirty="0"/>
          </a:p>
        </p:txBody>
      </p:sp>
    </p:spTree>
    <p:extLst>
      <p:ext uri="{BB962C8B-B14F-4D97-AF65-F5344CB8AC3E}">
        <p14:creationId xmlns:p14="http://schemas.microsoft.com/office/powerpoint/2010/main" val="4290607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1451</Words>
  <Application>Microsoft Office PowerPoint</Application>
  <PresentationFormat>Widescreen</PresentationFormat>
  <Paragraphs>114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Capstone Final</vt:lpstr>
      <vt:lpstr>Introduction</vt:lpstr>
      <vt:lpstr>Question</vt:lpstr>
      <vt:lpstr>Limitations to Answering the Question</vt:lpstr>
      <vt:lpstr>Data</vt:lpstr>
      <vt:lpstr>Methodology</vt:lpstr>
      <vt:lpstr>Step 1 Import libraries, functions and data</vt:lpstr>
      <vt:lpstr>Step 2 Wrangle the Data</vt:lpstr>
      <vt:lpstr>Step 3  Get Venues</vt:lpstr>
      <vt:lpstr>Step 4  Onehot and Combine with  Latitude and Longitude Values </vt:lpstr>
      <vt:lpstr>Step 5 Run K-Means</vt:lpstr>
      <vt:lpstr>Map</vt:lpstr>
      <vt:lpstr>List of Places</vt:lpstr>
      <vt:lpstr>List of Places cont.</vt:lpstr>
      <vt:lpstr>Discussion</vt:lpstr>
      <vt:lpstr>Conclusion and Final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Final</dc:title>
  <dc:creator>Benjamin McDougal</dc:creator>
  <cp:lastModifiedBy>Benjamin McDougal</cp:lastModifiedBy>
  <cp:revision>7</cp:revision>
  <dcterms:created xsi:type="dcterms:W3CDTF">2020-08-01T21:42:45Z</dcterms:created>
  <dcterms:modified xsi:type="dcterms:W3CDTF">2020-08-01T22:54:07Z</dcterms:modified>
</cp:coreProperties>
</file>