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comments/comment2.xml" ContentType="application/vnd.openxmlformats-officedocument.presentationml.comment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312" r:id="rId7"/>
    <p:sldId id="313" r:id="rId8"/>
    <p:sldId id="291" r:id="rId9"/>
    <p:sldId id="314" r:id="rId10"/>
    <p:sldId id="315" r:id="rId11"/>
    <p:sldId id="294" r:id="rId12"/>
    <p:sldId id="322" r:id="rId13"/>
    <p:sldId id="317" r:id="rId14"/>
    <p:sldId id="319" r:id="rId15"/>
    <p:sldId id="320" r:id="rId16"/>
    <p:sldId id="296" r:id="rId17"/>
    <p:sldId id="310" r:id="rId18"/>
    <p:sldId id="323" r:id="rId19"/>
    <p:sldId id="324" r:id="rId20"/>
    <p:sldId id="295" r:id="rId21"/>
    <p:sldId id="316" r:id="rId22"/>
    <p:sldId id="297" r:id="rId23"/>
    <p:sldId id="298" r:id="rId24"/>
    <p:sldId id="299" r:id="rId25"/>
    <p:sldId id="301" r:id="rId26"/>
    <p:sldId id="302" r:id="rId27"/>
    <p:sldId id="308" r:id="rId28"/>
    <p:sldId id="309" r:id="rId29"/>
    <p:sldId id="303" r:id="rId30"/>
    <p:sldId id="304" r:id="rId31"/>
    <p:sldId id="305" r:id="rId32"/>
    <p:sldId id="306" r:id="rId33"/>
    <p:sldId id="307" r:id="rId34"/>
    <p:sldId id="311"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Uribe Botero" initials="FUB" lastIdx="8" clrIdx="0">
    <p:extLst>
      <p:ext uri="{19B8F6BF-5375-455C-9EA6-DF929625EA0E}">
        <p15:presenceInfo xmlns:p15="http://schemas.microsoft.com/office/powerpoint/2012/main" userId="ef11ed1ba6c3d1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7799B-378F-42B4-9F7E-CCBD9E2C6AEE}" v="14" dt="2020-05-24T02:31:39.401"/>
    <p1510:client id="{E5C21DD7-D1E6-469F-8D50-274C1E2F8029}" v="150" dt="2020-05-24T15:31:55.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1" autoAdjust="0"/>
    <p:restoredTop sz="94249" autoAdjust="0"/>
  </p:normalViewPr>
  <p:slideViewPr>
    <p:cSldViewPr snapToGrid="0">
      <p:cViewPr>
        <p:scale>
          <a:sx n="75" d="100"/>
          <a:sy n="75" d="100"/>
        </p:scale>
        <p:origin x="59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ndres Cuartas Murillo" userId="S::cacuartasm@eafit.edu.co::b6121303-1f7e-4129-9090-92dcc9344dc5" providerId="AD" clId="Web-{E5C21DD7-D1E6-469F-8D50-274C1E2F8029}"/>
    <pc:docChg chg="addSld modSld">
      <pc:chgData name="Carlos Andres Cuartas Murillo" userId="S::cacuartasm@eafit.edu.co::b6121303-1f7e-4129-9090-92dcc9344dc5" providerId="AD" clId="Web-{E5C21DD7-D1E6-469F-8D50-274C1E2F8029}" dt="2020-05-24T15:31:55.740" v="146" actId="1076"/>
      <pc:docMkLst>
        <pc:docMk/>
      </pc:docMkLst>
      <pc:sldChg chg="addSp delSp modSp add replId">
        <pc:chgData name="Carlos Andres Cuartas Murillo" userId="S::cacuartasm@eafit.edu.co::b6121303-1f7e-4129-9090-92dcc9344dc5" providerId="AD" clId="Web-{E5C21DD7-D1E6-469F-8D50-274C1E2F8029}" dt="2020-05-24T15:31:55.740" v="146" actId="1076"/>
        <pc:sldMkLst>
          <pc:docMk/>
          <pc:sldMk cId="926045163" sldId="324"/>
        </pc:sldMkLst>
        <pc:spChg chg="mod">
          <ac:chgData name="Carlos Andres Cuartas Murillo" userId="S::cacuartasm@eafit.edu.co::b6121303-1f7e-4129-9090-92dcc9344dc5" providerId="AD" clId="Web-{E5C21DD7-D1E6-469F-8D50-274C1E2F8029}" dt="2020-05-24T15:14:26.137" v="54" actId="1076"/>
          <ac:spMkLst>
            <pc:docMk/>
            <pc:sldMk cId="926045163" sldId="324"/>
            <ac:spMk id="24" creationId="{EDBD4DC0-1F40-43DA-9A87-4825A355A809}"/>
          </ac:spMkLst>
        </pc:spChg>
        <pc:spChg chg="mod">
          <ac:chgData name="Carlos Andres Cuartas Murillo" userId="S::cacuartasm@eafit.edu.co::b6121303-1f7e-4129-9090-92dcc9344dc5" providerId="AD" clId="Web-{E5C21DD7-D1E6-469F-8D50-274C1E2F8029}" dt="2020-05-24T15:14:26.090" v="50" actId="1076"/>
          <ac:spMkLst>
            <pc:docMk/>
            <pc:sldMk cId="926045163" sldId="324"/>
            <ac:spMk id="41" creationId="{B21499F8-7204-46A4-84EB-1F6CDAD688A3}"/>
          </ac:spMkLst>
        </pc:spChg>
        <pc:spChg chg="mod">
          <ac:chgData name="Carlos Andres Cuartas Murillo" userId="S::cacuartasm@eafit.edu.co::b6121303-1f7e-4129-9090-92dcc9344dc5" providerId="AD" clId="Web-{E5C21DD7-D1E6-469F-8D50-274C1E2F8029}" dt="2020-05-24T15:27:41.320" v="140" actId="1076"/>
          <ac:spMkLst>
            <pc:docMk/>
            <pc:sldMk cId="926045163" sldId="324"/>
            <ac:spMk id="44" creationId="{EDBD4DC0-1F40-43DA-9A87-4825A355A809}"/>
          </ac:spMkLst>
        </pc:spChg>
        <pc:spChg chg="mod">
          <ac:chgData name="Carlos Andres Cuartas Murillo" userId="S::cacuartasm@eafit.edu.co::b6121303-1f7e-4129-9090-92dcc9344dc5" providerId="AD" clId="Web-{E5C21DD7-D1E6-469F-8D50-274C1E2F8029}" dt="2020-05-24T15:31:55.740" v="146" actId="1076"/>
          <ac:spMkLst>
            <pc:docMk/>
            <pc:sldMk cId="926045163" sldId="324"/>
            <ac:spMk id="50" creationId="{EDBD4DC0-1F40-43DA-9A87-4825A355A809}"/>
          </ac:spMkLst>
        </pc:spChg>
        <pc:spChg chg="mod">
          <ac:chgData name="Carlos Andres Cuartas Murillo" userId="S::cacuartasm@eafit.edu.co::b6121303-1f7e-4129-9090-92dcc9344dc5" providerId="AD" clId="Web-{E5C21DD7-D1E6-469F-8D50-274C1E2F8029}" dt="2020-05-24T15:27:52.398" v="142" actId="1076"/>
          <ac:spMkLst>
            <pc:docMk/>
            <pc:sldMk cId="926045163" sldId="324"/>
            <ac:spMk id="51" creationId="{EDBD4DC0-1F40-43DA-9A87-4825A355A809}"/>
          </ac:spMkLst>
        </pc:spChg>
        <pc:spChg chg="mod">
          <ac:chgData name="Carlos Andres Cuartas Murillo" userId="S::cacuartasm@eafit.edu.co::b6121303-1f7e-4129-9090-92dcc9344dc5" providerId="AD" clId="Web-{E5C21DD7-D1E6-469F-8D50-274C1E2F8029}" dt="2020-05-24T15:28:05.945" v="144" actId="14100"/>
          <ac:spMkLst>
            <pc:docMk/>
            <pc:sldMk cId="926045163" sldId="324"/>
            <ac:spMk id="118" creationId="{9216193B-EB9D-4DFC-9B4D-4086B5859255}"/>
          </ac:spMkLst>
        </pc:spChg>
        <pc:spChg chg="add mod">
          <ac:chgData name="Carlos Andres Cuartas Murillo" userId="S::cacuartasm@eafit.edu.co::b6121303-1f7e-4129-9090-92dcc9344dc5" providerId="AD" clId="Web-{E5C21DD7-D1E6-469F-8D50-274C1E2F8029}" dt="2020-05-24T15:27:44.539" v="141" actId="1076"/>
          <ac:spMkLst>
            <pc:docMk/>
            <pc:sldMk cId="926045163" sldId="324"/>
            <ac:spMk id="119" creationId="{24E94785-78E7-4E27-9625-40782017348F}"/>
          </ac:spMkLst>
        </pc:spChg>
        <pc:spChg chg="mod">
          <ac:chgData name="Carlos Andres Cuartas Murillo" userId="S::cacuartasm@eafit.edu.co::b6121303-1f7e-4129-9090-92dcc9344dc5" providerId="AD" clId="Web-{E5C21DD7-D1E6-469F-8D50-274C1E2F8029}" dt="2020-05-24T15:14:26.184" v="57" actId="1076"/>
          <ac:spMkLst>
            <pc:docMk/>
            <pc:sldMk cId="926045163" sldId="324"/>
            <ac:spMk id="127" creationId="{BF60B03F-FF22-47A1-A4C7-BD5C2495D468}"/>
          </ac:spMkLst>
        </pc:spChg>
        <pc:spChg chg="mod">
          <ac:chgData name="Carlos Andres Cuartas Murillo" userId="S::cacuartasm@eafit.edu.co::b6121303-1f7e-4129-9090-92dcc9344dc5" providerId="AD" clId="Web-{E5C21DD7-D1E6-469F-8D50-274C1E2F8029}" dt="2020-05-24T15:12:38.479" v="1" actId="20577"/>
          <ac:spMkLst>
            <pc:docMk/>
            <pc:sldMk cId="926045163" sldId="324"/>
            <ac:spMk id="129" creationId="{079749BE-08C5-4F58-8BF5-746EB1F4AD0E}"/>
          </ac:spMkLst>
        </pc:spChg>
        <pc:grpChg chg="add mod">
          <ac:chgData name="Carlos Andres Cuartas Murillo" userId="S::cacuartasm@eafit.edu.co::b6121303-1f7e-4129-9090-92dcc9344dc5" providerId="AD" clId="Web-{E5C21DD7-D1E6-469F-8D50-274C1E2F8029}" dt="2020-05-24T15:26:42.381" v="136" actId="1076"/>
          <ac:grpSpMkLst>
            <pc:docMk/>
            <pc:sldMk cId="926045163" sldId="324"/>
            <ac:grpSpMk id="3" creationId="{5C2D1367-796E-43BD-A15B-91A70FBD91B6}"/>
          </ac:grpSpMkLst>
        </pc:grpChg>
        <pc:grpChg chg="del">
          <ac:chgData name="Carlos Andres Cuartas Murillo" userId="S::cacuartasm@eafit.edu.co::b6121303-1f7e-4129-9090-92dcc9344dc5" providerId="AD" clId="Web-{E5C21DD7-D1E6-469F-8D50-274C1E2F8029}" dt="2020-05-24T15:12:51.448" v="4"/>
          <ac:grpSpMkLst>
            <pc:docMk/>
            <pc:sldMk cId="926045163" sldId="324"/>
            <ac:grpSpMk id="95" creationId="{BD128A17-5FE5-4A92-9713-837FA954ACAB}"/>
          </ac:grpSpMkLst>
        </pc:grpChg>
        <pc:grpChg chg="del">
          <ac:chgData name="Carlos Andres Cuartas Murillo" userId="S::cacuartasm@eafit.edu.co::b6121303-1f7e-4129-9090-92dcc9344dc5" providerId="AD" clId="Web-{E5C21DD7-D1E6-469F-8D50-274C1E2F8029}" dt="2020-05-24T15:12:52.792" v="5"/>
          <ac:grpSpMkLst>
            <pc:docMk/>
            <pc:sldMk cId="926045163" sldId="324"/>
            <ac:grpSpMk id="96" creationId="{E713A5BD-49D4-4B56-AFAB-AA1F169C44CF}"/>
          </ac:grpSpMkLst>
        </pc:grpChg>
        <pc:grpChg chg="mod">
          <ac:chgData name="Carlos Andres Cuartas Murillo" userId="S::cacuartasm@eafit.edu.co::b6121303-1f7e-4129-9090-92dcc9344dc5" providerId="AD" clId="Web-{E5C21DD7-D1E6-469F-8D50-274C1E2F8029}" dt="2020-05-24T15:15:58.388" v="122" actId="1076"/>
          <ac:grpSpMkLst>
            <pc:docMk/>
            <pc:sldMk cId="926045163" sldId="324"/>
            <ac:grpSpMk id="126" creationId="{3052803D-31E7-485D-BAC6-75C07121C5E8}"/>
          </ac:grpSpMkLst>
        </pc:grpChg>
        <pc:picChg chg="add mod">
          <ac:chgData name="Carlos Andres Cuartas Murillo" userId="S::cacuartasm@eafit.edu.co::b6121303-1f7e-4129-9090-92dcc9344dc5" providerId="AD" clId="Web-{E5C21DD7-D1E6-469F-8D50-274C1E2F8029}" dt="2020-05-24T15:31:48.021" v="145" actId="1076"/>
          <ac:picMkLst>
            <pc:docMk/>
            <pc:sldMk cId="926045163" sldId="324"/>
            <ac:picMk id="2" creationId="{389B2124-BE63-454B-89F1-2D15318FCADC}"/>
          </ac:picMkLst>
        </pc:picChg>
        <pc:picChg chg="add mod">
          <ac:chgData name="Carlos Andres Cuartas Murillo" userId="S::cacuartasm@eafit.edu.co::b6121303-1f7e-4129-9090-92dcc9344dc5" providerId="AD" clId="Web-{E5C21DD7-D1E6-469F-8D50-274C1E2F8029}" dt="2020-05-24T15:26:50.413" v="138" actId="1076"/>
          <ac:picMkLst>
            <pc:docMk/>
            <pc:sldMk cId="926045163" sldId="324"/>
            <ac:picMk id="152" creationId="{2645A710-350F-48A2-98BC-74287AE8BC23}"/>
          </ac:picMkLst>
        </pc:picChg>
        <pc:cxnChg chg="mod">
          <ac:chgData name="Carlos Andres Cuartas Murillo" userId="S::cacuartasm@eafit.edu.co::b6121303-1f7e-4129-9090-92dcc9344dc5" providerId="AD" clId="Web-{E5C21DD7-D1E6-469F-8D50-274C1E2F8029}" dt="2020-05-24T15:12:51.448" v="4"/>
          <ac:cxnSpMkLst>
            <pc:docMk/>
            <pc:sldMk cId="926045163" sldId="324"/>
            <ac:cxnSpMk id="15" creationId="{8D4C9F61-B753-4F48-AE69-007903120D68}"/>
          </ac:cxnSpMkLst>
        </pc:cxnChg>
        <pc:cxnChg chg="mod">
          <ac:chgData name="Carlos Andres Cuartas Murillo" userId="S::cacuartasm@eafit.edu.co::b6121303-1f7e-4129-9090-92dcc9344dc5" providerId="AD" clId="Web-{E5C21DD7-D1E6-469F-8D50-274C1E2F8029}" dt="2020-05-24T15:14:26.153" v="55" actId="1076"/>
          <ac:cxnSpMkLst>
            <pc:docMk/>
            <pc:sldMk cId="926045163" sldId="324"/>
            <ac:cxnSpMk id="26" creationId="{35A998EC-AD32-46E5-8F3D-7F9FBCC12E75}"/>
          </ac:cxnSpMkLst>
        </pc:cxnChg>
        <pc:cxnChg chg="mod">
          <ac:chgData name="Carlos Andres Cuartas Murillo" userId="S::cacuartasm@eafit.edu.co::b6121303-1f7e-4129-9090-92dcc9344dc5" providerId="AD" clId="Web-{E5C21DD7-D1E6-469F-8D50-274C1E2F8029}" dt="2020-05-24T15:14:26.121" v="53" actId="1076"/>
          <ac:cxnSpMkLst>
            <pc:docMk/>
            <pc:sldMk cId="926045163" sldId="324"/>
            <ac:cxnSpMk id="54"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0" creationId="{4E68A94A-F10B-4407-A8D4-B16FBBA9A31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1" creationId="{A2A254AE-9170-485A-983D-214B03A63707}"/>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2" creationId="{78E2ED23-6227-491F-AE83-A7297BA44E4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6" creationId="{0AA356CA-E594-49EB-B45B-2A6D8D2214F7}"/>
          </ac:cxnSpMkLst>
        </pc:cxnChg>
        <pc:cxnChg chg="mod">
          <ac:chgData name="Carlos Andres Cuartas Murillo" userId="S::cacuartasm@eafit.edu.co::b6121303-1f7e-4129-9090-92dcc9344dc5" providerId="AD" clId="Web-{E5C21DD7-D1E6-469F-8D50-274C1E2F8029}" dt="2020-05-24T15:15:58.357" v="121" actId="1076"/>
          <ac:cxnSpMkLst>
            <pc:docMk/>
            <pc:sldMk cId="926045163" sldId="324"/>
            <ac:cxnSpMk id="80" creationId="{DCA9018B-D731-448B-964E-02EE501B420B}"/>
          </ac:cxnSpMkLst>
        </pc:cxnChg>
        <pc:cxnChg chg="mod">
          <ac:chgData name="Carlos Andres Cuartas Murillo" userId="S::cacuartasm@eafit.edu.co::b6121303-1f7e-4129-9090-92dcc9344dc5" providerId="AD" clId="Web-{E5C21DD7-D1E6-469F-8D50-274C1E2F8029}" dt="2020-05-24T15:14:26.106" v="52" actId="1076"/>
          <ac:cxnSpMkLst>
            <pc:docMk/>
            <pc:sldMk cId="926045163" sldId="324"/>
            <ac:cxnSpMk id="81"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2" creationId="{0E503E88-ED2D-4E06-B5D6-434E08CFBD02}"/>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3" creationId="{47414B1E-B5DD-4B94-803E-6E01B66AAA7D}"/>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5" creationId="{C3D2DABD-34CF-4F94-905A-C80BD703202B}"/>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9" creationId="{F20B90E0-34B3-4413-B8E0-F36B89D438C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92" creationId="{5007D5AD-D526-47E2-A5FA-D6B80E98E2F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5" creationId="{F8FF6768-6B1F-4C9E-9D0B-F2DBC544EB6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6" creationId="{D9464ED9-DC1D-4C76-AF28-A2DE38D9DA4C}"/>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7" creationId="{432B3577-349C-43B1-A7B9-37642E720BA0}"/>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8" creationId="{4CBC1842-45AC-4DA3-ADB0-FB963682903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1" creationId="{2EF6A122-5869-46F1-B0F6-6A19B94BCA46}"/>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2" creationId="{80DE0A5E-4209-4FC1-92E1-948729DBB24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3" creationId="{DE26050C-A0C0-4726-9ACA-517D6C3DD055}"/>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4" creationId="{5A54CECD-B6C0-49EE-9A7C-BCF76989980E}"/>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6" creationId="{A39FEF03-6CB2-435B-BB2E-985DE96B692D}"/>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7" creationId="{24ECBDE0-7685-4A88-AE8C-AFA9C4524CFB}"/>
          </ac:cxnSpMkLst>
        </pc:cxnChg>
      </pc:sldChg>
    </pc:docChg>
  </pc:docChgLst>
  <pc:docChgLst>
    <pc:chgData name="Carlos Andres Cuartas Murillo" userId="S::cacuartasm@eafit.edu.co::b6121303-1f7e-4129-9090-92dcc9344dc5" providerId="AD" clId="Web-{2887799B-378F-42B4-9F7E-CCBD9E2C6AEE}"/>
    <pc:docChg chg="modSld">
      <pc:chgData name="Carlos Andres Cuartas Murillo" userId="S::cacuartasm@eafit.edu.co::b6121303-1f7e-4129-9090-92dcc9344dc5" providerId="AD" clId="Web-{2887799B-378F-42B4-9F7E-CCBD9E2C6AEE}" dt="2020-05-24T02:31:39.401" v="13" actId="20577"/>
      <pc:docMkLst>
        <pc:docMk/>
      </pc:docMkLst>
      <pc:sldChg chg="modSp">
        <pc:chgData name="Carlos Andres Cuartas Murillo" userId="S::cacuartasm@eafit.edu.co::b6121303-1f7e-4129-9090-92dcc9344dc5" providerId="AD" clId="Web-{2887799B-378F-42B4-9F7E-CCBD9E2C6AEE}" dt="2020-05-24T02:31:39.401" v="13" actId="20577"/>
        <pc:sldMkLst>
          <pc:docMk/>
          <pc:sldMk cId="2395990399" sldId="323"/>
        </pc:sldMkLst>
        <pc:spChg chg="mod">
          <ac:chgData name="Carlos Andres Cuartas Murillo" userId="S::cacuartasm@eafit.edu.co::b6121303-1f7e-4129-9090-92dcc9344dc5" providerId="AD" clId="Web-{2887799B-378F-42B4-9F7E-CCBD9E2C6AEE}" dt="2020-05-24T02:31:39.401" v="13" actId="20577"/>
          <ac:spMkLst>
            <pc:docMk/>
            <pc:sldMk cId="2395990399" sldId="323"/>
            <ac:spMk id="44" creationId="{EDBD4DC0-1F40-43DA-9A87-4825A355A809}"/>
          </ac:spMkLst>
        </pc:spChg>
        <pc:spChg chg="mod">
          <ac:chgData name="Carlos Andres Cuartas Murillo" userId="S::cacuartasm@eafit.edu.co::b6121303-1f7e-4129-9090-92dcc9344dc5" providerId="AD" clId="Web-{2887799B-378F-42B4-9F7E-CCBD9E2C6AEE}" dt="2020-05-24T01:59:59.724" v="2" actId="1076"/>
          <ac:spMkLst>
            <pc:docMk/>
            <pc:sldMk cId="2395990399" sldId="323"/>
            <ac:spMk id="50" creationId="{EDBD4DC0-1F40-43DA-9A87-4825A355A809}"/>
          </ac:spMkLst>
        </pc:spChg>
        <pc:spChg chg="mod">
          <ac:chgData name="Carlos Andres Cuartas Murillo" userId="S::cacuartasm@eafit.edu.co::b6121303-1f7e-4129-9090-92dcc9344dc5" providerId="AD" clId="Web-{2887799B-378F-42B4-9F7E-CCBD9E2C6AEE}" dt="2020-05-24T02:00:09.443" v="4" actId="1076"/>
          <ac:spMkLst>
            <pc:docMk/>
            <pc:sldMk cId="2395990399" sldId="323"/>
            <ac:spMk id="51" creationId="{EDBD4DC0-1F40-43DA-9A87-4825A355A809}"/>
          </ac:spMkLst>
        </pc:spChg>
        <pc:grpChg chg="mod">
          <ac:chgData name="Carlos Andres Cuartas Murillo" userId="S::cacuartasm@eafit.edu.co::b6121303-1f7e-4129-9090-92dcc9344dc5" providerId="AD" clId="Web-{2887799B-378F-42B4-9F7E-CCBD9E2C6AEE}" dt="2020-05-24T01:59:59.786" v="3" actId="1076"/>
          <ac:grpSpMkLst>
            <pc:docMk/>
            <pc:sldMk cId="2395990399" sldId="323"/>
            <ac:grpSpMk id="95" creationId="{BD128A17-5FE5-4A92-9713-837FA954ACAB}"/>
          </ac:grpSpMkLst>
        </pc:grpChg>
        <pc:grpChg chg="mod">
          <ac:chgData name="Carlos Andres Cuartas Murillo" userId="S::cacuartasm@eafit.edu.co::b6121303-1f7e-4129-9090-92dcc9344dc5" providerId="AD" clId="Web-{2887799B-378F-42B4-9F7E-CCBD9E2C6AEE}" dt="2020-05-24T02:00:09.474" v="5" actId="1076"/>
          <ac:grpSpMkLst>
            <pc:docMk/>
            <pc:sldMk cId="2395990399" sldId="323"/>
            <ac:grpSpMk id="126" creationId="{3052803D-31E7-485D-BAC6-75C07121C5E8}"/>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3583273538322E-2"/>
          <c:y val="0.14597898909646448"/>
          <c:w val="0.87043503248971232"/>
          <c:h val="0.65903707493875041"/>
        </c:manualLayout>
      </c:layout>
      <c:lineChart>
        <c:grouping val="standard"/>
        <c:varyColors val="0"/>
        <c:ser>
          <c:idx val="0"/>
          <c:order val="0"/>
          <c:spPr>
            <a:ln w="28575" cap="rnd">
              <a:solidFill>
                <a:schemeClr val="accent1"/>
              </a:solidFill>
              <a:round/>
            </a:ln>
            <a:effectLst/>
          </c:spPr>
          <c:marker>
            <c:symbol val="none"/>
          </c:marker>
          <c:cat>
            <c:numRef>
              <c:f>'Venta total'!$J$1862:$J$1889</c:f>
              <c:numCache>
                <c:formatCode>General</c:formatCode>
                <c:ptCount val="28"/>
                <c:pt idx="0">
                  <c:v>1</c:v>
                </c:pt>
                <c:pt idx="6">
                  <c:v>7</c:v>
                </c:pt>
                <c:pt idx="13">
                  <c:v>14</c:v>
                </c:pt>
                <c:pt idx="20">
                  <c:v>21</c:v>
                </c:pt>
                <c:pt idx="27">
                  <c:v>28</c:v>
                </c:pt>
              </c:numCache>
            </c:numRef>
          </c:cat>
          <c:val>
            <c:numRef>
              <c:f>'Venta total'!$L$1862:$L$1889</c:f>
              <c:numCache>
                <c:formatCode>General</c:formatCode>
                <c:ptCount val="28"/>
                <c:pt idx="0">
                  <c:v>36536</c:v>
                </c:pt>
                <c:pt idx="1">
                  <c:v>38458</c:v>
                </c:pt>
                <c:pt idx="2">
                  <c:v>41459</c:v>
                </c:pt>
                <c:pt idx="3">
                  <c:v>39325</c:v>
                </c:pt>
                <c:pt idx="4">
                  <c:v>52322</c:v>
                </c:pt>
                <c:pt idx="5">
                  <c:v>57218</c:v>
                </c:pt>
                <c:pt idx="6">
                  <c:v>40562</c:v>
                </c:pt>
                <c:pt idx="7">
                  <c:v>37727</c:v>
                </c:pt>
                <c:pt idx="8">
                  <c:v>37032</c:v>
                </c:pt>
                <c:pt idx="9">
                  <c:v>38267</c:v>
                </c:pt>
                <c:pt idx="10">
                  <c:v>40887</c:v>
                </c:pt>
                <c:pt idx="11">
                  <c:v>52711</c:v>
                </c:pt>
                <c:pt idx="12">
                  <c:v>51421</c:v>
                </c:pt>
                <c:pt idx="13">
                  <c:v>42035</c:v>
                </c:pt>
                <c:pt idx="14">
                  <c:v>40117</c:v>
                </c:pt>
                <c:pt idx="15">
                  <c:v>36606</c:v>
                </c:pt>
                <c:pt idx="16">
                  <c:v>35009</c:v>
                </c:pt>
                <c:pt idx="17">
                  <c:v>39652</c:v>
                </c:pt>
                <c:pt idx="18">
                  <c:v>46181</c:v>
                </c:pt>
                <c:pt idx="19">
                  <c:v>47825</c:v>
                </c:pt>
                <c:pt idx="20">
                  <c:v>37360</c:v>
                </c:pt>
                <c:pt idx="21">
                  <c:v>35475</c:v>
                </c:pt>
                <c:pt idx="22">
                  <c:v>34786</c:v>
                </c:pt>
                <c:pt idx="23">
                  <c:v>34003</c:v>
                </c:pt>
                <c:pt idx="24">
                  <c:v>45611</c:v>
                </c:pt>
                <c:pt idx="25">
                  <c:v>53863</c:v>
                </c:pt>
                <c:pt idx="26">
                  <c:v>46360</c:v>
                </c:pt>
                <c:pt idx="27">
                  <c:v>36041</c:v>
                </c:pt>
              </c:numCache>
            </c:numRef>
          </c:val>
          <c:smooth val="0"/>
          <c:extLst>
            <c:ext xmlns:c16="http://schemas.microsoft.com/office/drawing/2014/chart" uri="{C3380CC4-5D6E-409C-BE32-E72D297353CC}">
              <c16:uniqueId val="{00000000-64D8-4DC7-89C1-3CD2238EC8F0}"/>
            </c:ext>
          </c:extLst>
        </c:ser>
        <c:dLbls>
          <c:showLegendKey val="0"/>
          <c:showVal val="0"/>
          <c:showCatName val="0"/>
          <c:showSerName val="0"/>
          <c:showPercent val="0"/>
          <c:showBubbleSize val="0"/>
        </c:dLbls>
        <c:smooth val="0"/>
        <c:axId val="1866597839"/>
        <c:axId val="1995635551"/>
      </c:lineChart>
      <c:catAx>
        <c:axId val="1866597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s-ES"/>
          </a:p>
        </c:txPr>
        <c:crossAx val="1995635551"/>
        <c:crosses val="autoZero"/>
        <c:auto val="1"/>
        <c:lblAlgn val="ctr"/>
        <c:lblOffset val="100"/>
        <c:tickMarkSkip val="1"/>
        <c:noMultiLvlLbl val="0"/>
      </c:catAx>
      <c:valAx>
        <c:axId val="1995635551"/>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s-ES"/>
          </a:p>
        </c:txPr>
        <c:crossAx val="1866597839"/>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06353832385889E-2"/>
          <c:y val="9.0141053003648941E-2"/>
          <c:w val="0.87484969284142455"/>
          <c:h val="0.85398710911964837"/>
        </c:manualLayout>
      </c:layout>
      <c:lineChart>
        <c:grouping val="standard"/>
        <c:varyColors val="0"/>
        <c:ser>
          <c:idx val="1"/>
          <c:order val="0"/>
          <c:tx>
            <c:strRef>
              <c:f>'Ventas por día mes'!$G$3</c:f>
              <c:strCache>
                <c:ptCount val="1"/>
                <c:pt idx="0">
                  <c:v>HOBBIES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mes'!$H$3:$AL$3</c:f>
              <c:numCache>
                <c:formatCode>0</c:formatCode>
                <c:ptCount val="31"/>
                <c:pt idx="0">
                  <c:v>3447.0983606557379</c:v>
                </c:pt>
                <c:pt idx="1">
                  <c:v>3349.9180327868853</c:v>
                </c:pt>
                <c:pt idx="2">
                  <c:v>3456.0655737704919</c:v>
                </c:pt>
                <c:pt idx="3">
                  <c:v>3135.5573770491801</c:v>
                </c:pt>
                <c:pt idx="4">
                  <c:v>3141.688524590164</c:v>
                </c:pt>
                <c:pt idx="5">
                  <c:v>3208.5737704918033</c:v>
                </c:pt>
                <c:pt idx="6">
                  <c:v>3119.9836065573772</c:v>
                </c:pt>
                <c:pt idx="7">
                  <c:v>3128.7540983606559</c:v>
                </c:pt>
                <c:pt idx="8">
                  <c:v>3136.688524590164</c:v>
                </c:pt>
                <c:pt idx="9">
                  <c:v>3193.2622950819673</c:v>
                </c:pt>
                <c:pt idx="10">
                  <c:v>3169.0491803278687</c:v>
                </c:pt>
                <c:pt idx="11">
                  <c:v>3171.5245901639346</c:v>
                </c:pt>
                <c:pt idx="12">
                  <c:v>3193.7213114754099</c:v>
                </c:pt>
                <c:pt idx="13">
                  <c:v>3144.8688524590166</c:v>
                </c:pt>
                <c:pt idx="14">
                  <c:v>3232.4918032786886</c:v>
                </c:pt>
                <c:pt idx="15">
                  <c:v>3226.377049180328</c:v>
                </c:pt>
                <c:pt idx="16">
                  <c:v>3131.0655737704919</c:v>
                </c:pt>
                <c:pt idx="17">
                  <c:v>3167.377049180328</c:v>
                </c:pt>
                <c:pt idx="18">
                  <c:v>3205.8852459016393</c:v>
                </c:pt>
                <c:pt idx="19">
                  <c:v>3188.2622950819673</c:v>
                </c:pt>
                <c:pt idx="20">
                  <c:v>3203.4918032786886</c:v>
                </c:pt>
                <c:pt idx="21">
                  <c:v>3191.6721311475408</c:v>
                </c:pt>
                <c:pt idx="22">
                  <c:v>3215.8688524590166</c:v>
                </c:pt>
                <c:pt idx="23">
                  <c:v>3065.9836065573772</c:v>
                </c:pt>
                <c:pt idx="24">
                  <c:v>2888.2622950819673</c:v>
                </c:pt>
                <c:pt idx="25">
                  <c:v>3168.0655737704919</c:v>
                </c:pt>
                <c:pt idx="26">
                  <c:v>3136.344262295082</c:v>
                </c:pt>
                <c:pt idx="27">
                  <c:v>3063.032786885246</c:v>
                </c:pt>
                <c:pt idx="28">
                  <c:v>3078.7758620689656</c:v>
                </c:pt>
                <c:pt idx="29">
                  <c:v>3213.8035714285716</c:v>
                </c:pt>
                <c:pt idx="30">
                  <c:v>3307.25</c:v>
                </c:pt>
              </c:numCache>
            </c:numRef>
          </c:val>
          <c:smooth val="0"/>
          <c:extLst>
            <c:ext xmlns:c16="http://schemas.microsoft.com/office/drawing/2014/chart" uri="{C3380CC4-5D6E-409C-BE32-E72D297353CC}">
              <c16:uniqueId val="{00000000-2FA7-4B07-BE03-1BA0BE4B0C4D}"/>
            </c:ext>
          </c:extLst>
        </c:ser>
        <c:ser>
          <c:idx val="0"/>
          <c:order val="1"/>
          <c:tx>
            <c:strRef>
              <c:f>'Ventas por día mes'!$G$6</c:f>
              <c:strCache>
                <c:ptCount val="1"/>
                <c:pt idx="0">
                  <c:v>PROMEDIO HOBBIES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mes'!$H$6:$AL$6</c:f>
              <c:numCache>
                <c:formatCode>0</c:formatCode>
                <c:ptCount val="31"/>
                <c:pt idx="0">
                  <c:v>3183.2504470879694</c:v>
                </c:pt>
                <c:pt idx="1">
                  <c:v>3183.2504470879694</c:v>
                </c:pt>
                <c:pt idx="2">
                  <c:v>3183.2504470879694</c:v>
                </c:pt>
                <c:pt idx="3">
                  <c:v>3183.2504470879694</c:v>
                </c:pt>
                <c:pt idx="4">
                  <c:v>3183.2504470879694</c:v>
                </c:pt>
                <c:pt idx="5">
                  <c:v>3183.2504470879694</c:v>
                </c:pt>
                <c:pt idx="6">
                  <c:v>3183.2504470879694</c:v>
                </c:pt>
                <c:pt idx="7">
                  <c:v>3183.2504470879694</c:v>
                </c:pt>
                <c:pt idx="8">
                  <c:v>3183.2504470879694</c:v>
                </c:pt>
                <c:pt idx="9">
                  <c:v>3183.2504470879694</c:v>
                </c:pt>
                <c:pt idx="10">
                  <c:v>3183.2504470879694</c:v>
                </c:pt>
                <c:pt idx="11">
                  <c:v>3183.2504470879694</c:v>
                </c:pt>
                <c:pt idx="12">
                  <c:v>3183.2504470879694</c:v>
                </c:pt>
                <c:pt idx="13">
                  <c:v>3183.2504470879694</c:v>
                </c:pt>
                <c:pt idx="14">
                  <c:v>3183.2504470879694</c:v>
                </c:pt>
                <c:pt idx="15">
                  <c:v>3183.2504470879694</c:v>
                </c:pt>
                <c:pt idx="16">
                  <c:v>3183.2504470879694</c:v>
                </c:pt>
                <c:pt idx="17">
                  <c:v>3183.2504470879694</c:v>
                </c:pt>
                <c:pt idx="18">
                  <c:v>3183.2504470879694</c:v>
                </c:pt>
                <c:pt idx="19">
                  <c:v>3183.2504470879694</c:v>
                </c:pt>
                <c:pt idx="20">
                  <c:v>3183.2504470879694</c:v>
                </c:pt>
                <c:pt idx="21">
                  <c:v>3183.2504470879694</c:v>
                </c:pt>
                <c:pt idx="22">
                  <c:v>3183.2504470879694</c:v>
                </c:pt>
                <c:pt idx="23">
                  <c:v>3183.2504470879694</c:v>
                </c:pt>
                <c:pt idx="24">
                  <c:v>3183.2504470879694</c:v>
                </c:pt>
                <c:pt idx="25">
                  <c:v>3183.2504470879694</c:v>
                </c:pt>
                <c:pt idx="26">
                  <c:v>3183.2504470879694</c:v>
                </c:pt>
                <c:pt idx="27">
                  <c:v>3183.2504470879694</c:v>
                </c:pt>
                <c:pt idx="28">
                  <c:v>3183.2504470879694</c:v>
                </c:pt>
                <c:pt idx="29">
                  <c:v>3183.2504470879694</c:v>
                </c:pt>
                <c:pt idx="30">
                  <c:v>3183.2504470879694</c:v>
                </c:pt>
              </c:numCache>
            </c:numRef>
          </c:val>
          <c:smooth val="0"/>
          <c:extLst>
            <c:ext xmlns:c16="http://schemas.microsoft.com/office/drawing/2014/chart" uri="{C3380CC4-5D6E-409C-BE32-E72D297353CC}">
              <c16:uniqueId val="{00000001-2FA7-4B07-BE03-1BA0BE4B0C4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in"/>
        <c:minorTickMark val="none"/>
        <c:tickLblPos val="nextTo"/>
        <c:crossAx val="1996712431"/>
        <c:crosses val="autoZero"/>
        <c:auto val="1"/>
        <c:lblAlgn val="ctr"/>
        <c:lblOffset val="100"/>
        <c:tickMarkSkip val="1"/>
        <c:noMultiLvlLbl val="0"/>
      </c:catAx>
      <c:valAx>
        <c:axId val="1996712431"/>
        <c:scaling>
          <c:orientation val="minMax"/>
          <c:min val="28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s-E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38735537641503"/>
          <c:y val="2.247191011235955E-2"/>
          <c:w val="0.6906880332866987"/>
          <c:h val="0.952247191011236"/>
        </c:manualLayout>
      </c:layout>
      <c:barChart>
        <c:barDir val="bar"/>
        <c:grouping val="clustered"/>
        <c:varyColors val="0"/>
        <c:ser>
          <c:idx val="0"/>
          <c:order val="0"/>
          <c:spPr>
            <a:solidFill>
              <a:schemeClr val="accent1"/>
            </a:solidFill>
            <a:ln>
              <a:noFill/>
            </a:ln>
            <a:effectLst/>
          </c:spPr>
          <c:invertIfNegative val="0"/>
          <c:cat>
            <c:strRef>
              <c:f>Hoja6!$T$6:$T$15</c:f>
              <c:strCache>
                <c:ptCount val="10"/>
                <c:pt idx="0">
                  <c:v>NewYear_Ayer</c:v>
                </c:pt>
                <c:pt idx="1">
                  <c:v>ValentinesDay_Ayer</c:v>
                </c:pt>
                <c:pt idx="2">
                  <c:v>Easter_Ayer</c:v>
                </c:pt>
                <c:pt idx="3">
                  <c:v>SuperBowl_Ayer</c:v>
                </c:pt>
                <c:pt idx="4">
                  <c:v>ValentinesDay_AnteAyer</c:v>
                </c:pt>
                <c:pt idx="5">
                  <c:v>IndependenceDay_AnteAyer</c:v>
                </c:pt>
                <c:pt idx="6">
                  <c:v>Easter_AnteAyer</c:v>
                </c:pt>
                <c:pt idx="7">
                  <c:v>Thanksgiving_Ayer</c:v>
                </c:pt>
                <c:pt idx="8">
                  <c:v>LaborDay</c:v>
                </c:pt>
                <c:pt idx="9">
                  <c:v>IndependenceDay_Ayer</c:v>
                </c:pt>
              </c:strCache>
            </c:strRef>
          </c:cat>
          <c:val>
            <c:numRef>
              <c:f>Hoja6!$U$6:$U$15</c:f>
              <c:numCache>
                <c:formatCode>0.0%</c:formatCode>
                <c:ptCount val="10"/>
                <c:pt idx="0">
                  <c:v>0.12027173256693291</c:v>
                </c:pt>
                <c:pt idx="1">
                  <c:v>0.13189905728891849</c:v>
                </c:pt>
                <c:pt idx="2">
                  <c:v>0.14113392869186012</c:v>
                </c:pt>
                <c:pt idx="3">
                  <c:v>0.14422485581141678</c:v>
                </c:pt>
                <c:pt idx="4">
                  <c:v>0.14800541467289371</c:v>
                </c:pt>
                <c:pt idx="5">
                  <c:v>0.15935533174480287</c:v>
                </c:pt>
                <c:pt idx="6">
                  <c:v>0.1667284416159282</c:v>
                </c:pt>
                <c:pt idx="7">
                  <c:v>0.20138451952061179</c:v>
                </c:pt>
                <c:pt idx="8">
                  <c:v>0.29005726902960188</c:v>
                </c:pt>
                <c:pt idx="9">
                  <c:v>0.3323873691243131</c:v>
                </c:pt>
              </c:numCache>
            </c:numRef>
          </c:val>
          <c:extLst>
            <c:ext xmlns:c16="http://schemas.microsoft.com/office/drawing/2014/chart" uri="{C3380CC4-5D6E-409C-BE32-E72D297353CC}">
              <c16:uniqueId val="{00000000-3356-413F-939B-E55F236FBCBB}"/>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ES"/>
          </a:p>
        </c:txPr>
        <c:crossAx val="427075599"/>
        <c:crosses val="autoZero"/>
        <c:auto val="1"/>
        <c:lblAlgn val="ctr"/>
        <c:lblOffset val="100"/>
        <c:noMultiLvlLbl val="0"/>
      </c:catAx>
      <c:valAx>
        <c:axId val="427075599"/>
        <c:scaling>
          <c:orientation val="minMax"/>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6209945243568E-2"/>
          <c:y val="2.4100112560185377E-2"/>
          <c:w val="0.7285265983173761"/>
          <c:h val="0.95359282908979082"/>
        </c:manualLayout>
      </c:layout>
      <c:barChart>
        <c:barDir val="bar"/>
        <c:grouping val="clustered"/>
        <c:varyColors val="0"/>
        <c:ser>
          <c:idx val="0"/>
          <c:order val="0"/>
          <c:spPr>
            <a:solidFill>
              <a:srgbClr val="FF0000"/>
            </a:solidFill>
            <a:ln>
              <a:noFill/>
            </a:ln>
            <a:effectLst/>
          </c:spPr>
          <c:invertIfNegative val="0"/>
          <c:cat>
            <c:strRef>
              <c:f>Hoja6!$J$82:$J$91</c:f>
              <c:strCache>
                <c:ptCount val="10"/>
                <c:pt idx="0">
                  <c:v>Easter</c:v>
                </c:pt>
                <c:pt idx="1">
                  <c:v>Pesach End_AnteAyer</c:v>
                </c:pt>
                <c:pt idx="2">
                  <c:v>Father's day</c:v>
                </c:pt>
                <c:pt idx="3">
                  <c:v>Halloween</c:v>
                </c:pt>
                <c:pt idx="4">
                  <c:v>MemorialDay_AnteAyer</c:v>
                </c:pt>
                <c:pt idx="5">
                  <c:v>Mother's day</c:v>
                </c:pt>
                <c:pt idx="6">
                  <c:v>MemorialDay_Ayer</c:v>
                </c:pt>
                <c:pt idx="7">
                  <c:v>NewYear</c:v>
                </c:pt>
                <c:pt idx="8">
                  <c:v>Thanksgiving</c:v>
                </c:pt>
                <c:pt idx="9">
                  <c:v>Christmas</c:v>
                </c:pt>
              </c:strCache>
            </c:strRef>
          </c:cat>
          <c:val>
            <c:numRef>
              <c:f>Hoja6!$K$82:$K$91</c:f>
              <c:numCache>
                <c:formatCode>0.0%</c:formatCode>
                <c:ptCount val="10"/>
                <c:pt idx="0">
                  <c:v>-7.3552987051415317E-2</c:v>
                </c:pt>
                <c:pt idx="1">
                  <c:v>-0.10271501094250997</c:v>
                </c:pt>
                <c:pt idx="2">
                  <c:v>-0.10406126676472206</c:v>
                </c:pt>
                <c:pt idx="3">
                  <c:v>-0.11289970027735734</c:v>
                </c:pt>
                <c:pt idx="4">
                  <c:v>-0.12595853828630221</c:v>
                </c:pt>
                <c:pt idx="5">
                  <c:v>-0.16166187904913878</c:v>
                </c:pt>
                <c:pt idx="6">
                  <c:v>-0.18280938538856345</c:v>
                </c:pt>
                <c:pt idx="7">
                  <c:v>-0.20503632278794179</c:v>
                </c:pt>
                <c:pt idx="8">
                  <c:v>-0.29583230108138087</c:v>
                </c:pt>
                <c:pt idx="9">
                  <c:v>-0.99951353439969348</c:v>
                </c:pt>
              </c:numCache>
            </c:numRef>
          </c:val>
          <c:extLst>
            <c:ext xmlns:c16="http://schemas.microsoft.com/office/drawing/2014/chart" uri="{C3380CC4-5D6E-409C-BE32-E72D297353CC}">
              <c16:uniqueId val="{00000000-328F-40CE-A31E-DE198265FE80}"/>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ES"/>
          </a:p>
        </c:txPr>
        <c:crossAx val="427075599"/>
        <c:crosses val="autoZero"/>
        <c:auto val="1"/>
        <c:lblAlgn val="ctr"/>
        <c:lblOffset val="100"/>
        <c:noMultiLvlLbl val="0"/>
      </c:catAx>
      <c:valAx>
        <c:axId val="427075599"/>
        <c:scaling>
          <c:orientation val="minMax"/>
          <c:min val="-1"/>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'Ventas por día semana'!$G$3</c:f>
              <c:strCache>
                <c:ptCount val="1"/>
                <c:pt idx="0">
                  <c:v>HOBBIES</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6D96-43DF-A06D-828231E78D04}"/>
            </c:ext>
          </c:extLst>
        </c:ser>
        <c:ser>
          <c:idx val="1"/>
          <c:order val="1"/>
          <c:tx>
            <c:strRef>
              <c:f>'Ventas por día semana'!$G$4</c:f>
              <c:strCache>
                <c:ptCount val="1"/>
                <c:pt idx="0">
                  <c:v>HOUSEHOLD</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1-6D96-43DF-A06D-828231E78D04}"/>
            </c:ext>
          </c:extLst>
        </c:ser>
        <c:ser>
          <c:idx val="2"/>
          <c:order val="2"/>
          <c:tx>
            <c:strRef>
              <c:f>'Ventas por día semana'!$G$5</c:f>
              <c:strCache>
                <c:ptCount val="1"/>
                <c:pt idx="0">
                  <c:v>FOODS</c:v>
                </c:pt>
              </c:strCache>
            </c:strRef>
          </c:tx>
          <c:spPr>
            <a:ln w="57150" cap="rnd">
              <a:solidFill>
                <a:schemeClr val="accent3"/>
              </a:solidFill>
              <a:round/>
            </a:ln>
            <a:effectLst/>
          </c:spPr>
          <c:marker>
            <c:symbol val="circle"/>
            <c:size val="5"/>
            <c:spPr>
              <a:solidFill>
                <a:schemeClr val="accent3"/>
              </a:solidFill>
              <a:ln w="57150">
                <a:solidFill>
                  <a:schemeClr val="accent3"/>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2-6D96-43DF-A06D-828231E78D04}"/>
            </c:ext>
          </c:extLst>
        </c:ser>
        <c:dLbls>
          <c:showLegendKey val="0"/>
          <c:showVal val="0"/>
          <c:showCatName val="0"/>
          <c:showSerName val="0"/>
          <c:showPercent val="0"/>
          <c:showBubbleSize val="0"/>
        </c:dLbls>
        <c:marker val="1"/>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layout>
        <c:manualLayout>
          <c:xMode val="edge"/>
          <c:yMode val="edge"/>
          <c:x val="9.2513353088041969E-2"/>
          <c:y val="7.0719262673362121E-2"/>
          <c:w val="0.4579531483358168"/>
          <c:h val="6.1018327364291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semana'!$G$3</c:f>
              <c:strCache>
                <c:ptCount val="1"/>
                <c:pt idx="0">
                  <c:v>HOBBIES</c:v>
                </c:pt>
              </c:strCache>
            </c:strRef>
          </c:tx>
          <c:spPr>
            <a:ln w="28575"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semana'!$G$4</c:f>
              <c:strCache>
                <c:ptCount val="1"/>
                <c:pt idx="0">
                  <c:v>HOUSEHOLD</c:v>
                </c:pt>
              </c:strCache>
            </c:strRef>
          </c:tx>
          <c:spPr>
            <a:ln w="28575" cap="rnd">
              <a:solidFill>
                <a:schemeClr val="accent2"/>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AAE2-4E53-BD63-C36087973E76}"/>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'Ventas por día semana'!$G$5</c:f>
              <c:strCache>
                <c:ptCount val="1"/>
                <c:pt idx="0">
                  <c:v>FOODS</c:v>
                </c:pt>
              </c:strCache>
            </c:strRef>
          </c:tx>
          <c:spPr>
            <a:ln w="28575" cap="rnd">
              <a:solidFill>
                <a:schemeClr val="bg1">
                  <a:lumMod val="65000"/>
                </a:schemeClr>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'Venta Tienda'!$M$1:$P$1</c:f>
              <c:strCache>
                <c:ptCount val="4"/>
                <c:pt idx="0">
                  <c:v>CA_1</c:v>
                </c:pt>
                <c:pt idx="1">
                  <c:v>CA_2</c:v>
                </c:pt>
                <c:pt idx="2">
                  <c:v>CA_3</c:v>
                </c:pt>
                <c:pt idx="3">
                  <c:v>CA_4</c:v>
                </c:pt>
              </c:strCache>
            </c:strRef>
          </c:cat>
          <c:val>
            <c:numRef>
              <c:f>'Venta Tienda'!$M$2:$P$2</c:f>
              <c:numCache>
                <c:formatCode>_-* #,##0_-;\-* #,##0_-;_-* "-"??_-;_-@_-</c:formatCode>
                <c:ptCount val="4"/>
                <c:pt idx="0">
                  <c:v>7448812</c:v>
                </c:pt>
                <c:pt idx="1">
                  <c:v>5448652</c:v>
                </c:pt>
                <c:pt idx="2">
                  <c:v>10836514</c:v>
                </c:pt>
                <c:pt idx="3">
                  <c:v>3959222</c:v>
                </c:pt>
              </c:numCache>
            </c:numRef>
          </c:val>
          <c:extLst>
            <c:ext xmlns:c16="http://schemas.microsoft.com/office/drawing/2014/chart" uri="{C3380CC4-5D6E-409C-BE32-E72D297353CC}">
              <c16:uniqueId val="{00000000-06C2-414A-81E0-7A20FBB1CDFF}"/>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88780613638308E-2"/>
          <c:y val="0"/>
          <c:w val="0.93377753776721373"/>
          <c:h val="0.79871937882764654"/>
        </c:manualLayout>
      </c:layout>
      <c:barChart>
        <c:barDir val="col"/>
        <c:grouping val="clustered"/>
        <c:varyColors val="0"/>
        <c:ser>
          <c:idx val="0"/>
          <c:order val="0"/>
          <c:spPr>
            <a:solidFill>
              <a:schemeClr val="accent1"/>
            </a:solidFill>
            <a:ln>
              <a:noFill/>
            </a:ln>
            <a:effectLst/>
          </c:spPr>
          <c:invertIfNegative val="0"/>
          <c:cat>
            <c:strRef>
              <c:f>'Venta Tienda'!$Q$1:$S$1</c:f>
              <c:strCache>
                <c:ptCount val="3"/>
                <c:pt idx="0">
                  <c:v>TX_1</c:v>
                </c:pt>
                <c:pt idx="1">
                  <c:v>TX_2</c:v>
                </c:pt>
                <c:pt idx="2">
                  <c:v>TX_3</c:v>
                </c:pt>
              </c:strCache>
            </c:strRef>
          </c:cat>
          <c:val>
            <c:numRef>
              <c:f>'Venta Tienda'!$Q$2:$S$2</c:f>
              <c:numCache>
                <c:formatCode>_-* #,##0_-;\-* #,##0_-;_-* "-"??_-;_-@_-</c:formatCode>
                <c:ptCount val="3"/>
                <c:pt idx="0">
                  <c:v>5412668</c:v>
                </c:pt>
                <c:pt idx="1">
                  <c:v>6991792</c:v>
                </c:pt>
                <c:pt idx="2">
                  <c:v>5878327</c:v>
                </c:pt>
              </c:numCache>
            </c:numRef>
          </c:val>
          <c:extLst>
            <c:ext xmlns:c16="http://schemas.microsoft.com/office/drawing/2014/chart" uri="{C3380CC4-5D6E-409C-BE32-E72D297353CC}">
              <c16:uniqueId val="{00000000-1FC7-4166-8472-B437E5056EA7}"/>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5367858015981"/>
          <c:y val="2.3148148148148147E-2"/>
          <c:w val="0.75877036418928701"/>
          <c:h val="0.79871937882764654"/>
        </c:manualLayout>
      </c:layout>
      <c:barChart>
        <c:barDir val="col"/>
        <c:grouping val="clustered"/>
        <c:varyColors val="0"/>
        <c:ser>
          <c:idx val="0"/>
          <c:order val="0"/>
          <c:spPr>
            <a:solidFill>
              <a:schemeClr val="accent1"/>
            </a:solidFill>
            <a:ln>
              <a:noFill/>
            </a:ln>
            <a:effectLst/>
          </c:spPr>
          <c:invertIfNegative val="0"/>
          <c:cat>
            <c:strRef>
              <c:f>'Venta Tienda'!$T$1:$V$1</c:f>
              <c:strCache>
                <c:ptCount val="3"/>
                <c:pt idx="0">
                  <c:v>WI_1</c:v>
                </c:pt>
                <c:pt idx="1">
                  <c:v>WI_2</c:v>
                </c:pt>
                <c:pt idx="2">
                  <c:v>WI_3</c:v>
                </c:pt>
              </c:strCache>
            </c:strRef>
          </c:cat>
          <c:val>
            <c:numRef>
              <c:f>'Venta Tienda'!$T$2:$V$2</c:f>
              <c:numCache>
                <c:formatCode>_-* #,##0_-;\-* #,##0_-;_-* "-"??_-;_-@_-</c:formatCode>
                <c:ptCount val="3"/>
                <c:pt idx="0">
                  <c:v>4938802</c:v>
                </c:pt>
                <c:pt idx="1">
                  <c:v>6249545</c:v>
                </c:pt>
                <c:pt idx="2">
                  <c:v>6208641</c:v>
                </c:pt>
              </c:numCache>
            </c:numRef>
          </c:val>
          <c:extLst>
            <c:ext xmlns:c16="http://schemas.microsoft.com/office/drawing/2014/chart" uri="{C3380CC4-5D6E-409C-BE32-E72D297353CC}">
              <c16:uniqueId val="{00000000-2D41-4617-9178-E776FB70C1FC}"/>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s-E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18665801619634E-2"/>
          <c:y val="9.8771332698896611E-2"/>
          <c:w val="0.87980348318102553"/>
          <c:h val="0.80245733460220681"/>
        </c:manualLayout>
      </c:layout>
      <c:lineChart>
        <c:grouping val="standard"/>
        <c:varyColors val="0"/>
        <c:ser>
          <c:idx val="0"/>
          <c:order val="0"/>
          <c:tx>
            <c:strRef>
              <c:f>'Ventas por día semana'!$G$3</c:f>
              <c:strCache>
                <c:ptCount val="1"/>
                <c:pt idx="0">
                  <c:v>HOBBIES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2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semana'!$G$5</c:f>
              <c:strCache>
                <c:ptCount val="1"/>
                <c:pt idx="0">
                  <c:v>FOODS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semana'!$G$4</c:f>
              <c:strCache>
                <c:ptCount val="1"/>
                <c:pt idx="0">
                  <c:v>HOUSEHOLD</c:v>
                </c:pt>
              </c:strCache>
            </c:strRef>
          </c:tx>
          <c:spPr>
            <a:ln w="57150" cap="rnd">
              <a:solidFill>
                <a:srgbClr val="0070C0"/>
              </a:solidFill>
              <a:round/>
            </a:ln>
            <a:effectLst/>
          </c:spPr>
          <c:marker>
            <c:symbol val="none"/>
          </c:marker>
          <c:cat>
            <c:strRef>
              <c:f>'Ventas por día semana'!$H$2:$N$2</c:f>
              <c:strCache>
                <c:ptCount val="7"/>
                <c:pt idx="0">
                  <c:v>L</c:v>
                </c:pt>
                <c:pt idx="1">
                  <c:v>M</c:v>
                </c:pt>
                <c:pt idx="2">
                  <c:v>W</c:v>
                </c:pt>
                <c:pt idx="3">
                  <c:v>J</c:v>
                </c:pt>
                <c:pt idx="4">
                  <c:v>V</c:v>
                </c:pt>
                <c:pt idx="5">
                  <c:v>S</c:v>
                </c:pt>
                <c:pt idx="6">
                  <c:v>D</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8D61-4BCB-963C-DACFE540B392}"/>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00089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'Ventas por día mes'!$G$5</c:f>
              <c:strCache>
                <c:ptCount val="1"/>
                <c:pt idx="0">
                  <c:v>FOODS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mes'!$H$5:$AL$5</c:f>
              <c:numCache>
                <c:formatCode>0</c:formatCode>
                <c:ptCount val="31"/>
                <c:pt idx="0">
                  <c:v>23877.409836065573</c:v>
                </c:pt>
                <c:pt idx="1">
                  <c:v>25130.819672131147</c:v>
                </c:pt>
                <c:pt idx="2">
                  <c:v>26763.213114754097</c:v>
                </c:pt>
                <c:pt idx="3">
                  <c:v>23695.508196721312</c:v>
                </c:pt>
                <c:pt idx="4">
                  <c:v>25330.639344262294</c:v>
                </c:pt>
                <c:pt idx="5">
                  <c:v>25761.836065573771</c:v>
                </c:pt>
                <c:pt idx="6">
                  <c:v>24939.459016393441</c:v>
                </c:pt>
                <c:pt idx="7">
                  <c:v>24909.262295081968</c:v>
                </c:pt>
                <c:pt idx="8">
                  <c:v>26017.327868852459</c:v>
                </c:pt>
                <c:pt idx="9">
                  <c:v>24060.672131147541</c:v>
                </c:pt>
                <c:pt idx="10">
                  <c:v>25182.983606557376</c:v>
                </c:pt>
                <c:pt idx="11">
                  <c:v>25753.786885245903</c:v>
                </c:pt>
                <c:pt idx="12">
                  <c:v>24634.868852459018</c:v>
                </c:pt>
                <c:pt idx="13">
                  <c:v>24442.147540983606</c:v>
                </c:pt>
                <c:pt idx="14">
                  <c:v>25839.967213114753</c:v>
                </c:pt>
                <c:pt idx="15">
                  <c:v>23546.344262295082</c:v>
                </c:pt>
                <c:pt idx="16">
                  <c:v>22707.377049180326</c:v>
                </c:pt>
                <c:pt idx="17">
                  <c:v>22459.327868852459</c:v>
                </c:pt>
                <c:pt idx="18">
                  <c:v>22385.721311475409</c:v>
                </c:pt>
                <c:pt idx="19">
                  <c:v>22286.426229508197</c:v>
                </c:pt>
                <c:pt idx="20">
                  <c:v>22263.344262295082</c:v>
                </c:pt>
                <c:pt idx="21">
                  <c:v>21958.491803278688</c:v>
                </c:pt>
                <c:pt idx="22">
                  <c:v>22096.22950819672</c:v>
                </c:pt>
                <c:pt idx="23">
                  <c:v>21554.442622950821</c:v>
                </c:pt>
                <c:pt idx="24">
                  <c:v>19734.114754098362</c:v>
                </c:pt>
                <c:pt idx="25">
                  <c:v>21247.934426229509</c:v>
                </c:pt>
                <c:pt idx="26">
                  <c:v>21126.360655737706</c:v>
                </c:pt>
                <c:pt idx="27">
                  <c:v>20903.934426229509</c:v>
                </c:pt>
                <c:pt idx="28">
                  <c:v>20909.310344827587</c:v>
                </c:pt>
                <c:pt idx="29">
                  <c:v>21561.25</c:v>
                </c:pt>
                <c:pt idx="30">
                  <c:v>22633.222222222223</c:v>
                </c:pt>
              </c:numCache>
            </c:numRef>
          </c:val>
          <c:smooth val="0"/>
          <c:extLst>
            <c:ext xmlns:c16="http://schemas.microsoft.com/office/drawing/2014/chart" uri="{C3380CC4-5D6E-409C-BE32-E72D297353CC}">
              <c16:uniqueId val="{00000000-A482-4E77-9924-4D5C2806B06D}"/>
            </c:ext>
          </c:extLst>
        </c:ser>
        <c:ser>
          <c:idx val="0"/>
          <c:order val="1"/>
          <c:tx>
            <c:strRef>
              <c:f>'Ventas por día mes'!$G$8</c:f>
              <c:strCache>
                <c:ptCount val="1"/>
                <c:pt idx="0">
                  <c:v>PROMEDIO FOODS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mes'!$H$8:$AL$8</c:f>
              <c:numCache>
                <c:formatCode>0</c:formatCode>
                <c:ptCount val="31"/>
                <c:pt idx="0">
                  <c:v>23410.120431829735</c:v>
                </c:pt>
                <c:pt idx="1">
                  <c:v>23410.120431829735</c:v>
                </c:pt>
                <c:pt idx="2">
                  <c:v>23410.120431829735</c:v>
                </c:pt>
                <c:pt idx="3">
                  <c:v>23410.120431829735</c:v>
                </c:pt>
                <c:pt idx="4">
                  <c:v>23410.120431829735</c:v>
                </c:pt>
                <c:pt idx="5">
                  <c:v>23410.120431829735</c:v>
                </c:pt>
                <c:pt idx="6">
                  <c:v>23410.120431829735</c:v>
                </c:pt>
                <c:pt idx="7">
                  <c:v>23410.120431829735</c:v>
                </c:pt>
                <c:pt idx="8">
                  <c:v>23410.120431829735</c:v>
                </c:pt>
                <c:pt idx="9">
                  <c:v>23410.120431829735</c:v>
                </c:pt>
                <c:pt idx="10">
                  <c:v>23410.120431829735</c:v>
                </c:pt>
                <c:pt idx="11">
                  <c:v>23410.120431829735</c:v>
                </c:pt>
                <c:pt idx="12">
                  <c:v>23410.120431829735</c:v>
                </c:pt>
                <c:pt idx="13">
                  <c:v>23410.120431829735</c:v>
                </c:pt>
                <c:pt idx="14">
                  <c:v>23410.120431829735</c:v>
                </c:pt>
                <c:pt idx="15">
                  <c:v>23410.120431829735</c:v>
                </c:pt>
                <c:pt idx="16">
                  <c:v>23410.120431829735</c:v>
                </c:pt>
                <c:pt idx="17">
                  <c:v>23410.120431829735</c:v>
                </c:pt>
                <c:pt idx="18">
                  <c:v>23410.120431829735</c:v>
                </c:pt>
                <c:pt idx="19">
                  <c:v>23410.120431829735</c:v>
                </c:pt>
                <c:pt idx="20">
                  <c:v>23410.120431829735</c:v>
                </c:pt>
                <c:pt idx="21">
                  <c:v>23410.120431829735</c:v>
                </c:pt>
                <c:pt idx="22">
                  <c:v>23410.120431829735</c:v>
                </c:pt>
                <c:pt idx="23">
                  <c:v>23410.120431829735</c:v>
                </c:pt>
                <c:pt idx="24">
                  <c:v>23410.120431829735</c:v>
                </c:pt>
                <c:pt idx="25">
                  <c:v>23410.120431829735</c:v>
                </c:pt>
                <c:pt idx="26">
                  <c:v>23410.120431829735</c:v>
                </c:pt>
                <c:pt idx="27">
                  <c:v>23410.120431829735</c:v>
                </c:pt>
                <c:pt idx="28">
                  <c:v>23410.120431829735</c:v>
                </c:pt>
                <c:pt idx="29">
                  <c:v>23410.120431829735</c:v>
                </c:pt>
                <c:pt idx="30">
                  <c:v>23410.120431829735</c:v>
                </c:pt>
              </c:numCache>
            </c:numRef>
          </c:val>
          <c:smooth val="0"/>
          <c:extLst>
            <c:ext xmlns:c16="http://schemas.microsoft.com/office/drawing/2014/chart" uri="{C3380CC4-5D6E-409C-BE32-E72D297353CC}">
              <c16:uniqueId val="{00000001-A482-4E77-9924-4D5C2806B06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27000"/>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w="9525">
      <a:solidFill>
        <a:schemeClr val="bg1">
          <a:lumMod val="50000"/>
        </a:schemeClr>
      </a:solidFill>
    </a:ln>
  </c:spPr>
  <c:txPr>
    <a:bodyPr/>
    <a:lstStyle/>
    <a:p>
      <a:pPr>
        <a:defRPr/>
      </a:pPr>
      <a:endParaRPr lang="es-E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41369921232559E-2"/>
          <c:y val="9.0141053003648941E-2"/>
          <c:w val="0.87454680498140736"/>
          <c:h val="0.83595889851891858"/>
        </c:manualLayout>
      </c:layout>
      <c:lineChart>
        <c:grouping val="standard"/>
        <c:varyColors val="0"/>
        <c:ser>
          <c:idx val="1"/>
          <c:order val="0"/>
          <c:tx>
            <c:strRef>
              <c:f>'Ventas por día mes'!$G$4</c:f>
              <c:strCache>
                <c:ptCount val="1"/>
                <c:pt idx="0">
                  <c:v>HOUSEHOLD</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mes'!$H$4:$AL$4</c:f>
              <c:numCache>
                <c:formatCode>0</c:formatCode>
                <c:ptCount val="31"/>
                <c:pt idx="0">
                  <c:v>8448.0163934426237</c:v>
                </c:pt>
                <c:pt idx="1">
                  <c:v>8083.5573770491801</c:v>
                </c:pt>
                <c:pt idx="2">
                  <c:v>8215.8524590163943</c:v>
                </c:pt>
                <c:pt idx="3">
                  <c:v>7526.622950819672</c:v>
                </c:pt>
                <c:pt idx="4">
                  <c:v>7510.2295081967213</c:v>
                </c:pt>
                <c:pt idx="5">
                  <c:v>7439.7540983606559</c:v>
                </c:pt>
                <c:pt idx="6">
                  <c:v>7473.0327868852455</c:v>
                </c:pt>
                <c:pt idx="7">
                  <c:v>7438.6557377049185</c:v>
                </c:pt>
                <c:pt idx="8">
                  <c:v>7436.4426229508199</c:v>
                </c:pt>
                <c:pt idx="9">
                  <c:v>7427.1967213114758</c:v>
                </c:pt>
                <c:pt idx="10">
                  <c:v>7375.3934426229507</c:v>
                </c:pt>
                <c:pt idx="11">
                  <c:v>7434.7868852459014</c:v>
                </c:pt>
                <c:pt idx="12">
                  <c:v>7483.622950819672</c:v>
                </c:pt>
                <c:pt idx="13">
                  <c:v>7408.6721311475412</c:v>
                </c:pt>
                <c:pt idx="14">
                  <c:v>7673.1311475409839</c:v>
                </c:pt>
                <c:pt idx="15">
                  <c:v>7621.4918032786882</c:v>
                </c:pt>
                <c:pt idx="16">
                  <c:v>7417.2950819672133</c:v>
                </c:pt>
                <c:pt idx="17">
                  <c:v>7424.8032786885242</c:v>
                </c:pt>
                <c:pt idx="18">
                  <c:v>7416.0655737704919</c:v>
                </c:pt>
                <c:pt idx="19">
                  <c:v>7501.5409836065573</c:v>
                </c:pt>
                <c:pt idx="20">
                  <c:v>7544.3934426229507</c:v>
                </c:pt>
                <c:pt idx="21">
                  <c:v>7465</c:v>
                </c:pt>
                <c:pt idx="22">
                  <c:v>7465.0983606557375</c:v>
                </c:pt>
                <c:pt idx="23">
                  <c:v>7146.7213114754095</c:v>
                </c:pt>
                <c:pt idx="24">
                  <c:v>6717.0163934426228</c:v>
                </c:pt>
                <c:pt idx="25">
                  <c:v>7315.3278688524588</c:v>
                </c:pt>
                <c:pt idx="26">
                  <c:v>7288.4098360655735</c:v>
                </c:pt>
                <c:pt idx="27">
                  <c:v>7271.1311475409839</c:v>
                </c:pt>
                <c:pt idx="28">
                  <c:v>7233.6034482758623</c:v>
                </c:pt>
                <c:pt idx="29">
                  <c:v>7530.1071428571431</c:v>
                </c:pt>
                <c:pt idx="30">
                  <c:v>7775.0555555555557</c:v>
                </c:pt>
              </c:numCache>
            </c:numRef>
          </c:val>
          <c:smooth val="0"/>
          <c:extLst>
            <c:ext xmlns:c16="http://schemas.microsoft.com/office/drawing/2014/chart" uri="{C3380CC4-5D6E-409C-BE32-E72D297353CC}">
              <c16:uniqueId val="{00000000-DDF6-458A-AEE3-1B6575AEEE69}"/>
            </c:ext>
          </c:extLst>
        </c:ser>
        <c:ser>
          <c:idx val="0"/>
          <c:order val="1"/>
          <c:tx>
            <c:strRef>
              <c:f>'Ventas por día mes'!$G$7</c:f>
              <c:strCache>
                <c:ptCount val="1"/>
                <c:pt idx="0">
                  <c:v>PROMEDIOS HOUSEHOLD</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mes'!$H$7:$AL$7</c:f>
              <c:numCache>
                <c:formatCode>0</c:formatCode>
                <c:ptCount val="31"/>
                <c:pt idx="0">
                  <c:v>7500.2589819925988</c:v>
                </c:pt>
                <c:pt idx="1">
                  <c:v>7500.2589819925988</c:v>
                </c:pt>
                <c:pt idx="2">
                  <c:v>7500.2589819925988</c:v>
                </c:pt>
                <c:pt idx="3">
                  <c:v>7500.2589819925988</c:v>
                </c:pt>
                <c:pt idx="4">
                  <c:v>7500.2589819925988</c:v>
                </c:pt>
                <c:pt idx="5">
                  <c:v>7500.2589819925988</c:v>
                </c:pt>
                <c:pt idx="6">
                  <c:v>7500.2589819925988</c:v>
                </c:pt>
                <c:pt idx="7">
                  <c:v>7500.2589819925988</c:v>
                </c:pt>
                <c:pt idx="8">
                  <c:v>7500.2589819925988</c:v>
                </c:pt>
                <c:pt idx="9">
                  <c:v>7500.2589819925988</c:v>
                </c:pt>
                <c:pt idx="10">
                  <c:v>7500.2589819925988</c:v>
                </c:pt>
                <c:pt idx="11">
                  <c:v>7500.2589819925988</c:v>
                </c:pt>
                <c:pt idx="12">
                  <c:v>7500.2589819925988</c:v>
                </c:pt>
                <c:pt idx="13">
                  <c:v>7500.2589819925988</c:v>
                </c:pt>
                <c:pt idx="14">
                  <c:v>7500.2589819925988</c:v>
                </c:pt>
                <c:pt idx="15">
                  <c:v>7500.2589819925988</c:v>
                </c:pt>
                <c:pt idx="16">
                  <c:v>7500.2589819925988</c:v>
                </c:pt>
                <c:pt idx="17">
                  <c:v>7500.2589819925988</c:v>
                </c:pt>
                <c:pt idx="18">
                  <c:v>7500.2589819925988</c:v>
                </c:pt>
                <c:pt idx="19">
                  <c:v>7500.2589819925988</c:v>
                </c:pt>
                <c:pt idx="20">
                  <c:v>7500.2589819925988</c:v>
                </c:pt>
                <c:pt idx="21">
                  <c:v>7500.2589819925988</c:v>
                </c:pt>
                <c:pt idx="22">
                  <c:v>7500.2589819925988</c:v>
                </c:pt>
                <c:pt idx="23">
                  <c:v>7500.2589819925988</c:v>
                </c:pt>
                <c:pt idx="24">
                  <c:v>7500.2589819925988</c:v>
                </c:pt>
                <c:pt idx="25">
                  <c:v>7500.2589819925988</c:v>
                </c:pt>
                <c:pt idx="26">
                  <c:v>7500.2589819925988</c:v>
                </c:pt>
                <c:pt idx="27">
                  <c:v>7500.2589819925988</c:v>
                </c:pt>
                <c:pt idx="28">
                  <c:v>7500.2589819925988</c:v>
                </c:pt>
                <c:pt idx="29">
                  <c:v>7500.2589819925988</c:v>
                </c:pt>
                <c:pt idx="30">
                  <c:v>7500.2589819925988</c:v>
                </c:pt>
              </c:numCache>
            </c:numRef>
          </c:val>
          <c:smooth val="0"/>
          <c:extLst>
            <c:ext xmlns:c16="http://schemas.microsoft.com/office/drawing/2014/chart" uri="{C3380CC4-5D6E-409C-BE32-E72D297353CC}">
              <c16:uniqueId val="{00000001-DDF6-458A-AEE3-1B6575AEEE69}"/>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8500"/>
          <c:min val="6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s-E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5-03T17:42:40.270" idx="8">
    <p:pos x="10" y="10"/>
    <p:text>¿No valdra la pena hacer otro tipo de correlación para ver relaciones no lineales?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13:52:51.683" idx="7">
    <p:pos x="10" y="10"/>
    <p:text>Pondria los mas representativos y tendria los otros de apoyo por si algo.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97265-2924-48EA-A858-9A805C4B92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8EFD677-1493-4361-BB7D-FF600AEA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AB3A78A-8A3E-4AF5-B149-391D4735676E}"/>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DA8AD027-F820-4DF9-B437-0A0397A7AD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21148C-EABE-4295-A015-B6B61DAD9481}"/>
              </a:ext>
            </a:extLst>
          </p:cNvPr>
          <p:cNvSpPr>
            <a:spLocks noGrp="1"/>
          </p:cNvSpPr>
          <p:nvPr>
            <p:ph type="sldNum" sz="quarter" idx="12"/>
          </p:nvPr>
        </p:nvSpPr>
        <p:spPr/>
        <p:txBody>
          <a:bodyPr/>
          <a:lstStyle/>
          <a:p>
            <a:fld id="{4C7EB734-A89A-4717-9B8B-C3B7B8EB6E24}" type="slidenum">
              <a:rPr lang="es-CO" smtClean="0"/>
              <a:t>‹Nº›</a:t>
            </a:fld>
            <a:endParaRPr lang="es-CO"/>
          </a:p>
        </p:txBody>
      </p:sp>
      <p:grpSp>
        <p:nvGrpSpPr>
          <p:cNvPr id="10" name="Group 6">
            <a:extLst>
              <a:ext uri="{FF2B5EF4-FFF2-40B4-BE49-F238E27FC236}">
                <a16:creationId xmlns:a16="http://schemas.microsoft.com/office/drawing/2014/main" id="{3D7370A8-74E7-4B7E-B150-B0FF2B2378AD}"/>
              </a:ext>
            </a:extLst>
          </p:cNvPr>
          <p:cNvGrpSpPr/>
          <p:nvPr userDrawn="1"/>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829BD3EC-DBA4-42D3-B66B-1F061E9EE87D}"/>
                </a:ext>
              </a:extLst>
            </p:cNvPr>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27CC4"/>
            </a:solidFill>
            <a:ln w="0">
              <a:noFill/>
              <a:prstDash val="solid"/>
              <a:round/>
              <a:headEnd/>
              <a:tailEnd/>
            </a:ln>
          </p:spPr>
        </p:sp>
        <p:sp>
          <p:nvSpPr>
            <p:cNvPr id="12" name="Freeform 6">
              <a:extLst>
                <a:ext uri="{FF2B5EF4-FFF2-40B4-BE49-F238E27FC236}">
                  <a16:creationId xmlns:a16="http://schemas.microsoft.com/office/drawing/2014/main" id="{7EF2D3A5-A447-423E-8149-412A90AE8D91}"/>
                </a:ext>
              </a:extLst>
            </p:cNvPr>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27CC4"/>
            </a:solidFill>
            <a:ln w="0">
              <a:noFill/>
              <a:prstDash val="solid"/>
              <a:round/>
              <a:headEnd/>
              <a:tailEnd/>
            </a:ln>
          </p:spPr>
        </p:sp>
      </p:grpSp>
    </p:spTree>
    <p:extLst>
      <p:ext uri="{BB962C8B-B14F-4D97-AF65-F5344CB8AC3E}">
        <p14:creationId xmlns:p14="http://schemas.microsoft.com/office/powerpoint/2010/main" val="109134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F581-3355-4130-AF27-DCF7C79960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3937EE1-EA7D-4CEA-BC11-4A15A9F10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41F65-27D6-4B14-BBE1-17EF7A5C57F7}"/>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FB0A538A-F346-443A-8D5D-64BE2592E1B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72C3B4-E1DB-48F0-86D2-5A416D1F0622}"/>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6456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046AEC-F980-445E-8AE8-AC30733045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0CF8F4-F1A6-4CDC-ADEE-89267649C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3693D4-8784-4934-B97F-F421D1C1239E}"/>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95B23935-D04B-4C9E-B42A-B2840A4DBE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88962-C2CF-4CCF-A540-0887F2CD4AFB}"/>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476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4D2D-1E33-4C4C-B8B8-3DB5DD3C12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55DA1B6-42C7-48CE-A31C-1FFCFC5B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3C0-BDB1-430A-B133-473367C71AB0}"/>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D77A6418-F757-4A56-81C2-0D155EE44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43E85C-6067-4C35-A7D3-5493D55495F4}"/>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9561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C7A1-24E8-4D0F-A334-FAFACB86BE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C2E9A1-1222-47BF-9353-7DA0FFA3E6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28F7C-FE24-4FC3-8A74-8FB5D369F00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F9668C70-8E6D-4033-A483-34DC9B3D93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B605E-6DAF-47B9-9079-E759742697C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17285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F1227-47D7-44E6-851B-AF8E7953C6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F90A1A-F04D-4867-8C01-8BFE9B8CB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5C1CB-C881-4649-8A46-3B151BB06029}"/>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C92C410D-26EE-45D6-99FD-41FF1A474A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E8F8C2-7B21-45CC-9CC5-5A14451CDFF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68598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4EA25-DAFF-4754-AA19-810623EBC1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0FEBC-7B12-464E-A426-BA6FB85C67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E5577B-B4A0-488F-BCC9-833E7BB776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1117CC-E226-47BA-8221-510FB9F485A7}"/>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232C9C45-BA84-4C62-AB27-B68B200AEF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89F4E8-470A-4EE8-864D-99FCB0C6E3A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3646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B7244-797D-411E-A675-31D594E973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629EFC-96EE-4413-A071-E6FE6119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1B3AAC-A1E9-4BD1-B028-53225078BB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354A5-9AC6-48AC-A1A7-0BD3434DC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A0C19-8D34-40E1-B751-6879118412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70D85F-365E-4C0A-84F2-53FFB8F3E77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8" name="Marcador de pie de página 7">
            <a:extLst>
              <a:ext uri="{FF2B5EF4-FFF2-40B4-BE49-F238E27FC236}">
                <a16:creationId xmlns:a16="http://schemas.microsoft.com/office/drawing/2014/main" id="{D4B69714-9AEB-4734-96AB-F840B3A34B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031DB1-C8DB-4D57-9FBE-28EB83C6C4A1}"/>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885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F557D-FE7D-4448-9512-6CC60063C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33D0B85-2934-43F9-85A0-00B139FCAF61}"/>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4" name="Marcador de pie de página 3">
            <a:extLst>
              <a:ext uri="{FF2B5EF4-FFF2-40B4-BE49-F238E27FC236}">
                <a16:creationId xmlns:a16="http://schemas.microsoft.com/office/drawing/2014/main" id="{ED9CA0C3-D3DF-4146-A684-AD137930DAC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DC4CF2-4218-4AA2-94D5-CA5E43199848}"/>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549884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CC4558-0EBA-47A8-98AE-A3E7F42E8D15}"/>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3" name="Marcador de pie de página 2">
            <a:extLst>
              <a:ext uri="{FF2B5EF4-FFF2-40B4-BE49-F238E27FC236}">
                <a16:creationId xmlns:a16="http://schemas.microsoft.com/office/drawing/2014/main" id="{F8B7C7D6-AC5E-4533-AA39-53F54D9F6A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2329471-D90A-42DB-98D2-95F68911E01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4805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60C6C-63FA-4DDA-B356-9363DBBCA1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0A21-3FAE-4494-84F4-19F6D09F5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1B4F10-EF3C-4659-868B-E7C637672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1103BE-5354-4848-BCFB-5420F840B5B7}"/>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9243BF70-DC0E-4E61-B583-1DF110CD8A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02BA3-BD18-4942-A68B-DC7CB340412C}"/>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65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0224-4CAC-4D9B-975A-042E4B9F8186}"/>
              </a:ext>
            </a:extLst>
          </p:cNvPr>
          <p:cNvSpPr>
            <a:spLocks noGrp="1"/>
          </p:cNvSpPr>
          <p:nvPr>
            <p:ph type="title"/>
          </p:nvPr>
        </p:nvSpPr>
        <p:spPr>
          <a:xfrm>
            <a:off x="209006" y="347756"/>
            <a:ext cx="11144794" cy="814838"/>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C38E34-4960-4B87-B2CF-2A1AE6412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DCD302-7739-49AF-9DE3-05FADAD5B718}"/>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4AE3D86C-7AAD-4707-A086-17FC9E69B2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682AC2-B335-4FD1-B96B-A603913646F8}"/>
              </a:ext>
            </a:extLst>
          </p:cNvPr>
          <p:cNvSpPr>
            <a:spLocks noGrp="1"/>
          </p:cNvSpPr>
          <p:nvPr>
            <p:ph type="sldNum" sz="quarter" idx="12"/>
          </p:nvPr>
        </p:nvSpPr>
        <p:spPr/>
        <p:txBody>
          <a:bodyPr/>
          <a:lstStyle/>
          <a:p>
            <a:fld id="{4C7EB734-A89A-4717-9B8B-C3B7B8EB6E24}" type="slidenum">
              <a:rPr lang="es-CO" smtClean="0"/>
              <a:t>‹Nº›</a:t>
            </a:fld>
            <a:endParaRPr lang="es-CO"/>
          </a:p>
        </p:txBody>
      </p:sp>
      <p:sp>
        <p:nvSpPr>
          <p:cNvPr id="7" name="Rectángulo 6">
            <a:extLst>
              <a:ext uri="{FF2B5EF4-FFF2-40B4-BE49-F238E27FC236}">
                <a16:creationId xmlns:a16="http://schemas.microsoft.com/office/drawing/2014/main" id="{FA11E3CB-6F3D-47B0-BA75-1C779DBAD56C}"/>
              </a:ext>
            </a:extLst>
          </p:cNvPr>
          <p:cNvSpPr/>
          <p:nvPr userDrawn="1"/>
        </p:nvSpPr>
        <p:spPr>
          <a:xfrm>
            <a:off x="0" y="347756"/>
            <a:ext cx="12192000" cy="8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535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5CC25-4F1E-4681-BD42-752FCE44E1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F1F7CF-EC6A-4E1B-8F5E-0979275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7732CE-71FA-4339-A6BA-47B05E9E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90CB7D-8575-4152-8199-91822379E48E}"/>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6" name="Marcador de pie de página 5">
            <a:extLst>
              <a:ext uri="{FF2B5EF4-FFF2-40B4-BE49-F238E27FC236}">
                <a16:creationId xmlns:a16="http://schemas.microsoft.com/office/drawing/2014/main" id="{751D12AE-D95D-4766-88FB-F9EDB58217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6977116-60FF-4326-A277-E0B2DD6F4657}"/>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04458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31DD-B50E-4FA2-B1C4-5649BCF145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96B1DF-82D1-4223-B962-71F1C7762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89EAC6-BD3D-4C70-9C4E-1C3F28CC0E8D}"/>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9DECB46E-647D-41C1-B745-90728A12E7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2F0484-5C0B-47F7-8B03-2B2636890CF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413325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76736D-17CB-4D2C-AA62-A0E413430B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404727-4CF9-478D-AEDE-0EC0E15DD3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E59D20-50E6-46E0-A77D-714C848E2BDB}"/>
              </a:ext>
            </a:extLst>
          </p:cNvPr>
          <p:cNvSpPr>
            <a:spLocks noGrp="1"/>
          </p:cNvSpPr>
          <p:nvPr>
            <p:ph type="dt" sz="half" idx="10"/>
          </p:nvPr>
        </p:nvSpPr>
        <p:spPr/>
        <p:txBody>
          <a:body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AFF62F47-D626-4B6D-A17A-C0231B0C68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780C10-85FE-432E-9440-57966D999E8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5148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2C27-EC33-4B0E-9D24-29898B9E1C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180739-D564-4B07-B7A4-C0317D3D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BA72A7-13EA-4C82-8B66-4FF6CD77E31D}"/>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8F17DE6E-4B73-464B-A304-1CEF819064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EF56C5-6103-4DAC-98E0-D7D46872AEF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3718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0FDC-987B-42F0-B21A-23762B7937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3AFC-D4A1-43CA-9C9F-A3DDD82EC4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EC85CA8-479F-446E-B295-4DB730D02D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F7015C2-74B9-49D3-AEC0-D7EC1B4A6EC7}"/>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49E30018-63D4-4B04-A014-89FE3EFD6B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8F9EDC-9C65-416E-9C8A-4100069BA48C}"/>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316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AB73-4FC1-4CF8-A67E-A983655C77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3925AE-18C2-4DF2-8690-FF6DE86C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0041BE-206F-4034-856C-ED46FB1B8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2589F5-D1C4-45A0-90C9-738ACF310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F90709-723B-465F-B230-1A21B5D924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564FAA-367D-4551-A138-DA9DC9469C26}"/>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8" name="Marcador de pie de página 7">
            <a:extLst>
              <a:ext uri="{FF2B5EF4-FFF2-40B4-BE49-F238E27FC236}">
                <a16:creationId xmlns:a16="http://schemas.microsoft.com/office/drawing/2014/main" id="{DB794531-4172-46A3-BD11-FD12106EC4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A6014AD-F5EC-4AC8-9644-177AE08AFAAF}"/>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4054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75717-CA21-462F-9506-A3CAABD140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5D69274-74CA-4EF0-B963-BFE49AEBFF0F}"/>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4" name="Marcador de pie de página 3">
            <a:extLst>
              <a:ext uri="{FF2B5EF4-FFF2-40B4-BE49-F238E27FC236}">
                <a16:creationId xmlns:a16="http://schemas.microsoft.com/office/drawing/2014/main" id="{F238431D-436B-475E-B393-E7931B2FDE9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A58B2E-C282-4122-9C30-48A0C818BACE}"/>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1440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3BF3C6-AE27-4B22-8671-7A590869C2DA}"/>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3" name="Marcador de pie de página 2">
            <a:extLst>
              <a:ext uri="{FF2B5EF4-FFF2-40B4-BE49-F238E27FC236}">
                <a16:creationId xmlns:a16="http://schemas.microsoft.com/office/drawing/2014/main" id="{04FA9E70-E4A4-4B5A-B19A-B5AB2B4DB1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6E6015B-D636-457B-ACA3-37AA61ED4580}"/>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542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116A2-2B7E-4988-877F-FF2AEF32E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E50B7A5-6C16-4236-821C-37027CD7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D5B8263-2963-41F8-8426-3AC0B310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BAB176-A25D-4E90-B0BC-A00BA0F0B9C6}"/>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363D5594-F8D8-4B14-838C-4B211A8F582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54A4DB-3315-45F1-AD81-BDD3E9BA89ED}"/>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7859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4E81-964D-4DAF-B0DA-FB9614F32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DB9730-324C-45CB-B92E-0ED3C9492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AF303-08F6-429F-87F0-0A45A9433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93926A-0D04-4901-8C5B-260BC4EA21F5}"/>
              </a:ext>
            </a:extLst>
          </p:cNvPr>
          <p:cNvSpPr>
            <a:spLocks noGrp="1"/>
          </p:cNvSpPr>
          <p:nvPr>
            <p:ph type="dt" sz="half" idx="10"/>
          </p:nvPr>
        </p:nvSpPr>
        <p:spPr/>
        <p:txBody>
          <a:bodyPr/>
          <a:lstStyle/>
          <a:p>
            <a:fld id="{9952B2B7-77BC-4299-B5E2-E35E5BFA351D}" type="datetimeFigureOut">
              <a:rPr lang="es-CO" smtClean="0"/>
              <a:t>24/05/2020</a:t>
            </a:fld>
            <a:endParaRPr lang="es-CO"/>
          </a:p>
        </p:txBody>
      </p:sp>
      <p:sp>
        <p:nvSpPr>
          <p:cNvPr id="6" name="Marcador de pie de página 5">
            <a:extLst>
              <a:ext uri="{FF2B5EF4-FFF2-40B4-BE49-F238E27FC236}">
                <a16:creationId xmlns:a16="http://schemas.microsoft.com/office/drawing/2014/main" id="{E301041B-8A59-4532-A0C9-F856F49D53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909A66-0671-4E3F-9786-ABF9F6515FD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07558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40D586-20A2-4AB8-947B-2491B5C56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60C5D6-FE52-446D-8FEE-8A943A28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97110F-8380-4E1A-843F-D4E7E3B7D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2B7-77BC-4299-B5E2-E35E5BFA351D}" type="datetimeFigureOut">
              <a:rPr lang="es-CO" smtClean="0"/>
              <a:t>24/05/2020</a:t>
            </a:fld>
            <a:endParaRPr lang="es-CO"/>
          </a:p>
        </p:txBody>
      </p:sp>
      <p:sp>
        <p:nvSpPr>
          <p:cNvPr id="5" name="Marcador de pie de página 4">
            <a:extLst>
              <a:ext uri="{FF2B5EF4-FFF2-40B4-BE49-F238E27FC236}">
                <a16:creationId xmlns:a16="http://schemas.microsoft.com/office/drawing/2014/main" id="{1A089C15-3AEC-4CD0-B076-D0DF855E8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EFC91C8-3E9A-48CC-84BE-9D8BBC55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B734-A89A-4717-9B8B-C3B7B8EB6E24}" type="slidenum">
              <a:rPr lang="es-CO" smtClean="0"/>
              <a:t>‹Nº›</a:t>
            </a:fld>
            <a:endParaRPr lang="es-CO"/>
          </a:p>
        </p:txBody>
      </p:sp>
    </p:spTree>
    <p:extLst>
      <p:ext uri="{BB962C8B-B14F-4D97-AF65-F5344CB8AC3E}">
        <p14:creationId xmlns:p14="http://schemas.microsoft.com/office/powerpoint/2010/main" val="2593091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A92D1D-3F57-4785-A83E-C7C25CC3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7E9A66-4A7C-46A6-88FE-FE84C715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E275F3-D402-4FA6-A636-0EBE4424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2F70F-2F29-45FC-BEEF-26867F905C9E}" type="datetimeFigureOut">
              <a:rPr lang="es-CO" smtClean="0"/>
              <a:t>24/05/2020</a:t>
            </a:fld>
            <a:endParaRPr lang="es-CO"/>
          </a:p>
        </p:txBody>
      </p:sp>
      <p:sp>
        <p:nvSpPr>
          <p:cNvPr id="5" name="Marcador de pie de página 4">
            <a:extLst>
              <a:ext uri="{FF2B5EF4-FFF2-40B4-BE49-F238E27FC236}">
                <a16:creationId xmlns:a16="http://schemas.microsoft.com/office/drawing/2014/main" id="{4D9F1BC5-BC14-428E-9EC1-F015A2C4C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9E1828-36CA-4356-A474-7432684E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4C18-D601-4F20-90DB-45717BBD0E07}" type="slidenum">
              <a:rPr lang="es-CO" smtClean="0"/>
              <a:t>‹Nº›</a:t>
            </a:fld>
            <a:endParaRPr lang="es-CO"/>
          </a:p>
        </p:txBody>
      </p:sp>
    </p:spTree>
    <p:extLst>
      <p:ext uri="{BB962C8B-B14F-4D97-AF65-F5344CB8AC3E}">
        <p14:creationId xmlns:p14="http://schemas.microsoft.com/office/powerpoint/2010/main" val="313960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2154683"/>
            <a:ext cx="9753600" cy="1558853"/>
          </a:xfrm>
          <a:noFill/>
          <a:ln>
            <a:noFill/>
          </a:ln>
        </p:spPr>
        <p:txBody>
          <a:bodyPr>
            <a:normAutofit fontScale="90000"/>
          </a:bodyPr>
          <a:lstStyle/>
          <a:p>
            <a:r>
              <a:rPr lang="es-ES" sz="6700" b="1" dirty="0"/>
              <a:t>PREDICCIÓN DE LA DEMANDA </a:t>
            </a:r>
            <a:br>
              <a:rPr lang="es-ES" sz="5400" b="1" dirty="0"/>
            </a:br>
            <a:r>
              <a:rPr lang="es-ES" sz="4400" dirty="0"/>
              <a:t>EMPRESA DEL SECTOR RETAIL.</a:t>
            </a:r>
            <a:endParaRPr lang="en-US" sz="3200" dirty="0"/>
          </a:p>
        </p:txBody>
      </p:sp>
      <p:sp>
        <p:nvSpPr>
          <p:cNvPr id="3" name="CuadroTexto 2">
            <a:extLst>
              <a:ext uri="{FF2B5EF4-FFF2-40B4-BE49-F238E27FC236}">
                <a16:creationId xmlns:a16="http://schemas.microsoft.com/office/drawing/2014/main" id="{41FC3FCD-0D66-4730-ADB2-CAB70DB70EE3}"/>
              </a:ext>
            </a:extLst>
          </p:cNvPr>
          <p:cNvSpPr txBox="1"/>
          <p:nvPr/>
        </p:nvSpPr>
        <p:spPr>
          <a:xfrm>
            <a:off x="1209774" y="5105664"/>
            <a:ext cx="3525079" cy="1477328"/>
          </a:xfrm>
          <a:prstGeom prst="rect">
            <a:avLst/>
          </a:prstGeom>
          <a:noFill/>
        </p:spPr>
        <p:txBody>
          <a:bodyPr wrap="square" rtlCol="0" anchor="t">
            <a:spAutoFit/>
          </a:bodyPr>
          <a:lstStyle/>
          <a:p>
            <a:r>
              <a:rPr lang="es-CO"/>
              <a:t>Carlos Andrés Cuartas Murillo. </a:t>
            </a:r>
          </a:p>
          <a:p>
            <a:r>
              <a:rPr lang="es-CO"/>
              <a:t>Carlos Alberto Cerro Espinal.</a:t>
            </a:r>
          </a:p>
          <a:p>
            <a:r>
              <a:rPr lang="es-CO"/>
              <a:t>Daniel Enrique Pinto Restrepo.</a:t>
            </a:r>
          </a:p>
          <a:p>
            <a:r>
              <a:rPr lang="es-CO"/>
              <a:t>Daniel Román Ramírez.</a:t>
            </a:r>
          </a:p>
          <a:p>
            <a:r>
              <a:rPr lang="es-CO"/>
              <a:t>Santiago Mejía Chitiva.</a:t>
            </a:r>
          </a:p>
        </p:txBody>
      </p:sp>
      <p:pic>
        <p:nvPicPr>
          <p:cNvPr id="1026" name="Picture 2" descr="Walmart preocupado por potencial alza de precios a productos ...">
            <a:extLst>
              <a:ext uri="{FF2B5EF4-FFF2-40B4-BE49-F238E27FC236}">
                <a16:creationId xmlns:a16="http://schemas.microsoft.com/office/drawing/2014/main" id="{A2CF8738-D68D-4F9F-A10D-14776C61D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197" y="0"/>
            <a:ext cx="2476803" cy="128546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1C6C328-9869-4425-8E35-F3CC61A5B4EB}"/>
              </a:ext>
            </a:extLst>
          </p:cNvPr>
          <p:cNvSpPr txBox="1"/>
          <p:nvPr/>
        </p:nvSpPr>
        <p:spPr>
          <a:xfrm>
            <a:off x="3897492" y="6213660"/>
            <a:ext cx="2729948" cy="369332"/>
          </a:xfrm>
          <a:prstGeom prst="rect">
            <a:avLst/>
          </a:prstGeom>
          <a:noFill/>
        </p:spPr>
        <p:txBody>
          <a:bodyPr wrap="square" rtlCol="0">
            <a:spAutoFit/>
          </a:bodyPr>
          <a:lstStyle/>
          <a:p>
            <a:r>
              <a:rPr lang="es-CO" b="1" dirty="0">
                <a:solidFill>
                  <a:srgbClr val="FF0000"/>
                </a:solidFill>
              </a:rPr>
              <a:t>Fotos en circulitos</a:t>
            </a:r>
          </a:p>
        </p:txBody>
      </p:sp>
    </p:spTree>
    <p:extLst>
      <p:ext uri="{BB962C8B-B14F-4D97-AF65-F5344CB8AC3E}">
        <p14:creationId xmlns:p14="http://schemas.microsoft.com/office/powerpoint/2010/main" val="42116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 y="1855461"/>
            <a:ext cx="9933709" cy="523220"/>
          </a:xfrm>
          <a:prstGeom prst="rect">
            <a:avLst/>
          </a:prstGeom>
          <a:noFill/>
        </p:spPr>
        <p:txBody>
          <a:bodyPr wrap="square" rtlCol="0">
            <a:spAutoFit/>
          </a:bodyPr>
          <a:lstStyle/>
          <a:p>
            <a:pPr algn="ctr"/>
            <a:r>
              <a:rPr lang="es-CO" sz="2800" b="1" dirty="0">
                <a:solidFill>
                  <a:srgbClr val="0070C0"/>
                </a:solidFill>
              </a:rPr>
              <a:t>Top 10: Variación positiva frente al promedio del día de la semana</a:t>
            </a:r>
          </a:p>
        </p:txBody>
      </p:sp>
      <p:sp>
        <p:nvSpPr>
          <p:cNvPr id="11" name="CuadroTexto 10">
            <a:extLst>
              <a:ext uri="{FF2B5EF4-FFF2-40B4-BE49-F238E27FC236}">
                <a16:creationId xmlns:a16="http://schemas.microsoft.com/office/drawing/2014/main" id="{F9939028-9F74-4711-BE73-683E7C9C20B3}"/>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4" name="Elipse 13">
            <a:extLst>
              <a:ext uri="{FF2B5EF4-FFF2-40B4-BE49-F238E27FC236}">
                <a16:creationId xmlns:a16="http://schemas.microsoft.com/office/drawing/2014/main" id="{7172CFE3-1051-4029-82EE-FC18B4F1E5CA}"/>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03403B5B-63F7-4D24-A9EF-C654821D12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D227FFC6-8E33-4008-9AAA-B1D41EC90B01}"/>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06A3CA8A-63C8-4263-85AB-634446B7653D}"/>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F5D5AA00-1C2A-4BE8-B3BE-072D9042A623}"/>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D8613E0B-8099-4511-BC2E-C81DD37CB776}"/>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51D9D46E-E62D-451A-9729-7700464F205B}"/>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ED4C5ED1-D8B3-4C44-848F-8E3B2D3B8C2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1EEF19D6-28A6-4A10-A37D-D891424C1F21}"/>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25" name="Rectángulo 24">
              <a:extLst>
                <a:ext uri="{FF2B5EF4-FFF2-40B4-BE49-F238E27FC236}">
                  <a16:creationId xmlns:a16="http://schemas.microsoft.com/office/drawing/2014/main" id="{2A7273D7-2A1F-4B52-B4DD-5FD89AB14AB3}"/>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6817DA44-22B9-4B8D-AA39-99A2B4065E6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CA8124FE-3345-41F9-A969-7E3280C27FF1}"/>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ACF6EF5-B29A-40C3-8B40-8B34CE22D445}"/>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F579F5A-A453-4A1E-B930-3421FB80905B}"/>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8019E1E2-2D0C-4BA9-9246-E4887B50C436}"/>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F18BCA29-546B-432E-90E5-639560BF949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77368931-6E65-4949-8A5D-4755279728EA}"/>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CC0363A4-5D95-4939-8E84-5990489B414D}"/>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B300E01-2E36-491D-A213-7CD142DBDB31}"/>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C844942B-57F3-4CFE-9C6A-A2054F0761CF}"/>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A0B2C574-53E3-4671-9ECD-A4A27C0FFA85}"/>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87B98265-A03A-4866-A995-6DF62B33CD58}"/>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5D9A866-7ADE-4D3F-BEFE-CF1DE35104A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D07C4410-E378-4640-A9F6-47496165D2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A731C89-A5B4-436D-B230-7A6F64461C7F}"/>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FAEC4D0-C391-48AA-9E07-E7AC1546F16E}"/>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31E0B6BD-DBDF-40F9-AE75-FB5AE600C7EA}"/>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3" name="Conector recto 42">
              <a:extLst>
                <a:ext uri="{FF2B5EF4-FFF2-40B4-BE49-F238E27FC236}">
                  <a16:creationId xmlns:a16="http://schemas.microsoft.com/office/drawing/2014/main" id="{44803F53-18C9-4BDA-AE8D-E6DE061D3517}"/>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1C00D10-C454-43F7-B642-15A7FF8BE05C}"/>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70B7CAC4-6537-4EBD-87AD-19ADCC10C816}"/>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E9E77817-1959-4367-A59D-827D32FC65DA}"/>
              </a:ext>
            </a:extLst>
          </p:cNvPr>
          <p:cNvGraphicFramePr>
            <a:graphicFrameLocks/>
          </p:cNvGraphicFramePr>
          <p:nvPr>
            <p:extLst>
              <p:ext uri="{D42A27DB-BD31-4B8C-83A1-F6EECF244321}">
                <p14:modId xmlns:p14="http://schemas.microsoft.com/office/powerpoint/2010/main" val="3361421509"/>
              </p:ext>
            </p:extLst>
          </p:nvPr>
        </p:nvGraphicFramePr>
        <p:xfrm>
          <a:off x="0" y="2336801"/>
          <a:ext cx="10032596"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a:extLst>
              <a:ext uri="{FF2B5EF4-FFF2-40B4-BE49-F238E27FC236}">
                <a16:creationId xmlns:a16="http://schemas.microsoft.com/office/drawing/2014/main" id="{94E254BA-83BC-4E4D-BB04-9BAA7FF7F0EF}"/>
              </a:ext>
            </a:extLst>
          </p:cNvPr>
          <p:cNvSpPr txBox="1"/>
          <p:nvPr/>
        </p:nvSpPr>
        <p:spPr>
          <a:xfrm>
            <a:off x="8679935" y="2458863"/>
            <a:ext cx="855954" cy="369332"/>
          </a:xfrm>
          <a:prstGeom prst="rect">
            <a:avLst/>
          </a:prstGeom>
          <a:noFill/>
        </p:spPr>
        <p:txBody>
          <a:bodyPr wrap="square" rtlCol="0">
            <a:spAutoFit/>
          </a:bodyPr>
          <a:lstStyle/>
          <a:p>
            <a:pPr algn="ctr"/>
            <a:r>
              <a:rPr lang="es-CO" b="1" dirty="0">
                <a:solidFill>
                  <a:schemeClr val="bg1"/>
                </a:solidFill>
              </a:rPr>
              <a:t>33,2%</a:t>
            </a:r>
          </a:p>
        </p:txBody>
      </p:sp>
      <p:sp>
        <p:nvSpPr>
          <p:cNvPr id="47" name="CuadroTexto 46">
            <a:extLst>
              <a:ext uri="{FF2B5EF4-FFF2-40B4-BE49-F238E27FC236}">
                <a16:creationId xmlns:a16="http://schemas.microsoft.com/office/drawing/2014/main" id="{574A8E58-645F-4661-A7C2-35A7D0AEA2BC}"/>
              </a:ext>
            </a:extLst>
          </p:cNvPr>
          <p:cNvSpPr txBox="1"/>
          <p:nvPr/>
        </p:nvSpPr>
        <p:spPr>
          <a:xfrm>
            <a:off x="7838495" y="2886243"/>
            <a:ext cx="855954" cy="369332"/>
          </a:xfrm>
          <a:prstGeom prst="rect">
            <a:avLst/>
          </a:prstGeom>
          <a:noFill/>
        </p:spPr>
        <p:txBody>
          <a:bodyPr wrap="square" rtlCol="0">
            <a:spAutoFit/>
          </a:bodyPr>
          <a:lstStyle/>
          <a:p>
            <a:pPr algn="ctr"/>
            <a:r>
              <a:rPr lang="es-CO" b="1" dirty="0">
                <a:solidFill>
                  <a:schemeClr val="bg1"/>
                </a:solidFill>
              </a:rPr>
              <a:t>29,0%</a:t>
            </a:r>
          </a:p>
        </p:txBody>
      </p:sp>
      <p:sp>
        <p:nvSpPr>
          <p:cNvPr id="48" name="CuadroTexto 47">
            <a:extLst>
              <a:ext uri="{FF2B5EF4-FFF2-40B4-BE49-F238E27FC236}">
                <a16:creationId xmlns:a16="http://schemas.microsoft.com/office/drawing/2014/main" id="{A601065C-2CAA-4C7D-AE21-5C09F3F26A14}"/>
              </a:ext>
            </a:extLst>
          </p:cNvPr>
          <p:cNvSpPr txBox="1"/>
          <p:nvPr/>
        </p:nvSpPr>
        <p:spPr>
          <a:xfrm>
            <a:off x="6081879" y="3317260"/>
            <a:ext cx="855954" cy="369332"/>
          </a:xfrm>
          <a:prstGeom prst="rect">
            <a:avLst/>
          </a:prstGeom>
          <a:noFill/>
        </p:spPr>
        <p:txBody>
          <a:bodyPr wrap="square" rtlCol="0">
            <a:spAutoFit/>
          </a:bodyPr>
          <a:lstStyle/>
          <a:p>
            <a:pPr algn="ctr"/>
            <a:r>
              <a:rPr lang="es-CO" b="1" dirty="0">
                <a:solidFill>
                  <a:schemeClr val="bg1"/>
                </a:solidFill>
              </a:rPr>
              <a:t>20,1%</a:t>
            </a:r>
          </a:p>
        </p:txBody>
      </p:sp>
      <p:sp>
        <p:nvSpPr>
          <p:cNvPr id="49" name="CuadroTexto 48">
            <a:extLst>
              <a:ext uri="{FF2B5EF4-FFF2-40B4-BE49-F238E27FC236}">
                <a16:creationId xmlns:a16="http://schemas.microsoft.com/office/drawing/2014/main" id="{68CEB30C-1D9A-43AB-B32E-27A486F5108A}"/>
              </a:ext>
            </a:extLst>
          </p:cNvPr>
          <p:cNvSpPr txBox="1"/>
          <p:nvPr/>
        </p:nvSpPr>
        <p:spPr>
          <a:xfrm>
            <a:off x="5392452" y="3746155"/>
            <a:ext cx="855954" cy="369332"/>
          </a:xfrm>
          <a:prstGeom prst="rect">
            <a:avLst/>
          </a:prstGeom>
          <a:noFill/>
        </p:spPr>
        <p:txBody>
          <a:bodyPr wrap="square" rtlCol="0">
            <a:spAutoFit/>
          </a:bodyPr>
          <a:lstStyle/>
          <a:p>
            <a:pPr algn="ctr"/>
            <a:r>
              <a:rPr lang="es-CO" b="1" dirty="0">
                <a:solidFill>
                  <a:schemeClr val="bg1"/>
                </a:solidFill>
              </a:rPr>
              <a:t>16,7%</a:t>
            </a:r>
          </a:p>
        </p:txBody>
      </p:sp>
      <p:sp>
        <p:nvSpPr>
          <p:cNvPr id="50" name="CuadroTexto 49">
            <a:extLst>
              <a:ext uri="{FF2B5EF4-FFF2-40B4-BE49-F238E27FC236}">
                <a16:creationId xmlns:a16="http://schemas.microsoft.com/office/drawing/2014/main" id="{183264EF-B6E9-4607-AA68-AE417F3460AC}"/>
              </a:ext>
            </a:extLst>
          </p:cNvPr>
          <p:cNvSpPr txBox="1"/>
          <p:nvPr/>
        </p:nvSpPr>
        <p:spPr>
          <a:xfrm>
            <a:off x="5261826" y="4175050"/>
            <a:ext cx="855954" cy="369332"/>
          </a:xfrm>
          <a:prstGeom prst="rect">
            <a:avLst/>
          </a:prstGeom>
          <a:noFill/>
        </p:spPr>
        <p:txBody>
          <a:bodyPr wrap="square" rtlCol="0">
            <a:spAutoFit/>
          </a:bodyPr>
          <a:lstStyle/>
          <a:p>
            <a:pPr algn="ctr"/>
            <a:r>
              <a:rPr lang="es-CO" b="1" dirty="0">
                <a:solidFill>
                  <a:schemeClr val="bg1"/>
                </a:solidFill>
              </a:rPr>
              <a:t>15,9%</a:t>
            </a:r>
          </a:p>
        </p:txBody>
      </p:sp>
      <p:sp>
        <p:nvSpPr>
          <p:cNvPr id="51" name="CuadroTexto 50">
            <a:extLst>
              <a:ext uri="{FF2B5EF4-FFF2-40B4-BE49-F238E27FC236}">
                <a16:creationId xmlns:a16="http://schemas.microsoft.com/office/drawing/2014/main" id="{00107ECB-22B6-4618-A7EC-A8EFE325EDD1}"/>
              </a:ext>
            </a:extLst>
          </p:cNvPr>
          <p:cNvSpPr txBox="1"/>
          <p:nvPr/>
        </p:nvSpPr>
        <p:spPr>
          <a:xfrm>
            <a:off x="5023564" y="4604447"/>
            <a:ext cx="855954" cy="369332"/>
          </a:xfrm>
          <a:prstGeom prst="rect">
            <a:avLst/>
          </a:prstGeom>
          <a:noFill/>
        </p:spPr>
        <p:txBody>
          <a:bodyPr wrap="square" rtlCol="0">
            <a:spAutoFit/>
          </a:bodyPr>
          <a:lstStyle/>
          <a:p>
            <a:pPr algn="ctr"/>
            <a:r>
              <a:rPr lang="es-CO" b="1" dirty="0">
                <a:solidFill>
                  <a:schemeClr val="bg1"/>
                </a:solidFill>
              </a:rPr>
              <a:t>14,8%</a:t>
            </a:r>
          </a:p>
        </p:txBody>
      </p:sp>
      <p:sp>
        <p:nvSpPr>
          <p:cNvPr id="52" name="CuadroTexto 51">
            <a:extLst>
              <a:ext uri="{FF2B5EF4-FFF2-40B4-BE49-F238E27FC236}">
                <a16:creationId xmlns:a16="http://schemas.microsoft.com/office/drawing/2014/main" id="{A6C6FC7D-8EF6-48F7-978B-23B0504B6765}"/>
              </a:ext>
            </a:extLst>
          </p:cNvPr>
          <p:cNvSpPr txBox="1"/>
          <p:nvPr/>
        </p:nvSpPr>
        <p:spPr>
          <a:xfrm>
            <a:off x="4968085" y="5036372"/>
            <a:ext cx="855954" cy="369332"/>
          </a:xfrm>
          <a:prstGeom prst="rect">
            <a:avLst/>
          </a:prstGeom>
          <a:noFill/>
        </p:spPr>
        <p:txBody>
          <a:bodyPr wrap="square" rtlCol="0">
            <a:spAutoFit/>
          </a:bodyPr>
          <a:lstStyle/>
          <a:p>
            <a:pPr algn="ctr"/>
            <a:r>
              <a:rPr lang="es-CO" b="1" dirty="0">
                <a:solidFill>
                  <a:schemeClr val="bg1"/>
                </a:solidFill>
              </a:rPr>
              <a:t>14,4%</a:t>
            </a:r>
          </a:p>
        </p:txBody>
      </p:sp>
      <p:sp>
        <p:nvSpPr>
          <p:cNvPr id="53" name="CuadroTexto 52">
            <a:extLst>
              <a:ext uri="{FF2B5EF4-FFF2-40B4-BE49-F238E27FC236}">
                <a16:creationId xmlns:a16="http://schemas.microsoft.com/office/drawing/2014/main" id="{D407352A-2907-4332-8A0C-023121F75446}"/>
              </a:ext>
            </a:extLst>
          </p:cNvPr>
          <p:cNvSpPr txBox="1"/>
          <p:nvPr/>
        </p:nvSpPr>
        <p:spPr>
          <a:xfrm>
            <a:off x="4891905" y="5471281"/>
            <a:ext cx="855954" cy="369332"/>
          </a:xfrm>
          <a:prstGeom prst="rect">
            <a:avLst/>
          </a:prstGeom>
          <a:noFill/>
        </p:spPr>
        <p:txBody>
          <a:bodyPr wrap="square" rtlCol="0">
            <a:spAutoFit/>
          </a:bodyPr>
          <a:lstStyle/>
          <a:p>
            <a:pPr algn="ctr"/>
            <a:r>
              <a:rPr lang="es-CO" b="1" dirty="0">
                <a:solidFill>
                  <a:schemeClr val="bg1"/>
                </a:solidFill>
              </a:rPr>
              <a:t>14,1%</a:t>
            </a:r>
          </a:p>
        </p:txBody>
      </p:sp>
      <p:sp>
        <p:nvSpPr>
          <p:cNvPr id="54" name="CuadroTexto 53">
            <a:extLst>
              <a:ext uri="{FF2B5EF4-FFF2-40B4-BE49-F238E27FC236}">
                <a16:creationId xmlns:a16="http://schemas.microsoft.com/office/drawing/2014/main" id="{75C92736-FE60-47D2-9493-2AD8384847FA}"/>
              </a:ext>
            </a:extLst>
          </p:cNvPr>
          <p:cNvSpPr txBox="1"/>
          <p:nvPr/>
        </p:nvSpPr>
        <p:spPr>
          <a:xfrm>
            <a:off x="4703426" y="5897892"/>
            <a:ext cx="855954" cy="369332"/>
          </a:xfrm>
          <a:prstGeom prst="rect">
            <a:avLst/>
          </a:prstGeom>
          <a:noFill/>
        </p:spPr>
        <p:txBody>
          <a:bodyPr wrap="square" rtlCol="0">
            <a:spAutoFit/>
          </a:bodyPr>
          <a:lstStyle/>
          <a:p>
            <a:pPr algn="ctr"/>
            <a:r>
              <a:rPr lang="es-CO" b="1" dirty="0">
                <a:solidFill>
                  <a:schemeClr val="bg1"/>
                </a:solidFill>
              </a:rPr>
              <a:t>13,2%</a:t>
            </a:r>
          </a:p>
        </p:txBody>
      </p:sp>
      <p:sp>
        <p:nvSpPr>
          <p:cNvPr id="55" name="CuadroTexto 54">
            <a:extLst>
              <a:ext uri="{FF2B5EF4-FFF2-40B4-BE49-F238E27FC236}">
                <a16:creationId xmlns:a16="http://schemas.microsoft.com/office/drawing/2014/main" id="{FCE597D9-38EF-4C2B-9299-EA9CFF9C5DB7}"/>
              </a:ext>
            </a:extLst>
          </p:cNvPr>
          <p:cNvSpPr txBox="1"/>
          <p:nvPr/>
        </p:nvSpPr>
        <p:spPr>
          <a:xfrm>
            <a:off x="4481482" y="6332123"/>
            <a:ext cx="855954" cy="369332"/>
          </a:xfrm>
          <a:prstGeom prst="rect">
            <a:avLst/>
          </a:prstGeom>
          <a:noFill/>
        </p:spPr>
        <p:txBody>
          <a:bodyPr wrap="square" rtlCol="0">
            <a:spAutoFit/>
          </a:bodyPr>
          <a:lstStyle/>
          <a:p>
            <a:pPr algn="ctr"/>
            <a:r>
              <a:rPr lang="es-CO" b="1" dirty="0">
                <a:solidFill>
                  <a:schemeClr val="bg1"/>
                </a:solidFill>
              </a:rPr>
              <a:t>12,0%</a:t>
            </a:r>
          </a:p>
        </p:txBody>
      </p:sp>
      <p:sp>
        <p:nvSpPr>
          <p:cNvPr id="10" name="CuadroTexto 9">
            <a:extLst>
              <a:ext uri="{FF2B5EF4-FFF2-40B4-BE49-F238E27FC236}">
                <a16:creationId xmlns:a16="http://schemas.microsoft.com/office/drawing/2014/main" id="{FBC9F311-D05F-4E09-95A1-DE81F75BF5BB}"/>
              </a:ext>
            </a:extLst>
          </p:cNvPr>
          <p:cNvSpPr txBox="1"/>
          <p:nvPr/>
        </p:nvSpPr>
        <p:spPr>
          <a:xfrm>
            <a:off x="8243455" y="4604447"/>
            <a:ext cx="3307871" cy="1200329"/>
          </a:xfrm>
          <a:prstGeom prst="rect">
            <a:avLst/>
          </a:prstGeom>
          <a:noFill/>
        </p:spPr>
        <p:txBody>
          <a:bodyPr wrap="square" rtlCol="0">
            <a:spAutoFit/>
          </a:bodyPr>
          <a:lstStyle/>
          <a:p>
            <a:r>
              <a:rPr lang="es-CO" dirty="0">
                <a:solidFill>
                  <a:srgbClr val="FF0000"/>
                </a:solidFill>
              </a:rPr>
              <a:t>Los eventos de marzo en que posición estarán ubicados??</a:t>
            </a:r>
          </a:p>
          <a:p>
            <a:endParaRPr lang="es-CO" dirty="0">
              <a:solidFill>
                <a:srgbClr val="FF0000"/>
              </a:solidFill>
            </a:endParaRPr>
          </a:p>
          <a:p>
            <a:r>
              <a:rPr lang="es-CO" dirty="0">
                <a:solidFill>
                  <a:srgbClr val="FF0000"/>
                </a:solidFill>
              </a:rPr>
              <a:t>Analizar</a:t>
            </a:r>
          </a:p>
        </p:txBody>
      </p:sp>
    </p:spTree>
    <p:extLst>
      <p:ext uri="{BB962C8B-B14F-4D97-AF65-F5344CB8AC3E}">
        <p14:creationId xmlns:p14="http://schemas.microsoft.com/office/powerpoint/2010/main" val="286716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8693" y="1872134"/>
            <a:ext cx="10044546" cy="523220"/>
          </a:xfrm>
          <a:prstGeom prst="rect">
            <a:avLst/>
          </a:prstGeom>
          <a:noFill/>
        </p:spPr>
        <p:txBody>
          <a:bodyPr wrap="square" rtlCol="0">
            <a:spAutoFit/>
          </a:bodyPr>
          <a:lstStyle>
            <a:defPPr>
              <a:defRPr lang="es-CO"/>
            </a:defPPr>
            <a:lvl1pPr algn="ctr">
              <a:defRPr sz="2800" b="1">
                <a:solidFill>
                  <a:srgbClr val="0070C0"/>
                </a:solidFill>
              </a:defRPr>
            </a:lvl1pPr>
          </a:lstStyle>
          <a:p>
            <a:r>
              <a:rPr lang="es-CO" dirty="0"/>
              <a:t>Top 10: Variación negativa frente al promedio del día de la semana</a:t>
            </a:r>
          </a:p>
        </p:txBody>
      </p:sp>
      <p:sp>
        <p:nvSpPr>
          <p:cNvPr id="11" name="CuadroTexto 10">
            <a:extLst>
              <a:ext uri="{FF2B5EF4-FFF2-40B4-BE49-F238E27FC236}">
                <a16:creationId xmlns:a16="http://schemas.microsoft.com/office/drawing/2014/main" id="{10931B02-8880-4910-92D2-F87A9FD45C1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4" name="Elipse 13">
            <a:extLst>
              <a:ext uri="{FF2B5EF4-FFF2-40B4-BE49-F238E27FC236}">
                <a16:creationId xmlns:a16="http://schemas.microsoft.com/office/drawing/2014/main" id="{45FC34C3-AB6C-48EC-9A2B-F9BDB09D7099}"/>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F099E30-A816-4EA3-BEBF-D1B4EFCF383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50341AF6-31BC-457C-AF20-AA567C3A07BC}"/>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A1E0F313-AD26-44FE-B67A-39371E63715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C56EAEDB-6957-48FA-8E64-21D34AD2A4AA}"/>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B958DBDA-B61B-43B0-B8A8-664BDF6744E0}"/>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75630430-1A78-45EC-9E5C-6B3FFEE949D3}"/>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817C54AB-831B-435D-8E00-8FFB50E92B8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B7A2CBBB-8E74-4D14-8E61-CCB32FB3B7BE}"/>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25" name="Rectángulo 24">
              <a:extLst>
                <a:ext uri="{FF2B5EF4-FFF2-40B4-BE49-F238E27FC236}">
                  <a16:creationId xmlns:a16="http://schemas.microsoft.com/office/drawing/2014/main" id="{753A7B2A-44DA-4CA1-B601-EF49B3A37AB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05A63B26-3CAE-4EE3-B7C0-6DC60822A67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BE80B107-D989-4EB7-B69D-81BE0EA6549F}"/>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711967A-611D-471C-A7FF-E9A7AE3A193B}"/>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7EC8772-8408-4F3E-AC39-656A9E18752F}"/>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E440B07D-56DA-4162-ADC6-9F541B9B5ADA}"/>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A1B4ACDF-D2C9-4DB2-ADA8-4B18AA7B9D42}"/>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28738154-7546-4C57-8E02-65DDDC40A871}"/>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E2D847FB-56C5-4F0D-9797-E296AB1D1D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D1EFC15-384D-4F04-962B-EB1E7263626E}"/>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64617C3E-2C3F-40D9-91D2-63A36FA95C32}"/>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9ADA70A2-D005-4C29-A2F4-AE92E1810A26}"/>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810B950-664A-4853-86BB-14EB9781B9CF}"/>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89FB3A6-119E-4015-A4ED-42E2F19180DB}"/>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5FFB0537-7DE5-41BD-96B7-120F64C65FC0}"/>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0192CC2-727B-4F84-8162-C7E0CAFDFD90}"/>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55DC3C9-B312-431E-A09D-BE768E395C7F}"/>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0207156C-63D7-40E3-8635-AF9177FC6FC6}"/>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3" name="Conector recto 42">
              <a:extLst>
                <a:ext uri="{FF2B5EF4-FFF2-40B4-BE49-F238E27FC236}">
                  <a16:creationId xmlns:a16="http://schemas.microsoft.com/office/drawing/2014/main" id="{539FBBD9-DED4-4997-87AD-49F6161464D2}"/>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E483A6F-3F3D-4F20-B350-D7DC7E12D404}"/>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42E96D43-B61D-423B-A610-A7C5F885BEB2}"/>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AD77BF0B-9D8F-43E4-8312-00A214B06A37}"/>
              </a:ext>
            </a:extLst>
          </p:cNvPr>
          <p:cNvGraphicFramePr>
            <a:graphicFrameLocks/>
          </p:cNvGraphicFramePr>
          <p:nvPr>
            <p:extLst>
              <p:ext uri="{D42A27DB-BD31-4B8C-83A1-F6EECF244321}">
                <p14:modId xmlns:p14="http://schemas.microsoft.com/office/powerpoint/2010/main" val="288631858"/>
              </p:ext>
            </p:extLst>
          </p:nvPr>
        </p:nvGraphicFramePr>
        <p:xfrm>
          <a:off x="0" y="2312876"/>
          <a:ext cx="10147484" cy="4545124"/>
        </p:xfrm>
        <a:graphic>
          <a:graphicData uri="http://schemas.openxmlformats.org/drawingml/2006/chart">
            <c:chart xmlns:c="http://schemas.openxmlformats.org/drawingml/2006/chart" xmlns:r="http://schemas.openxmlformats.org/officeDocument/2006/relationships" r:id="rId2"/>
          </a:graphicData>
        </a:graphic>
      </p:graphicFrame>
      <p:sp>
        <p:nvSpPr>
          <p:cNvPr id="47" name="CuadroTexto 46">
            <a:extLst>
              <a:ext uri="{FF2B5EF4-FFF2-40B4-BE49-F238E27FC236}">
                <a16:creationId xmlns:a16="http://schemas.microsoft.com/office/drawing/2014/main" id="{FA807ED8-2DF8-424F-A2D9-BF6A1569BFFB}"/>
              </a:ext>
            </a:extLst>
          </p:cNvPr>
          <p:cNvSpPr txBox="1"/>
          <p:nvPr/>
        </p:nvSpPr>
        <p:spPr>
          <a:xfrm>
            <a:off x="225001" y="2443943"/>
            <a:ext cx="855954" cy="369332"/>
          </a:xfrm>
          <a:prstGeom prst="rect">
            <a:avLst/>
          </a:prstGeom>
          <a:noFill/>
        </p:spPr>
        <p:txBody>
          <a:bodyPr wrap="square" rtlCol="0">
            <a:spAutoFit/>
          </a:bodyPr>
          <a:lstStyle/>
          <a:p>
            <a:pPr algn="ctr"/>
            <a:r>
              <a:rPr lang="es-CO" b="1" dirty="0">
                <a:solidFill>
                  <a:schemeClr val="bg1"/>
                </a:solidFill>
              </a:rPr>
              <a:t>100%</a:t>
            </a:r>
          </a:p>
        </p:txBody>
      </p:sp>
      <p:sp>
        <p:nvSpPr>
          <p:cNvPr id="48" name="CuadroTexto 47">
            <a:extLst>
              <a:ext uri="{FF2B5EF4-FFF2-40B4-BE49-F238E27FC236}">
                <a16:creationId xmlns:a16="http://schemas.microsoft.com/office/drawing/2014/main" id="{4479BE6C-B177-4539-9683-593DC2C41C4D}"/>
              </a:ext>
            </a:extLst>
          </p:cNvPr>
          <p:cNvSpPr txBox="1"/>
          <p:nvPr/>
        </p:nvSpPr>
        <p:spPr>
          <a:xfrm>
            <a:off x="5421841" y="2879693"/>
            <a:ext cx="855954" cy="369332"/>
          </a:xfrm>
          <a:prstGeom prst="rect">
            <a:avLst/>
          </a:prstGeom>
          <a:noFill/>
        </p:spPr>
        <p:txBody>
          <a:bodyPr wrap="square" rtlCol="0">
            <a:spAutoFit/>
          </a:bodyPr>
          <a:lstStyle/>
          <a:p>
            <a:pPr algn="ctr"/>
            <a:r>
              <a:rPr lang="es-CO" b="1" dirty="0">
                <a:solidFill>
                  <a:schemeClr val="bg1"/>
                </a:solidFill>
              </a:rPr>
              <a:t>29,6%</a:t>
            </a:r>
          </a:p>
        </p:txBody>
      </p:sp>
      <p:sp>
        <p:nvSpPr>
          <p:cNvPr id="49" name="CuadroTexto 48">
            <a:extLst>
              <a:ext uri="{FF2B5EF4-FFF2-40B4-BE49-F238E27FC236}">
                <a16:creationId xmlns:a16="http://schemas.microsoft.com/office/drawing/2014/main" id="{5FBAD59F-7E2D-4958-899C-A0E51558D834}"/>
              </a:ext>
            </a:extLst>
          </p:cNvPr>
          <p:cNvSpPr txBox="1"/>
          <p:nvPr/>
        </p:nvSpPr>
        <p:spPr>
          <a:xfrm>
            <a:off x="6101278" y="3304556"/>
            <a:ext cx="855954" cy="369332"/>
          </a:xfrm>
          <a:prstGeom prst="rect">
            <a:avLst/>
          </a:prstGeom>
          <a:noFill/>
        </p:spPr>
        <p:txBody>
          <a:bodyPr wrap="square" rtlCol="0">
            <a:spAutoFit/>
          </a:bodyPr>
          <a:lstStyle/>
          <a:p>
            <a:pPr algn="ctr"/>
            <a:r>
              <a:rPr lang="es-CO" b="1" dirty="0">
                <a:solidFill>
                  <a:schemeClr val="bg1"/>
                </a:solidFill>
              </a:rPr>
              <a:t>20,5%</a:t>
            </a:r>
          </a:p>
        </p:txBody>
      </p:sp>
      <p:sp>
        <p:nvSpPr>
          <p:cNvPr id="50" name="CuadroTexto 49">
            <a:extLst>
              <a:ext uri="{FF2B5EF4-FFF2-40B4-BE49-F238E27FC236}">
                <a16:creationId xmlns:a16="http://schemas.microsoft.com/office/drawing/2014/main" id="{693C50FD-6770-4079-BC19-3FAD162B2E00}"/>
              </a:ext>
            </a:extLst>
          </p:cNvPr>
          <p:cNvSpPr txBox="1"/>
          <p:nvPr/>
        </p:nvSpPr>
        <p:spPr>
          <a:xfrm>
            <a:off x="6262727" y="3737039"/>
            <a:ext cx="855954" cy="369332"/>
          </a:xfrm>
          <a:prstGeom prst="rect">
            <a:avLst/>
          </a:prstGeom>
          <a:noFill/>
        </p:spPr>
        <p:txBody>
          <a:bodyPr wrap="square" rtlCol="0">
            <a:spAutoFit/>
          </a:bodyPr>
          <a:lstStyle/>
          <a:p>
            <a:pPr algn="ctr"/>
            <a:r>
              <a:rPr lang="es-CO" b="1" dirty="0">
                <a:solidFill>
                  <a:schemeClr val="bg1"/>
                </a:solidFill>
              </a:rPr>
              <a:t>18,3%</a:t>
            </a:r>
          </a:p>
        </p:txBody>
      </p:sp>
      <p:sp>
        <p:nvSpPr>
          <p:cNvPr id="51" name="CuadroTexto 50">
            <a:extLst>
              <a:ext uri="{FF2B5EF4-FFF2-40B4-BE49-F238E27FC236}">
                <a16:creationId xmlns:a16="http://schemas.microsoft.com/office/drawing/2014/main" id="{E8211B2B-64DA-4EE4-97E9-9480B04AB83E}"/>
              </a:ext>
            </a:extLst>
          </p:cNvPr>
          <p:cNvSpPr txBox="1"/>
          <p:nvPr/>
        </p:nvSpPr>
        <p:spPr>
          <a:xfrm>
            <a:off x="6425123" y="4177142"/>
            <a:ext cx="855954" cy="369332"/>
          </a:xfrm>
          <a:prstGeom prst="rect">
            <a:avLst/>
          </a:prstGeom>
          <a:noFill/>
        </p:spPr>
        <p:txBody>
          <a:bodyPr wrap="square" rtlCol="0">
            <a:spAutoFit/>
          </a:bodyPr>
          <a:lstStyle/>
          <a:p>
            <a:pPr algn="ctr"/>
            <a:r>
              <a:rPr lang="es-CO" b="1" dirty="0">
                <a:solidFill>
                  <a:schemeClr val="bg1"/>
                </a:solidFill>
              </a:rPr>
              <a:t>16,2%</a:t>
            </a:r>
          </a:p>
        </p:txBody>
      </p:sp>
      <p:sp>
        <p:nvSpPr>
          <p:cNvPr id="52" name="CuadroTexto 51">
            <a:extLst>
              <a:ext uri="{FF2B5EF4-FFF2-40B4-BE49-F238E27FC236}">
                <a16:creationId xmlns:a16="http://schemas.microsoft.com/office/drawing/2014/main" id="{70F36F18-62E1-4CC2-B18A-8F7D0D5E05C6}"/>
              </a:ext>
            </a:extLst>
          </p:cNvPr>
          <p:cNvSpPr txBox="1"/>
          <p:nvPr/>
        </p:nvSpPr>
        <p:spPr>
          <a:xfrm>
            <a:off x="6675464" y="4608223"/>
            <a:ext cx="855954" cy="369332"/>
          </a:xfrm>
          <a:prstGeom prst="rect">
            <a:avLst/>
          </a:prstGeom>
          <a:noFill/>
        </p:spPr>
        <p:txBody>
          <a:bodyPr wrap="square" rtlCol="0">
            <a:spAutoFit/>
          </a:bodyPr>
          <a:lstStyle/>
          <a:p>
            <a:pPr algn="ctr"/>
            <a:r>
              <a:rPr lang="es-CO" b="1" dirty="0">
                <a:solidFill>
                  <a:schemeClr val="bg1"/>
                </a:solidFill>
              </a:rPr>
              <a:t>12,6%</a:t>
            </a:r>
          </a:p>
        </p:txBody>
      </p:sp>
      <p:sp>
        <p:nvSpPr>
          <p:cNvPr id="53" name="CuadroTexto 52">
            <a:extLst>
              <a:ext uri="{FF2B5EF4-FFF2-40B4-BE49-F238E27FC236}">
                <a16:creationId xmlns:a16="http://schemas.microsoft.com/office/drawing/2014/main" id="{A09D67E0-B857-416A-A948-6B03DCD6B6F7}"/>
              </a:ext>
            </a:extLst>
          </p:cNvPr>
          <p:cNvSpPr txBox="1"/>
          <p:nvPr/>
        </p:nvSpPr>
        <p:spPr>
          <a:xfrm>
            <a:off x="6784520" y="5039304"/>
            <a:ext cx="855954" cy="369332"/>
          </a:xfrm>
          <a:prstGeom prst="rect">
            <a:avLst/>
          </a:prstGeom>
          <a:noFill/>
        </p:spPr>
        <p:txBody>
          <a:bodyPr wrap="square" rtlCol="0">
            <a:spAutoFit/>
          </a:bodyPr>
          <a:lstStyle/>
          <a:p>
            <a:pPr algn="ctr"/>
            <a:r>
              <a:rPr lang="es-CO" b="1" dirty="0">
                <a:solidFill>
                  <a:schemeClr val="bg1"/>
                </a:solidFill>
              </a:rPr>
              <a:t>11,3%</a:t>
            </a:r>
          </a:p>
        </p:txBody>
      </p:sp>
      <p:sp>
        <p:nvSpPr>
          <p:cNvPr id="54" name="CuadroTexto 53">
            <a:extLst>
              <a:ext uri="{FF2B5EF4-FFF2-40B4-BE49-F238E27FC236}">
                <a16:creationId xmlns:a16="http://schemas.microsoft.com/office/drawing/2014/main" id="{01F6D514-FA17-446A-AD42-FBF572A8A642}"/>
              </a:ext>
            </a:extLst>
          </p:cNvPr>
          <p:cNvSpPr txBox="1"/>
          <p:nvPr/>
        </p:nvSpPr>
        <p:spPr>
          <a:xfrm>
            <a:off x="6853582" y="5479921"/>
            <a:ext cx="855954" cy="369332"/>
          </a:xfrm>
          <a:prstGeom prst="rect">
            <a:avLst/>
          </a:prstGeom>
          <a:noFill/>
        </p:spPr>
        <p:txBody>
          <a:bodyPr wrap="square" rtlCol="0">
            <a:spAutoFit/>
          </a:bodyPr>
          <a:lstStyle/>
          <a:p>
            <a:pPr algn="ctr"/>
            <a:r>
              <a:rPr lang="es-CO" b="1" dirty="0">
                <a:solidFill>
                  <a:schemeClr val="bg1"/>
                </a:solidFill>
              </a:rPr>
              <a:t>10,4%</a:t>
            </a:r>
          </a:p>
        </p:txBody>
      </p:sp>
      <p:sp>
        <p:nvSpPr>
          <p:cNvPr id="55" name="CuadroTexto 54">
            <a:extLst>
              <a:ext uri="{FF2B5EF4-FFF2-40B4-BE49-F238E27FC236}">
                <a16:creationId xmlns:a16="http://schemas.microsoft.com/office/drawing/2014/main" id="{B78631C1-3766-4CDC-A719-36B80D3F1BB1}"/>
              </a:ext>
            </a:extLst>
          </p:cNvPr>
          <p:cNvSpPr txBox="1"/>
          <p:nvPr/>
        </p:nvSpPr>
        <p:spPr>
          <a:xfrm>
            <a:off x="6858172" y="5912404"/>
            <a:ext cx="855954" cy="369332"/>
          </a:xfrm>
          <a:prstGeom prst="rect">
            <a:avLst/>
          </a:prstGeom>
          <a:noFill/>
        </p:spPr>
        <p:txBody>
          <a:bodyPr wrap="square" rtlCol="0">
            <a:spAutoFit/>
          </a:bodyPr>
          <a:lstStyle/>
          <a:p>
            <a:pPr algn="ctr"/>
            <a:r>
              <a:rPr lang="es-CO" b="1" dirty="0">
                <a:solidFill>
                  <a:schemeClr val="bg1"/>
                </a:solidFill>
              </a:rPr>
              <a:t>10,3%</a:t>
            </a:r>
          </a:p>
        </p:txBody>
      </p:sp>
      <p:sp>
        <p:nvSpPr>
          <p:cNvPr id="56" name="CuadroTexto 55">
            <a:extLst>
              <a:ext uri="{FF2B5EF4-FFF2-40B4-BE49-F238E27FC236}">
                <a16:creationId xmlns:a16="http://schemas.microsoft.com/office/drawing/2014/main" id="{100E9501-552F-4D6E-AB10-347EA9B733F9}"/>
              </a:ext>
            </a:extLst>
          </p:cNvPr>
          <p:cNvSpPr txBox="1"/>
          <p:nvPr/>
        </p:nvSpPr>
        <p:spPr>
          <a:xfrm>
            <a:off x="6919132" y="6346744"/>
            <a:ext cx="855954" cy="369332"/>
          </a:xfrm>
          <a:prstGeom prst="rect">
            <a:avLst/>
          </a:prstGeom>
          <a:noFill/>
        </p:spPr>
        <p:txBody>
          <a:bodyPr wrap="square" rtlCol="0">
            <a:spAutoFit/>
          </a:bodyPr>
          <a:lstStyle/>
          <a:p>
            <a:pPr algn="ctr"/>
            <a:r>
              <a:rPr lang="es-CO" b="1" dirty="0">
                <a:solidFill>
                  <a:schemeClr val="bg1"/>
                </a:solidFill>
              </a:rPr>
              <a:t>7,4%</a:t>
            </a:r>
          </a:p>
        </p:txBody>
      </p:sp>
    </p:spTree>
    <p:extLst>
      <p:ext uri="{BB962C8B-B14F-4D97-AF65-F5344CB8AC3E}">
        <p14:creationId xmlns:p14="http://schemas.microsoft.com/office/powerpoint/2010/main" val="350519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2" name="Rectángulo 1">
            <a:extLst>
              <a:ext uri="{FF2B5EF4-FFF2-40B4-BE49-F238E27FC236}">
                <a16:creationId xmlns:a16="http://schemas.microsoft.com/office/drawing/2014/main" id="{4C474D98-72EE-41B4-B056-8ED31D62885B}"/>
              </a:ext>
            </a:extLst>
          </p:cNvPr>
          <p:cNvSpPr/>
          <p:nvPr/>
        </p:nvSpPr>
        <p:spPr>
          <a:xfrm>
            <a:off x="5097337" y="2460344"/>
            <a:ext cx="2336100" cy="646331"/>
          </a:xfrm>
          <a:prstGeom prst="rect">
            <a:avLst/>
          </a:prstGeom>
        </p:spPr>
        <p:txBody>
          <a:bodyPr wrap="square">
            <a:spAutoFit/>
          </a:bodyPr>
          <a:lstStyle/>
          <a:p>
            <a:pPr algn="ctr"/>
            <a:r>
              <a:rPr lang="es-CO" b="1" dirty="0">
                <a:solidFill>
                  <a:srgbClr val="0070C0"/>
                </a:solidFill>
              </a:rPr>
              <a:t>Transformación de variables.</a:t>
            </a:r>
          </a:p>
        </p:txBody>
      </p:sp>
      <p:sp>
        <p:nvSpPr>
          <p:cNvPr id="3" name="Rectángulo 2">
            <a:extLst>
              <a:ext uri="{FF2B5EF4-FFF2-40B4-BE49-F238E27FC236}">
                <a16:creationId xmlns:a16="http://schemas.microsoft.com/office/drawing/2014/main" id="{1C35D678-82C3-4BEC-B709-B39482C8268F}"/>
              </a:ext>
            </a:extLst>
          </p:cNvPr>
          <p:cNvSpPr/>
          <p:nvPr/>
        </p:nvSpPr>
        <p:spPr>
          <a:xfrm>
            <a:off x="1364776" y="2422304"/>
            <a:ext cx="2336100" cy="646331"/>
          </a:xfrm>
          <a:prstGeom prst="rect">
            <a:avLst/>
          </a:prstGeom>
          <a:noFill/>
        </p:spPr>
        <p:txBody>
          <a:bodyPr wrap="square">
            <a:spAutoFit/>
          </a:bodyPr>
          <a:lstStyle/>
          <a:p>
            <a:pPr algn="ctr"/>
            <a:r>
              <a:rPr lang="es-CO" b="1" dirty="0">
                <a:solidFill>
                  <a:srgbClr val="0070C0"/>
                </a:solidFill>
              </a:rPr>
              <a:t>Enriquecimiento de datos de la demanda.</a:t>
            </a:r>
          </a:p>
        </p:txBody>
      </p:sp>
      <p:sp>
        <p:nvSpPr>
          <p:cNvPr id="15" name="Freeform 566">
            <a:extLst>
              <a:ext uri="{FF2B5EF4-FFF2-40B4-BE49-F238E27FC236}">
                <a16:creationId xmlns:a16="http://schemas.microsoft.com/office/drawing/2014/main" id="{31ECE6BE-6D1C-4456-9D64-BD0D88477E34}"/>
              </a:ext>
            </a:extLst>
          </p:cNvPr>
          <p:cNvSpPr/>
          <p:nvPr/>
        </p:nvSpPr>
        <p:spPr>
          <a:xfrm>
            <a:off x="2007572" y="3123026"/>
            <a:ext cx="817254" cy="953464"/>
          </a:xfrm>
          <a:custGeom>
            <a:avLst/>
            <a:gdLst>
              <a:gd name="connsiteX0" fmla="*/ 0 w 432708"/>
              <a:gd name="connsiteY0" fmla="*/ 384816 h 504825"/>
              <a:gd name="connsiteX1" fmla="*/ 91557 w 432708"/>
              <a:gd name="connsiteY1" fmla="*/ 420594 h 504825"/>
              <a:gd name="connsiteX2" fmla="*/ 216354 w 432708"/>
              <a:gd name="connsiteY2" fmla="*/ 432707 h 504825"/>
              <a:gd name="connsiteX3" fmla="*/ 341151 w 432708"/>
              <a:gd name="connsiteY3" fmla="*/ 420594 h 504825"/>
              <a:gd name="connsiteX4" fmla="*/ 432708 w 432708"/>
              <a:gd name="connsiteY4" fmla="*/ 384816 h 504825"/>
              <a:gd name="connsiteX5" fmla="*/ 432708 w 432708"/>
              <a:gd name="connsiteY5" fmla="*/ 432707 h 504825"/>
              <a:gd name="connsiteX6" fmla="*/ 403692 w 432708"/>
              <a:gd name="connsiteY6" fmla="*/ 468766 h 504825"/>
              <a:gd name="connsiteX7" fmla="*/ 324813 w 432708"/>
              <a:gd name="connsiteY7" fmla="*/ 495106 h 504825"/>
              <a:gd name="connsiteX8" fmla="*/ 216354 w 432708"/>
              <a:gd name="connsiteY8" fmla="*/ 504825 h 504825"/>
              <a:gd name="connsiteX9" fmla="*/ 107895 w 432708"/>
              <a:gd name="connsiteY9" fmla="*/ 495106 h 504825"/>
              <a:gd name="connsiteX10" fmla="*/ 29017 w 432708"/>
              <a:gd name="connsiteY10" fmla="*/ 468766 h 504825"/>
              <a:gd name="connsiteX11" fmla="*/ 0 w 432708"/>
              <a:gd name="connsiteY11" fmla="*/ 432707 h 504825"/>
              <a:gd name="connsiteX12" fmla="*/ 0 w 432708"/>
              <a:gd name="connsiteY12" fmla="*/ 276640 h 504825"/>
              <a:gd name="connsiteX13" fmla="*/ 91557 w 432708"/>
              <a:gd name="connsiteY13" fmla="*/ 312417 h 504825"/>
              <a:gd name="connsiteX14" fmla="*/ 216354 w 432708"/>
              <a:gd name="connsiteY14" fmla="*/ 324530 h 504825"/>
              <a:gd name="connsiteX15" fmla="*/ 341151 w 432708"/>
              <a:gd name="connsiteY15" fmla="*/ 312417 h 504825"/>
              <a:gd name="connsiteX16" fmla="*/ 432708 w 432708"/>
              <a:gd name="connsiteY16" fmla="*/ 276640 h 504825"/>
              <a:gd name="connsiteX17" fmla="*/ 432708 w 432708"/>
              <a:gd name="connsiteY17" fmla="*/ 324530 h 504825"/>
              <a:gd name="connsiteX18" fmla="*/ 403692 w 432708"/>
              <a:gd name="connsiteY18" fmla="*/ 360589 h 504825"/>
              <a:gd name="connsiteX19" fmla="*/ 324813 w 432708"/>
              <a:gd name="connsiteY19" fmla="*/ 386929 h 504825"/>
              <a:gd name="connsiteX20" fmla="*/ 216354 w 432708"/>
              <a:gd name="connsiteY20" fmla="*/ 396648 h 504825"/>
              <a:gd name="connsiteX21" fmla="*/ 107895 w 432708"/>
              <a:gd name="connsiteY21" fmla="*/ 386929 h 504825"/>
              <a:gd name="connsiteX22" fmla="*/ 29017 w 432708"/>
              <a:gd name="connsiteY22" fmla="*/ 360589 h 504825"/>
              <a:gd name="connsiteX23" fmla="*/ 0 w 432708"/>
              <a:gd name="connsiteY23" fmla="*/ 324530 h 504825"/>
              <a:gd name="connsiteX24" fmla="*/ 0 w 432708"/>
              <a:gd name="connsiteY24" fmla="*/ 168463 h 504825"/>
              <a:gd name="connsiteX25" fmla="*/ 91557 w 432708"/>
              <a:gd name="connsiteY25" fmla="*/ 204240 h 504825"/>
              <a:gd name="connsiteX26" fmla="*/ 216354 w 432708"/>
              <a:gd name="connsiteY26" fmla="*/ 216354 h 504825"/>
              <a:gd name="connsiteX27" fmla="*/ 341151 w 432708"/>
              <a:gd name="connsiteY27" fmla="*/ 204240 h 504825"/>
              <a:gd name="connsiteX28" fmla="*/ 432708 w 432708"/>
              <a:gd name="connsiteY28" fmla="*/ 168463 h 504825"/>
              <a:gd name="connsiteX29" fmla="*/ 432708 w 432708"/>
              <a:gd name="connsiteY29" fmla="*/ 216354 h 504825"/>
              <a:gd name="connsiteX30" fmla="*/ 403692 w 432708"/>
              <a:gd name="connsiteY30" fmla="*/ 252412 h 504825"/>
              <a:gd name="connsiteX31" fmla="*/ 324813 w 432708"/>
              <a:gd name="connsiteY31" fmla="*/ 278752 h 504825"/>
              <a:gd name="connsiteX32" fmla="*/ 216354 w 432708"/>
              <a:gd name="connsiteY32" fmla="*/ 288471 h 504825"/>
              <a:gd name="connsiteX33" fmla="*/ 107895 w 432708"/>
              <a:gd name="connsiteY33" fmla="*/ 278752 h 504825"/>
              <a:gd name="connsiteX34" fmla="*/ 29017 w 432708"/>
              <a:gd name="connsiteY34" fmla="*/ 252412 h 504825"/>
              <a:gd name="connsiteX35" fmla="*/ 0 w 432708"/>
              <a:gd name="connsiteY35" fmla="*/ 216354 h 504825"/>
              <a:gd name="connsiteX36" fmla="*/ 216354 w 432708"/>
              <a:gd name="connsiteY36" fmla="*/ 0 h 504825"/>
              <a:gd name="connsiteX37" fmla="*/ 324813 w 432708"/>
              <a:gd name="connsiteY37" fmla="*/ 9719 h 504825"/>
              <a:gd name="connsiteX38" fmla="*/ 403692 w 432708"/>
              <a:gd name="connsiteY38" fmla="*/ 36059 h 504825"/>
              <a:gd name="connsiteX39" fmla="*/ 432708 w 432708"/>
              <a:gd name="connsiteY39" fmla="*/ 72118 h 504825"/>
              <a:gd name="connsiteX40" fmla="*/ 432708 w 432708"/>
              <a:gd name="connsiteY40" fmla="*/ 108177 h 504825"/>
              <a:gd name="connsiteX41" fmla="*/ 403692 w 432708"/>
              <a:gd name="connsiteY41" fmla="*/ 144236 h 504825"/>
              <a:gd name="connsiteX42" fmla="*/ 324813 w 432708"/>
              <a:gd name="connsiteY42" fmla="*/ 170576 h 504825"/>
              <a:gd name="connsiteX43" fmla="*/ 216354 w 432708"/>
              <a:gd name="connsiteY43" fmla="*/ 180295 h 504825"/>
              <a:gd name="connsiteX44" fmla="*/ 107895 w 432708"/>
              <a:gd name="connsiteY44" fmla="*/ 170576 h 504825"/>
              <a:gd name="connsiteX45" fmla="*/ 29017 w 432708"/>
              <a:gd name="connsiteY45" fmla="*/ 144236 h 504825"/>
              <a:gd name="connsiteX46" fmla="*/ 0 w 432708"/>
              <a:gd name="connsiteY46" fmla="*/ 108177 h 504825"/>
              <a:gd name="connsiteX47" fmla="*/ 0 w 432708"/>
              <a:gd name="connsiteY47" fmla="*/ 72118 h 504825"/>
              <a:gd name="connsiteX48" fmla="*/ 29017 w 432708"/>
              <a:gd name="connsiteY48" fmla="*/ 36059 h 504825"/>
              <a:gd name="connsiteX49" fmla="*/ 107895 w 432708"/>
              <a:gd name="connsiteY49" fmla="*/ 9719 h 504825"/>
              <a:gd name="connsiteX50" fmla="*/ 216354 w 432708"/>
              <a:gd name="connsiteY5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2708" h="504825">
                <a:moveTo>
                  <a:pt x="0" y="384816"/>
                </a:moveTo>
                <a:cubicBezTo>
                  <a:pt x="22349" y="400592"/>
                  <a:pt x="52868" y="412518"/>
                  <a:pt x="91557" y="420594"/>
                </a:cubicBezTo>
                <a:cubicBezTo>
                  <a:pt x="130244" y="428669"/>
                  <a:pt x="171844" y="432707"/>
                  <a:pt x="216354" y="432707"/>
                </a:cubicBezTo>
                <a:cubicBezTo>
                  <a:pt x="260864" y="432707"/>
                  <a:pt x="302463" y="428669"/>
                  <a:pt x="341151" y="420594"/>
                </a:cubicBezTo>
                <a:cubicBezTo>
                  <a:pt x="379840" y="412518"/>
                  <a:pt x="410358" y="400592"/>
                  <a:pt x="432708" y="384816"/>
                </a:cubicBezTo>
                <a:lnTo>
                  <a:pt x="432708" y="432707"/>
                </a:lnTo>
                <a:cubicBezTo>
                  <a:pt x="432708" y="445666"/>
                  <a:pt x="423035" y="457685"/>
                  <a:pt x="403692" y="468766"/>
                </a:cubicBezTo>
                <a:cubicBezTo>
                  <a:pt x="384347" y="479847"/>
                  <a:pt x="358054" y="488627"/>
                  <a:pt x="324813" y="495106"/>
                </a:cubicBezTo>
                <a:cubicBezTo>
                  <a:pt x="291570" y="501585"/>
                  <a:pt x="255417" y="504825"/>
                  <a:pt x="216354" y="504825"/>
                </a:cubicBezTo>
                <a:cubicBezTo>
                  <a:pt x="177290" y="504825"/>
                  <a:pt x="141137" y="501585"/>
                  <a:pt x="107895" y="495106"/>
                </a:cubicBezTo>
                <a:cubicBezTo>
                  <a:pt x="74654" y="488627"/>
                  <a:pt x="48360" y="479847"/>
                  <a:pt x="29017" y="468766"/>
                </a:cubicBezTo>
                <a:cubicBezTo>
                  <a:pt x="9672" y="457685"/>
                  <a:pt x="0" y="445666"/>
                  <a:pt x="0" y="432707"/>
                </a:cubicBezTo>
                <a:close/>
                <a:moveTo>
                  <a:pt x="0" y="276640"/>
                </a:moveTo>
                <a:cubicBezTo>
                  <a:pt x="22349" y="292415"/>
                  <a:pt x="52868" y="304341"/>
                  <a:pt x="91557" y="312417"/>
                </a:cubicBezTo>
                <a:cubicBezTo>
                  <a:pt x="130244" y="320492"/>
                  <a:pt x="171844" y="324530"/>
                  <a:pt x="216354" y="324530"/>
                </a:cubicBezTo>
                <a:cubicBezTo>
                  <a:pt x="260864" y="324530"/>
                  <a:pt x="302463" y="320492"/>
                  <a:pt x="341151" y="312417"/>
                </a:cubicBezTo>
                <a:cubicBezTo>
                  <a:pt x="379840" y="304341"/>
                  <a:pt x="410358" y="292415"/>
                  <a:pt x="432708" y="276640"/>
                </a:cubicBezTo>
                <a:lnTo>
                  <a:pt x="432708" y="324530"/>
                </a:lnTo>
                <a:cubicBezTo>
                  <a:pt x="432708" y="337489"/>
                  <a:pt x="423035" y="349509"/>
                  <a:pt x="403692" y="360589"/>
                </a:cubicBezTo>
                <a:cubicBezTo>
                  <a:pt x="384347" y="371670"/>
                  <a:pt x="358054" y="380450"/>
                  <a:pt x="324813" y="386929"/>
                </a:cubicBezTo>
                <a:cubicBezTo>
                  <a:pt x="291570" y="393409"/>
                  <a:pt x="255417" y="396648"/>
                  <a:pt x="216354" y="396648"/>
                </a:cubicBezTo>
                <a:cubicBezTo>
                  <a:pt x="177290" y="396648"/>
                  <a:pt x="141137" y="393409"/>
                  <a:pt x="107895" y="386929"/>
                </a:cubicBezTo>
                <a:cubicBezTo>
                  <a:pt x="74654" y="380450"/>
                  <a:pt x="48360" y="371670"/>
                  <a:pt x="29017" y="360589"/>
                </a:cubicBezTo>
                <a:cubicBezTo>
                  <a:pt x="9672" y="349509"/>
                  <a:pt x="0" y="337489"/>
                  <a:pt x="0" y="324530"/>
                </a:cubicBezTo>
                <a:close/>
                <a:moveTo>
                  <a:pt x="0" y="168463"/>
                </a:moveTo>
                <a:cubicBezTo>
                  <a:pt x="22349" y="184239"/>
                  <a:pt x="52868" y="196164"/>
                  <a:pt x="91557" y="204240"/>
                </a:cubicBezTo>
                <a:cubicBezTo>
                  <a:pt x="130244" y="212316"/>
                  <a:pt x="171844" y="216354"/>
                  <a:pt x="216354" y="216354"/>
                </a:cubicBezTo>
                <a:cubicBezTo>
                  <a:pt x="260864" y="216354"/>
                  <a:pt x="302463" y="212316"/>
                  <a:pt x="341151" y="204240"/>
                </a:cubicBezTo>
                <a:cubicBezTo>
                  <a:pt x="379840" y="196164"/>
                  <a:pt x="410358" y="184239"/>
                  <a:pt x="432708" y="168463"/>
                </a:cubicBezTo>
                <a:lnTo>
                  <a:pt x="432708" y="216354"/>
                </a:lnTo>
                <a:cubicBezTo>
                  <a:pt x="432708" y="229312"/>
                  <a:pt x="423035" y="241332"/>
                  <a:pt x="403692" y="252412"/>
                </a:cubicBezTo>
                <a:cubicBezTo>
                  <a:pt x="384347" y="263493"/>
                  <a:pt x="358054" y="272273"/>
                  <a:pt x="324813" y="278752"/>
                </a:cubicBezTo>
                <a:cubicBezTo>
                  <a:pt x="291570" y="285232"/>
                  <a:pt x="255417" y="288471"/>
                  <a:pt x="216354" y="288471"/>
                </a:cubicBezTo>
                <a:cubicBezTo>
                  <a:pt x="177290" y="288471"/>
                  <a:pt x="141137" y="285232"/>
                  <a:pt x="107895" y="278752"/>
                </a:cubicBezTo>
                <a:cubicBezTo>
                  <a:pt x="74654" y="272273"/>
                  <a:pt x="48360" y="263493"/>
                  <a:pt x="29017" y="252412"/>
                </a:cubicBezTo>
                <a:cubicBezTo>
                  <a:pt x="9672" y="241332"/>
                  <a:pt x="0" y="229312"/>
                  <a:pt x="0" y="216354"/>
                </a:cubicBezTo>
                <a:close/>
                <a:moveTo>
                  <a:pt x="216354" y="0"/>
                </a:moveTo>
                <a:cubicBezTo>
                  <a:pt x="255417" y="0"/>
                  <a:pt x="291570" y="3240"/>
                  <a:pt x="324813" y="9719"/>
                </a:cubicBezTo>
                <a:cubicBezTo>
                  <a:pt x="358054" y="16198"/>
                  <a:pt x="384347" y="24978"/>
                  <a:pt x="403692" y="36059"/>
                </a:cubicBezTo>
                <a:cubicBezTo>
                  <a:pt x="423035" y="47140"/>
                  <a:pt x="432708" y="59159"/>
                  <a:pt x="432708" y="72118"/>
                </a:cubicBezTo>
                <a:lnTo>
                  <a:pt x="432708" y="108177"/>
                </a:lnTo>
                <a:cubicBezTo>
                  <a:pt x="432708" y="121136"/>
                  <a:pt x="423035" y="133155"/>
                  <a:pt x="403692" y="144236"/>
                </a:cubicBezTo>
                <a:cubicBezTo>
                  <a:pt x="384347" y="155316"/>
                  <a:pt x="358054" y="164096"/>
                  <a:pt x="324813" y="170576"/>
                </a:cubicBezTo>
                <a:cubicBezTo>
                  <a:pt x="291570" y="177055"/>
                  <a:pt x="255417" y="180295"/>
                  <a:pt x="216354" y="180295"/>
                </a:cubicBezTo>
                <a:cubicBezTo>
                  <a:pt x="177290" y="180295"/>
                  <a:pt x="141137" y="177055"/>
                  <a:pt x="107895" y="170576"/>
                </a:cubicBezTo>
                <a:cubicBezTo>
                  <a:pt x="74654" y="164096"/>
                  <a:pt x="48360" y="155316"/>
                  <a:pt x="29017" y="144236"/>
                </a:cubicBezTo>
                <a:cubicBezTo>
                  <a:pt x="9672" y="133155"/>
                  <a:pt x="0" y="121136"/>
                  <a:pt x="0" y="108177"/>
                </a:cubicBezTo>
                <a:lnTo>
                  <a:pt x="0" y="72118"/>
                </a:lnTo>
                <a:cubicBezTo>
                  <a:pt x="0" y="59159"/>
                  <a:pt x="9672" y="47140"/>
                  <a:pt x="29017" y="36059"/>
                </a:cubicBezTo>
                <a:cubicBezTo>
                  <a:pt x="48360" y="24978"/>
                  <a:pt x="74654" y="16198"/>
                  <a:pt x="107895" y="9719"/>
                </a:cubicBezTo>
                <a:cubicBezTo>
                  <a:pt x="141137" y="3240"/>
                  <a:pt x="177290" y="0"/>
                  <a:pt x="2163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40">
            <a:extLst>
              <a:ext uri="{FF2B5EF4-FFF2-40B4-BE49-F238E27FC236}">
                <a16:creationId xmlns:a16="http://schemas.microsoft.com/office/drawing/2014/main" id="{822E5542-B002-4487-8FFB-225A9E88DEBE}"/>
              </a:ext>
            </a:extLst>
          </p:cNvPr>
          <p:cNvSpPr/>
          <p:nvPr/>
        </p:nvSpPr>
        <p:spPr>
          <a:xfrm>
            <a:off x="2762786"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440">
            <a:extLst>
              <a:ext uri="{FF2B5EF4-FFF2-40B4-BE49-F238E27FC236}">
                <a16:creationId xmlns:a16="http://schemas.microsoft.com/office/drawing/2014/main" id="{3D8BC055-5685-4D91-B48A-8F6FBE4608E8}"/>
              </a:ext>
            </a:extLst>
          </p:cNvPr>
          <p:cNvSpPr/>
          <p:nvPr/>
        </p:nvSpPr>
        <p:spPr>
          <a:xfrm>
            <a:off x="3108332"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ángulo 17">
            <a:extLst>
              <a:ext uri="{FF2B5EF4-FFF2-40B4-BE49-F238E27FC236}">
                <a16:creationId xmlns:a16="http://schemas.microsoft.com/office/drawing/2014/main" id="{307FF504-A6B3-48A9-9990-754DFC623456}"/>
              </a:ext>
            </a:extLst>
          </p:cNvPr>
          <p:cNvSpPr/>
          <p:nvPr/>
        </p:nvSpPr>
        <p:spPr>
          <a:xfrm>
            <a:off x="1304626" y="4356805"/>
            <a:ext cx="2627087" cy="2031325"/>
          </a:xfrm>
          <a:prstGeom prst="rect">
            <a:avLst/>
          </a:prstGeom>
        </p:spPr>
        <p:txBody>
          <a:bodyPr wrap="square">
            <a:spAutoFit/>
          </a:bodyPr>
          <a:lstStyle/>
          <a:p>
            <a:pPr algn="ctr"/>
            <a:r>
              <a:rPr lang="es-CO" dirty="0">
                <a:solidFill>
                  <a:schemeClr val="tx1">
                    <a:lumMod val="65000"/>
                    <a:lumOff val="35000"/>
                  </a:schemeClr>
                </a:solidFill>
              </a:rPr>
              <a:t>Eventos relevantes </a:t>
            </a:r>
          </a:p>
          <a:p>
            <a:pPr algn="ctr"/>
            <a:r>
              <a:rPr lang="es-CO" dirty="0">
                <a:solidFill>
                  <a:schemeClr val="tx1">
                    <a:lumMod val="65000"/>
                    <a:lumOff val="35000"/>
                  </a:schemeClr>
                </a:solidFill>
              </a:rPr>
              <a:t>(Días previos y actual).</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Evolución del precio.</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Generación de Variables autorregresivas.</a:t>
            </a:r>
          </a:p>
        </p:txBody>
      </p:sp>
      <p:grpSp>
        <p:nvGrpSpPr>
          <p:cNvPr id="23" name="Grupo 22">
            <a:extLst>
              <a:ext uri="{FF2B5EF4-FFF2-40B4-BE49-F238E27FC236}">
                <a16:creationId xmlns:a16="http://schemas.microsoft.com/office/drawing/2014/main" id="{434510E4-5F6C-4E37-B408-997739A4BCF5}"/>
              </a:ext>
            </a:extLst>
          </p:cNvPr>
          <p:cNvGrpSpPr/>
          <p:nvPr/>
        </p:nvGrpSpPr>
        <p:grpSpPr>
          <a:xfrm>
            <a:off x="5427789" y="3240292"/>
            <a:ext cx="1354565" cy="923921"/>
            <a:chOff x="3776688" y="3844545"/>
            <a:chExt cx="1354565" cy="923921"/>
          </a:xfrm>
        </p:grpSpPr>
        <p:grpSp>
          <p:nvGrpSpPr>
            <p:cNvPr id="11" name="Grupo 10">
              <a:extLst>
                <a:ext uri="{FF2B5EF4-FFF2-40B4-BE49-F238E27FC236}">
                  <a16:creationId xmlns:a16="http://schemas.microsoft.com/office/drawing/2014/main" id="{53BC7CFA-C5E5-4B73-B3EF-98A32492E89A}"/>
                </a:ext>
              </a:extLst>
            </p:cNvPr>
            <p:cNvGrpSpPr/>
            <p:nvPr/>
          </p:nvGrpSpPr>
          <p:grpSpPr>
            <a:xfrm>
              <a:off x="3776688" y="3844545"/>
              <a:ext cx="1138212" cy="923921"/>
              <a:chOff x="3776688" y="3844545"/>
              <a:chExt cx="1138212" cy="923921"/>
            </a:xfrm>
          </p:grpSpPr>
          <p:sp>
            <p:nvSpPr>
              <p:cNvPr id="19" name="Freeform 320">
                <a:extLst>
                  <a:ext uri="{FF2B5EF4-FFF2-40B4-BE49-F238E27FC236}">
                    <a16:creationId xmlns:a16="http://schemas.microsoft.com/office/drawing/2014/main" id="{810FC9DE-9C2B-41AA-A308-4D71BE14A99D}"/>
                  </a:ext>
                </a:extLst>
              </p:cNvPr>
              <p:cNvSpPr/>
              <p:nvPr/>
            </p:nvSpPr>
            <p:spPr>
              <a:xfrm>
                <a:off x="3977701" y="3844545"/>
                <a:ext cx="823508" cy="823086"/>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Rectángulo 3">
                <a:extLst>
                  <a:ext uri="{FF2B5EF4-FFF2-40B4-BE49-F238E27FC236}">
                    <a16:creationId xmlns:a16="http://schemas.microsoft.com/office/drawing/2014/main" id="{C8B96887-BA13-4F38-A128-A0ACDEEF19FA}"/>
                  </a:ext>
                </a:extLst>
              </p:cNvPr>
              <p:cNvSpPr/>
              <p:nvPr/>
            </p:nvSpPr>
            <p:spPr>
              <a:xfrm>
                <a:off x="3776688" y="4293395"/>
                <a:ext cx="1138212" cy="47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Freeform 418">
              <a:extLst>
                <a:ext uri="{FF2B5EF4-FFF2-40B4-BE49-F238E27FC236}">
                  <a16:creationId xmlns:a16="http://schemas.microsoft.com/office/drawing/2014/main" id="{C6DE7F70-32CE-44E6-AA93-5FBFE602DB10}"/>
                </a:ext>
              </a:extLst>
            </p:cNvPr>
            <p:cNvSpPr/>
            <p:nvPr/>
          </p:nvSpPr>
          <p:spPr>
            <a:xfrm rot="16200000">
              <a:off x="3799668" y="4235678"/>
              <a:ext cx="396367" cy="437187"/>
            </a:xfrm>
            <a:custGeom>
              <a:avLst/>
              <a:gdLst/>
              <a:ahLst/>
              <a:cxnLst/>
              <a:rect l="l" t="t" r="r" b="b"/>
              <a:pathLst>
                <a:path w="396367" h="437410">
                  <a:moveTo>
                    <a:pt x="9755" y="28"/>
                  </a:moveTo>
                  <a:cubicBezTo>
                    <a:pt x="11609" y="169"/>
                    <a:pt x="13617" y="850"/>
                    <a:pt x="15776" y="2070"/>
                  </a:cubicBezTo>
                  <a:lnTo>
                    <a:pt x="389888" y="209973"/>
                  </a:lnTo>
                  <a:cubicBezTo>
                    <a:pt x="394207" y="212414"/>
                    <a:pt x="396367" y="215325"/>
                    <a:pt x="396367" y="218705"/>
                  </a:cubicBezTo>
                  <a:cubicBezTo>
                    <a:pt x="396367" y="222086"/>
                    <a:pt x="394207" y="224997"/>
                    <a:pt x="389888" y="227438"/>
                  </a:cubicBezTo>
                  <a:lnTo>
                    <a:pt x="15776" y="435341"/>
                  </a:lnTo>
                  <a:cubicBezTo>
                    <a:pt x="11457" y="437782"/>
                    <a:pt x="7747" y="438064"/>
                    <a:pt x="4649" y="436186"/>
                  </a:cubicBezTo>
                  <a:cubicBezTo>
                    <a:pt x="1550" y="434308"/>
                    <a:pt x="0" y="430927"/>
                    <a:pt x="0" y="426044"/>
                  </a:cubicBezTo>
                  <a:lnTo>
                    <a:pt x="0" y="11367"/>
                  </a:lnTo>
                  <a:cubicBezTo>
                    <a:pt x="0" y="6484"/>
                    <a:pt x="1550" y="3103"/>
                    <a:pt x="4649" y="1225"/>
                  </a:cubicBezTo>
                  <a:cubicBezTo>
                    <a:pt x="6198" y="286"/>
                    <a:pt x="7900" y="-113"/>
                    <a:pt x="9755" y="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424">
              <a:extLst>
                <a:ext uri="{FF2B5EF4-FFF2-40B4-BE49-F238E27FC236}">
                  <a16:creationId xmlns:a16="http://schemas.microsoft.com/office/drawing/2014/main" id="{DD2D542B-0B5C-459C-B1B8-B6FF53FBD1F4}"/>
                </a:ext>
              </a:extLst>
            </p:cNvPr>
            <p:cNvSpPr/>
            <p:nvPr/>
          </p:nvSpPr>
          <p:spPr>
            <a:xfrm>
              <a:off x="4698546" y="4256087"/>
              <a:ext cx="432707" cy="432486"/>
            </a:xfrm>
            <a:custGeom>
              <a:avLst/>
              <a:gdLst/>
              <a:ahLst/>
              <a:cxnLst/>
              <a:rect l="l" t="t" r="r" b="b"/>
              <a:pathLst>
                <a:path w="432707" h="432707">
                  <a:moveTo>
                    <a:pt x="18030" y="0"/>
                  </a:moveTo>
                  <a:lnTo>
                    <a:pt x="414678" y="0"/>
                  </a:lnTo>
                  <a:cubicBezTo>
                    <a:pt x="419561" y="0"/>
                    <a:pt x="423786" y="1784"/>
                    <a:pt x="427355" y="5352"/>
                  </a:cubicBezTo>
                  <a:cubicBezTo>
                    <a:pt x="430923" y="8921"/>
                    <a:pt x="432707" y="13146"/>
                    <a:pt x="432707" y="18029"/>
                  </a:cubicBezTo>
                  <a:lnTo>
                    <a:pt x="432707" y="414678"/>
                  </a:lnTo>
                  <a:cubicBezTo>
                    <a:pt x="432707" y="419561"/>
                    <a:pt x="430923" y="423786"/>
                    <a:pt x="427355" y="427355"/>
                  </a:cubicBezTo>
                  <a:cubicBezTo>
                    <a:pt x="423786" y="430923"/>
                    <a:pt x="419561" y="432707"/>
                    <a:pt x="414678" y="432707"/>
                  </a:cubicBezTo>
                  <a:lnTo>
                    <a:pt x="18030" y="432707"/>
                  </a:lnTo>
                  <a:cubicBezTo>
                    <a:pt x="13146" y="432707"/>
                    <a:pt x="8920" y="430923"/>
                    <a:pt x="5353" y="427355"/>
                  </a:cubicBezTo>
                  <a:cubicBezTo>
                    <a:pt x="1784" y="423786"/>
                    <a:pt x="0" y="419561"/>
                    <a:pt x="0" y="414678"/>
                  </a:cubicBezTo>
                  <a:lnTo>
                    <a:pt x="0" y="18029"/>
                  </a:lnTo>
                  <a:cubicBezTo>
                    <a:pt x="0" y="13146"/>
                    <a:pt x="1784" y="8921"/>
                    <a:pt x="5353" y="5352"/>
                  </a:cubicBezTo>
                  <a:cubicBezTo>
                    <a:pt x="8920" y="1784"/>
                    <a:pt x="13146"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Rectángulo 23">
            <a:extLst>
              <a:ext uri="{FF2B5EF4-FFF2-40B4-BE49-F238E27FC236}">
                <a16:creationId xmlns:a16="http://schemas.microsoft.com/office/drawing/2014/main" id="{42FC1076-D0AE-41DF-9690-4332E8328F48}"/>
              </a:ext>
            </a:extLst>
          </p:cNvPr>
          <p:cNvSpPr/>
          <p:nvPr/>
        </p:nvSpPr>
        <p:spPr>
          <a:xfrm>
            <a:off x="5251468" y="4323625"/>
            <a:ext cx="2388981" cy="1477328"/>
          </a:xfrm>
          <a:prstGeom prst="rect">
            <a:avLst/>
          </a:prstGeom>
        </p:spPr>
        <p:txBody>
          <a:bodyPr wrap="square">
            <a:spAutoFit/>
          </a:bodyPr>
          <a:lstStyle/>
          <a:p>
            <a:pPr algn="ctr"/>
            <a:r>
              <a:rPr lang="es-CO" dirty="0">
                <a:solidFill>
                  <a:schemeClr val="tx1">
                    <a:lumMod val="65000"/>
                    <a:lumOff val="35000"/>
                  </a:schemeClr>
                </a:solidFill>
              </a:rPr>
              <a:t>Fechas a variables temporales.</a:t>
            </a:r>
          </a:p>
          <a:p>
            <a:endParaRPr lang="es-CO" dirty="0">
              <a:solidFill>
                <a:schemeClr val="tx1">
                  <a:lumMod val="65000"/>
                  <a:lumOff val="35000"/>
                </a:schemeClr>
              </a:solidFill>
            </a:endParaRPr>
          </a:p>
          <a:p>
            <a:pPr algn="ctr"/>
            <a:r>
              <a:rPr lang="es-CO" dirty="0">
                <a:solidFill>
                  <a:schemeClr val="tx1">
                    <a:lumMod val="65000"/>
                    <a:lumOff val="35000"/>
                  </a:schemeClr>
                </a:solidFill>
              </a:rPr>
              <a:t>Variables Cualitativas a booleanas.</a:t>
            </a:r>
          </a:p>
        </p:txBody>
      </p:sp>
      <p:sp>
        <p:nvSpPr>
          <p:cNvPr id="25" name="Rectángulo 24">
            <a:extLst>
              <a:ext uri="{FF2B5EF4-FFF2-40B4-BE49-F238E27FC236}">
                <a16:creationId xmlns:a16="http://schemas.microsoft.com/office/drawing/2014/main" id="{8F8317DC-3575-4D50-A2E2-94C0AD1CB225}"/>
              </a:ext>
            </a:extLst>
          </p:cNvPr>
          <p:cNvSpPr/>
          <p:nvPr/>
        </p:nvSpPr>
        <p:spPr>
          <a:xfrm>
            <a:off x="8831054" y="2472555"/>
            <a:ext cx="1777536" cy="646331"/>
          </a:xfrm>
          <a:prstGeom prst="rect">
            <a:avLst/>
          </a:prstGeom>
        </p:spPr>
        <p:txBody>
          <a:bodyPr wrap="square">
            <a:spAutoFit/>
          </a:bodyPr>
          <a:lstStyle/>
          <a:p>
            <a:pPr algn="ctr"/>
            <a:r>
              <a:rPr lang="es-CO" b="1" dirty="0">
                <a:solidFill>
                  <a:srgbClr val="0070C0"/>
                </a:solidFill>
              </a:rPr>
              <a:t>Selección de Características</a:t>
            </a:r>
          </a:p>
        </p:txBody>
      </p:sp>
      <p:sp>
        <p:nvSpPr>
          <p:cNvPr id="32" name="Rectángulo 31">
            <a:extLst>
              <a:ext uri="{FF2B5EF4-FFF2-40B4-BE49-F238E27FC236}">
                <a16:creationId xmlns:a16="http://schemas.microsoft.com/office/drawing/2014/main" id="{2FA60864-EB44-462B-9082-68BCFBC3876F}"/>
              </a:ext>
            </a:extLst>
          </p:cNvPr>
          <p:cNvSpPr/>
          <p:nvPr/>
        </p:nvSpPr>
        <p:spPr>
          <a:xfrm>
            <a:off x="8578605" y="4349955"/>
            <a:ext cx="2336100" cy="1477328"/>
          </a:xfrm>
          <a:prstGeom prst="rect">
            <a:avLst/>
          </a:prstGeom>
        </p:spPr>
        <p:txBody>
          <a:bodyPr wrap="square">
            <a:spAutoFit/>
          </a:bodyPr>
          <a:lstStyle/>
          <a:p>
            <a:pPr algn="ctr"/>
            <a:r>
              <a:rPr lang="es-CO" dirty="0">
                <a:solidFill>
                  <a:schemeClr val="tx1">
                    <a:lumMod val="65000"/>
                    <a:lumOff val="35000"/>
                  </a:schemeClr>
                </a:solidFill>
              </a:rPr>
              <a:t>Pearson.</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Depuración de variables con alta correlación.</a:t>
            </a:r>
          </a:p>
        </p:txBody>
      </p:sp>
      <p:sp>
        <p:nvSpPr>
          <p:cNvPr id="34" name="Freeform 416">
            <a:extLst>
              <a:ext uri="{FF2B5EF4-FFF2-40B4-BE49-F238E27FC236}">
                <a16:creationId xmlns:a16="http://schemas.microsoft.com/office/drawing/2014/main" id="{B8D1E77C-25B0-4D59-9C85-7D131E93E49B}"/>
              </a:ext>
            </a:extLst>
          </p:cNvPr>
          <p:cNvSpPr/>
          <p:nvPr/>
        </p:nvSpPr>
        <p:spPr>
          <a:xfrm>
            <a:off x="9224472" y="3241399"/>
            <a:ext cx="977916" cy="978716"/>
          </a:xfrm>
          <a:custGeom>
            <a:avLst/>
            <a:gdLst/>
            <a:ahLst/>
            <a:cxnLst/>
            <a:rect l="l" t="t" r="r" b="b"/>
            <a:pathLst>
              <a:path w="432707" h="432707">
                <a:moveTo>
                  <a:pt x="18029" y="0"/>
                </a:moveTo>
                <a:lnTo>
                  <a:pt x="144236" y="0"/>
                </a:lnTo>
                <a:cubicBezTo>
                  <a:pt x="152124" y="0"/>
                  <a:pt x="157664" y="3756"/>
                  <a:pt x="160856" y="11268"/>
                </a:cubicBezTo>
                <a:cubicBezTo>
                  <a:pt x="164050" y="18593"/>
                  <a:pt x="162735" y="25072"/>
                  <a:pt x="156912" y="30706"/>
                </a:cubicBezTo>
                <a:lnTo>
                  <a:pt x="116347" y="71273"/>
                </a:lnTo>
                <a:lnTo>
                  <a:pt x="216353" y="171280"/>
                </a:lnTo>
                <a:lnTo>
                  <a:pt x="316361" y="71273"/>
                </a:lnTo>
                <a:lnTo>
                  <a:pt x="275795" y="30706"/>
                </a:lnTo>
                <a:cubicBezTo>
                  <a:pt x="269973" y="25072"/>
                  <a:pt x="268657" y="18593"/>
                  <a:pt x="271850" y="11268"/>
                </a:cubicBezTo>
                <a:cubicBezTo>
                  <a:pt x="275043" y="3756"/>
                  <a:pt x="280583" y="0"/>
                  <a:pt x="288472" y="0"/>
                </a:cubicBezTo>
                <a:lnTo>
                  <a:pt x="414678" y="0"/>
                </a:lnTo>
                <a:cubicBezTo>
                  <a:pt x="419561" y="0"/>
                  <a:pt x="423786" y="1784"/>
                  <a:pt x="427355" y="5352"/>
                </a:cubicBezTo>
                <a:cubicBezTo>
                  <a:pt x="430923" y="8921"/>
                  <a:pt x="432707" y="13146"/>
                  <a:pt x="432707" y="18029"/>
                </a:cubicBezTo>
                <a:lnTo>
                  <a:pt x="432707" y="144236"/>
                </a:lnTo>
                <a:cubicBezTo>
                  <a:pt x="432707" y="152124"/>
                  <a:pt x="429044" y="157664"/>
                  <a:pt x="421721" y="160857"/>
                </a:cubicBezTo>
                <a:cubicBezTo>
                  <a:pt x="419279" y="161796"/>
                  <a:pt x="416931" y="162265"/>
                  <a:pt x="414678" y="162265"/>
                </a:cubicBezTo>
                <a:cubicBezTo>
                  <a:pt x="409794" y="162265"/>
                  <a:pt x="405569" y="160481"/>
                  <a:pt x="402000" y="156913"/>
                </a:cubicBezTo>
                <a:lnTo>
                  <a:pt x="361434" y="116346"/>
                </a:lnTo>
                <a:lnTo>
                  <a:pt x="261427" y="216353"/>
                </a:lnTo>
                <a:lnTo>
                  <a:pt x="361434" y="316361"/>
                </a:lnTo>
                <a:lnTo>
                  <a:pt x="402000" y="275794"/>
                </a:lnTo>
                <a:cubicBezTo>
                  <a:pt x="407446" y="269972"/>
                  <a:pt x="414020" y="268658"/>
                  <a:pt x="421721" y="271850"/>
                </a:cubicBezTo>
                <a:cubicBezTo>
                  <a:pt x="429044" y="275043"/>
                  <a:pt x="432707" y="280583"/>
                  <a:pt x="432707" y="288471"/>
                </a:cubicBezTo>
                <a:lnTo>
                  <a:pt x="432707" y="414678"/>
                </a:lnTo>
                <a:cubicBezTo>
                  <a:pt x="432707" y="419561"/>
                  <a:pt x="430923" y="423786"/>
                  <a:pt x="427355" y="427355"/>
                </a:cubicBezTo>
                <a:cubicBezTo>
                  <a:pt x="423786" y="430923"/>
                  <a:pt x="419561" y="432707"/>
                  <a:pt x="414678" y="432707"/>
                </a:cubicBezTo>
                <a:lnTo>
                  <a:pt x="288472" y="432707"/>
                </a:lnTo>
                <a:cubicBezTo>
                  <a:pt x="280583" y="432707"/>
                  <a:pt x="275043" y="428951"/>
                  <a:pt x="271850" y="421439"/>
                </a:cubicBezTo>
                <a:cubicBezTo>
                  <a:pt x="268657" y="414114"/>
                  <a:pt x="269973" y="407635"/>
                  <a:pt x="275795" y="402001"/>
                </a:cubicBezTo>
                <a:lnTo>
                  <a:pt x="316361" y="361434"/>
                </a:lnTo>
                <a:lnTo>
                  <a:pt x="216353" y="261427"/>
                </a:lnTo>
                <a:lnTo>
                  <a:pt x="116347" y="361434"/>
                </a:lnTo>
                <a:lnTo>
                  <a:pt x="156912" y="402001"/>
                </a:lnTo>
                <a:cubicBezTo>
                  <a:pt x="162735" y="407635"/>
                  <a:pt x="164050" y="414114"/>
                  <a:pt x="160856" y="421439"/>
                </a:cubicBezTo>
                <a:cubicBezTo>
                  <a:pt x="157664" y="428951"/>
                  <a:pt x="152124" y="432707"/>
                  <a:pt x="144236" y="432707"/>
                </a:cubicBezTo>
                <a:lnTo>
                  <a:pt x="18029" y="432707"/>
                </a:lnTo>
                <a:cubicBezTo>
                  <a:pt x="13147" y="432707"/>
                  <a:pt x="8921" y="430923"/>
                  <a:pt x="5352" y="427355"/>
                </a:cubicBezTo>
                <a:cubicBezTo>
                  <a:pt x="1785" y="423786"/>
                  <a:pt x="0" y="419561"/>
                  <a:pt x="0" y="414678"/>
                </a:cubicBezTo>
                <a:lnTo>
                  <a:pt x="0" y="288471"/>
                </a:lnTo>
                <a:cubicBezTo>
                  <a:pt x="0" y="280583"/>
                  <a:pt x="3757" y="275043"/>
                  <a:pt x="11269" y="271850"/>
                </a:cubicBezTo>
                <a:cubicBezTo>
                  <a:pt x="18592" y="268658"/>
                  <a:pt x="25072" y="269972"/>
                  <a:pt x="30706" y="275794"/>
                </a:cubicBezTo>
                <a:lnTo>
                  <a:pt x="71273" y="316361"/>
                </a:lnTo>
                <a:lnTo>
                  <a:pt x="171280" y="216353"/>
                </a:lnTo>
                <a:lnTo>
                  <a:pt x="71273" y="116346"/>
                </a:lnTo>
                <a:lnTo>
                  <a:pt x="30706" y="156913"/>
                </a:lnTo>
                <a:cubicBezTo>
                  <a:pt x="27139" y="160481"/>
                  <a:pt x="22912" y="162265"/>
                  <a:pt x="18029" y="162265"/>
                </a:cubicBezTo>
                <a:cubicBezTo>
                  <a:pt x="15776" y="162265"/>
                  <a:pt x="13522" y="161796"/>
                  <a:pt x="11269" y="160857"/>
                </a:cubicBezTo>
                <a:cubicBezTo>
                  <a:pt x="3757" y="157664"/>
                  <a:pt x="0" y="152124"/>
                  <a:pt x="0" y="144236"/>
                </a:cubicBezTo>
                <a:lnTo>
                  <a:pt x="0" y="18029"/>
                </a:lnTo>
                <a:cubicBezTo>
                  <a:pt x="0" y="13146"/>
                  <a:pt x="1785" y="8921"/>
                  <a:pt x="5352" y="5352"/>
                </a:cubicBezTo>
                <a:cubicBezTo>
                  <a:pt x="8921" y="1784"/>
                  <a:pt x="13147" y="0"/>
                  <a:pt x="18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ángulo 34">
            <a:extLst>
              <a:ext uri="{FF2B5EF4-FFF2-40B4-BE49-F238E27FC236}">
                <a16:creationId xmlns:a16="http://schemas.microsoft.com/office/drawing/2014/main" id="{7225D718-D43F-4A7E-AC27-EC3D1D434DE3}"/>
              </a:ext>
            </a:extLst>
          </p:cNvPr>
          <p:cNvSpPr/>
          <p:nvPr/>
        </p:nvSpPr>
        <p:spPr>
          <a:xfrm rot="18696321">
            <a:off x="9377876" y="4098527"/>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A3826A62-4154-4F7A-93E9-1869E7721A48}"/>
              </a:ext>
            </a:extLst>
          </p:cNvPr>
          <p:cNvSpPr/>
          <p:nvPr/>
        </p:nvSpPr>
        <p:spPr>
          <a:xfrm rot="18696321">
            <a:off x="9064257" y="3798760"/>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D8CED567-78B7-48D3-9E95-A262ECB74845}"/>
              </a:ext>
            </a:extLst>
          </p:cNvPr>
          <p:cNvSpPr/>
          <p:nvPr/>
        </p:nvSpPr>
        <p:spPr>
          <a:xfrm rot="18886326">
            <a:off x="9371237" y="3086121"/>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D25CA212-A070-4EE3-923D-317B6EA7EC05}"/>
              </a:ext>
            </a:extLst>
          </p:cNvPr>
          <p:cNvSpPr/>
          <p:nvPr/>
        </p:nvSpPr>
        <p:spPr>
          <a:xfrm rot="18813924">
            <a:off x="9085895" y="3404405"/>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de flecha 32">
            <a:extLst>
              <a:ext uri="{FF2B5EF4-FFF2-40B4-BE49-F238E27FC236}">
                <a16:creationId xmlns:a16="http://schemas.microsoft.com/office/drawing/2014/main" id="{2B72D25B-8093-4571-87AA-0419AAFB6878}"/>
              </a:ext>
            </a:extLst>
          </p:cNvPr>
          <p:cNvCxnSpPr>
            <a:cxnSpLocks/>
          </p:cNvCxnSpPr>
          <p:nvPr/>
        </p:nvCxnSpPr>
        <p:spPr>
          <a:xfrm>
            <a:off x="2545137" y="4952197"/>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562961B-4D05-4624-A746-133325E8D543}"/>
              </a:ext>
            </a:extLst>
          </p:cNvPr>
          <p:cNvCxnSpPr>
            <a:cxnSpLocks/>
          </p:cNvCxnSpPr>
          <p:nvPr/>
        </p:nvCxnSpPr>
        <p:spPr>
          <a:xfrm>
            <a:off x="2545137" y="5493178"/>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C35C315-7134-4899-A2EA-2962E3419B81}"/>
              </a:ext>
            </a:extLst>
          </p:cNvPr>
          <p:cNvCxnSpPr>
            <a:cxnSpLocks/>
          </p:cNvCxnSpPr>
          <p:nvPr/>
        </p:nvCxnSpPr>
        <p:spPr>
          <a:xfrm>
            <a:off x="6452310" y="4906265"/>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77C7DF1-5EEE-421A-9197-43844B7E08D1}"/>
              </a:ext>
            </a:extLst>
          </p:cNvPr>
          <p:cNvCxnSpPr>
            <a:cxnSpLocks/>
          </p:cNvCxnSpPr>
          <p:nvPr/>
        </p:nvCxnSpPr>
        <p:spPr>
          <a:xfrm>
            <a:off x="9746655" y="4661879"/>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Ingeniería de Características</a:t>
            </a:r>
          </a:p>
        </p:txBody>
      </p:sp>
      <p:sp>
        <p:nvSpPr>
          <p:cNvPr id="12" name="Rectángulo 11">
            <a:extLst>
              <a:ext uri="{FF2B5EF4-FFF2-40B4-BE49-F238E27FC236}">
                <a16:creationId xmlns:a16="http://schemas.microsoft.com/office/drawing/2014/main" id="{9F6A7296-3FB8-413F-AF36-7CCC5B1A399C}"/>
              </a:ext>
            </a:extLst>
          </p:cNvPr>
          <p:cNvSpPr/>
          <p:nvPr/>
        </p:nvSpPr>
        <p:spPr>
          <a:xfrm>
            <a:off x="-56" y="1754685"/>
            <a:ext cx="7363969" cy="307777"/>
          </a:xfrm>
          <a:prstGeom prst="rect">
            <a:avLst/>
          </a:prstGeom>
        </p:spPr>
        <p:txBody>
          <a:bodyPr wrap="square">
            <a:spAutoFit/>
          </a:bodyPr>
          <a:lstStyle/>
          <a:p>
            <a:r>
              <a:rPr lang="es-CO" sz="1400" dirty="0">
                <a:solidFill>
                  <a:schemeClr val="bg1">
                    <a:lumMod val="75000"/>
                  </a:schemeClr>
                </a:solidFill>
              </a:rPr>
              <a:t>Detalle del proceso en: “</a:t>
            </a:r>
            <a:r>
              <a:rPr lang="es-ES" sz="1400" dirty="0">
                <a:solidFill>
                  <a:schemeClr val="bg1">
                    <a:lumMod val="75000"/>
                  </a:schemeClr>
                </a:solidFill>
              </a:rPr>
              <a:t>M5 BASELINE - REGRESIÓN </a:t>
            </a:r>
            <a:r>
              <a:rPr lang="es-ES" sz="1400" dirty="0" err="1">
                <a:solidFill>
                  <a:schemeClr val="bg1">
                    <a:lumMod val="75000"/>
                  </a:schemeClr>
                </a:solidFill>
              </a:rPr>
              <a:t>LINEAL.ipynb</a:t>
            </a:r>
            <a:r>
              <a:rPr lang="es-ES" sz="1400" dirty="0">
                <a:solidFill>
                  <a:schemeClr val="bg1">
                    <a:lumMod val="75000"/>
                  </a:schemeClr>
                </a:solidFill>
              </a:rPr>
              <a:t>”.</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929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31" name="Rectángulo 30">
            <a:extLst>
              <a:ext uri="{FF2B5EF4-FFF2-40B4-BE49-F238E27FC236}">
                <a16:creationId xmlns:a16="http://schemas.microsoft.com/office/drawing/2014/main" id="{29E409E8-355F-4EBA-9D9B-281D27376FA9}"/>
              </a:ext>
            </a:extLst>
          </p:cNvPr>
          <p:cNvSpPr/>
          <p:nvPr/>
        </p:nvSpPr>
        <p:spPr>
          <a:xfrm>
            <a:off x="2511551" y="3687953"/>
            <a:ext cx="2336100" cy="923330"/>
          </a:xfrm>
          <a:prstGeom prst="rect">
            <a:avLst/>
          </a:prstGeom>
        </p:spPr>
        <p:txBody>
          <a:bodyPr wrap="square">
            <a:spAutoFit/>
          </a:bodyPr>
          <a:lstStyle/>
          <a:p>
            <a:pPr algn="ctr"/>
            <a:r>
              <a:rPr lang="es-CO" dirty="0">
                <a:solidFill>
                  <a:srgbClr val="0070C0"/>
                </a:solidFill>
              </a:rPr>
              <a:t>Ejecución de Modelo de Regresión Lineal Múltiple.</a:t>
            </a:r>
          </a:p>
        </p:txBody>
      </p:sp>
      <p:sp>
        <p:nvSpPr>
          <p:cNvPr id="33" name="Rectángulo 32">
            <a:extLst>
              <a:ext uri="{FF2B5EF4-FFF2-40B4-BE49-F238E27FC236}">
                <a16:creationId xmlns:a16="http://schemas.microsoft.com/office/drawing/2014/main" id="{9F50B08B-78EB-4BB4-954A-2FC37EE5E635}"/>
              </a:ext>
            </a:extLst>
          </p:cNvPr>
          <p:cNvSpPr/>
          <p:nvPr/>
        </p:nvSpPr>
        <p:spPr>
          <a:xfrm>
            <a:off x="8066327" y="3824225"/>
            <a:ext cx="2336100" cy="646331"/>
          </a:xfrm>
          <a:prstGeom prst="rect">
            <a:avLst/>
          </a:prstGeom>
        </p:spPr>
        <p:txBody>
          <a:bodyPr wrap="square">
            <a:spAutoFit/>
          </a:bodyPr>
          <a:lstStyle/>
          <a:p>
            <a:pPr algn="ctr"/>
            <a:r>
              <a:rPr lang="es-CO" dirty="0">
                <a:solidFill>
                  <a:srgbClr val="0070C0"/>
                </a:solidFill>
              </a:rPr>
              <a:t>Cumplimiento de supuestos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5260683" y="3824225"/>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4832327" y="6289675"/>
            <a:ext cx="3086795" cy="369332"/>
          </a:xfrm>
          <a:prstGeom prst="rect">
            <a:avLst/>
          </a:prstGeom>
        </p:spPr>
        <p:txBody>
          <a:bodyPr wrap="square">
            <a:spAutoFit/>
          </a:bodyPr>
          <a:lstStyle/>
          <a:p>
            <a:pPr algn="ctr"/>
            <a:r>
              <a:rPr lang="es-CO" dirty="0">
                <a:solidFill>
                  <a:srgbClr val="0070C0"/>
                </a:solidFill>
              </a:rPr>
              <a:t>Ajuste del modelo</a:t>
            </a:r>
          </a:p>
        </p:txBody>
      </p:sp>
      <p:grpSp>
        <p:nvGrpSpPr>
          <p:cNvPr id="76" name="Grupo 75">
            <a:extLst>
              <a:ext uri="{FF2B5EF4-FFF2-40B4-BE49-F238E27FC236}">
                <a16:creationId xmlns:a16="http://schemas.microsoft.com/office/drawing/2014/main" id="{7512D595-A13D-4D6F-8462-3BE948CC401C}"/>
              </a:ext>
            </a:extLst>
          </p:cNvPr>
          <p:cNvGrpSpPr/>
          <p:nvPr/>
        </p:nvGrpSpPr>
        <p:grpSpPr>
          <a:xfrm>
            <a:off x="2785829" y="2267054"/>
            <a:ext cx="1787544" cy="1340658"/>
            <a:chOff x="928360" y="3610257"/>
            <a:chExt cx="1787544" cy="1340658"/>
          </a:xfrm>
        </p:grpSpPr>
        <p:sp>
          <p:nvSpPr>
            <p:cNvPr id="47" name="Freeform 245">
              <a:extLst>
                <a:ext uri="{FF2B5EF4-FFF2-40B4-BE49-F238E27FC236}">
                  <a16:creationId xmlns:a16="http://schemas.microsoft.com/office/drawing/2014/main" id="{38D0D285-8575-4681-B245-BDE6FE096BAD}"/>
                </a:ext>
              </a:extLst>
            </p:cNvPr>
            <p:cNvSpPr/>
            <p:nvPr/>
          </p:nvSpPr>
          <p:spPr>
            <a:xfrm>
              <a:off x="928360" y="3610257"/>
              <a:ext cx="1787544" cy="134065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ángulo 19">
              <a:extLst>
                <a:ext uri="{FF2B5EF4-FFF2-40B4-BE49-F238E27FC236}">
                  <a16:creationId xmlns:a16="http://schemas.microsoft.com/office/drawing/2014/main" id="{5BF8E711-870F-4920-9549-95678F19F430}"/>
                </a:ext>
              </a:extLst>
            </p:cNvPr>
            <p:cNvSpPr/>
            <p:nvPr/>
          </p:nvSpPr>
          <p:spPr>
            <a:xfrm>
              <a:off x="1105469" y="3711443"/>
              <a:ext cx="1610435" cy="1073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136D1592-274F-4960-AF57-FB7A74F6B273}"/>
                </a:ext>
              </a:extLst>
            </p:cNvPr>
            <p:cNvCxnSpPr>
              <a:cxnSpLocks/>
            </p:cNvCxnSpPr>
            <p:nvPr/>
          </p:nvCxnSpPr>
          <p:spPr>
            <a:xfrm flipV="1">
              <a:off x="1155700" y="3806825"/>
              <a:ext cx="1400175" cy="896397"/>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Elipse 54">
              <a:extLst>
                <a:ext uri="{FF2B5EF4-FFF2-40B4-BE49-F238E27FC236}">
                  <a16:creationId xmlns:a16="http://schemas.microsoft.com/office/drawing/2014/main" id="{01E22D32-61C0-4202-8B15-F24FB38E1747}"/>
                </a:ext>
              </a:extLst>
            </p:cNvPr>
            <p:cNvSpPr/>
            <p:nvPr/>
          </p:nvSpPr>
          <p:spPr>
            <a:xfrm>
              <a:off x="1143000" y="43465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B102FED-8835-4B55-9F02-04DB1815EA16}"/>
                </a:ext>
              </a:extLst>
            </p:cNvPr>
            <p:cNvSpPr/>
            <p:nvPr/>
          </p:nvSpPr>
          <p:spPr>
            <a:xfrm>
              <a:off x="1336741" y="42830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1E043E8D-7C55-44E9-A681-BC32AAC30465}"/>
                </a:ext>
              </a:extLst>
            </p:cNvPr>
            <p:cNvSpPr/>
            <p:nvPr/>
          </p:nvSpPr>
          <p:spPr>
            <a:xfrm>
              <a:off x="1758632" y="45116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C6B81928-2CDF-440C-8907-3F5CB8067FEB}"/>
                </a:ext>
              </a:extLst>
            </p:cNvPr>
            <p:cNvSpPr/>
            <p:nvPr/>
          </p:nvSpPr>
          <p:spPr>
            <a:xfrm>
              <a:off x="1514157" y="40960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5D28ED4C-87DC-4039-BF0B-3BA867FA13C3}"/>
                </a:ext>
              </a:extLst>
            </p:cNvPr>
            <p:cNvSpPr/>
            <p:nvPr/>
          </p:nvSpPr>
          <p:spPr>
            <a:xfrm>
              <a:off x="1666557" y="42484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D1B69DEB-A6A1-4319-80D8-067B0CEDD3AB}"/>
                </a:ext>
              </a:extLst>
            </p:cNvPr>
            <p:cNvSpPr/>
            <p:nvPr/>
          </p:nvSpPr>
          <p:spPr>
            <a:xfrm>
              <a:off x="1818957" y="44008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0FAD7CE0-5DBF-4299-A2DB-923325DC18A8}"/>
                </a:ext>
              </a:extLst>
            </p:cNvPr>
            <p:cNvSpPr/>
            <p:nvPr/>
          </p:nvSpPr>
          <p:spPr>
            <a:xfrm>
              <a:off x="2063498" y="43338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EC80D29C-2144-4CC1-A9C1-2EBD2B6ADAB3}"/>
                </a:ext>
              </a:extLst>
            </p:cNvPr>
            <p:cNvSpPr/>
            <p:nvPr/>
          </p:nvSpPr>
          <p:spPr>
            <a:xfrm>
              <a:off x="1490923" y="46397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C2A9DBC4-8D5B-48EC-9215-D76C0D03004A}"/>
                </a:ext>
              </a:extLst>
            </p:cNvPr>
            <p:cNvSpPr/>
            <p:nvPr/>
          </p:nvSpPr>
          <p:spPr>
            <a:xfrm>
              <a:off x="1294457" y="44516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577C9033-FF1E-4104-ADD2-7DAD3175AB17}"/>
                </a:ext>
              </a:extLst>
            </p:cNvPr>
            <p:cNvSpPr/>
            <p:nvPr/>
          </p:nvSpPr>
          <p:spPr>
            <a:xfrm>
              <a:off x="1294457" y="467464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FF68726C-EB25-4540-A600-65A146E0DA63}"/>
                </a:ext>
              </a:extLst>
            </p:cNvPr>
            <p:cNvSpPr/>
            <p:nvPr/>
          </p:nvSpPr>
          <p:spPr>
            <a:xfrm>
              <a:off x="1521664" y="44325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FC601CAD-5F47-4F09-81B9-D688946E728D}"/>
                </a:ext>
              </a:extLst>
            </p:cNvPr>
            <p:cNvSpPr/>
            <p:nvPr/>
          </p:nvSpPr>
          <p:spPr>
            <a:xfrm>
              <a:off x="1872614" y="4045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EDCFB616-4D31-401C-A2EB-C02931FF1122}"/>
                </a:ext>
              </a:extLst>
            </p:cNvPr>
            <p:cNvSpPr/>
            <p:nvPr/>
          </p:nvSpPr>
          <p:spPr>
            <a:xfrm>
              <a:off x="1971357" y="4553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0873EAE-6A82-4F15-8A1A-36A3300BCA99}"/>
                </a:ext>
              </a:extLst>
            </p:cNvPr>
            <p:cNvSpPr/>
            <p:nvPr/>
          </p:nvSpPr>
          <p:spPr>
            <a:xfrm>
              <a:off x="1942848" y="42872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B6181EF9-29E5-45B9-9311-3A0B5680C132}"/>
                </a:ext>
              </a:extLst>
            </p:cNvPr>
            <p:cNvSpPr/>
            <p:nvPr/>
          </p:nvSpPr>
          <p:spPr>
            <a:xfrm>
              <a:off x="1971357" y="38713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1A78859A-0BB9-4726-9FE8-5F441968C183}"/>
                </a:ext>
              </a:extLst>
            </p:cNvPr>
            <p:cNvSpPr/>
            <p:nvPr/>
          </p:nvSpPr>
          <p:spPr>
            <a:xfrm>
              <a:off x="2123757" y="40237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0409B94A-34F0-47EC-B2EC-9EAEC281CD2F}"/>
                </a:ext>
              </a:extLst>
            </p:cNvPr>
            <p:cNvSpPr/>
            <p:nvPr/>
          </p:nvSpPr>
          <p:spPr>
            <a:xfrm>
              <a:off x="2276157" y="41761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Elipse 72">
              <a:extLst>
                <a:ext uri="{FF2B5EF4-FFF2-40B4-BE49-F238E27FC236}">
                  <a16:creationId xmlns:a16="http://schemas.microsoft.com/office/drawing/2014/main" id="{ED366CCF-7743-4AAC-9D4B-512341F314E1}"/>
                </a:ext>
              </a:extLst>
            </p:cNvPr>
            <p:cNvSpPr/>
            <p:nvPr/>
          </p:nvSpPr>
          <p:spPr>
            <a:xfrm>
              <a:off x="2450782" y="4008701"/>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Elipse 73">
              <a:extLst>
                <a:ext uri="{FF2B5EF4-FFF2-40B4-BE49-F238E27FC236}">
                  <a16:creationId xmlns:a16="http://schemas.microsoft.com/office/drawing/2014/main" id="{101134B1-E01B-40A7-A8C2-1A3F5A492023}"/>
                </a:ext>
              </a:extLst>
            </p:cNvPr>
            <p:cNvSpPr/>
            <p:nvPr/>
          </p:nvSpPr>
          <p:spPr>
            <a:xfrm>
              <a:off x="2307907" y="376231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Elipse 74">
              <a:extLst>
                <a:ext uri="{FF2B5EF4-FFF2-40B4-BE49-F238E27FC236}">
                  <a16:creationId xmlns:a16="http://schemas.microsoft.com/office/drawing/2014/main" id="{839A1856-5C56-4258-B396-6914A8D3AABF}"/>
                </a:ext>
              </a:extLst>
            </p:cNvPr>
            <p:cNvSpPr/>
            <p:nvPr/>
          </p:nvSpPr>
          <p:spPr>
            <a:xfrm>
              <a:off x="2215898" y="38681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7" name="Freeform 435">
            <a:extLst>
              <a:ext uri="{FF2B5EF4-FFF2-40B4-BE49-F238E27FC236}">
                <a16:creationId xmlns:a16="http://schemas.microsoft.com/office/drawing/2014/main" id="{E605BC63-25DB-4412-ABEF-AA595CFB1596}"/>
              </a:ext>
            </a:extLst>
          </p:cNvPr>
          <p:cNvSpPr/>
          <p:nvPr/>
        </p:nvSpPr>
        <p:spPr>
          <a:xfrm>
            <a:off x="8504720" y="2363525"/>
            <a:ext cx="1254938" cy="1254294"/>
          </a:xfrm>
          <a:custGeom>
            <a:avLst/>
            <a:gdLst/>
            <a:ahLst/>
            <a:cxnLst/>
            <a:rect l="l" t="t" r="r" b="b"/>
            <a:pathLst>
              <a:path w="432708" h="432707">
                <a:moveTo>
                  <a:pt x="216354" y="0"/>
                </a:moveTo>
                <a:cubicBezTo>
                  <a:pt x="255606" y="0"/>
                  <a:pt x="291806" y="9672"/>
                  <a:pt x="324953" y="29016"/>
                </a:cubicBezTo>
                <a:cubicBezTo>
                  <a:pt x="358101" y="48360"/>
                  <a:pt x="384347" y="74606"/>
                  <a:pt x="403692" y="107754"/>
                </a:cubicBezTo>
                <a:cubicBezTo>
                  <a:pt x="423036" y="140902"/>
                  <a:pt x="432708" y="177102"/>
                  <a:pt x="432708" y="216353"/>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3" y="423035"/>
                  <a:pt x="107755" y="403691"/>
                </a:cubicBezTo>
                <a:cubicBezTo>
                  <a:pt x="74607" y="384347"/>
                  <a:pt x="48361" y="358101"/>
                  <a:pt x="29017" y="324953"/>
                </a:cubicBezTo>
                <a:cubicBezTo>
                  <a:pt x="9673" y="291805"/>
                  <a:pt x="0" y="255605"/>
                  <a:pt x="0" y="216353"/>
                </a:cubicBezTo>
                <a:cubicBezTo>
                  <a:pt x="0" y="177102"/>
                  <a:pt x="9673" y="140902"/>
                  <a:pt x="29017" y="107754"/>
                </a:cubicBezTo>
                <a:cubicBezTo>
                  <a:pt x="48361" y="74606"/>
                  <a:pt x="74607" y="48360"/>
                  <a:pt x="107755" y="29016"/>
                </a:cubicBezTo>
                <a:cubicBezTo>
                  <a:pt x="140903" y="9672"/>
                  <a:pt x="177102" y="0"/>
                  <a:pt x="216354" y="0"/>
                </a:cubicBezTo>
                <a:close/>
                <a:moveTo>
                  <a:pt x="318333" y="127051"/>
                </a:moveTo>
                <a:cubicBezTo>
                  <a:pt x="313450" y="127051"/>
                  <a:pt x="309225" y="128836"/>
                  <a:pt x="305656" y="132404"/>
                </a:cubicBezTo>
                <a:lnTo>
                  <a:pt x="190718" y="247060"/>
                </a:lnTo>
                <a:lnTo>
                  <a:pt x="127052" y="183393"/>
                </a:lnTo>
                <a:cubicBezTo>
                  <a:pt x="123483" y="179825"/>
                  <a:pt x="119258" y="178041"/>
                  <a:pt x="114375" y="178041"/>
                </a:cubicBezTo>
                <a:cubicBezTo>
                  <a:pt x="109492" y="178041"/>
                  <a:pt x="105266" y="179825"/>
                  <a:pt x="101698" y="183393"/>
                </a:cubicBezTo>
                <a:lnTo>
                  <a:pt x="76062" y="208747"/>
                </a:lnTo>
                <a:cubicBezTo>
                  <a:pt x="72682" y="212128"/>
                  <a:pt x="70991" y="216447"/>
                  <a:pt x="70991" y="221706"/>
                </a:cubicBezTo>
                <a:cubicBezTo>
                  <a:pt x="70991" y="226777"/>
                  <a:pt x="72682" y="231002"/>
                  <a:pt x="76062" y="234383"/>
                </a:cubicBezTo>
                <a:lnTo>
                  <a:pt x="178041" y="336362"/>
                </a:lnTo>
                <a:cubicBezTo>
                  <a:pt x="181610" y="339931"/>
                  <a:pt x="185835" y="341715"/>
                  <a:pt x="190718" y="341715"/>
                </a:cubicBezTo>
                <a:cubicBezTo>
                  <a:pt x="195789" y="341715"/>
                  <a:pt x="200109" y="339931"/>
                  <a:pt x="203677" y="336362"/>
                </a:cubicBezTo>
                <a:lnTo>
                  <a:pt x="356646" y="183393"/>
                </a:lnTo>
                <a:cubicBezTo>
                  <a:pt x="360026" y="180013"/>
                  <a:pt x="361717" y="175787"/>
                  <a:pt x="361717" y="170716"/>
                </a:cubicBezTo>
                <a:cubicBezTo>
                  <a:pt x="361717" y="165458"/>
                  <a:pt x="360026" y="161138"/>
                  <a:pt x="356646" y="157758"/>
                </a:cubicBezTo>
                <a:lnTo>
                  <a:pt x="331010" y="132404"/>
                </a:lnTo>
                <a:cubicBezTo>
                  <a:pt x="327442" y="128836"/>
                  <a:pt x="323216" y="127051"/>
                  <a:pt x="318333" y="12705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288">
            <a:extLst>
              <a:ext uri="{FF2B5EF4-FFF2-40B4-BE49-F238E27FC236}">
                <a16:creationId xmlns:a16="http://schemas.microsoft.com/office/drawing/2014/main" id="{8A8941D4-EA33-4D30-AAD3-8DBDA489DFB2}"/>
              </a:ext>
            </a:extLst>
          </p:cNvPr>
          <p:cNvSpPr/>
          <p:nvPr/>
        </p:nvSpPr>
        <p:spPr>
          <a:xfrm>
            <a:off x="5794757" y="2357447"/>
            <a:ext cx="1061390" cy="106084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Freeform 582">
            <a:extLst>
              <a:ext uri="{FF2B5EF4-FFF2-40B4-BE49-F238E27FC236}">
                <a16:creationId xmlns:a16="http://schemas.microsoft.com/office/drawing/2014/main" id="{1F86E782-C452-4509-8B1A-AF2CCE63C0B2}"/>
              </a:ext>
            </a:extLst>
          </p:cNvPr>
          <p:cNvSpPr/>
          <p:nvPr/>
        </p:nvSpPr>
        <p:spPr>
          <a:xfrm>
            <a:off x="5797567" y="5192703"/>
            <a:ext cx="1156314" cy="105995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4847651" y="292011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7567563" y="2968719"/>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AEFF2AE8-7A67-4F7E-A03E-7F2AA29CEC92}"/>
              </a:ext>
            </a:extLst>
          </p:cNvPr>
          <p:cNvCxnSpPr>
            <a:cxnSpLocks/>
          </p:cNvCxnSpPr>
          <p:nvPr/>
        </p:nvCxnSpPr>
        <p:spPr>
          <a:xfrm>
            <a:off x="9141101" y="4611283"/>
            <a:ext cx="0" cy="1243417"/>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ADDE984B-982E-4625-98E4-D9039A558A52}"/>
              </a:ext>
            </a:extLst>
          </p:cNvPr>
          <p:cNvCxnSpPr>
            <a:cxnSpLocks/>
          </p:cNvCxnSpPr>
          <p:nvPr/>
        </p:nvCxnSpPr>
        <p:spPr>
          <a:xfrm flipH="1">
            <a:off x="7444208" y="5819975"/>
            <a:ext cx="1696893" cy="0"/>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8" name="Conector recto de flecha 87">
            <a:extLst>
              <a:ext uri="{FF2B5EF4-FFF2-40B4-BE49-F238E27FC236}">
                <a16:creationId xmlns:a16="http://schemas.microsoft.com/office/drawing/2014/main" id="{5E429BC5-14F3-4F62-901D-6A397C9383AA}"/>
              </a:ext>
            </a:extLst>
          </p:cNvPr>
          <p:cNvCxnSpPr>
            <a:cxnSpLocks/>
          </p:cNvCxnSpPr>
          <p:nvPr/>
        </p:nvCxnSpPr>
        <p:spPr>
          <a:xfrm>
            <a:off x="3660102" y="5819975"/>
            <a:ext cx="1490449" cy="0"/>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93FA3AF4-FC5D-44D0-830D-CDFF9E059BCF}"/>
              </a:ext>
            </a:extLst>
          </p:cNvPr>
          <p:cNvCxnSpPr>
            <a:cxnSpLocks/>
          </p:cNvCxnSpPr>
          <p:nvPr/>
        </p:nvCxnSpPr>
        <p:spPr>
          <a:xfrm flipV="1">
            <a:off x="3688743" y="4708482"/>
            <a:ext cx="0" cy="1084299"/>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Ingeniería de Características</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8712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dirty="0">
                <a:solidFill>
                  <a:srgbClr val="0070C0"/>
                </a:solidFill>
              </a:rPr>
              <a:t>Ajuste de </a:t>
            </a:r>
            <a:r>
              <a:rPr lang="es-CO" dirty="0" err="1">
                <a:solidFill>
                  <a:srgbClr val="0070C0"/>
                </a:solidFill>
              </a:rPr>
              <a:t>hyper</a:t>
            </a:r>
            <a:r>
              <a:rPr lang="es-CO" dirty="0">
                <a:solidFill>
                  <a:srgbClr val="0070C0"/>
                </a:solidFill>
              </a:rPr>
              <a:t> parámetros:</a:t>
            </a:r>
          </a:p>
          <a:p>
            <a:r>
              <a:rPr lang="es-CO" dirty="0">
                <a:solidFill>
                  <a:srgbClr val="0070C0"/>
                </a:solidFill>
              </a:rPr>
              <a:t>- </a:t>
            </a:r>
            <a:r>
              <a:rPr lang="es-CO" dirty="0" err="1">
                <a:solidFill>
                  <a:srgbClr val="0070C0"/>
                </a:solidFill>
              </a:rPr>
              <a:t>Random</a:t>
            </a:r>
            <a:r>
              <a:rPr lang="es-CO" dirty="0">
                <a:solidFill>
                  <a:srgbClr val="0070C0"/>
                </a:solidFill>
              </a:rPr>
              <a:t> </a:t>
            </a:r>
            <a:r>
              <a:rPr lang="es-CO" dirty="0" err="1">
                <a:solidFill>
                  <a:srgbClr val="0070C0"/>
                </a:solidFill>
              </a:rPr>
              <a:t>Grid</a:t>
            </a:r>
            <a:endParaRPr lang="es-CO" dirty="0">
              <a:solidFill>
                <a:srgbClr val="0070C0"/>
              </a:solidFill>
            </a:endParaRPr>
          </a:p>
          <a:p>
            <a:r>
              <a:rPr lang="es-CO" dirty="0">
                <a:solidFill>
                  <a:srgbClr val="0070C0"/>
                </a:solidFill>
              </a:rPr>
              <a:t>- </a:t>
            </a:r>
            <a:r>
              <a:rPr lang="es-CO" dirty="0" err="1">
                <a:solidFill>
                  <a:srgbClr val="0070C0"/>
                </a:solidFill>
              </a:rPr>
              <a:t>Grid</a:t>
            </a:r>
            <a:r>
              <a:rPr lang="es-CO" dirty="0">
                <a:solidFill>
                  <a:srgbClr val="0070C0"/>
                </a:solidFill>
              </a:rPr>
              <a:t> </a:t>
            </a:r>
            <a:r>
              <a:rPr lang="es-CO" dirty="0" err="1">
                <a:solidFill>
                  <a:srgbClr val="0070C0"/>
                </a:solidFill>
              </a:rPr>
              <a:t>Search</a:t>
            </a:r>
            <a:endParaRPr lang="es-CO" dirty="0">
              <a:solidFill>
                <a:srgbClr val="0070C0"/>
              </a:solidFill>
            </a:endParaRPr>
          </a:p>
          <a:p>
            <a:r>
              <a:rPr lang="es-CO" dirty="0">
                <a:solidFill>
                  <a:srgbClr val="0070C0"/>
                </a:solidFill>
              </a:rPr>
              <a:t>- Curvas </a:t>
            </a:r>
            <a:r>
              <a:rPr lang="es-CO">
                <a:solidFill>
                  <a:srgbClr val="0070C0"/>
                </a:solidFill>
              </a:rPr>
              <a:t>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dirty="0">
                <a:solidFill>
                  <a:srgbClr val="0070C0"/>
                </a:solidFill>
              </a:rPr>
              <a:t>Crea modelo base de </a:t>
            </a:r>
            <a:r>
              <a:rPr lang="es-CO" dirty="0" err="1">
                <a:solidFill>
                  <a:srgbClr val="0070C0"/>
                </a:solidFill>
              </a:rPr>
              <a:t>Random</a:t>
            </a:r>
            <a:r>
              <a:rPr lang="es-CO" dirty="0">
                <a:solidFill>
                  <a:srgbClr val="0070C0"/>
                </a:solidFill>
              </a:rPr>
              <a:t> </a:t>
            </a:r>
            <a:r>
              <a:rPr lang="es-CO" dirty="0" err="1">
                <a:solidFill>
                  <a:srgbClr val="0070C0"/>
                </a:solidFill>
              </a:rPr>
              <a:t>Forest</a:t>
            </a:r>
            <a:endParaRPr lang="es-CO" dirty="0">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dirty="0">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dirty="0">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 </a:t>
            </a:r>
            <a:r>
              <a:rPr lang="es-CO" dirty="0" err="1"/>
              <a:t>Random</a:t>
            </a:r>
            <a:r>
              <a:rPr lang="es-CO" dirty="0"/>
              <a:t> Forest </a:t>
            </a:r>
          </a:p>
        </p:txBody>
      </p:sp>
    </p:spTree>
    <p:extLst>
      <p:ext uri="{BB962C8B-B14F-4D97-AF65-F5344CB8AC3E}">
        <p14:creationId xmlns:p14="http://schemas.microsoft.com/office/powerpoint/2010/main" val="23959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969649" y="4532673"/>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829453" y="4535439"/>
            <a:ext cx="1993371" cy="646331"/>
          </a:xfrm>
          <a:prstGeom prst="rect">
            <a:avLst/>
          </a:prstGeom>
        </p:spPr>
        <p:txBody>
          <a:bodyPr wrap="square" anchor="t">
            <a:spAutoFit/>
          </a:bodyPr>
          <a:lstStyle/>
          <a:p>
            <a:r>
              <a:rPr lang="es-CO" dirty="0">
                <a:solidFill>
                  <a:srgbClr val="0070C0"/>
                </a:solidFill>
              </a:rPr>
              <a:t>Ajuste de </a:t>
            </a:r>
            <a:r>
              <a:rPr lang="es-CO" dirty="0" err="1">
                <a:solidFill>
                  <a:srgbClr val="0070C0"/>
                </a:solidFill>
              </a:rPr>
              <a:t>hyper</a:t>
            </a:r>
            <a:r>
              <a:rPr lang="es-CO" dirty="0">
                <a:solidFill>
                  <a:srgbClr val="0070C0"/>
                </a:solidFill>
              </a:rPr>
              <a:t> parámetros:</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429870" y="3811801"/>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5353743" y="386978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1849656" y="4533655"/>
            <a:ext cx="1452792" cy="923330"/>
          </a:xfrm>
          <a:prstGeom prst="rect">
            <a:avLst/>
          </a:prstGeom>
        </p:spPr>
        <p:txBody>
          <a:bodyPr wrap="square" anchor="t">
            <a:spAutoFit/>
          </a:bodyPr>
          <a:lstStyle/>
          <a:p>
            <a:pPr algn="ctr"/>
            <a:r>
              <a:rPr lang="es-CO" dirty="0">
                <a:solidFill>
                  <a:srgbClr val="0070C0"/>
                </a:solidFill>
              </a:rPr>
              <a:t>Crea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923330"/>
          </a:xfrm>
          <a:prstGeom prst="rect">
            <a:avLst/>
          </a:prstGeom>
        </p:spPr>
        <p:txBody>
          <a:bodyPr wrap="square">
            <a:spAutoFit/>
          </a:bodyPr>
          <a:lstStyle/>
          <a:p>
            <a:pPr algn="ctr"/>
            <a:r>
              <a:rPr lang="es-CO" dirty="0">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800530" y="385426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8184776" y="4502712"/>
            <a:ext cx="1452792" cy="646331"/>
          </a:xfrm>
          <a:prstGeom prst="rect">
            <a:avLst/>
          </a:prstGeom>
        </p:spPr>
        <p:txBody>
          <a:bodyPr wrap="square">
            <a:spAutoFit/>
          </a:bodyPr>
          <a:lstStyle/>
          <a:p>
            <a:pPr algn="ctr"/>
            <a:r>
              <a:rPr lang="es-CO" dirty="0">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7614855" y="382008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Freeform 582">
            <a:extLst>
              <a:ext uri="{FF2B5EF4-FFF2-40B4-BE49-F238E27FC236}">
                <a16:creationId xmlns:a16="http://schemas.microsoft.com/office/drawing/2014/main" id="{9216193B-EB9D-4DFC-9B4D-4086B5859255}"/>
              </a:ext>
            </a:extLst>
          </p:cNvPr>
          <p:cNvSpPr/>
          <p:nvPr/>
        </p:nvSpPr>
        <p:spPr>
          <a:xfrm>
            <a:off x="6030325" y="3298879"/>
            <a:ext cx="1157811" cy="1091693"/>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dirty="0"/>
              <a:t>Modelación y ajuste LSTM </a:t>
            </a:r>
          </a:p>
        </p:txBody>
      </p:sp>
      <p:sp>
        <p:nvSpPr>
          <p:cNvPr id="119" name="Rectángulo 118">
            <a:extLst>
              <a:ext uri="{FF2B5EF4-FFF2-40B4-BE49-F238E27FC236}">
                <a16:creationId xmlns:a16="http://schemas.microsoft.com/office/drawing/2014/main" id="{24E94785-78E7-4E27-9625-40782017348F}"/>
              </a:ext>
            </a:extLst>
          </p:cNvPr>
          <p:cNvSpPr/>
          <p:nvPr/>
        </p:nvSpPr>
        <p:spPr>
          <a:xfrm>
            <a:off x="3642843" y="4535439"/>
            <a:ext cx="1604090" cy="931612"/>
          </a:xfrm>
          <a:prstGeom prst="rect">
            <a:avLst/>
          </a:prstGeom>
        </p:spPr>
        <p:txBody>
          <a:bodyPr wrap="square" anchor="t">
            <a:spAutoFit/>
          </a:bodyPr>
          <a:lstStyle/>
          <a:p>
            <a:r>
              <a:rPr lang="es-CO" dirty="0">
                <a:solidFill>
                  <a:srgbClr val="0070C0"/>
                </a:solidFill>
              </a:rPr>
              <a:t>Ajuste de errores </a:t>
            </a:r>
            <a:r>
              <a:rPr lang="es-CO" dirty="0" err="1">
                <a:solidFill>
                  <a:srgbClr val="0070C0"/>
                </a:solidFill>
              </a:rPr>
              <a:t>Random</a:t>
            </a:r>
            <a:r>
              <a:rPr lang="es-CO" dirty="0">
                <a:solidFill>
                  <a:srgbClr val="0070C0"/>
                </a:solidFill>
              </a:rPr>
              <a:t> Forest</a:t>
            </a:r>
            <a:endParaRPr lang="es-CO" dirty="0">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1929281" y="3142630"/>
            <a:ext cx="1285461" cy="1235766"/>
          </a:xfrm>
          <a:prstGeom prst="rect">
            <a:avLst/>
          </a:prstGeom>
        </p:spPr>
      </p:pic>
      <p:grpSp>
        <p:nvGrpSpPr>
          <p:cNvPr id="3" name="Grupo 2">
            <a:extLst>
              <a:ext uri="{FF2B5EF4-FFF2-40B4-BE49-F238E27FC236}">
                <a16:creationId xmlns:a16="http://schemas.microsoft.com/office/drawing/2014/main" id="{5C2D1367-796E-43BD-A15B-91A70FBD91B6}"/>
              </a:ext>
            </a:extLst>
          </p:cNvPr>
          <p:cNvGrpSpPr/>
          <p:nvPr/>
        </p:nvGrpSpPr>
        <p:grpSpPr>
          <a:xfrm>
            <a:off x="3760111" y="3105424"/>
            <a:ext cx="1164436" cy="1253065"/>
            <a:chOff x="465065" y="5669657"/>
            <a:chExt cx="1164436" cy="1253065"/>
          </a:xfrm>
        </p:grpSpPr>
        <p:sp>
          <p:nvSpPr>
            <p:cNvPr id="131" name="Rectángulo: esquinas redondeadas 130">
              <a:extLst>
                <a:ext uri="{FF2B5EF4-FFF2-40B4-BE49-F238E27FC236}">
                  <a16:creationId xmlns:a16="http://schemas.microsoft.com/office/drawing/2014/main" id="{F772D253-45DB-4733-8866-96AD2667B667}"/>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Rectángulo: esquinas redondeadas 131">
              <a:extLst>
                <a:ext uri="{FF2B5EF4-FFF2-40B4-BE49-F238E27FC236}">
                  <a16:creationId xmlns:a16="http://schemas.microsoft.com/office/drawing/2014/main" id="{ECCFADFD-4357-491C-B72D-5422ED873DC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Rectángulo: esquinas redondeadas 132">
              <a:extLst>
                <a:ext uri="{FF2B5EF4-FFF2-40B4-BE49-F238E27FC236}">
                  <a16:creationId xmlns:a16="http://schemas.microsoft.com/office/drawing/2014/main" id="{F80C33CC-8295-4CFA-AFE6-EC95124480F0}"/>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Rectángulo: esquinas redondeadas 133">
              <a:extLst>
                <a:ext uri="{FF2B5EF4-FFF2-40B4-BE49-F238E27FC236}">
                  <a16:creationId xmlns:a16="http://schemas.microsoft.com/office/drawing/2014/main" id="{F473BFD3-641E-4726-9BB2-7892C2B16E6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Rectángulo: esquinas redondeadas 134">
              <a:extLst>
                <a:ext uri="{FF2B5EF4-FFF2-40B4-BE49-F238E27FC236}">
                  <a16:creationId xmlns:a16="http://schemas.microsoft.com/office/drawing/2014/main" id="{F4C6F417-2A14-445E-BEFB-E86A79C3302D}"/>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6" name="Rectángulo: esquinas redondeadas 135">
              <a:extLst>
                <a:ext uri="{FF2B5EF4-FFF2-40B4-BE49-F238E27FC236}">
                  <a16:creationId xmlns:a16="http://schemas.microsoft.com/office/drawing/2014/main" id="{41C8BE3F-0075-4FC8-B0B2-C707D6B63C87}"/>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7" name="Rectángulo: esquinas redondeadas 136">
              <a:extLst>
                <a:ext uri="{FF2B5EF4-FFF2-40B4-BE49-F238E27FC236}">
                  <a16:creationId xmlns:a16="http://schemas.microsoft.com/office/drawing/2014/main" id="{3B330C8F-3A20-4E60-BAE3-488E36337E8B}"/>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8" name="Rectángulo: esquinas redondeadas 137">
              <a:extLst>
                <a:ext uri="{FF2B5EF4-FFF2-40B4-BE49-F238E27FC236}">
                  <a16:creationId xmlns:a16="http://schemas.microsoft.com/office/drawing/2014/main" id="{442F8788-EFF3-4458-B867-9BCA291DA399}"/>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9" name="Conector recto 138">
              <a:extLst>
                <a:ext uri="{FF2B5EF4-FFF2-40B4-BE49-F238E27FC236}">
                  <a16:creationId xmlns:a16="http://schemas.microsoft.com/office/drawing/2014/main" id="{4E955422-9404-4786-9ADE-7A7B728E39E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7DF72B50-1D4C-4D08-97F2-39C8D6D7F451}"/>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1EE71CBF-6EA5-45DD-95C3-31237090CFA2}"/>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A97A78DA-2FE3-4889-86B9-E4E15303AFEB}"/>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Rectángulo: esquinas redondeadas 142">
              <a:extLst>
                <a:ext uri="{FF2B5EF4-FFF2-40B4-BE49-F238E27FC236}">
                  <a16:creationId xmlns:a16="http://schemas.microsoft.com/office/drawing/2014/main" id="{7DD79C65-5B91-4FD5-BF44-1738F47B7602}"/>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4" name="Rectángulo: esquinas redondeadas 143">
              <a:extLst>
                <a:ext uri="{FF2B5EF4-FFF2-40B4-BE49-F238E27FC236}">
                  <a16:creationId xmlns:a16="http://schemas.microsoft.com/office/drawing/2014/main" id="{9C18C862-5F92-439B-B958-8CBACBA2F5FF}"/>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5" name="Conector recto 144">
              <a:extLst>
                <a:ext uri="{FF2B5EF4-FFF2-40B4-BE49-F238E27FC236}">
                  <a16:creationId xmlns:a16="http://schemas.microsoft.com/office/drawing/2014/main" id="{5C0B3094-FB06-480F-BD4A-56CD017CA70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557B469F-E829-44B2-975B-1EF92F8376CA}"/>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Conector recto 146">
              <a:extLst>
                <a:ext uri="{FF2B5EF4-FFF2-40B4-BE49-F238E27FC236}">
                  <a16:creationId xmlns:a16="http://schemas.microsoft.com/office/drawing/2014/main" id="{E9012B63-9BA8-4311-B4E4-FA25FBCE7DB2}"/>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DDB36274-A241-49E9-A9D4-2A97CAAA3272}"/>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Rectángulo: esquinas redondeadas 148">
              <a:extLst>
                <a:ext uri="{FF2B5EF4-FFF2-40B4-BE49-F238E27FC236}">
                  <a16:creationId xmlns:a16="http://schemas.microsoft.com/office/drawing/2014/main" id="{B1600CE3-AB36-42DF-8DDB-5A7DFAA40023}"/>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0" name="Conector recto 149">
              <a:extLst>
                <a:ext uri="{FF2B5EF4-FFF2-40B4-BE49-F238E27FC236}">
                  <a16:creationId xmlns:a16="http://schemas.microsoft.com/office/drawing/2014/main" id="{3391C283-8062-428D-BF50-189A5725594F}"/>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76AB6F-E5CD-44AE-8816-FE71ED393E40}"/>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2" name="Imagen 2" descr="Imagen que contiene dibujo&#10;&#10;Descripción generada con confianza muy alta">
            <a:extLst>
              <a:ext uri="{FF2B5EF4-FFF2-40B4-BE49-F238E27FC236}">
                <a16:creationId xmlns:a16="http://schemas.microsoft.com/office/drawing/2014/main" id="{2645A710-350F-48A2-98BC-74287AE8BC23}"/>
              </a:ext>
            </a:extLst>
          </p:cNvPr>
          <p:cNvPicPr>
            <a:picLocks noChangeAspect="1"/>
          </p:cNvPicPr>
          <p:nvPr/>
        </p:nvPicPr>
        <p:blipFill>
          <a:blip r:embed="rId2"/>
          <a:stretch>
            <a:fillRect/>
          </a:stretch>
        </p:blipFill>
        <p:spPr>
          <a:xfrm>
            <a:off x="8153399" y="3084442"/>
            <a:ext cx="1285461" cy="1235766"/>
          </a:xfrm>
          <a:prstGeom prst="rect">
            <a:avLst/>
          </a:prstGeom>
        </p:spPr>
      </p:pic>
    </p:spTree>
    <p:extLst>
      <p:ext uri="{BB962C8B-B14F-4D97-AF65-F5344CB8AC3E}">
        <p14:creationId xmlns:p14="http://schemas.microsoft.com/office/powerpoint/2010/main" val="92604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pic>
        <p:nvPicPr>
          <p:cNvPr id="6" name="Picture 10">
            <a:extLst>
              <a:ext uri="{FF2B5EF4-FFF2-40B4-BE49-F238E27FC236}">
                <a16:creationId xmlns:a16="http://schemas.microsoft.com/office/drawing/2014/main" id="{2862FDA8-D2F6-4E9D-8F29-A97D4A1F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401" y="2846636"/>
            <a:ext cx="1076990" cy="10284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a:extLst>
              <a:ext uri="{FF2B5EF4-FFF2-40B4-BE49-F238E27FC236}">
                <a16:creationId xmlns:a16="http://schemas.microsoft.com/office/drawing/2014/main" id="{6FA58B2D-CD33-4977-B278-20BB867E4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624" y="5740154"/>
            <a:ext cx="1106965" cy="11542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 close up of a logo&#10;&#10;Description generated with very high confidence">
            <a:extLst>
              <a:ext uri="{FF2B5EF4-FFF2-40B4-BE49-F238E27FC236}">
                <a16:creationId xmlns:a16="http://schemas.microsoft.com/office/drawing/2014/main" id="{C97606DE-1478-49BC-9B05-65982484FBE7}"/>
              </a:ext>
            </a:extLst>
          </p:cNvPr>
          <p:cNvPicPr>
            <a:picLocks noChangeAspect="1"/>
          </p:cNvPicPr>
          <p:nvPr/>
        </p:nvPicPr>
        <p:blipFill>
          <a:blip r:embed="rId4"/>
          <a:stretch>
            <a:fillRect/>
          </a:stretch>
        </p:blipFill>
        <p:spPr>
          <a:xfrm>
            <a:off x="10895624" y="1395241"/>
            <a:ext cx="1138544" cy="1033090"/>
          </a:xfrm>
          <a:prstGeom prst="rect">
            <a:avLst/>
          </a:prstGeom>
        </p:spPr>
      </p:pic>
      <p:pic>
        <p:nvPicPr>
          <p:cNvPr id="9" name="Picture 4" descr="A close up of a logo&#10;&#10;Description generated with very high confidence">
            <a:extLst>
              <a:ext uri="{FF2B5EF4-FFF2-40B4-BE49-F238E27FC236}">
                <a16:creationId xmlns:a16="http://schemas.microsoft.com/office/drawing/2014/main" id="{24285C9D-C79B-4CD9-A06B-6C9EDE03CC44}"/>
              </a:ext>
            </a:extLst>
          </p:cNvPr>
          <p:cNvPicPr>
            <a:picLocks noChangeAspect="1"/>
          </p:cNvPicPr>
          <p:nvPr/>
        </p:nvPicPr>
        <p:blipFill>
          <a:blip r:embed="rId5"/>
          <a:stretch>
            <a:fillRect/>
          </a:stretch>
        </p:blipFill>
        <p:spPr>
          <a:xfrm>
            <a:off x="10925599" y="4293395"/>
            <a:ext cx="1108569" cy="1033090"/>
          </a:xfrm>
          <a:prstGeom prst="rect">
            <a:avLst/>
          </a:prstGeom>
        </p:spPr>
      </p:pic>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13" name="Rectángulo 12">
            <a:extLst>
              <a:ext uri="{FF2B5EF4-FFF2-40B4-BE49-F238E27FC236}">
                <a16:creationId xmlns:a16="http://schemas.microsoft.com/office/drawing/2014/main" id="{7D3F73F3-464A-4FA5-AE3C-09D83078C5AB}"/>
              </a:ext>
            </a:extLst>
          </p:cNvPr>
          <p:cNvSpPr/>
          <p:nvPr/>
        </p:nvSpPr>
        <p:spPr>
          <a:xfrm>
            <a:off x="10721009" y="2690191"/>
            <a:ext cx="1470991" cy="4167809"/>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a:extLst>
              <a:ext uri="{FF2B5EF4-FFF2-40B4-BE49-F238E27FC236}">
                <a16:creationId xmlns:a16="http://schemas.microsoft.com/office/drawing/2014/main" id="{545C3158-F87E-4A71-99FA-187B63362E5A}"/>
              </a:ext>
            </a:extLst>
          </p:cNvPr>
          <p:cNvPicPr>
            <a:picLocks noChangeAspect="1"/>
          </p:cNvPicPr>
          <p:nvPr/>
        </p:nvPicPr>
        <p:blipFill>
          <a:blip r:embed="rId6"/>
          <a:stretch>
            <a:fillRect/>
          </a:stretch>
        </p:blipFill>
        <p:spPr>
          <a:xfrm>
            <a:off x="346518" y="2962940"/>
            <a:ext cx="5749482" cy="3354316"/>
          </a:xfrm>
          <a:prstGeom prst="rect">
            <a:avLst/>
          </a:prstGeom>
        </p:spPr>
      </p:pic>
      <p:sp>
        <p:nvSpPr>
          <p:cNvPr id="15" name="CuadroTexto 14">
            <a:extLst>
              <a:ext uri="{FF2B5EF4-FFF2-40B4-BE49-F238E27FC236}">
                <a16:creationId xmlns:a16="http://schemas.microsoft.com/office/drawing/2014/main" id="{B57B6F0E-C65A-4DC6-BD6F-9137A7DE8B42}"/>
              </a:ext>
            </a:extLst>
          </p:cNvPr>
          <p:cNvSpPr txBox="1"/>
          <p:nvPr/>
        </p:nvSpPr>
        <p:spPr>
          <a:xfrm>
            <a:off x="1" y="2200305"/>
            <a:ext cx="7288696" cy="646331"/>
          </a:xfrm>
          <a:prstGeom prst="rect">
            <a:avLst/>
          </a:prstGeom>
          <a:noFill/>
        </p:spPr>
        <p:txBody>
          <a:bodyPr wrap="square" rtlCol="0">
            <a:spAutoFit/>
          </a:bodyPr>
          <a:lstStyle/>
          <a:p>
            <a:r>
              <a:rPr lang="es-CO" dirty="0"/>
              <a:t>Entendimiento de patrones en el compartimiento de las categorías de los productos por segmentos de tiempo y por eventos:</a:t>
            </a:r>
          </a:p>
        </p:txBody>
      </p:sp>
      <p:sp>
        <p:nvSpPr>
          <p:cNvPr id="16" name="CuadroTexto 15">
            <a:extLst>
              <a:ext uri="{FF2B5EF4-FFF2-40B4-BE49-F238E27FC236}">
                <a16:creationId xmlns:a16="http://schemas.microsoft.com/office/drawing/2014/main" id="{B64F7A93-B708-4485-BB78-245A716ACE01}"/>
              </a:ext>
            </a:extLst>
          </p:cNvPr>
          <p:cNvSpPr txBox="1"/>
          <p:nvPr/>
        </p:nvSpPr>
        <p:spPr>
          <a:xfrm>
            <a:off x="36092" y="6281160"/>
            <a:ext cx="7567863" cy="584775"/>
          </a:xfrm>
          <a:prstGeom prst="rect">
            <a:avLst/>
          </a:prstGeom>
          <a:noFill/>
        </p:spPr>
        <p:txBody>
          <a:bodyPr wrap="square" rtlCol="0">
            <a:spAutoFit/>
          </a:bodyPr>
          <a:lstStyle/>
          <a:p>
            <a:pPr marL="285750" indent="-285750">
              <a:buFont typeface="Arial" panose="020B0604020202020204" pitchFamily="34" charset="0"/>
              <a:buChar char="•"/>
            </a:pPr>
            <a:r>
              <a:rPr lang="es-CO" sz="1600" dirty="0"/>
              <a:t>Otros análisis exploratorios realizados se pueden encontrar en el libro de </a:t>
            </a:r>
            <a:r>
              <a:rPr lang="es-CO" sz="1600" dirty="0" err="1"/>
              <a:t>Jupyter</a:t>
            </a:r>
            <a:r>
              <a:rPr lang="es-CO" sz="1600" dirty="0"/>
              <a:t> colgado en </a:t>
            </a:r>
            <a:r>
              <a:rPr lang="es-CO" sz="1600" dirty="0" err="1"/>
              <a:t>Teams</a:t>
            </a:r>
            <a:r>
              <a:rPr lang="es-CO" sz="1600" dirty="0"/>
              <a:t>. Nombre: “Análisis Descriptivo PI”. </a:t>
            </a:r>
          </a:p>
        </p:txBody>
      </p:sp>
    </p:spTree>
    <p:extLst>
      <p:ext uri="{BB962C8B-B14F-4D97-AF65-F5344CB8AC3E}">
        <p14:creationId xmlns:p14="http://schemas.microsoft.com/office/powerpoint/2010/main" val="163150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p>
            <a:pPr algn="ctr"/>
            <a:r>
              <a:rPr lang="es-CO" sz="2800" dirty="0">
                <a:solidFill>
                  <a:schemeClr val="bg1"/>
                </a:solidFill>
              </a:rPr>
              <a:t>Análisis exploratorio</a:t>
            </a:r>
          </a:p>
        </p:txBody>
      </p:sp>
      <p:graphicFrame>
        <p:nvGraphicFramePr>
          <p:cNvPr id="17" name="Gráfico 16">
            <a:extLst>
              <a:ext uri="{FF2B5EF4-FFF2-40B4-BE49-F238E27FC236}">
                <a16:creationId xmlns:a16="http://schemas.microsoft.com/office/drawing/2014/main" id="{0D55A19A-315E-4577-8227-D5E6837342ED}"/>
              </a:ext>
            </a:extLst>
          </p:cNvPr>
          <p:cNvGraphicFramePr>
            <a:graphicFrameLocks/>
          </p:cNvGraphicFramePr>
          <p:nvPr>
            <p:extLst>
              <p:ext uri="{D42A27DB-BD31-4B8C-83A1-F6EECF244321}">
                <p14:modId xmlns:p14="http://schemas.microsoft.com/office/powerpoint/2010/main" val="555537558"/>
              </p:ext>
            </p:extLst>
          </p:nvPr>
        </p:nvGraphicFramePr>
        <p:xfrm>
          <a:off x="350352" y="2782955"/>
          <a:ext cx="9217718" cy="4014069"/>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653647AC-EC7C-44D7-9FF3-94E6B6902E18}"/>
              </a:ext>
            </a:extLst>
          </p:cNvPr>
          <p:cNvSpPr txBox="1"/>
          <p:nvPr/>
        </p:nvSpPr>
        <p:spPr>
          <a:xfrm>
            <a:off x="1285460" y="2243665"/>
            <a:ext cx="8282610" cy="584775"/>
          </a:xfrm>
          <a:prstGeom prst="rect">
            <a:avLst/>
          </a:prstGeom>
          <a:noFill/>
        </p:spPr>
        <p:txBody>
          <a:bodyPr wrap="square" rtlCol="0">
            <a:spAutoFit/>
          </a:bodyPr>
          <a:lstStyle/>
          <a:p>
            <a:pPr algn="ctr"/>
            <a:r>
              <a:rPr lang="es-CO" sz="3200" b="1" dirty="0">
                <a:solidFill>
                  <a:srgbClr val="00B0F0"/>
                </a:solidFill>
              </a:rPr>
              <a:t>Venta promedio por día de la semana</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4275933173"/>
              </p:ext>
            </p:extLst>
          </p:nvPr>
        </p:nvGraphicFramePr>
        <p:xfrm>
          <a:off x="824096" y="7156465"/>
          <a:ext cx="3619500" cy="2586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Gráfico 18">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583568068"/>
              </p:ext>
            </p:extLst>
          </p:nvPr>
        </p:nvGraphicFramePr>
        <p:xfrm>
          <a:off x="4445277" y="7156464"/>
          <a:ext cx="3619500" cy="2585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2685225094"/>
              </p:ext>
            </p:extLst>
          </p:nvPr>
        </p:nvGraphicFramePr>
        <p:xfrm>
          <a:off x="8064777" y="7156465"/>
          <a:ext cx="3619500" cy="259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92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D0EF8-FC5F-4375-B8EA-CF131718A21F}"/>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generales (2011-2016).</a:t>
            </a:r>
          </a:p>
        </p:txBody>
      </p:sp>
      <p:pic>
        <p:nvPicPr>
          <p:cNvPr id="4" name="Imagen 3">
            <a:extLst>
              <a:ext uri="{FF2B5EF4-FFF2-40B4-BE49-F238E27FC236}">
                <a16:creationId xmlns:a16="http://schemas.microsoft.com/office/drawing/2014/main" id="{E122F9A6-FB91-47BF-BC6F-07E970882CCD}"/>
              </a:ext>
            </a:extLst>
          </p:cNvPr>
          <p:cNvPicPr>
            <a:picLocks noChangeAspect="1"/>
          </p:cNvPicPr>
          <p:nvPr/>
        </p:nvPicPr>
        <p:blipFill rotWithShape="1">
          <a:blip r:embed="rId2"/>
          <a:srcRect t="1351"/>
          <a:stretch/>
        </p:blipFill>
        <p:spPr>
          <a:xfrm>
            <a:off x="435759" y="2141621"/>
            <a:ext cx="11316829" cy="3609473"/>
          </a:xfrm>
          <a:prstGeom prst="rect">
            <a:avLst/>
          </a:prstGeom>
        </p:spPr>
      </p:pic>
    </p:spTree>
    <p:extLst>
      <p:ext uri="{BB962C8B-B14F-4D97-AF65-F5344CB8AC3E}">
        <p14:creationId xmlns:p14="http://schemas.microsoft.com/office/powerpoint/2010/main" val="221355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generales (2011-2016).</a:t>
            </a:r>
            <a:endParaRPr lang="es-CO" sz="5400" b="1" dirty="0"/>
          </a:p>
        </p:txBody>
      </p:sp>
      <p:pic>
        <p:nvPicPr>
          <p:cNvPr id="4" name="Imagen 3">
            <a:extLst>
              <a:ext uri="{FF2B5EF4-FFF2-40B4-BE49-F238E27FC236}">
                <a16:creationId xmlns:a16="http://schemas.microsoft.com/office/drawing/2014/main" id="{1B78BE1F-AB68-43AD-8240-B72A71DDF746}"/>
              </a:ext>
            </a:extLst>
          </p:cNvPr>
          <p:cNvPicPr>
            <a:picLocks noChangeAspect="1"/>
          </p:cNvPicPr>
          <p:nvPr/>
        </p:nvPicPr>
        <p:blipFill rotWithShape="1">
          <a:blip r:embed="rId2"/>
          <a:srcRect b="1643"/>
          <a:stretch/>
        </p:blipFill>
        <p:spPr>
          <a:xfrm>
            <a:off x="390675" y="2294269"/>
            <a:ext cx="11410649" cy="3601205"/>
          </a:xfrm>
          <a:prstGeom prst="rect">
            <a:avLst/>
          </a:prstGeom>
        </p:spPr>
      </p:pic>
      <p:sp>
        <p:nvSpPr>
          <p:cNvPr id="6" name="CuadroTexto 5">
            <a:extLst>
              <a:ext uri="{FF2B5EF4-FFF2-40B4-BE49-F238E27FC236}">
                <a16:creationId xmlns:a16="http://schemas.microsoft.com/office/drawing/2014/main" id="{85624B2E-778A-456A-96AE-912E70DC12EF}"/>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spTree>
    <p:extLst>
      <p:ext uri="{BB962C8B-B14F-4D97-AF65-F5344CB8AC3E}">
        <p14:creationId xmlns:p14="http://schemas.microsoft.com/office/powerpoint/2010/main" val="30123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4249-C9BA-4FD2-978B-F574DE33FA5A}"/>
              </a:ext>
            </a:extLst>
          </p:cNvPr>
          <p:cNvSpPr>
            <a:spLocks noGrp="1"/>
          </p:cNvSpPr>
          <p:nvPr>
            <p:ph type="title"/>
          </p:nvPr>
        </p:nvSpPr>
        <p:spPr/>
        <p:txBody>
          <a:bodyPr>
            <a:noAutofit/>
          </a:bodyPr>
          <a:lstStyle/>
          <a:p>
            <a:pPr algn="ctr"/>
            <a:r>
              <a:rPr lang="es-CO" sz="5400" b="1" dirty="0">
                <a:solidFill>
                  <a:schemeClr val="bg1"/>
                </a:solidFill>
              </a:rPr>
              <a:t>Objetivo del Proyecto</a:t>
            </a:r>
            <a:endParaRPr lang="es-CO" sz="5400" dirty="0"/>
          </a:p>
        </p:txBody>
      </p:sp>
      <p:sp>
        <p:nvSpPr>
          <p:cNvPr id="4" name="CuadroTexto 3">
            <a:extLst>
              <a:ext uri="{FF2B5EF4-FFF2-40B4-BE49-F238E27FC236}">
                <a16:creationId xmlns:a16="http://schemas.microsoft.com/office/drawing/2014/main" id="{D5D1D71A-E144-4E1D-869E-68B35F9C702B}"/>
              </a:ext>
            </a:extLst>
          </p:cNvPr>
          <p:cNvSpPr txBox="1"/>
          <p:nvPr/>
        </p:nvSpPr>
        <p:spPr>
          <a:xfrm>
            <a:off x="450574" y="2454390"/>
            <a:ext cx="11290852" cy="2585323"/>
          </a:xfrm>
          <a:prstGeom prst="rect">
            <a:avLst/>
          </a:prstGeom>
          <a:solidFill>
            <a:schemeClr val="bg1"/>
          </a:solidFill>
        </p:spPr>
        <p:txBody>
          <a:bodyPr wrap="square" rtlCol="0">
            <a:spAutoFit/>
          </a:bodyPr>
          <a:lstStyle/>
          <a:p>
            <a:pPr algn="ctr"/>
            <a:r>
              <a:rPr lang="es-CO" sz="5400" dirty="0">
                <a:solidFill>
                  <a:srgbClr val="0070C0"/>
                </a:solidFill>
                <a:sym typeface="Wingdings" panose="05000000000000000000" pitchFamily="2" charset="2"/>
              </a:rPr>
              <a:t>Pronosticar para cada tienda los siguientes </a:t>
            </a:r>
            <a:r>
              <a:rPr lang="es-CO" sz="5400" b="1" dirty="0">
                <a:solidFill>
                  <a:srgbClr val="0070C0"/>
                </a:solidFill>
                <a:sym typeface="Wingdings" panose="05000000000000000000" pitchFamily="2" charset="2"/>
              </a:rPr>
              <a:t>28 días </a:t>
            </a:r>
            <a:r>
              <a:rPr lang="es-CO" sz="5400" dirty="0">
                <a:solidFill>
                  <a:srgbClr val="0070C0"/>
                </a:solidFill>
                <a:sym typeface="Wingdings" panose="05000000000000000000" pitchFamily="2" charset="2"/>
              </a:rPr>
              <a:t>de las ventas por unidades de cada referencia. </a:t>
            </a:r>
          </a:p>
        </p:txBody>
      </p:sp>
    </p:spTree>
    <p:extLst>
      <p:ext uri="{BB962C8B-B14F-4D97-AF65-F5344CB8AC3E}">
        <p14:creationId xmlns:p14="http://schemas.microsoft.com/office/powerpoint/2010/main" val="215450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Unidades vendidas por estado (2011-2016).</a:t>
            </a:r>
          </a:p>
        </p:txBody>
      </p:sp>
      <p:sp>
        <p:nvSpPr>
          <p:cNvPr id="6" name="CuadroTexto 5">
            <a:extLst>
              <a:ext uri="{FF2B5EF4-FFF2-40B4-BE49-F238E27FC236}">
                <a16:creationId xmlns:a16="http://schemas.microsoft.com/office/drawing/2014/main" id="{85624B2E-778A-456A-96AE-912E70DC12EF}"/>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pic>
        <p:nvPicPr>
          <p:cNvPr id="3" name="Imagen 2">
            <a:extLst>
              <a:ext uri="{FF2B5EF4-FFF2-40B4-BE49-F238E27FC236}">
                <a16:creationId xmlns:a16="http://schemas.microsoft.com/office/drawing/2014/main" id="{D786D2B5-63A5-47BE-8CC5-3D125E334024}"/>
              </a:ext>
            </a:extLst>
          </p:cNvPr>
          <p:cNvPicPr>
            <a:picLocks noChangeAspect="1"/>
          </p:cNvPicPr>
          <p:nvPr/>
        </p:nvPicPr>
        <p:blipFill rotWithShape="1">
          <a:blip r:embed="rId2"/>
          <a:srcRect t="1476"/>
          <a:stretch/>
        </p:blipFill>
        <p:spPr>
          <a:xfrm>
            <a:off x="607244" y="2755230"/>
            <a:ext cx="10977511" cy="3212432"/>
          </a:xfrm>
          <a:prstGeom prst="rect">
            <a:avLst/>
          </a:prstGeom>
        </p:spPr>
      </p:pic>
    </p:spTree>
    <p:extLst>
      <p:ext uri="{BB962C8B-B14F-4D97-AF65-F5344CB8AC3E}">
        <p14:creationId xmlns:p14="http://schemas.microsoft.com/office/powerpoint/2010/main" val="404564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35D7-CCB7-452D-AF0E-1EB559694229}"/>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Cantidad de Ítems por Categoría</a:t>
            </a:r>
          </a:p>
        </p:txBody>
      </p:sp>
      <p:pic>
        <p:nvPicPr>
          <p:cNvPr id="4" name="Imagen 3">
            <a:extLst>
              <a:ext uri="{FF2B5EF4-FFF2-40B4-BE49-F238E27FC236}">
                <a16:creationId xmlns:a16="http://schemas.microsoft.com/office/drawing/2014/main" id="{ACEC189C-93E2-4C25-9ADD-F0EEDA82B84C}"/>
              </a:ext>
            </a:extLst>
          </p:cNvPr>
          <p:cNvPicPr>
            <a:picLocks noChangeAspect="1"/>
          </p:cNvPicPr>
          <p:nvPr/>
        </p:nvPicPr>
        <p:blipFill>
          <a:blip r:embed="rId2"/>
          <a:stretch>
            <a:fillRect/>
          </a:stretch>
        </p:blipFill>
        <p:spPr>
          <a:xfrm>
            <a:off x="614724" y="2298030"/>
            <a:ext cx="10739076" cy="3585412"/>
          </a:xfrm>
          <a:prstGeom prst="rect">
            <a:avLst/>
          </a:prstGeom>
        </p:spPr>
      </p:pic>
    </p:spTree>
    <p:extLst>
      <p:ext uri="{BB962C8B-B14F-4D97-AF65-F5344CB8AC3E}">
        <p14:creationId xmlns:p14="http://schemas.microsoft.com/office/powerpoint/2010/main" val="424490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200" b="1" dirty="0">
                <a:solidFill>
                  <a:schemeClr val="bg1"/>
                </a:solidFill>
              </a:rPr>
              <a:t>Unidades vendidas por categoría (2011-2016).</a:t>
            </a:r>
          </a:p>
        </p:txBody>
      </p:sp>
      <p:pic>
        <p:nvPicPr>
          <p:cNvPr id="4" name="Imagen 3">
            <a:extLst>
              <a:ext uri="{FF2B5EF4-FFF2-40B4-BE49-F238E27FC236}">
                <a16:creationId xmlns:a16="http://schemas.microsoft.com/office/drawing/2014/main" id="{B8F24B86-52D7-45E6-A444-925272E5783A}"/>
              </a:ext>
            </a:extLst>
          </p:cNvPr>
          <p:cNvPicPr>
            <a:picLocks noChangeAspect="1"/>
          </p:cNvPicPr>
          <p:nvPr/>
        </p:nvPicPr>
        <p:blipFill rotWithShape="1">
          <a:blip r:embed="rId2"/>
          <a:srcRect t="5944" b="2303"/>
          <a:stretch/>
        </p:blipFill>
        <p:spPr>
          <a:xfrm>
            <a:off x="137981" y="2646947"/>
            <a:ext cx="11912021" cy="2971800"/>
          </a:xfrm>
          <a:prstGeom prst="rect">
            <a:avLst/>
          </a:prstGeom>
        </p:spPr>
      </p:pic>
      <p:sp>
        <p:nvSpPr>
          <p:cNvPr id="5" name="CuadroTexto 4">
            <a:extLst>
              <a:ext uri="{FF2B5EF4-FFF2-40B4-BE49-F238E27FC236}">
                <a16:creationId xmlns:a16="http://schemas.microsoft.com/office/drawing/2014/main" id="{1A6449DC-87F1-4AD5-B478-B44348A54C1C}"/>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spTree>
    <p:extLst>
      <p:ext uri="{BB962C8B-B14F-4D97-AF65-F5344CB8AC3E}">
        <p14:creationId xmlns:p14="http://schemas.microsoft.com/office/powerpoint/2010/main" val="172515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A5DD-50CB-49FD-9E8B-40248CCFF4E1}"/>
              </a:ext>
            </a:extLst>
          </p:cNvPr>
          <p:cNvSpPr>
            <a:spLocks noGrp="1"/>
          </p:cNvSpPr>
          <p:nvPr>
            <p:ph type="title"/>
          </p:nvPr>
        </p:nvSpPr>
        <p:spPr>
          <a:xfrm>
            <a:off x="0" y="347756"/>
            <a:ext cx="12192000" cy="814838"/>
          </a:xfrm>
        </p:spPr>
        <p:txBody>
          <a:bodyPr>
            <a:noAutofit/>
          </a:bodyPr>
          <a:lstStyle/>
          <a:p>
            <a:pPr algn="ctr"/>
            <a:r>
              <a:rPr lang="es-CO" sz="4600" b="1" dirty="0">
                <a:solidFill>
                  <a:schemeClr val="bg1"/>
                </a:solidFill>
              </a:rPr>
              <a:t>Unidades vendidas por departamento (2011-2016).</a:t>
            </a:r>
            <a:endParaRPr lang="es-CO" sz="4600" dirty="0"/>
          </a:p>
        </p:txBody>
      </p:sp>
      <p:pic>
        <p:nvPicPr>
          <p:cNvPr id="4" name="Imagen 3">
            <a:extLst>
              <a:ext uri="{FF2B5EF4-FFF2-40B4-BE49-F238E27FC236}">
                <a16:creationId xmlns:a16="http://schemas.microsoft.com/office/drawing/2014/main" id="{AF4D514C-C4DA-4930-8F6A-BCA47A92551F}"/>
              </a:ext>
            </a:extLst>
          </p:cNvPr>
          <p:cNvPicPr>
            <a:picLocks noChangeAspect="1"/>
          </p:cNvPicPr>
          <p:nvPr/>
        </p:nvPicPr>
        <p:blipFill>
          <a:blip r:embed="rId2"/>
          <a:stretch>
            <a:fillRect/>
          </a:stretch>
        </p:blipFill>
        <p:spPr>
          <a:xfrm>
            <a:off x="309693" y="2249905"/>
            <a:ext cx="11570253" cy="3513221"/>
          </a:xfrm>
          <a:prstGeom prst="rect">
            <a:avLst/>
          </a:prstGeom>
        </p:spPr>
      </p:pic>
    </p:spTree>
    <p:extLst>
      <p:ext uri="{BB962C8B-B14F-4D97-AF65-F5344CB8AC3E}">
        <p14:creationId xmlns:p14="http://schemas.microsoft.com/office/powerpoint/2010/main" val="780989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384C1-D3EB-4B9E-8A95-98CBD5489FD5}"/>
              </a:ext>
            </a:extLst>
          </p:cNvPr>
          <p:cNvSpPr>
            <a:spLocks noGrp="1"/>
          </p:cNvSpPr>
          <p:nvPr>
            <p:ph type="title"/>
          </p:nvPr>
        </p:nvSpPr>
        <p:spPr>
          <a:xfrm>
            <a:off x="0" y="347756"/>
            <a:ext cx="12192000" cy="814838"/>
          </a:xfrm>
        </p:spPr>
        <p:txBody>
          <a:bodyPr/>
          <a:lstStyle/>
          <a:p>
            <a:pPr algn="ctr"/>
            <a:r>
              <a:rPr lang="es-CO" b="1" dirty="0">
                <a:solidFill>
                  <a:schemeClr val="bg1"/>
                </a:solidFill>
              </a:rPr>
              <a:t>Unidades vendidas por tienda (2011-2016).</a:t>
            </a:r>
            <a:endParaRPr lang="es-CO" dirty="0"/>
          </a:p>
        </p:txBody>
      </p:sp>
      <p:sp>
        <p:nvSpPr>
          <p:cNvPr id="4" name="CuadroTexto 3">
            <a:extLst>
              <a:ext uri="{FF2B5EF4-FFF2-40B4-BE49-F238E27FC236}">
                <a16:creationId xmlns:a16="http://schemas.microsoft.com/office/drawing/2014/main" id="{14BC0E2D-5269-4FF7-ADD6-C9297102F6B4}"/>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dirty="0">
                <a:solidFill>
                  <a:schemeClr val="bg1"/>
                </a:solidFill>
              </a:rPr>
              <a:t>Media móvil de 90 días.</a:t>
            </a:r>
          </a:p>
        </p:txBody>
      </p:sp>
      <p:pic>
        <p:nvPicPr>
          <p:cNvPr id="5" name="Imagen 4">
            <a:extLst>
              <a:ext uri="{FF2B5EF4-FFF2-40B4-BE49-F238E27FC236}">
                <a16:creationId xmlns:a16="http://schemas.microsoft.com/office/drawing/2014/main" id="{B4FE7B4B-35AB-44F9-AF9B-816201AED4DF}"/>
              </a:ext>
            </a:extLst>
          </p:cNvPr>
          <p:cNvPicPr>
            <a:picLocks noChangeAspect="1"/>
          </p:cNvPicPr>
          <p:nvPr/>
        </p:nvPicPr>
        <p:blipFill>
          <a:blip r:embed="rId2"/>
          <a:stretch>
            <a:fillRect/>
          </a:stretch>
        </p:blipFill>
        <p:spPr>
          <a:xfrm>
            <a:off x="1375338" y="2209860"/>
            <a:ext cx="8812129" cy="4300384"/>
          </a:xfrm>
          <a:prstGeom prst="rect">
            <a:avLst/>
          </a:prstGeom>
        </p:spPr>
      </p:pic>
    </p:spTree>
    <p:extLst>
      <p:ext uri="{BB962C8B-B14F-4D97-AF65-F5344CB8AC3E}">
        <p14:creationId xmlns:p14="http://schemas.microsoft.com/office/powerpoint/2010/main" val="11824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400" b="1" dirty="0" err="1">
                <a:solidFill>
                  <a:schemeClr val="bg1"/>
                </a:solidFill>
              </a:rPr>
              <a:t>Boxplot</a:t>
            </a:r>
            <a:r>
              <a:rPr lang="es-CO" sz="5400" b="1" dirty="0">
                <a:solidFill>
                  <a:schemeClr val="bg1"/>
                </a:solidFill>
              </a:rPr>
              <a:t>: Unidades vendidas por categoría. </a:t>
            </a:r>
          </a:p>
        </p:txBody>
      </p:sp>
      <p:pic>
        <p:nvPicPr>
          <p:cNvPr id="3" name="Imagen 2">
            <a:extLst>
              <a:ext uri="{FF2B5EF4-FFF2-40B4-BE49-F238E27FC236}">
                <a16:creationId xmlns:a16="http://schemas.microsoft.com/office/drawing/2014/main" id="{6A67D715-7942-47D9-9B12-2CA5809B33C2}"/>
              </a:ext>
            </a:extLst>
          </p:cNvPr>
          <p:cNvPicPr>
            <a:picLocks noChangeAspect="1"/>
          </p:cNvPicPr>
          <p:nvPr/>
        </p:nvPicPr>
        <p:blipFill>
          <a:blip r:embed="rId2"/>
          <a:stretch>
            <a:fillRect/>
          </a:stretch>
        </p:blipFill>
        <p:spPr>
          <a:xfrm>
            <a:off x="3370642" y="1451718"/>
            <a:ext cx="5446699" cy="5022430"/>
          </a:xfrm>
          <a:prstGeom prst="rect">
            <a:avLst/>
          </a:prstGeom>
        </p:spPr>
      </p:pic>
    </p:spTree>
    <p:extLst>
      <p:ext uri="{BB962C8B-B14F-4D97-AF65-F5344CB8AC3E}">
        <p14:creationId xmlns:p14="http://schemas.microsoft.com/office/powerpoint/2010/main" val="228211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4EC-8845-4304-AA92-F00064CF2712}"/>
              </a:ext>
            </a:extLst>
          </p:cNvPr>
          <p:cNvSpPr>
            <a:spLocks noGrp="1"/>
          </p:cNvSpPr>
          <p:nvPr>
            <p:ph type="title"/>
          </p:nvPr>
        </p:nvSpPr>
        <p:spPr>
          <a:xfrm>
            <a:off x="-60159" y="347756"/>
            <a:ext cx="12252159" cy="814838"/>
          </a:xfrm>
        </p:spPr>
        <p:txBody>
          <a:bodyPr>
            <a:noAutofit/>
          </a:bodyPr>
          <a:lstStyle/>
          <a:p>
            <a:pPr algn="ctr"/>
            <a:r>
              <a:rPr lang="es-CO" b="1" dirty="0">
                <a:solidFill>
                  <a:schemeClr val="bg1"/>
                </a:solidFill>
              </a:rPr>
              <a:t>Unidades vendidas promedio: Día semana/Mes/Año.</a:t>
            </a:r>
          </a:p>
        </p:txBody>
      </p:sp>
      <p:grpSp>
        <p:nvGrpSpPr>
          <p:cNvPr id="6" name="Grupo 5">
            <a:extLst>
              <a:ext uri="{FF2B5EF4-FFF2-40B4-BE49-F238E27FC236}">
                <a16:creationId xmlns:a16="http://schemas.microsoft.com/office/drawing/2014/main" id="{E7C4A47E-796A-46D4-ACBA-ABCE66312E32}"/>
              </a:ext>
            </a:extLst>
          </p:cNvPr>
          <p:cNvGrpSpPr/>
          <p:nvPr/>
        </p:nvGrpSpPr>
        <p:grpSpPr>
          <a:xfrm>
            <a:off x="2250654" y="1455823"/>
            <a:ext cx="7690691" cy="5185614"/>
            <a:chOff x="2248646" y="1371602"/>
            <a:chExt cx="7690691" cy="5185614"/>
          </a:xfrm>
        </p:grpSpPr>
        <p:pic>
          <p:nvPicPr>
            <p:cNvPr id="4" name="Imagen 3">
              <a:extLst>
                <a:ext uri="{FF2B5EF4-FFF2-40B4-BE49-F238E27FC236}">
                  <a16:creationId xmlns:a16="http://schemas.microsoft.com/office/drawing/2014/main" id="{C037AF8E-B310-4AD9-9292-F5845053BD98}"/>
                </a:ext>
              </a:extLst>
            </p:cNvPr>
            <p:cNvPicPr>
              <a:picLocks noChangeAspect="1"/>
            </p:cNvPicPr>
            <p:nvPr/>
          </p:nvPicPr>
          <p:blipFill rotWithShape="1">
            <a:blip r:embed="rId2"/>
            <a:srcRect t="677" b="734"/>
            <a:stretch/>
          </p:blipFill>
          <p:spPr>
            <a:xfrm>
              <a:off x="2252662" y="1371602"/>
              <a:ext cx="7686675" cy="5005136"/>
            </a:xfrm>
            <a:prstGeom prst="rect">
              <a:avLst/>
            </a:prstGeom>
          </p:spPr>
        </p:pic>
        <p:pic>
          <p:nvPicPr>
            <p:cNvPr id="5" name="Imagen 4">
              <a:extLst>
                <a:ext uri="{FF2B5EF4-FFF2-40B4-BE49-F238E27FC236}">
                  <a16:creationId xmlns:a16="http://schemas.microsoft.com/office/drawing/2014/main" id="{0409DD7B-C880-4F89-9858-1BAC8D1B8129}"/>
                </a:ext>
              </a:extLst>
            </p:cNvPr>
            <p:cNvPicPr>
              <a:picLocks noChangeAspect="1"/>
            </p:cNvPicPr>
            <p:nvPr/>
          </p:nvPicPr>
          <p:blipFill rotWithShape="1">
            <a:blip r:embed="rId2"/>
            <a:srcRect t="64744" b="32175"/>
            <a:stretch/>
          </p:blipFill>
          <p:spPr>
            <a:xfrm>
              <a:off x="2248646" y="6400806"/>
              <a:ext cx="7686675" cy="156410"/>
            </a:xfrm>
            <a:prstGeom prst="rect">
              <a:avLst/>
            </a:prstGeom>
          </p:spPr>
        </p:pic>
      </p:grpSp>
    </p:spTree>
    <p:extLst>
      <p:ext uri="{BB962C8B-B14F-4D97-AF65-F5344CB8AC3E}">
        <p14:creationId xmlns:p14="http://schemas.microsoft.com/office/powerpoint/2010/main" val="1141249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5A909-DBAD-4F2C-8384-6E9B3556EB96}"/>
              </a:ext>
            </a:extLst>
          </p:cNvPr>
          <p:cNvSpPr>
            <a:spLocks noGrp="1"/>
          </p:cNvSpPr>
          <p:nvPr>
            <p:ph type="title"/>
          </p:nvPr>
        </p:nvSpPr>
        <p:spPr>
          <a:xfrm>
            <a:off x="0" y="347756"/>
            <a:ext cx="12192000" cy="814838"/>
          </a:xfrm>
        </p:spPr>
        <p:txBody>
          <a:bodyPr>
            <a:noAutofit/>
          </a:bodyPr>
          <a:lstStyle/>
          <a:p>
            <a:pPr algn="ctr"/>
            <a:r>
              <a:rPr lang="es-CO" sz="5100" b="1" dirty="0">
                <a:solidFill>
                  <a:schemeClr val="bg1"/>
                </a:solidFill>
              </a:rPr>
              <a:t>Mapa de Calor: Unidades vendidas por día año</a:t>
            </a:r>
          </a:p>
        </p:txBody>
      </p:sp>
      <p:pic>
        <p:nvPicPr>
          <p:cNvPr id="4" name="Imagen 3">
            <a:extLst>
              <a:ext uri="{FF2B5EF4-FFF2-40B4-BE49-F238E27FC236}">
                <a16:creationId xmlns:a16="http://schemas.microsoft.com/office/drawing/2014/main" id="{E7E4EA99-3610-4496-ABB9-8F418FD97B54}"/>
              </a:ext>
            </a:extLst>
          </p:cNvPr>
          <p:cNvPicPr>
            <a:picLocks noChangeAspect="1"/>
          </p:cNvPicPr>
          <p:nvPr/>
        </p:nvPicPr>
        <p:blipFill>
          <a:blip r:embed="rId2"/>
          <a:stretch>
            <a:fillRect/>
          </a:stretch>
        </p:blipFill>
        <p:spPr>
          <a:xfrm>
            <a:off x="1387641" y="1347531"/>
            <a:ext cx="9416718" cy="4692326"/>
          </a:xfrm>
          <a:prstGeom prst="rect">
            <a:avLst/>
          </a:prstGeom>
        </p:spPr>
      </p:pic>
    </p:spTree>
    <p:extLst>
      <p:ext uri="{BB962C8B-B14F-4D97-AF65-F5344CB8AC3E}">
        <p14:creationId xmlns:p14="http://schemas.microsoft.com/office/powerpoint/2010/main" val="1056239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99B6-946D-4E3D-A14B-CD9589435726}"/>
              </a:ext>
            </a:extLst>
          </p:cNvPr>
          <p:cNvSpPr>
            <a:spLocks noGrp="1"/>
          </p:cNvSpPr>
          <p:nvPr>
            <p:ph type="title"/>
          </p:nvPr>
        </p:nvSpPr>
        <p:spPr>
          <a:xfrm>
            <a:off x="0" y="347756"/>
            <a:ext cx="12192000" cy="814838"/>
          </a:xfrm>
        </p:spPr>
        <p:txBody>
          <a:bodyPr>
            <a:normAutofit/>
          </a:bodyPr>
          <a:lstStyle/>
          <a:p>
            <a:pPr algn="ctr"/>
            <a:r>
              <a:rPr lang="es-CO" sz="5100" b="1" dirty="0">
                <a:solidFill>
                  <a:schemeClr val="bg1"/>
                </a:solidFill>
              </a:rPr>
              <a:t>Mapa de Calor: Unidades vendidas por día año</a:t>
            </a:r>
            <a:endParaRPr lang="es-CO" sz="5100" dirty="0"/>
          </a:p>
        </p:txBody>
      </p:sp>
      <p:pic>
        <p:nvPicPr>
          <p:cNvPr id="4" name="Imagen 3">
            <a:extLst>
              <a:ext uri="{FF2B5EF4-FFF2-40B4-BE49-F238E27FC236}">
                <a16:creationId xmlns:a16="http://schemas.microsoft.com/office/drawing/2014/main" id="{EA63C222-6BFE-4519-AB79-5782B8FDC128}"/>
              </a:ext>
            </a:extLst>
          </p:cNvPr>
          <p:cNvPicPr>
            <a:picLocks noChangeAspect="1"/>
          </p:cNvPicPr>
          <p:nvPr/>
        </p:nvPicPr>
        <p:blipFill>
          <a:blip r:embed="rId2"/>
          <a:stretch>
            <a:fillRect/>
          </a:stretch>
        </p:blipFill>
        <p:spPr>
          <a:xfrm>
            <a:off x="1387641" y="1347531"/>
            <a:ext cx="9332496" cy="4730610"/>
          </a:xfrm>
          <a:prstGeom prst="rect">
            <a:avLst/>
          </a:prstGeom>
        </p:spPr>
      </p:pic>
    </p:spTree>
    <p:extLst>
      <p:ext uri="{BB962C8B-B14F-4D97-AF65-F5344CB8AC3E}">
        <p14:creationId xmlns:p14="http://schemas.microsoft.com/office/powerpoint/2010/main" val="3485580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E687-4E05-4C46-B8D5-A896CAFFBE54}"/>
              </a:ext>
            </a:extLst>
          </p:cNvPr>
          <p:cNvSpPr>
            <a:spLocks noGrp="1"/>
          </p:cNvSpPr>
          <p:nvPr>
            <p:ph type="title"/>
          </p:nvPr>
        </p:nvSpPr>
        <p:spPr>
          <a:xfrm>
            <a:off x="0" y="347756"/>
            <a:ext cx="12192000" cy="814838"/>
          </a:xfrm>
        </p:spPr>
        <p:txBody>
          <a:bodyPr>
            <a:normAutofit/>
          </a:bodyPr>
          <a:lstStyle/>
          <a:p>
            <a:pPr algn="ctr"/>
            <a:r>
              <a:rPr lang="es-CO" sz="5100" b="1" dirty="0">
                <a:solidFill>
                  <a:schemeClr val="bg1"/>
                </a:solidFill>
              </a:rPr>
              <a:t>Mapa de Calor: Unidades vendidas por día año</a:t>
            </a:r>
            <a:endParaRPr lang="es-CO" sz="5100" dirty="0"/>
          </a:p>
        </p:txBody>
      </p:sp>
      <p:pic>
        <p:nvPicPr>
          <p:cNvPr id="6" name="Imagen 5">
            <a:extLst>
              <a:ext uri="{FF2B5EF4-FFF2-40B4-BE49-F238E27FC236}">
                <a16:creationId xmlns:a16="http://schemas.microsoft.com/office/drawing/2014/main" id="{04300222-B0F0-4F3C-9D1E-9FC33EF9A5E4}"/>
              </a:ext>
            </a:extLst>
          </p:cNvPr>
          <p:cNvPicPr>
            <a:picLocks noChangeAspect="1"/>
          </p:cNvPicPr>
          <p:nvPr/>
        </p:nvPicPr>
        <p:blipFill>
          <a:blip r:embed="rId2"/>
          <a:stretch>
            <a:fillRect/>
          </a:stretch>
        </p:blipFill>
        <p:spPr>
          <a:xfrm>
            <a:off x="1387641" y="1347531"/>
            <a:ext cx="9416718" cy="4751260"/>
          </a:xfrm>
          <a:prstGeom prst="rect">
            <a:avLst/>
          </a:prstGeom>
        </p:spPr>
      </p:pic>
    </p:spTree>
    <p:extLst>
      <p:ext uri="{BB962C8B-B14F-4D97-AF65-F5344CB8AC3E}">
        <p14:creationId xmlns:p14="http://schemas.microsoft.com/office/powerpoint/2010/main" val="392293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id="{049E43A2-9F1F-4300-A117-00836D420E86}"/>
              </a:ext>
            </a:extLst>
          </p:cNvPr>
          <p:cNvPicPr>
            <a:picLocks noChangeAspect="1"/>
          </p:cNvPicPr>
          <p:nvPr/>
        </p:nvPicPr>
        <p:blipFill>
          <a:blip r:embed="rId2"/>
          <a:stretch>
            <a:fillRect/>
          </a:stretch>
        </p:blipFill>
        <p:spPr>
          <a:xfrm>
            <a:off x="260677" y="3460065"/>
            <a:ext cx="11670643" cy="3391308"/>
          </a:xfrm>
          <a:prstGeom prst="rect">
            <a:avLst/>
          </a:prstGeom>
          <a:ln>
            <a:noFill/>
          </a:ln>
        </p:spPr>
      </p:pic>
      <p:sp>
        <p:nvSpPr>
          <p:cNvPr id="2" name="Título 1">
            <a:extLst>
              <a:ext uri="{FF2B5EF4-FFF2-40B4-BE49-F238E27FC236}">
                <a16:creationId xmlns:a16="http://schemas.microsoft.com/office/drawing/2014/main" id="{CC5364BF-99A3-49DB-9AA7-C676D406D8D4}"/>
              </a:ext>
            </a:extLst>
          </p:cNvPr>
          <p:cNvSpPr>
            <a:spLocks noGrp="1"/>
          </p:cNvSpPr>
          <p:nvPr>
            <p:ph type="title"/>
          </p:nvPr>
        </p:nvSpPr>
        <p:spPr>
          <a:xfrm>
            <a:off x="0" y="339878"/>
            <a:ext cx="12192000" cy="814838"/>
          </a:xfrm>
        </p:spPr>
        <p:txBody>
          <a:bodyPr>
            <a:noAutofit/>
          </a:bodyPr>
          <a:lstStyle/>
          <a:p>
            <a:pPr algn="ctr"/>
            <a:r>
              <a:rPr lang="es-CO" sz="5400" b="1" dirty="0">
                <a:solidFill>
                  <a:schemeClr val="bg1"/>
                </a:solidFill>
              </a:rPr>
              <a:t>Marco temporal de la información</a:t>
            </a:r>
          </a:p>
        </p:txBody>
      </p:sp>
      <p:sp>
        <p:nvSpPr>
          <p:cNvPr id="18" name="CuadroTexto 17">
            <a:extLst>
              <a:ext uri="{FF2B5EF4-FFF2-40B4-BE49-F238E27FC236}">
                <a16:creationId xmlns:a16="http://schemas.microsoft.com/office/drawing/2014/main" id="{4E2B74AF-1910-4D1D-9D29-D3EC694DF6BC}"/>
              </a:ext>
            </a:extLst>
          </p:cNvPr>
          <p:cNvSpPr txBox="1"/>
          <p:nvPr/>
        </p:nvSpPr>
        <p:spPr>
          <a:xfrm>
            <a:off x="1428750" y="3402544"/>
            <a:ext cx="1624380" cy="338554"/>
          </a:xfrm>
          <a:prstGeom prst="rect">
            <a:avLst/>
          </a:prstGeom>
          <a:noFill/>
        </p:spPr>
        <p:txBody>
          <a:bodyPr wrap="square" rtlCol="0">
            <a:spAutoFit/>
          </a:bodyPr>
          <a:lstStyle/>
          <a:p>
            <a:pPr algn="ctr"/>
            <a:r>
              <a:rPr lang="es-CO" sz="1600" dirty="0">
                <a:solidFill>
                  <a:schemeClr val="bg1">
                    <a:lumMod val="50000"/>
                  </a:schemeClr>
                </a:solidFill>
              </a:rPr>
              <a:t>1860 días</a:t>
            </a:r>
            <a:endParaRPr lang="es-CO" sz="1600" dirty="0">
              <a:solidFill>
                <a:schemeClr val="bg1">
                  <a:lumMod val="50000"/>
                </a:schemeClr>
              </a:solidFill>
              <a:sym typeface="Wingdings" panose="05000000000000000000" pitchFamily="2" charset="2"/>
            </a:endParaRPr>
          </a:p>
        </p:txBody>
      </p:sp>
      <p:cxnSp>
        <p:nvCxnSpPr>
          <p:cNvPr id="21" name="Conector recto 20">
            <a:extLst>
              <a:ext uri="{FF2B5EF4-FFF2-40B4-BE49-F238E27FC236}">
                <a16:creationId xmlns:a16="http://schemas.microsoft.com/office/drawing/2014/main" id="{2ECAA4CA-A6FC-4558-9FD1-94E8F33C8CEF}"/>
              </a:ext>
            </a:extLst>
          </p:cNvPr>
          <p:cNvCxnSpPr/>
          <p:nvPr/>
        </p:nvCxnSpPr>
        <p:spPr>
          <a:xfrm>
            <a:off x="1127125" y="3588302"/>
            <a:ext cx="6032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EBCFE52-433F-4B25-A7E9-9F50CE4FAA18}"/>
              </a:ext>
            </a:extLst>
          </p:cNvPr>
          <p:cNvSpPr txBox="1"/>
          <p:nvPr/>
        </p:nvSpPr>
        <p:spPr>
          <a:xfrm>
            <a:off x="1428750" y="3655727"/>
            <a:ext cx="1624380" cy="338554"/>
          </a:xfrm>
          <a:prstGeom prst="rect">
            <a:avLst/>
          </a:prstGeom>
          <a:noFill/>
        </p:spPr>
        <p:txBody>
          <a:bodyPr wrap="square" rtlCol="0">
            <a:spAutoFit/>
          </a:bodyPr>
          <a:lstStyle/>
          <a:p>
            <a:pPr algn="ctr"/>
            <a:r>
              <a:rPr lang="es-CO" sz="1600" dirty="0">
                <a:solidFill>
                  <a:schemeClr val="accent1"/>
                </a:solidFill>
              </a:rPr>
              <a:t>28 días</a:t>
            </a:r>
            <a:endParaRPr lang="es-CO" sz="1600" dirty="0">
              <a:solidFill>
                <a:schemeClr val="accent1"/>
              </a:solidFill>
              <a:sym typeface="Wingdings" panose="05000000000000000000" pitchFamily="2" charset="2"/>
            </a:endParaRPr>
          </a:p>
        </p:txBody>
      </p:sp>
      <p:cxnSp>
        <p:nvCxnSpPr>
          <p:cNvPr id="23" name="Conector recto 22">
            <a:extLst>
              <a:ext uri="{FF2B5EF4-FFF2-40B4-BE49-F238E27FC236}">
                <a16:creationId xmlns:a16="http://schemas.microsoft.com/office/drawing/2014/main" id="{9B5C7C66-82B5-411D-9354-8E5C88634DE0}"/>
              </a:ext>
            </a:extLst>
          </p:cNvPr>
          <p:cNvCxnSpPr/>
          <p:nvPr/>
        </p:nvCxnSpPr>
        <p:spPr>
          <a:xfrm>
            <a:off x="1127125" y="3841485"/>
            <a:ext cx="6032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C2B4941-4B87-413A-B6A9-74F3256D6971}"/>
              </a:ext>
            </a:extLst>
          </p:cNvPr>
          <p:cNvCxnSpPr/>
          <p:nvPr/>
        </p:nvCxnSpPr>
        <p:spPr>
          <a:xfrm flipV="1">
            <a:off x="10310812" y="3300821"/>
            <a:ext cx="0" cy="503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7FC559CE-6540-4EAB-B7C5-2A46541E5CF5}"/>
              </a:ext>
            </a:extLst>
          </p:cNvPr>
          <p:cNvSpPr/>
          <p:nvPr/>
        </p:nvSpPr>
        <p:spPr>
          <a:xfrm rot="16200000">
            <a:off x="9516993" y="737780"/>
            <a:ext cx="160406" cy="4691161"/>
          </a:xfrm>
          <a:prstGeom prst="leftBrace">
            <a:avLst>
              <a:gd name="adj1" fmla="val 40992"/>
              <a:gd name="adj2" fmla="val 651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27" name="Gráfico 26">
            <a:extLst>
              <a:ext uri="{FF2B5EF4-FFF2-40B4-BE49-F238E27FC236}">
                <a16:creationId xmlns:a16="http://schemas.microsoft.com/office/drawing/2014/main" id="{9256D831-202E-471E-B305-72C4B3148E31}"/>
              </a:ext>
            </a:extLst>
          </p:cNvPr>
          <p:cNvGraphicFramePr>
            <a:graphicFrameLocks/>
          </p:cNvGraphicFramePr>
          <p:nvPr>
            <p:extLst>
              <p:ext uri="{D42A27DB-BD31-4B8C-83A1-F6EECF244321}">
                <p14:modId xmlns:p14="http://schemas.microsoft.com/office/powerpoint/2010/main" val="3179519421"/>
              </p:ext>
            </p:extLst>
          </p:nvPr>
        </p:nvGraphicFramePr>
        <p:xfrm>
          <a:off x="6649608" y="1029574"/>
          <a:ext cx="5364592" cy="2089920"/>
        </p:xfrm>
        <a:graphic>
          <a:graphicData uri="http://schemas.openxmlformats.org/drawingml/2006/chart">
            <c:chart xmlns:c="http://schemas.openxmlformats.org/drawingml/2006/chart" xmlns:r="http://schemas.openxmlformats.org/officeDocument/2006/relationships" r:id="rId3"/>
          </a:graphicData>
        </a:graphic>
      </p:graphicFrame>
      <p:sp>
        <p:nvSpPr>
          <p:cNvPr id="29" name="CuadroTexto 24">
            <a:extLst>
              <a:ext uri="{FF2B5EF4-FFF2-40B4-BE49-F238E27FC236}">
                <a16:creationId xmlns:a16="http://schemas.microsoft.com/office/drawing/2014/main" id="{84FF2FCE-806B-4AFC-AC12-83EF28799B06}"/>
              </a:ext>
            </a:extLst>
          </p:cNvPr>
          <p:cNvSpPr txBox="1"/>
          <p:nvPr/>
        </p:nvSpPr>
        <p:spPr>
          <a:xfrm>
            <a:off x="7191701" y="239293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dirty="0">
                <a:solidFill>
                  <a:schemeClr val="bg1">
                    <a:lumMod val="50000"/>
                  </a:schemeClr>
                </a:solidFill>
              </a:rPr>
              <a:t>01/03/2016</a:t>
            </a:r>
          </a:p>
        </p:txBody>
      </p:sp>
      <p:sp>
        <p:nvSpPr>
          <p:cNvPr id="30" name="Elipse 29">
            <a:extLst>
              <a:ext uri="{FF2B5EF4-FFF2-40B4-BE49-F238E27FC236}">
                <a16:creationId xmlns:a16="http://schemas.microsoft.com/office/drawing/2014/main" id="{8D0DAC59-94AE-4507-91D6-228AB86CB7A9}"/>
              </a:ext>
            </a:extLst>
          </p:cNvPr>
          <p:cNvSpPr/>
          <p:nvPr/>
        </p:nvSpPr>
        <p:spPr>
          <a:xfrm>
            <a:off x="7328853" y="238145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2A2BD655-6FF9-4B53-B257-2F2F54B7D73B}"/>
              </a:ext>
            </a:extLst>
          </p:cNvPr>
          <p:cNvSpPr/>
          <p:nvPr/>
        </p:nvSpPr>
        <p:spPr>
          <a:xfrm>
            <a:off x="11833183" y="241193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24">
            <a:extLst>
              <a:ext uri="{FF2B5EF4-FFF2-40B4-BE49-F238E27FC236}">
                <a16:creationId xmlns:a16="http://schemas.microsoft.com/office/drawing/2014/main" id="{FF72077C-88A8-47D9-A58A-095EABDB8A05}"/>
              </a:ext>
            </a:extLst>
          </p:cNvPr>
          <p:cNvSpPr txBox="1"/>
          <p:nvPr/>
        </p:nvSpPr>
        <p:spPr>
          <a:xfrm>
            <a:off x="11239826" y="244081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dirty="0">
                <a:solidFill>
                  <a:schemeClr val="bg1">
                    <a:lumMod val="50000"/>
                  </a:schemeClr>
                </a:solidFill>
              </a:rPr>
              <a:t>28/03/2016</a:t>
            </a:r>
          </a:p>
        </p:txBody>
      </p:sp>
    </p:spTree>
    <p:extLst>
      <p:ext uri="{BB962C8B-B14F-4D97-AF65-F5344CB8AC3E}">
        <p14:creationId xmlns:p14="http://schemas.microsoft.com/office/powerpoint/2010/main" val="18374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9389-255E-4680-88DE-80679C779352}"/>
              </a:ext>
            </a:extLst>
          </p:cNvPr>
          <p:cNvSpPr>
            <a:spLocks noGrp="1"/>
          </p:cNvSpPr>
          <p:nvPr>
            <p:ph type="title"/>
          </p:nvPr>
        </p:nvSpPr>
        <p:spPr/>
        <p:txBody>
          <a:bodyPr/>
          <a:lstStyle/>
          <a:p>
            <a:endParaRPr lang="es-CO"/>
          </a:p>
        </p:txBody>
      </p:sp>
      <p:sp>
        <p:nvSpPr>
          <p:cNvPr id="4" name="Rectangle 1">
            <a:extLst>
              <a:ext uri="{FF2B5EF4-FFF2-40B4-BE49-F238E27FC236}">
                <a16:creationId xmlns:a16="http://schemas.microsoft.com/office/drawing/2014/main" id="{84BB29AF-0BA8-4156-93AF-52C0E8FC02BC}"/>
              </a:ext>
            </a:extLst>
          </p:cNvPr>
          <p:cNvSpPr>
            <a:spLocks noChangeArrowheads="1"/>
          </p:cNvSpPr>
          <p:nvPr/>
        </p:nvSpPr>
        <p:spPr bwMode="auto">
          <a:xfrm>
            <a:off x="426498" y="1498672"/>
            <a:ext cx="4678256" cy="5011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solidFill>
                  <a:srgbClr val="333333"/>
                </a:solidFill>
                <a:effectLst/>
                <a:latin typeface="Helvetica Neue"/>
              </a:rPr>
              <a:t>How</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to</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Create</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the</a:t>
            </a:r>
            <a:r>
              <a:rPr kumimoji="0" lang="es-CO" altLang="es-CO" sz="1800" b="0" i="0" u="none" strike="noStrike" cap="none" normalizeH="0" baseline="0" dirty="0">
                <a:ln>
                  <a:noFill/>
                </a:ln>
                <a:solidFill>
                  <a:srgbClr val="333333"/>
                </a:solidFill>
                <a:effectLst/>
                <a:latin typeface="Helvetica Neue"/>
              </a:rPr>
              <a:t> </a:t>
            </a:r>
            <a:r>
              <a:rPr kumimoji="0" lang="es-CO" altLang="es-CO" sz="1800" b="0" i="0" u="none" strike="noStrike" cap="none" normalizeH="0" baseline="0" dirty="0" err="1">
                <a:ln>
                  <a:noFill/>
                </a:ln>
                <a:solidFill>
                  <a:srgbClr val="333333"/>
                </a:solidFill>
                <a:effectLst/>
                <a:latin typeface="Helvetica Neue"/>
              </a:rPr>
              <a:t>Models</a:t>
            </a:r>
            <a:endParaRPr kumimoji="0" lang="es-CO" altLang="es-CO" sz="1800" b="0" i="0" u="none" strike="noStrike" cap="none" normalizeH="0" baseline="0" dirty="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dirty="0" err="1">
                <a:ln>
                  <a:noFill/>
                </a:ln>
                <a:solidFill>
                  <a:srgbClr val="333333"/>
                </a:solidFill>
                <a:effectLst/>
                <a:latin typeface="inherit"/>
              </a:rPr>
              <a:t>Stepwise</a:t>
            </a:r>
            <a:r>
              <a:rPr kumimoji="0" lang="es-CO" altLang="es-CO" sz="1300" b="0" i="0" u="none" strike="noStrike" cap="none" normalizeH="0" baseline="0" dirty="0">
                <a:ln>
                  <a:noFill/>
                </a:ln>
                <a:solidFill>
                  <a:srgbClr val="333333"/>
                </a:solidFill>
                <a:effectLst/>
                <a:latin typeface="inherit"/>
              </a:rPr>
              <a:t> </a:t>
            </a:r>
            <a:r>
              <a:rPr kumimoji="0" lang="es-CO" altLang="es-CO" sz="1300" b="0" i="0" u="none" strike="noStrike" cap="none" normalizeH="0" baseline="0" dirty="0" err="1">
                <a:ln>
                  <a:noFill/>
                </a:ln>
                <a:solidFill>
                  <a:srgbClr val="333333"/>
                </a:solidFill>
                <a:effectLst/>
                <a:latin typeface="inherit"/>
              </a:rPr>
              <a:t>Selection</a:t>
            </a:r>
            <a:endParaRPr kumimoji="0" lang="es-CO" altLang="es-CO" sz="13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err="1">
                <a:ln>
                  <a:noFill/>
                </a:ln>
                <a:solidFill>
                  <a:srgbClr val="333333"/>
                </a:solidFill>
                <a:effectLst/>
                <a:latin typeface="Helvetica Neue"/>
              </a:rPr>
              <a:t>Now</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topic</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actually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building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First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can </a:t>
            </a:r>
            <a:r>
              <a:rPr kumimoji="0" lang="es-CO" altLang="es-CO" sz="1000" b="0" i="0" u="none" strike="noStrike" cap="none" normalizeH="0" baseline="0" dirty="0" err="1">
                <a:ln>
                  <a:noFill/>
                </a:ln>
                <a:solidFill>
                  <a:srgbClr val="333333"/>
                </a:solidFill>
                <a:effectLst/>
                <a:latin typeface="Helvetica Neue"/>
              </a:rPr>
              <a:t>discuss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idea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building</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in a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fashion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There</a:t>
            </a:r>
            <a:r>
              <a:rPr kumimoji="0" lang="es-CO" altLang="es-CO" sz="1000" b="0" i="0" u="none" strike="noStrike" cap="none" normalizeH="0" baseline="0" dirty="0">
                <a:ln>
                  <a:noFill/>
                </a:ln>
                <a:solidFill>
                  <a:srgbClr val="333333"/>
                </a:solidFill>
                <a:effectLst/>
                <a:latin typeface="Helvetica Neue"/>
              </a:rPr>
              <a:t> are </a:t>
            </a:r>
            <a:r>
              <a:rPr kumimoji="0" lang="es-CO" altLang="es-CO" sz="1000" b="0" i="0" u="none" strike="noStrike" cap="none" normalizeH="0" baseline="0" dirty="0" err="1">
                <a:ln>
                  <a:noFill/>
                </a:ln>
                <a:solidFill>
                  <a:srgbClr val="333333"/>
                </a:solidFill>
                <a:effectLst/>
                <a:latin typeface="Helvetica Neue"/>
              </a:rPr>
              <a:t>two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ways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creating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either</a:t>
            </a:r>
            <a:r>
              <a:rPr kumimoji="0" lang="es-CO" altLang="es-CO" sz="1000" b="0" i="0" u="none" strike="noStrike" cap="none" normalizeH="0" baseline="0" dirty="0">
                <a:ln>
                  <a:noFill/>
                </a:ln>
                <a:solidFill>
                  <a:srgbClr val="333333"/>
                </a:solidFill>
                <a:effectLst/>
                <a:latin typeface="Helvetica Neue"/>
              </a:rPr>
              <a:t> forward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In forward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start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simplest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desired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and </a:t>
            </a:r>
            <a:r>
              <a:rPr kumimoji="0" lang="es-CO" altLang="es-CO" sz="1000" b="0" i="0" u="none" strike="noStrike" cap="none" normalizeH="0" baseline="0" dirty="0" err="1">
                <a:ln>
                  <a:noFill/>
                </a:ln>
                <a:solidFill>
                  <a:srgbClr val="333333"/>
                </a:solidFill>
                <a:effectLst/>
                <a:latin typeface="Helvetica Neue"/>
              </a:rPr>
              <a:t>add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until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chosen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indicate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adding</a:t>
            </a:r>
            <a:r>
              <a:rPr kumimoji="0" lang="es-CO" altLang="es-CO" sz="1000" b="0" i="0" u="none" strike="noStrike" cap="none" normalizeH="0" baseline="0" dirty="0">
                <a:ln>
                  <a:noFill/>
                </a:ln>
                <a:solidFill>
                  <a:srgbClr val="333333"/>
                </a:solidFill>
                <a:effectLst/>
                <a:latin typeface="Helvetica Neue"/>
              </a:rPr>
              <a:t> more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actually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worsen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abilities</a:t>
            </a:r>
            <a:r>
              <a:rPr kumimoji="0" lang="es-CO" altLang="es-CO" sz="1000" b="0" i="0" u="none" strike="noStrike" cap="none" normalizeH="0" baseline="0" dirty="0">
                <a:ln>
                  <a:noFill/>
                </a:ln>
                <a:solidFill>
                  <a:srgbClr val="333333"/>
                </a:solidFill>
                <a:effectLst/>
                <a:latin typeface="Helvetica Neue"/>
              </a:rPr>
              <a:t>. In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start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complex</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acceptable</a:t>
            </a:r>
            <a:r>
              <a:rPr kumimoji="0" lang="es-CO" altLang="es-CO" sz="1000" b="0" i="0" u="none" strike="noStrike" cap="none" normalizeH="0" baseline="0" dirty="0">
                <a:ln>
                  <a:noFill/>
                </a:ln>
                <a:solidFill>
                  <a:srgbClr val="333333"/>
                </a:solidFill>
                <a:effectLst/>
                <a:latin typeface="Helvetica Neue"/>
              </a:rPr>
              <a:t> and </a:t>
            </a:r>
            <a:r>
              <a:rPr kumimoji="0" lang="es-CO" altLang="es-CO" sz="1000" b="0" i="0" u="none" strike="noStrike" cap="none" normalizeH="0" baseline="0" dirty="0" err="1">
                <a:ln>
                  <a:noFill/>
                </a:ln>
                <a:solidFill>
                  <a:srgbClr val="333333"/>
                </a:solidFill>
                <a:effectLst/>
                <a:latin typeface="Helvetica Neue"/>
              </a:rPr>
              <a:t>remove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from</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until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chosen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indicate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removing</a:t>
            </a:r>
            <a:r>
              <a:rPr kumimoji="0" lang="es-CO" altLang="es-CO" sz="1000" b="0" i="0" u="none" strike="noStrike" cap="none" normalizeH="0" baseline="0" dirty="0">
                <a:ln>
                  <a:noFill/>
                </a:ln>
                <a:solidFill>
                  <a:srgbClr val="333333"/>
                </a:solidFill>
                <a:effectLst/>
                <a:latin typeface="Helvetica Neue"/>
              </a:rPr>
              <a:t> more </a:t>
            </a:r>
            <a:r>
              <a:rPr kumimoji="0" lang="es-CO" altLang="es-CO" sz="1000" b="0" i="0" u="none" strike="noStrike" cap="none" normalizeH="0" baseline="0" dirty="0" err="1">
                <a:ln>
                  <a:noFill/>
                </a:ln>
                <a:solidFill>
                  <a:srgbClr val="333333"/>
                </a:solidFill>
                <a:effectLst/>
                <a:latin typeface="Helvetica Neue"/>
              </a:rPr>
              <a:t>predictors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from</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worsen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abilities</a:t>
            </a:r>
            <a:r>
              <a:rPr kumimoji="0" lang="es-CO" altLang="es-CO"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err="1">
                <a:ln>
                  <a:noFill/>
                </a:ln>
                <a:solidFill>
                  <a:srgbClr val="333333"/>
                </a:solidFill>
                <a:effectLst/>
                <a:latin typeface="Helvetica Neue"/>
              </a:rPr>
              <a:t>By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their</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nature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always</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nested</a:t>
            </a:r>
            <a:r>
              <a:rPr kumimoji="0" lang="es-CO" altLang="es-CO" sz="1000" b="0" i="0" u="none" strike="noStrike" cap="none" normalizeH="0" baseline="0" dirty="0">
                <a:ln>
                  <a:noFill/>
                </a:ln>
                <a:solidFill>
                  <a:srgbClr val="333333"/>
                </a:solidFill>
                <a:effectLst/>
                <a:latin typeface="Helvetica Neue"/>
              </a:rPr>
              <a:t> so </a:t>
            </a:r>
            <a:r>
              <a:rPr kumimoji="0" lang="es-CO" altLang="es-CO" sz="1000" b="0" i="0" u="none" strike="noStrike" cap="none" normalizeH="0" baseline="0" dirty="0" err="1">
                <a:ln>
                  <a:noFill/>
                </a:ln>
                <a:solidFill>
                  <a:srgbClr val="333333"/>
                </a:solidFill>
                <a:effectLst/>
                <a:latin typeface="Helvetica Neue"/>
              </a:rPr>
              <a:t>any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comparison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methods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previously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mentioned</a:t>
            </a:r>
            <a:r>
              <a:rPr kumimoji="0" lang="es-CO" altLang="es-CO" sz="1000" b="0" i="0" u="none" strike="noStrike" cap="none" normalizeH="0" baseline="0" dirty="0">
                <a:ln>
                  <a:noFill/>
                </a:ln>
                <a:solidFill>
                  <a:srgbClr val="333333"/>
                </a:solidFill>
                <a:effectLst/>
                <a:latin typeface="Helvetica Neue"/>
              </a:rPr>
              <a:t> can be </a:t>
            </a:r>
            <a:r>
              <a:rPr kumimoji="0" lang="es-CO" altLang="es-CO" sz="1000" b="0" i="0" u="none" strike="noStrike" cap="none" normalizeH="0" baseline="0" dirty="0" err="1">
                <a:ln>
                  <a:noFill/>
                </a:ln>
                <a:solidFill>
                  <a:srgbClr val="333333"/>
                </a:solidFill>
                <a:effectLst/>
                <a:latin typeface="Helvetica Neue"/>
              </a:rPr>
              <a:t>used</a:t>
            </a:r>
            <a:r>
              <a:rPr kumimoji="0" lang="es-CO" altLang="es-CO" sz="1000" b="0" i="0" u="none" strike="noStrike" cap="none" normalizeH="0" baseline="0" dirty="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333333"/>
                </a:solidFill>
                <a:effectLst/>
                <a:latin typeface="Helvetica Neue"/>
              </a:rPr>
              <a:t>As </a:t>
            </a:r>
            <a:r>
              <a:rPr kumimoji="0" lang="es-CO" altLang="es-CO" sz="1000" b="0" i="0" u="none" strike="noStrike" cap="none" normalizeH="0" baseline="0" dirty="0" err="1">
                <a:ln>
                  <a:noFill/>
                </a:ln>
                <a:solidFill>
                  <a:srgbClr val="333333"/>
                </a:solidFill>
                <a:effectLst/>
                <a:latin typeface="Helvetica Neue"/>
              </a:rPr>
              <a:t>an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example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I’ll</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illustrating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method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create</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predicts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educational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attainment</a:t>
            </a:r>
            <a:r>
              <a:rPr kumimoji="0" lang="es-CO" altLang="es-CO" sz="1000" b="0" i="0" u="none" strike="noStrike" cap="none" normalizeH="0" baseline="0" dirty="0">
                <a:ln>
                  <a:noFill/>
                </a:ln>
                <a:solidFill>
                  <a:srgbClr val="333333"/>
                </a:solidFill>
                <a:effectLst/>
                <a:latin typeface="Helvetica Neue"/>
              </a:rPr>
              <a:t> 6 </a:t>
            </a:r>
            <a:r>
              <a:rPr kumimoji="0" lang="es-CO" altLang="es-CO" sz="1000" b="0" i="0" u="none" strike="noStrike" cap="none" normalizeH="0" baseline="0" dirty="0" err="1">
                <a:ln>
                  <a:noFill/>
                </a:ln>
                <a:solidFill>
                  <a:srgbClr val="333333"/>
                </a:solidFill>
                <a:effectLst/>
                <a:latin typeface="Helvetica Neue"/>
              </a:rPr>
              <a:t>years</a:t>
            </a:r>
            <a:r>
              <a:rPr kumimoji="0" lang="es-CO" altLang="es-CO" sz="1000" b="0" i="0" u="none" strike="noStrike" cap="none" normalizeH="0" baseline="0" dirty="0">
                <a:ln>
                  <a:noFill/>
                </a:ln>
                <a:solidFill>
                  <a:srgbClr val="333333"/>
                </a:solidFill>
                <a:effectLst/>
                <a:latin typeface="Helvetica Neue"/>
              </a:rPr>
              <a:t> after </a:t>
            </a:r>
            <a:r>
              <a:rPr kumimoji="0" lang="es-CO" altLang="es-CO" sz="1000" b="0" i="0" u="none" strike="noStrike" cap="none" normalizeH="0" baseline="0" dirty="0" err="1">
                <a:ln>
                  <a:noFill/>
                </a:ln>
                <a:solidFill>
                  <a:srgbClr val="333333"/>
                </a:solidFill>
                <a:effectLst/>
                <a:latin typeface="Helvetica Neue"/>
              </a:rPr>
              <a:t>graduation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using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or</a:t>
            </a:r>
            <a:r>
              <a:rPr kumimoji="0" lang="es-CO" altLang="es-CO" sz="1000" b="0" i="0" u="none" strike="noStrike" cap="none" normalizeH="0" baseline="0" dirty="0">
                <a:ln>
                  <a:noFill/>
                </a:ln>
                <a:solidFill>
                  <a:srgbClr val="333333"/>
                </a:solidFill>
                <a:effectLst/>
                <a:latin typeface="Helvetica Neue"/>
              </a:rPr>
              <a:t> a </a:t>
            </a:r>
            <a:r>
              <a:rPr kumimoji="0" lang="es-CO" altLang="es-CO" sz="1000" b="0" i="0" u="none" strike="noStrike" cap="none" normalizeH="0" baseline="0" dirty="0" err="1">
                <a:ln>
                  <a:noFill/>
                </a:ln>
                <a:solidFill>
                  <a:srgbClr val="333333"/>
                </a:solidFill>
                <a:effectLst/>
                <a:latin typeface="Helvetica Neue"/>
              </a:rPr>
              <a:t>subset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variables </a:t>
            </a:r>
            <a:r>
              <a:rPr kumimoji="0" lang="es-CO" altLang="es-CO" sz="1000" b="0" i="0" u="none" strike="noStrike" cap="none" normalizeH="0" baseline="0" dirty="0" err="1">
                <a:ln>
                  <a:noFill/>
                </a:ln>
                <a:solidFill>
                  <a:srgbClr val="333333"/>
                </a:solidFill>
                <a:effectLst/>
                <a:latin typeface="Helvetica Neue"/>
              </a:rPr>
              <a:t>discussed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earlier</a:t>
            </a:r>
            <a:r>
              <a:rPr kumimoji="0" lang="es-CO" altLang="es-CO" sz="1000" b="0" i="0" u="none" strike="noStrike" cap="none" normalizeH="0" baseline="0" dirty="0">
                <a:ln>
                  <a:noFill/>
                </a:ln>
                <a:solidFill>
                  <a:srgbClr val="333333"/>
                </a:solidFill>
                <a:effectLst/>
                <a:latin typeface="Helvetica Neue"/>
              </a:rPr>
              <a:t> and AIC as </a:t>
            </a:r>
            <a:r>
              <a:rPr kumimoji="0" lang="es-CO" altLang="es-CO" sz="1000" b="0" i="0" u="none" strike="noStrike" cap="none" normalizeH="0" baseline="0" dirty="0" err="1">
                <a:ln>
                  <a:noFill/>
                </a:ln>
                <a:solidFill>
                  <a:srgbClr val="333333"/>
                </a:solidFill>
                <a:effectLst/>
                <a:latin typeface="Helvetica Neue"/>
              </a:rPr>
              <a:t>my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comparison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criteria</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need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use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command</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stepAIC</a:t>
            </a:r>
            <a:r>
              <a:rPr kumimoji="0" lang="es-CO" altLang="es-CO" sz="1200" b="0" i="0" u="none" strike="noStrike" cap="none" normalizeH="0" baseline="0" dirty="0">
                <a:ln>
                  <a:noFill/>
                </a:ln>
                <a:solidFill>
                  <a:srgbClr val="333333"/>
                </a:solidFill>
                <a:effectLst/>
                <a:latin typeface="MathJax_Typewriter"/>
              </a:rPr>
              <a:t>(</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scope</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list</a:t>
            </a:r>
            <a:r>
              <a:rPr kumimoji="0" lang="es-CO" altLang="es-CO" sz="1200" b="0" i="0" u="none" strike="noStrike" cap="none" normalizeH="0" baseline="0" dirty="0">
                <a:ln>
                  <a:noFill/>
                </a:ln>
                <a:solidFill>
                  <a:srgbClr val="333333"/>
                </a:solidFill>
                <a:effectLst/>
                <a:latin typeface="MathJax_Typewriter"/>
              </a:rPr>
              <a:t>(</a:t>
            </a:r>
            <a:r>
              <a:rPr kumimoji="0" lang="es-CO" altLang="es-CO" sz="1200" b="0" i="0" u="none" strike="noStrike" cap="none" normalizeH="0" baseline="0" dirty="0" err="1">
                <a:ln>
                  <a:noFill/>
                </a:ln>
                <a:solidFill>
                  <a:srgbClr val="333333"/>
                </a:solidFill>
                <a:effectLst/>
                <a:latin typeface="MathJax_Typewriter"/>
              </a:rPr>
              <a:t>upper</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complex.model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lower</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err="1">
                <a:ln>
                  <a:noFill/>
                </a:ln>
                <a:solidFill>
                  <a:srgbClr val="333333"/>
                </a:solidFill>
                <a:effectLst/>
                <a:latin typeface="MathJax_Typewriter"/>
              </a:rPr>
              <a:t>simple.model</a:t>
            </a:r>
            <a:r>
              <a:rPr kumimoji="0" lang="es-CO" altLang="es-CO" sz="1200" b="0" i="0" u="none" strike="noStrike" cap="none" normalizeH="0" baseline="0" dirty="0">
                <a:ln>
                  <a:noFill/>
                </a:ln>
                <a:solidFill>
                  <a:srgbClr val="333333"/>
                </a:solidFill>
                <a:effectLst/>
                <a:latin typeface="MathJax_Typewriter"/>
              </a:rPr>
              <a:t>), </a:t>
            </a:r>
            <a:r>
              <a:rPr kumimoji="0" lang="es-CO" altLang="es-CO" sz="1200" b="0" i="0" u="none" strike="noStrike" cap="none" normalizeH="0" baseline="0" dirty="0" err="1">
                <a:ln>
                  <a:noFill/>
                </a:ln>
                <a:solidFill>
                  <a:srgbClr val="333333"/>
                </a:solidFill>
                <a:effectLst/>
                <a:latin typeface="MathJax_Typewriter"/>
              </a:rPr>
              <a:t>direction</a:t>
            </a:r>
            <a:r>
              <a:rPr kumimoji="0" lang="es-CO" altLang="es-CO" sz="1200" b="0" i="0" u="none" strike="noStrike" cap="none" normalizeH="0" baseline="0" dirty="0">
                <a:ln>
                  <a:noFill/>
                </a:ln>
                <a:solidFill>
                  <a:srgbClr val="333333"/>
                </a:solidFill>
                <a:effectLst/>
                <a:latin typeface="MathJax_Typewriter"/>
              </a:rPr>
              <a:t> = </a:t>
            </a:r>
            <a:r>
              <a:rPr kumimoji="0" lang="es-CO" altLang="es-CO" sz="1200" b="0" i="0" u="none" strike="noStrike" cap="none" normalizeH="0" baseline="0" dirty="0">
                <a:ln>
                  <a:noFill/>
                </a:ln>
                <a:solidFill>
                  <a:srgbClr val="333333"/>
                </a:solidFill>
                <a:effectLst/>
                <a:latin typeface="MathJax_Main"/>
              </a:rPr>
              <a:t>“</a:t>
            </a:r>
            <a:r>
              <a:rPr kumimoji="0" lang="es-CO" altLang="es-CO" sz="1200" b="0" i="0" u="none" strike="noStrike" cap="none" normalizeH="0" baseline="0" dirty="0" err="1">
                <a:ln>
                  <a:noFill/>
                </a:ln>
                <a:solidFill>
                  <a:srgbClr val="333333"/>
                </a:solidFill>
                <a:effectLst/>
                <a:latin typeface="MathJax_Typewriter"/>
              </a:rPr>
              <a:t>backward</a:t>
            </a:r>
            <a:r>
              <a:rPr kumimoji="0" lang="es-CO" altLang="es-CO" sz="1200" b="0" i="0" u="none" strike="noStrike" cap="none" normalizeH="0" baseline="0" dirty="0">
                <a:ln>
                  <a:noFill/>
                </a:ln>
                <a:solidFill>
                  <a:srgbClr val="333333"/>
                </a:solidFill>
                <a:effectLst/>
                <a:latin typeface="MathJax_Main"/>
              </a:rPr>
              <a:t>”</a:t>
            </a:r>
            <a:r>
              <a:rPr kumimoji="0" lang="es-CO" altLang="es-CO" sz="1200" b="0" i="0" u="none" strike="noStrike" cap="none" normalizeH="0" baseline="0" dirty="0">
                <a:ln>
                  <a:noFill/>
                </a:ln>
                <a:solidFill>
                  <a:srgbClr val="333333"/>
                </a:solidFill>
                <a:effectLst/>
                <a:latin typeface="MathJax_Typewriter"/>
              </a:rPr>
              <a:t>)</a:t>
            </a:r>
            <a:r>
              <a:rPr kumimoji="0" lang="es-CO" altLang="es-CO" sz="1000" b="0" i="0" u="none" strike="noStrike" cap="none" normalizeH="0" baseline="0" dirty="0" err="1">
                <a:ln>
                  <a:noFill/>
                </a:ln>
                <a:solidFill>
                  <a:srgbClr val="333333"/>
                </a:solidFill>
                <a:effectLst/>
                <a:latin typeface="Helvetica Neue"/>
              </a:rPr>
              <a:t>stepAIC</a:t>
            </a:r>
            <a:r>
              <a:rPr kumimoji="0" lang="es-CO" altLang="es-CO" sz="1000" b="0" i="0" u="none" strike="noStrike" cap="none" normalizeH="0" baseline="0" dirty="0">
                <a:ln>
                  <a:noFill/>
                </a:ln>
                <a:solidFill>
                  <a:srgbClr val="333333"/>
                </a:solidFill>
                <a:effectLst/>
                <a:latin typeface="Helvetica Neue"/>
              </a:rPr>
              <a:t>(</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scope</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list</a:t>
            </a:r>
            <a:r>
              <a:rPr kumimoji="0" lang="es-CO" altLang="es-CO" sz="1000" b="0" i="0" u="none" strike="noStrike" cap="none" normalizeH="0" baseline="0" dirty="0">
                <a:ln>
                  <a:noFill/>
                </a:ln>
                <a:solidFill>
                  <a:srgbClr val="333333"/>
                </a:solidFill>
                <a:effectLst/>
                <a:latin typeface="Helvetica Neue"/>
              </a:rPr>
              <a:t>(</a:t>
            </a:r>
            <a:r>
              <a:rPr kumimoji="0" lang="es-CO" altLang="es-CO" sz="1000" b="0" i="0" u="none" strike="noStrike" cap="none" normalizeH="0" baseline="0" dirty="0" err="1">
                <a:ln>
                  <a:noFill/>
                </a:ln>
                <a:solidFill>
                  <a:srgbClr val="333333"/>
                </a:solidFill>
                <a:effectLst/>
                <a:latin typeface="Helvetica Neue"/>
              </a:rPr>
              <a:t>upper</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complex.model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lower</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simple.model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direction</a:t>
            </a:r>
            <a:r>
              <a:rPr kumimoji="0" lang="es-CO" altLang="es-CO" sz="1000" b="0" i="0" u="none" strike="noStrike" cap="none" normalizeH="0" baseline="0" dirty="0">
                <a:ln>
                  <a:noFill/>
                </a:ln>
                <a:solidFill>
                  <a:srgbClr val="333333"/>
                </a:solidFill>
                <a:effectLst/>
                <a:latin typeface="Helvetica Neue"/>
              </a:rPr>
              <a:t> = “</a:t>
            </a:r>
            <a:r>
              <a:rPr kumimoji="0" lang="es-CO" altLang="es-CO" sz="1000" b="0" i="0" u="none" strike="noStrike" cap="none" normalizeH="0" baseline="0" dirty="0" err="1">
                <a:ln>
                  <a:noFill/>
                </a:ln>
                <a:solidFill>
                  <a:srgbClr val="333333"/>
                </a:solidFill>
                <a:effectLst/>
                <a:latin typeface="Helvetica Neue"/>
              </a:rPr>
              <a:t>backward</a:t>
            </a:r>
            <a:r>
              <a:rPr kumimoji="0" lang="es-CO" altLang="es-CO" sz="1000" b="0" i="0" u="none" strike="noStrike" cap="none" normalizeH="0" baseline="0" dirty="0">
                <a:ln>
                  <a:noFill/>
                </a:ln>
                <a:solidFill>
                  <a:srgbClr val="333333"/>
                </a:solidFill>
                <a:effectLst/>
                <a:latin typeface="Helvetica Neue"/>
              </a:rPr>
              <a:t>”) in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R </a:t>
            </a:r>
            <a:r>
              <a:rPr kumimoji="0" lang="es-CO" altLang="es-CO" sz="1000" b="0" i="0" u="none" strike="noStrike" cap="none" normalizeH="0" baseline="0" dirty="0" err="1">
                <a:ln>
                  <a:noFill/>
                </a:ln>
                <a:solidFill>
                  <a:srgbClr val="333333"/>
                </a:solidFill>
                <a:effectLst/>
                <a:latin typeface="Helvetica Neue"/>
              </a:rPr>
              <a:t>package</a:t>
            </a:r>
            <a:r>
              <a:rPr kumimoji="0" lang="es-CO" altLang="es-CO" sz="1000" b="0" i="0" u="none" strike="noStrike" cap="none" normalizeH="0" baseline="0" dirty="0">
                <a:ln>
                  <a:noFill/>
                </a:ln>
                <a:solidFill>
                  <a:srgbClr val="333333"/>
                </a:solidFill>
                <a:effectLst/>
                <a:latin typeface="Helvetica Neue"/>
              </a:rPr>
              <a:t> MASS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do </a:t>
            </a:r>
            <a:r>
              <a:rPr kumimoji="0" lang="es-CO" altLang="es-CO" sz="1000" b="0" i="0" u="none" strike="noStrike" cap="none" normalizeH="0" baseline="0" dirty="0" err="1">
                <a:ln>
                  <a:noFill/>
                </a:ln>
                <a:solidFill>
                  <a:srgbClr val="333333"/>
                </a:solidFill>
                <a:effectLst/>
                <a:latin typeface="Helvetica Neue"/>
              </a:rPr>
              <a:t>this</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that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begin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stepwise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selection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with</a:t>
            </a:r>
            <a:r>
              <a:rPr kumimoji="0" lang="es-CO" altLang="es-CO" sz="1000" b="0" i="0" u="none" strike="noStrike" cap="none" normalizeH="0" baseline="0" dirty="0">
                <a:ln>
                  <a:noFill/>
                </a:ln>
                <a:solidFill>
                  <a:srgbClr val="333333"/>
                </a:solidFill>
                <a:effectLst/>
                <a:latin typeface="Helvetica Neue"/>
              </a:rPr>
              <a:t>, </a:t>
            </a:r>
            <a:r>
              <a:rPr kumimoji="0" lang="es-CO" altLang="es-CO" sz="1200" b="0" i="0" u="none" strike="noStrike" cap="none" normalizeH="0" baseline="0" dirty="0" err="1">
                <a:ln>
                  <a:noFill/>
                </a:ln>
                <a:solidFill>
                  <a:srgbClr val="333333"/>
                </a:solidFill>
                <a:effectLst/>
                <a:latin typeface="MathJax_Typewriter"/>
              </a:rPr>
              <a:t>complex.model</a:t>
            </a:r>
            <a:r>
              <a:rPr kumimoji="0" lang="es-CO" altLang="es-CO" sz="1000" b="0" i="0" u="none" strike="noStrike" cap="none" normalizeH="0" baseline="0" dirty="0" err="1">
                <a:ln>
                  <a:noFill/>
                </a:ln>
                <a:solidFill>
                  <a:srgbClr val="333333"/>
                </a:solidFill>
                <a:effectLst/>
                <a:latin typeface="Helvetica Neue"/>
              </a:rPr>
              <a:t>complex.model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complex</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want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have</a:t>
            </a:r>
            <a:r>
              <a:rPr kumimoji="0" lang="es-CO" altLang="es-CO" sz="1000" b="0" i="0" u="none" strike="noStrike" cap="none" normalizeH="0" baseline="0" dirty="0">
                <a:ln>
                  <a:noFill/>
                </a:ln>
                <a:solidFill>
                  <a:srgbClr val="333333"/>
                </a:solidFill>
                <a:effectLst/>
                <a:latin typeface="Helvetica Neue"/>
              </a:rPr>
              <a:t>, so in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case </a:t>
            </a:r>
            <a:r>
              <a:rPr kumimoji="0" lang="es-CO" altLang="es-CO" sz="1000" b="0" i="0" u="none" strike="noStrike" cap="none" normalizeH="0" baseline="0" dirty="0" err="1">
                <a:ln>
                  <a:noFill/>
                </a:ln>
                <a:solidFill>
                  <a:srgbClr val="333333"/>
                </a:solidFill>
                <a:effectLst/>
                <a:latin typeface="Helvetica Neue"/>
              </a:rPr>
              <a:t>of</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backward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elimination</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be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same</a:t>
            </a:r>
            <a:r>
              <a:rPr kumimoji="0" lang="es-CO" altLang="es-CO" sz="1000" b="0" i="0" u="none" strike="noStrike" cap="none" normalizeH="0" baseline="0" dirty="0">
                <a:ln>
                  <a:noFill/>
                </a:ln>
                <a:solidFill>
                  <a:srgbClr val="333333"/>
                </a:solidFill>
                <a:effectLst/>
                <a:latin typeface="Helvetica Neue"/>
              </a:rPr>
              <a:t> as </a:t>
            </a:r>
            <a:r>
              <a:rPr kumimoji="0" lang="es-CO" altLang="es-CO" sz="1200" b="0" i="0" u="none" strike="noStrike" cap="none" normalizeH="0" baseline="0" dirty="0" err="1">
                <a:ln>
                  <a:noFill/>
                </a:ln>
                <a:solidFill>
                  <a:srgbClr val="333333"/>
                </a:solidFill>
                <a:effectLst/>
                <a:latin typeface="MathJax_Typewriter"/>
              </a:rPr>
              <a:t>starting.model</a:t>
            </a:r>
            <a:r>
              <a:rPr kumimoji="0" lang="es-CO" altLang="es-CO" sz="1000" b="0" i="0" u="none" strike="noStrike" cap="none" normalizeH="0" baseline="0" dirty="0" err="1">
                <a:ln>
                  <a:noFill/>
                </a:ln>
                <a:solidFill>
                  <a:srgbClr val="333333"/>
                </a:solidFill>
                <a:effectLst/>
                <a:latin typeface="Helvetica Neue"/>
              </a:rPr>
              <a:t>starting.model</a:t>
            </a:r>
            <a:r>
              <a:rPr kumimoji="0" lang="es-CO" altLang="es-CO" sz="1000" b="0" i="0" u="none" strike="noStrike" cap="none" normalizeH="0" baseline="0" dirty="0">
                <a:ln>
                  <a:noFill/>
                </a:ln>
                <a:solidFill>
                  <a:srgbClr val="333333"/>
                </a:solidFill>
                <a:effectLst/>
                <a:latin typeface="Helvetica Neue"/>
              </a:rPr>
              <a:t>, and </a:t>
            </a:r>
            <a:r>
              <a:rPr kumimoji="0" lang="es-CO" altLang="es-CO" sz="1200" b="0" i="0" u="none" strike="noStrike" cap="none" normalizeH="0" baseline="0" dirty="0" err="1">
                <a:ln>
                  <a:noFill/>
                </a:ln>
                <a:solidFill>
                  <a:srgbClr val="333333"/>
                </a:solidFill>
                <a:effectLst/>
                <a:latin typeface="MathJax_Typewriter"/>
              </a:rPr>
              <a:t>simple.model</a:t>
            </a:r>
            <a:r>
              <a:rPr kumimoji="0" lang="es-CO" altLang="es-CO" sz="1000" b="0" i="0" u="none" strike="noStrike" cap="none" normalizeH="0" baseline="0" dirty="0" err="1">
                <a:ln>
                  <a:noFill/>
                </a:ln>
                <a:solidFill>
                  <a:srgbClr val="333333"/>
                </a:solidFill>
                <a:effectLst/>
                <a:latin typeface="Helvetica Neue"/>
              </a:rPr>
              <a:t>simple.model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is</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simplistic</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you</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would</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want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obtain</a:t>
            </a:r>
            <a:r>
              <a:rPr kumimoji="0" lang="es-CO" altLang="es-CO" sz="1000" b="0" i="0" u="none" strike="noStrike" cap="none" normalizeH="0" baseline="0" dirty="0">
                <a:ln>
                  <a:noFill/>
                </a:ln>
                <a:solidFill>
                  <a:srgbClr val="333333"/>
                </a:solidFill>
                <a:effectLst/>
                <a:latin typeface="Helvetica Neue"/>
              </a:rPr>
              <a:t>. I </a:t>
            </a:r>
            <a:r>
              <a:rPr kumimoji="0" lang="es-CO" altLang="es-CO" sz="1000" b="0" i="0" u="none" strike="noStrike" cap="none" normalizeH="0" baseline="0" dirty="0" err="1">
                <a:ln>
                  <a:noFill/>
                </a:ln>
                <a:solidFill>
                  <a:srgbClr val="333333"/>
                </a:solidFill>
                <a:effectLst/>
                <a:latin typeface="Helvetica Neue"/>
              </a:rPr>
              <a:t>will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specify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simplest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as a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using</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only</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the</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intercept</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to</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model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educational</a:t>
            </a:r>
            <a:r>
              <a:rPr kumimoji="0" lang="es-CO" altLang="es-CO" sz="1000" b="0" i="0" u="none" strike="noStrike" cap="none" normalizeH="0" baseline="0" dirty="0">
                <a:ln>
                  <a:noFill/>
                </a:ln>
                <a:solidFill>
                  <a:srgbClr val="333333"/>
                </a:solidFill>
                <a:effectLst/>
                <a:latin typeface="Helvetica Neue"/>
              </a:rPr>
              <a:t> </a:t>
            </a:r>
            <a:r>
              <a:rPr kumimoji="0" lang="es-CO" altLang="es-CO" sz="1000" b="0" i="0" u="none" strike="noStrike" cap="none" normalizeH="0" baseline="0" dirty="0" err="1">
                <a:ln>
                  <a:noFill/>
                </a:ln>
                <a:solidFill>
                  <a:srgbClr val="333333"/>
                </a:solidFill>
                <a:effectLst/>
                <a:latin typeface="Helvetica Neue"/>
              </a:rPr>
              <a:t>attainment</a:t>
            </a:r>
            <a:r>
              <a:rPr kumimoji="0" lang="es-CO" altLang="es-CO" sz="1000" b="0" i="0" u="none" strike="noStrike" cap="none" normalizeH="0" baseline="0" dirty="0">
                <a:ln>
                  <a:noFill/>
                </a:ln>
                <a:solidFill>
                  <a:srgbClr val="333333"/>
                </a:solidFill>
                <a:effectLst/>
                <a:latin typeface="Helvetica Neue"/>
              </a:rPr>
              <a:t> 6 </a:t>
            </a:r>
            <a:r>
              <a:rPr kumimoji="0" lang="es-CO" altLang="es-CO" sz="1000" b="0" i="0" u="none" strike="noStrike" cap="none" normalizeH="0" baseline="0" dirty="0" err="1">
                <a:ln>
                  <a:noFill/>
                </a:ln>
                <a:solidFill>
                  <a:srgbClr val="333333"/>
                </a:solidFill>
                <a:effectLst/>
                <a:latin typeface="Helvetica Neue"/>
              </a:rPr>
              <a:t>years</a:t>
            </a:r>
            <a:r>
              <a:rPr kumimoji="0" lang="es-CO" altLang="es-CO" sz="1000" b="0" i="0" u="none" strike="noStrike" cap="none" normalizeH="0" baseline="0" dirty="0">
                <a:ln>
                  <a:noFill/>
                </a:ln>
                <a:solidFill>
                  <a:srgbClr val="333333"/>
                </a:solidFill>
                <a:effectLst/>
                <a:latin typeface="Helvetica Neue"/>
              </a:rPr>
              <a:t> after </a:t>
            </a:r>
            <a:r>
              <a:rPr kumimoji="0" lang="es-CO" altLang="es-CO" sz="1000" b="0" i="0" u="none" strike="noStrike" cap="none" normalizeH="0" baseline="0" dirty="0" err="1">
                <a:ln>
                  <a:noFill/>
                </a:ln>
                <a:solidFill>
                  <a:srgbClr val="333333"/>
                </a:solidFill>
                <a:effectLst/>
                <a:latin typeface="Helvetica Neue"/>
              </a:rPr>
              <a:t>graduation</a:t>
            </a:r>
            <a:r>
              <a:rPr kumimoji="0" lang="es-CO" altLang="es-CO" sz="1000" b="0" i="0" u="none" strike="noStrike" cap="none" normalizeH="0" baseline="0" dirty="0">
                <a:ln>
                  <a:noFill/>
                </a:ln>
                <a:solidFill>
                  <a:srgbClr val="333333"/>
                </a:solidFill>
                <a:effectLst/>
                <a:latin typeface="Helvetica Neue"/>
              </a:rPr>
              <a:t>.</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3FB4396D-35A2-4C59-A673-028D8F416F2F}"/>
              </a:ext>
            </a:extLst>
          </p:cNvPr>
          <p:cNvSpPr/>
          <p:nvPr/>
        </p:nvSpPr>
        <p:spPr>
          <a:xfrm>
            <a:off x="5488222" y="3404293"/>
            <a:ext cx="6096000" cy="1200329"/>
          </a:xfrm>
          <a:prstGeom prst="rect">
            <a:avLst/>
          </a:prstGeom>
        </p:spPr>
        <p:txBody>
          <a:bodyPr>
            <a:spAutoFit/>
          </a:bodyPr>
          <a:lstStyle/>
          <a:p>
            <a:r>
              <a:rPr lang="en-US" dirty="0">
                <a:solidFill>
                  <a:srgbClr val="333333"/>
                </a:solidFill>
                <a:latin typeface="ProximaNova"/>
              </a:rPr>
              <a:t>The CV for a model aims to describe the model fit in terms of the relative sizes of the squared residuals and outcome values.  The lower the CV, the smaller the residuals relative to the predicted value.  This is suggestive of a good model fit. </a:t>
            </a:r>
            <a:endParaRPr lang="es-CO" dirty="0"/>
          </a:p>
        </p:txBody>
      </p:sp>
    </p:spTree>
    <p:extLst>
      <p:ext uri="{BB962C8B-B14F-4D97-AF65-F5344CB8AC3E}">
        <p14:creationId xmlns:p14="http://schemas.microsoft.com/office/powerpoint/2010/main" val="270418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2100D4-EE40-41EC-9B9A-61882C7ADA2C}"/>
              </a:ext>
            </a:extLst>
          </p:cNvPr>
          <p:cNvSpPr>
            <a:spLocks noGrp="1"/>
          </p:cNvSpPr>
          <p:nvPr>
            <p:ph type="title"/>
          </p:nvPr>
        </p:nvSpPr>
        <p:spPr>
          <a:xfrm>
            <a:off x="0" y="374070"/>
            <a:ext cx="12192000" cy="721553"/>
          </a:xfrm>
        </p:spPr>
        <p:txBody>
          <a:bodyPr vert="horz" lIns="91440" tIns="45720" rIns="91440" bIns="45720" rtlCol="0" anchor="t">
            <a:noAutofit/>
          </a:bodyPr>
          <a:lstStyle/>
          <a:p>
            <a:pPr algn="ctr"/>
            <a:r>
              <a:rPr lang="es-CO" sz="5400" b="1" dirty="0">
                <a:solidFill>
                  <a:schemeClr val="bg1"/>
                </a:solidFill>
              </a:rPr>
              <a:t>Ubicación de las tiendas a pronosticar</a:t>
            </a:r>
            <a:endParaRPr lang="es-ES" sz="5400" dirty="0"/>
          </a:p>
        </p:txBody>
      </p:sp>
      <p:pic>
        <p:nvPicPr>
          <p:cNvPr id="2" name="Imagen 1">
            <a:extLst>
              <a:ext uri="{FF2B5EF4-FFF2-40B4-BE49-F238E27FC236}">
                <a16:creationId xmlns:a16="http://schemas.microsoft.com/office/drawing/2014/main" id="{9D7FCC47-337C-40A8-9053-3F1733DBE903}"/>
              </a:ext>
            </a:extLst>
          </p:cNvPr>
          <p:cNvPicPr>
            <a:picLocks noChangeAspect="1"/>
          </p:cNvPicPr>
          <p:nvPr/>
        </p:nvPicPr>
        <p:blipFill rotWithShape="1">
          <a:blip r:embed="rId2"/>
          <a:srcRect b="6462"/>
          <a:stretch/>
        </p:blipFill>
        <p:spPr>
          <a:xfrm>
            <a:off x="2946400" y="1735485"/>
            <a:ext cx="7208241" cy="4518992"/>
          </a:xfrm>
          <a:prstGeom prst="rect">
            <a:avLst/>
          </a:prstGeom>
        </p:spPr>
      </p:pic>
      <p:graphicFrame>
        <p:nvGraphicFramePr>
          <p:cNvPr id="21" name="Gráfico 20">
            <a:extLst>
              <a:ext uri="{FF2B5EF4-FFF2-40B4-BE49-F238E27FC236}">
                <a16:creationId xmlns:a16="http://schemas.microsoft.com/office/drawing/2014/main" id="{9531B91E-E57D-4A43-AC40-045A3648EC3F}"/>
              </a:ext>
            </a:extLst>
          </p:cNvPr>
          <p:cNvGraphicFramePr>
            <a:graphicFrameLocks/>
          </p:cNvGraphicFramePr>
          <p:nvPr>
            <p:extLst>
              <p:ext uri="{D42A27DB-BD31-4B8C-83A1-F6EECF244321}">
                <p14:modId xmlns:p14="http://schemas.microsoft.com/office/powerpoint/2010/main" val="2200578956"/>
              </p:ext>
            </p:extLst>
          </p:nvPr>
        </p:nvGraphicFramePr>
        <p:xfrm>
          <a:off x="586172" y="3026248"/>
          <a:ext cx="3240056" cy="1918594"/>
        </p:xfrm>
        <a:graphic>
          <a:graphicData uri="http://schemas.openxmlformats.org/drawingml/2006/chart">
            <c:chart xmlns:c="http://schemas.openxmlformats.org/drawingml/2006/chart" xmlns:r="http://schemas.openxmlformats.org/officeDocument/2006/relationships" r:id="rId3"/>
          </a:graphicData>
        </a:graphic>
      </p:graphicFrame>
      <p:sp>
        <p:nvSpPr>
          <p:cNvPr id="23" name="CuadroTexto 22">
            <a:extLst>
              <a:ext uri="{FF2B5EF4-FFF2-40B4-BE49-F238E27FC236}">
                <a16:creationId xmlns:a16="http://schemas.microsoft.com/office/drawing/2014/main" id="{165466D0-4CA3-486D-902B-C0967E1613C8}"/>
              </a:ext>
            </a:extLst>
          </p:cNvPr>
          <p:cNvSpPr txBox="1"/>
          <p:nvPr/>
        </p:nvSpPr>
        <p:spPr>
          <a:xfrm>
            <a:off x="814619" y="3438723"/>
            <a:ext cx="570514" cy="307777"/>
          </a:xfrm>
          <a:prstGeom prst="rect">
            <a:avLst/>
          </a:prstGeom>
          <a:noFill/>
        </p:spPr>
        <p:txBody>
          <a:bodyPr wrap="square" rtlCol="0">
            <a:spAutoFit/>
          </a:bodyPr>
          <a:lstStyle/>
          <a:p>
            <a:pPr algn="ctr"/>
            <a:r>
              <a:rPr lang="es-CO" sz="1400" b="1" dirty="0">
                <a:solidFill>
                  <a:schemeClr val="accent1"/>
                </a:solidFill>
              </a:rPr>
              <a:t>7.4M</a:t>
            </a:r>
          </a:p>
        </p:txBody>
      </p:sp>
      <p:sp>
        <p:nvSpPr>
          <p:cNvPr id="24" name="CuadroTexto 23">
            <a:extLst>
              <a:ext uri="{FF2B5EF4-FFF2-40B4-BE49-F238E27FC236}">
                <a16:creationId xmlns:a16="http://schemas.microsoft.com/office/drawing/2014/main" id="{1A84FCAC-D8AF-433A-B02F-0A2952E0558D}"/>
              </a:ext>
            </a:extLst>
          </p:cNvPr>
          <p:cNvSpPr txBox="1"/>
          <p:nvPr/>
        </p:nvSpPr>
        <p:spPr>
          <a:xfrm>
            <a:off x="1550802" y="3677768"/>
            <a:ext cx="570514" cy="307777"/>
          </a:xfrm>
          <a:prstGeom prst="rect">
            <a:avLst/>
          </a:prstGeom>
          <a:noFill/>
        </p:spPr>
        <p:txBody>
          <a:bodyPr wrap="square" rtlCol="0">
            <a:spAutoFit/>
          </a:bodyPr>
          <a:lstStyle/>
          <a:p>
            <a:pPr algn="ctr"/>
            <a:r>
              <a:rPr lang="es-CO" sz="1400" b="1" dirty="0">
                <a:solidFill>
                  <a:schemeClr val="accent1"/>
                </a:solidFill>
              </a:rPr>
              <a:t>5.4M</a:t>
            </a:r>
          </a:p>
        </p:txBody>
      </p:sp>
      <p:sp>
        <p:nvSpPr>
          <p:cNvPr id="25" name="CuadroTexto 24">
            <a:extLst>
              <a:ext uri="{FF2B5EF4-FFF2-40B4-BE49-F238E27FC236}">
                <a16:creationId xmlns:a16="http://schemas.microsoft.com/office/drawing/2014/main" id="{5499758D-22A7-4770-81B8-2FB5798A5853}"/>
              </a:ext>
            </a:extLst>
          </p:cNvPr>
          <p:cNvSpPr txBox="1"/>
          <p:nvPr/>
        </p:nvSpPr>
        <p:spPr>
          <a:xfrm>
            <a:off x="2234702" y="3051648"/>
            <a:ext cx="677864" cy="307777"/>
          </a:xfrm>
          <a:prstGeom prst="rect">
            <a:avLst/>
          </a:prstGeom>
          <a:noFill/>
        </p:spPr>
        <p:txBody>
          <a:bodyPr wrap="square" rtlCol="0">
            <a:spAutoFit/>
          </a:bodyPr>
          <a:lstStyle/>
          <a:p>
            <a:pPr algn="ctr"/>
            <a:r>
              <a:rPr lang="es-CO" sz="1400" b="1" dirty="0">
                <a:solidFill>
                  <a:schemeClr val="accent1"/>
                </a:solidFill>
              </a:rPr>
              <a:t>10.8M</a:t>
            </a:r>
          </a:p>
        </p:txBody>
      </p:sp>
      <p:sp>
        <p:nvSpPr>
          <p:cNvPr id="26" name="CuadroTexto 25">
            <a:extLst>
              <a:ext uri="{FF2B5EF4-FFF2-40B4-BE49-F238E27FC236}">
                <a16:creationId xmlns:a16="http://schemas.microsoft.com/office/drawing/2014/main" id="{107DFD6B-8E4B-41F9-88B0-1721F57EDB05}"/>
              </a:ext>
            </a:extLst>
          </p:cNvPr>
          <p:cNvSpPr txBox="1"/>
          <p:nvPr/>
        </p:nvSpPr>
        <p:spPr>
          <a:xfrm>
            <a:off x="3044400" y="3844356"/>
            <a:ext cx="570514" cy="307777"/>
          </a:xfrm>
          <a:prstGeom prst="rect">
            <a:avLst/>
          </a:prstGeom>
          <a:noFill/>
        </p:spPr>
        <p:txBody>
          <a:bodyPr wrap="square" rtlCol="0">
            <a:spAutoFit/>
          </a:bodyPr>
          <a:lstStyle/>
          <a:p>
            <a:pPr algn="ctr"/>
            <a:r>
              <a:rPr lang="es-CO" sz="1400" b="1" dirty="0">
                <a:solidFill>
                  <a:schemeClr val="accent1"/>
                </a:solidFill>
              </a:rPr>
              <a:t>3.9M</a:t>
            </a:r>
          </a:p>
        </p:txBody>
      </p:sp>
      <p:graphicFrame>
        <p:nvGraphicFramePr>
          <p:cNvPr id="32" name="Gráfico 31">
            <a:extLst>
              <a:ext uri="{FF2B5EF4-FFF2-40B4-BE49-F238E27FC236}">
                <a16:creationId xmlns:a16="http://schemas.microsoft.com/office/drawing/2014/main" id="{B066E437-C271-414C-B4CC-105AB79B77F4}"/>
              </a:ext>
            </a:extLst>
          </p:cNvPr>
          <p:cNvGraphicFramePr>
            <a:graphicFrameLocks/>
          </p:cNvGraphicFramePr>
          <p:nvPr>
            <p:extLst>
              <p:ext uri="{D42A27DB-BD31-4B8C-83A1-F6EECF244321}">
                <p14:modId xmlns:p14="http://schemas.microsoft.com/office/powerpoint/2010/main" val="1431069643"/>
              </p:ext>
            </p:extLst>
          </p:nvPr>
        </p:nvGraphicFramePr>
        <p:xfrm>
          <a:off x="3259568" y="4970241"/>
          <a:ext cx="2376351" cy="1707378"/>
        </p:xfrm>
        <a:graphic>
          <a:graphicData uri="http://schemas.openxmlformats.org/drawingml/2006/chart">
            <c:chart xmlns:c="http://schemas.openxmlformats.org/drawingml/2006/chart" xmlns:r="http://schemas.openxmlformats.org/officeDocument/2006/relationships" r:id="rId4"/>
          </a:graphicData>
        </a:graphic>
      </p:graphicFrame>
      <p:sp>
        <p:nvSpPr>
          <p:cNvPr id="29" name="CuadroTexto 28">
            <a:extLst>
              <a:ext uri="{FF2B5EF4-FFF2-40B4-BE49-F238E27FC236}">
                <a16:creationId xmlns:a16="http://schemas.microsoft.com/office/drawing/2014/main" id="{2BBBB418-F16A-447F-848A-4CFE056D93FC}"/>
              </a:ext>
            </a:extLst>
          </p:cNvPr>
          <p:cNvSpPr txBox="1"/>
          <p:nvPr/>
        </p:nvSpPr>
        <p:spPr>
          <a:xfrm>
            <a:off x="3426515" y="5483871"/>
            <a:ext cx="570514" cy="307777"/>
          </a:xfrm>
          <a:prstGeom prst="rect">
            <a:avLst/>
          </a:prstGeom>
          <a:noFill/>
        </p:spPr>
        <p:txBody>
          <a:bodyPr wrap="square" rtlCol="0">
            <a:spAutoFit/>
          </a:bodyPr>
          <a:lstStyle/>
          <a:p>
            <a:pPr algn="ctr"/>
            <a:r>
              <a:rPr lang="es-CO" sz="1400" b="1" dirty="0">
                <a:solidFill>
                  <a:schemeClr val="accent1"/>
                </a:solidFill>
              </a:rPr>
              <a:t>5.4M</a:t>
            </a:r>
          </a:p>
        </p:txBody>
      </p:sp>
      <p:sp>
        <p:nvSpPr>
          <p:cNvPr id="30" name="CuadroTexto 29">
            <a:extLst>
              <a:ext uri="{FF2B5EF4-FFF2-40B4-BE49-F238E27FC236}">
                <a16:creationId xmlns:a16="http://schemas.microsoft.com/office/drawing/2014/main" id="{0420551B-C7B6-4883-9591-12EDE17D5BAF}"/>
              </a:ext>
            </a:extLst>
          </p:cNvPr>
          <p:cNvSpPr txBox="1"/>
          <p:nvPr/>
        </p:nvSpPr>
        <p:spPr>
          <a:xfrm>
            <a:off x="4167777" y="5303221"/>
            <a:ext cx="570514" cy="307777"/>
          </a:xfrm>
          <a:prstGeom prst="rect">
            <a:avLst/>
          </a:prstGeom>
          <a:noFill/>
        </p:spPr>
        <p:txBody>
          <a:bodyPr wrap="square" rtlCol="0">
            <a:spAutoFit/>
          </a:bodyPr>
          <a:lstStyle/>
          <a:p>
            <a:pPr algn="ctr"/>
            <a:r>
              <a:rPr lang="es-CO" sz="1400" b="1" dirty="0">
                <a:solidFill>
                  <a:schemeClr val="accent1"/>
                </a:solidFill>
              </a:rPr>
              <a:t>7.0M</a:t>
            </a:r>
          </a:p>
        </p:txBody>
      </p:sp>
      <p:sp>
        <p:nvSpPr>
          <p:cNvPr id="31" name="CuadroTexto 30">
            <a:extLst>
              <a:ext uri="{FF2B5EF4-FFF2-40B4-BE49-F238E27FC236}">
                <a16:creationId xmlns:a16="http://schemas.microsoft.com/office/drawing/2014/main" id="{61DC3B2B-C4BE-4677-8330-42D6A9CA8B38}"/>
              </a:ext>
            </a:extLst>
          </p:cNvPr>
          <p:cNvSpPr txBox="1"/>
          <p:nvPr/>
        </p:nvSpPr>
        <p:spPr>
          <a:xfrm>
            <a:off x="4921739" y="5411638"/>
            <a:ext cx="570514" cy="307777"/>
          </a:xfrm>
          <a:prstGeom prst="rect">
            <a:avLst/>
          </a:prstGeom>
          <a:noFill/>
        </p:spPr>
        <p:txBody>
          <a:bodyPr wrap="square" rtlCol="0">
            <a:spAutoFit/>
          </a:bodyPr>
          <a:lstStyle/>
          <a:p>
            <a:pPr algn="ctr"/>
            <a:r>
              <a:rPr lang="es-CO" sz="1400" b="1" dirty="0">
                <a:solidFill>
                  <a:schemeClr val="accent1"/>
                </a:solidFill>
              </a:rPr>
              <a:t>5.9M</a:t>
            </a:r>
          </a:p>
        </p:txBody>
      </p:sp>
      <p:sp>
        <p:nvSpPr>
          <p:cNvPr id="35" name="CuadroTexto 34">
            <a:extLst>
              <a:ext uri="{FF2B5EF4-FFF2-40B4-BE49-F238E27FC236}">
                <a16:creationId xmlns:a16="http://schemas.microsoft.com/office/drawing/2014/main" id="{3601902D-F013-480C-BE49-2C91FA9C8103}"/>
              </a:ext>
            </a:extLst>
          </p:cNvPr>
          <p:cNvSpPr txBox="1"/>
          <p:nvPr/>
        </p:nvSpPr>
        <p:spPr>
          <a:xfrm>
            <a:off x="9104063" y="1299219"/>
            <a:ext cx="570514" cy="307777"/>
          </a:xfrm>
          <a:prstGeom prst="rect">
            <a:avLst/>
          </a:prstGeom>
          <a:noFill/>
        </p:spPr>
        <p:txBody>
          <a:bodyPr wrap="square" rtlCol="0">
            <a:spAutoFit/>
          </a:bodyPr>
          <a:lstStyle/>
          <a:p>
            <a:pPr algn="ctr"/>
            <a:r>
              <a:rPr lang="es-CO" sz="1400" b="1" dirty="0">
                <a:solidFill>
                  <a:schemeClr val="accent1"/>
                </a:solidFill>
              </a:rPr>
              <a:t>6.2M</a:t>
            </a:r>
          </a:p>
        </p:txBody>
      </p:sp>
      <p:sp>
        <p:nvSpPr>
          <p:cNvPr id="36" name="CuadroTexto 35">
            <a:extLst>
              <a:ext uri="{FF2B5EF4-FFF2-40B4-BE49-F238E27FC236}">
                <a16:creationId xmlns:a16="http://schemas.microsoft.com/office/drawing/2014/main" id="{00AD4405-F9B3-401E-B2D1-9E818FD5064C}"/>
              </a:ext>
            </a:extLst>
          </p:cNvPr>
          <p:cNvSpPr txBox="1"/>
          <p:nvPr/>
        </p:nvSpPr>
        <p:spPr>
          <a:xfrm>
            <a:off x="9853168" y="1299218"/>
            <a:ext cx="570514" cy="307777"/>
          </a:xfrm>
          <a:prstGeom prst="rect">
            <a:avLst/>
          </a:prstGeom>
          <a:noFill/>
        </p:spPr>
        <p:txBody>
          <a:bodyPr wrap="square" rtlCol="0">
            <a:spAutoFit/>
          </a:bodyPr>
          <a:lstStyle/>
          <a:p>
            <a:pPr algn="ctr"/>
            <a:r>
              <a:rPr lang="es-CO" sz="1400" b="1" dirty="0">
                <a:solidFill>
                  <a:schemeClr val="accent1"/>
                </a:solidFill>
              </a:rPr>
              <a:t>6.2M</a:t>
            </a:r>
          </a:p>
        </p:txBody>
      </p:sp>
      <p:sp>
        <p:nvSpPr>
          <p:cNvPr id="34" name="CuadroTexto 33">
            <a:extLst>
              <a:ext uri="{FF2B5EF4-FFF2-40B4-BE49-F238E27FC236}">
                <a16:creationId xmlns:a16="http://schemas.microsoft.com/office/drawing/2014/main" id="{7D6DD366-A73B-4795-9D1A-7D1E51417B96}"/>
              </a:ext>
            </a:extLst>
          </p:cNvPr>
          <p:cNvSpPr txBox="1"/>
          <p:nvPr/>
        </p:nvSpPr>
        <p:spPr>
          <a:xfrm>
            <a:off x="8354958" y="1453108"/>
            <a:ext cx="570514" cy="307777"/>
          </a:xfrm>
          <a:prstGeom prst="rect">
            <a:avLst/>
          </a:prstGeom>
          <a:noFill/>
        </p:spPr>
        <p:txBody>
          <a:bodyPr wrap="square" rtlCol="0">
            <a:spAutoFit/>
          </a:bodyPr>
          <a:lstStyle/>
          <a:p>
            <a:pPr algn="ctr"/>
            <a:r>
              <a:rPr lang="es-CO" sz="1400" b="1" dirty="0">
                <a:solidFill>
                  <a:schemeClr val="accent1"/>
                </a:solidFill>
              </a:rPr>
              <a:t>4.9M</a:t>
            </a:r>
          </a:p>
        </p:txBody>
      </p:sp>
      <p:graphicFrame>
        <p:nvGraphicFramePr>
          <p:cNvPr id="33" name="Gráfico 32">
            <a:extLst>
              <a:ext uri="{FF2B5EF4-FFF2-40B4-BE49-F238E27FC236}">
                <a16:creationId xmlns:a16="http://schemas.microsoft.com/office/drawing/2014/main" id="{E05242D8-8238-4AF1-AB14-930C0282DA62}"/>
              </a:ext>
            </a:extLst>
          </p:cNvPr>
          <p:cNvGraphicFramePr>
            <a:graphicFrameLocks/>
          </p:cNvGraphicFramePr>
          <p:nvPr>
            <p:extLst>
              <p:ext uri="{D42A27DB-BD31-4B8C-83A1-F6EECF244321}">
                <p14:modId xmlns:p14="http://schemas.microsoft.com/office/powerpoint/2010/main" val="2229160449"/>
              </p:ext>
            </p:extLst>
          </p:nvPr>
        </p:nvGraphicFramePr>
        <p:xfrm>
          <a:off x="7836071" y="841167"/>
          <a:ext cx="2966352" cy="17590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558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400" b="1" dirty="0">
                <a:solidFill>
                  <a:schemeClr val="bg1"/>
                </a:solidFill>
              </a:rPr>
              <a:t>Composición de la demanda por categoría</a:t>
            </a:r>
            <a:endParaRPr lang="es-CO" sz="5400" dirty="0"/>
          </a:p>
        </p:txBody>
      </p:sp>
      <p:pic>
        <p:nvPicPr>
          <p:cNvPr id="4" name="Picture 2" descr="Walmart preocupado por potencial alza de precios a productos ...">
            <a:extLst>
              <a:ext uri="{FF2B5EF4-FFF2-40B4-BE49-F238E27FC236}">
                <a16:creationId xmlns:a16="http://schemas.microsoft.com/office/drawing/2014/main" id="{D98CEA28-3FCD-408F-A341-09C96A043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55" b="29636"/>
          <a:stretch/>
        </p:blipFill>
        <p:spPr bwMode="auto">
          <a:xfrm>
            <a:off x="3989904" y="4394722"/>
            <a:ext cx="4212628" cy="88348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CD0E8368-192A-472B-BDEB-4F45B21A6C40}"/>
              </a:ext>
            </a:extLst>
          </p:cNvPr>
          <p:cNvSpPr/>
          <p:nvPr/>
        </p:nvSpPr>
        <p:spPr>
          <a:xfrm>
            <a:off x="5436463" y="2613329"/>
            <a:ext cx="1331652" cy="133165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CO" sz="3200" dirty="0"/>
          </a:p>
        </p:txBody>
      </p:sp>
      <p:sp>
        <p:nvSpPr>
          <p:cNvPr id="7" name="Elipse 6">
            <a:extLst>
              <a:ext uri="{FF2B5EF4-FFF2-40B4-BE49-F238E27FC236}">
                <a16:creationId xmlns:a16="http://schemas.microsoft.com/office/drawing/2014/main" id="{6BAF93EE-1773-4DF1-B143-922484020222}"/>
              </a:ext>
            </a:extLst>
          </p:cNvPr>
          <p:cNvSpPr/>
          <p:nvPr/>
        </p:nvSpPr>
        <p:spPr>
          <a:xfrm>
            <a:off x="2536779" y="5254176"/>
            <a:ext cx="687472" cy="68747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8" name="Elipse 7">
            <a:extLst>
              <a:ext uri="{FF2B5EF4-FFF2-40B4-BE49-F238E27FC236}">
                <a16:creationId xmlns:a16="http://schemas.microsoft.com/office/drawing/2014/main" id="{40E0045B-E715-4272-A0DF-E8D602321255}"/>
              </a:ext>
            </a:extLst>
          </p:cNvPr>
          <p:cNvSpPr/>
          <p:nvPr/>
        </p:nvSpPr>
        <p:spPr>
          <a:xfrm>
            <a:off x="9862009" y="5682589"/>
            <a:ext cx="458036" cy="458036"/>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9" name="Rectángulo 8">
            <a:extLst>
              <a:ext uri="{FF2B5EF4-FFF2-40B4-BE49-F238E27FC236}">
                <a16:creationId xmlns:a16="http://schemas.microsoft.com/office/drawing/2014/main" id="{C08BB3DA-01A7-4000-9A42-3F335BD516FC}"/>
              </a:ext>
            </a:extLst>
          </p:cNvPr>
          <p:cNvSpPr/>
          <p:nvPr/>
        </p:nvSpPr>
        <p:spPr>
          <a:xfrm rot="10800000" flipV="1">
            <a:off x="5332781" y="2840300"/>
            <a:ext cx="1526437" cy="923330"/>
          </a:xfrm>
          <a:prstGeom prst="rect">
            <a:avLst/>
          </a:prstGeom>
        </p:spPr>
        <p:txBody>
          <a:bodyPr wrap="square">
            <a:spAutoFit/>
          </a:bodyPr>
          <a:lstStyle/>
          <a:p>
            <a:pPr algn="ctr"/>
            <a:r>
              <a:rPr lang="es-CO" sz="5400" dirty="0">
                <a:solidFill>
                  <a:schemeClr val="bg1"/>
                </a:solidFill>
              </a:rPr>
              <a:t>69%</a:t>
            </a:r>
          </a:p>
        </p:txBody>
      </p:sp>
      <p:sp>
        <p:nvSpPr>
          <p:cNvPr id="10" name="Rectángulo 9">
            <a:extLst>
              <a:ext uri="{FF2B5EF4-FFF2-40B4-BE49-F238E27FC236}">
                <a16:creationId xmlns:a16="http://schemas.microsoft.com/office/drawing/2014/main" id="{C96ABD08-1245-4273-B143-87C7035E768B}"/>
              </a:ext>
            </a:extLst>
          </p:cNvPr>
          <p:cNvSpPr/>
          <p:nvPr/>
        </p:nvSpPr>
        <p:spPr>
          <a:xfrm rot="10800000" flipV="1">
            <a:off x="2441991" y="5355922"/>
            <a:ext cx="877048" cy="461665"/>
          </a:xfrm>
          <a:prstGeom prst="rect">
            <a:avLst/>
          </a:prstGeom>
        </p:spPr>
        <p:txBody>
          <a:bodyPr wrap="square">
            <a:spAutoFit/>
          </a:bodyPr>
          <a:lstStyle/>
          <a:p>
            <a:pPr algn="ctr"/>
            <a:r>
              <a:rPr lang="es-CO" sz="2400" dirty="0">
                <a:solidFill>
                  <a:schemeClr val="bg1"/>
                </a:solidFill>
              </a:rPr>
              <a:t>22%</a:t>
            </a:r>
          </a:p>
        </p:txBody>
      </p:sp>
      <p:sp>
        <p:nvSpPr>
          <p:cNvPr id="11" name="Rectángulo 10">
            <a:extLst>
              <a:ext uri="{FF2B5EF4-FFF2-40B4-BE49-F238E27FC236}">
                <a16:creationId xmlns:a16="http://schemas.microsoft.com/office/drawing/2014/main" id="{76DE911E-D53B-4E3B-BF4A-50BF3A01DCB0}"/>
              </a:ext>
            </a:extLst>
          </p:cNvPr>
          <p:cNvSpPr/>
          <p:nvPr/>
        </p:nvSpPr>
        <p:spPr>
          <a:xfrm rot="10800000" flipV="1">
            <a:off x="9875003" y="5757718"/>
            <a:ext cx="422141" cy="307777"/>
          </a:xfrm>
          <a:prstGeom prst="rect">
            <a:avLst/>
          </a:prstGeom>
        </p:spPr>
        <p:txBody>
          <a:bodyPr wrap="square">
            <a:spAutoFit/>
          </a:bodyPr>
          <a:lstStyle/>
          <a:p>
            <a:pPr algn="ctr"/>
            <a:r>
              <a:rPr lang="es-CO" sz="1400" dirty="0">
                <a:solidFill>
                  <a:schemeClr val="bg1"/>
                </a:solidFill>
              </a:rPr>
              <a:t>9%</a:t>
            </a:r>
          </a:p>
        </p:txBody>
      </p:sp>
      <p:cxnSp>
        <p:nvCxnSpPr>
          <p:cNvPr id="13" name="Conector recto 12">
            <a:extLst>
              <a:ext uri="{FF2B5EF4-FFF2-40B4-BE49-F238E27FC236}">
                <a16:creationId xmlns:a16="http://schemas.microsoft.com/office/drawing/2014/main" id="{8C9BDF07-C650-429A-BD9C-4D23F9A02058}"/>
              </a:ext>
            </a:extLst>
          </p:cNvPr>
          <p:cNvCxnSpPr>
            <a:cxnSpLocks/>
            <a:endCxn id="6" idx="4"/>
          </p:cNvCxnSpPr>
          <p:nvPr/>
        </p:nvCxnSpPr>
        <p:spPr>
          <a:xfrm flipV="1">
            <a:off x="6095999" y="3944981"/>
            <a:ext cx="6290" cy="631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B5ED325-54D1-4B8A-B1A4-29E0D01BE00D}"/>
              </a:ext>
            </a:extLst>
          </p:cNvPr>
          <p:cNvCxnSpPr>
            <a:cxnSpLocks/>
          </p:cNvCxnSpPr>
          <p:nvPr/>
        </p:nvCxnSpPr>
        <p:spPr>
          <a:xfrm flipH="1">
            <a:off x="3209050" y="4983907"/>
            <a:ext cx="1177611" cy="4796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F2A2E25-85F3-4D95-9A8F-A3D9934B474D}"/>
              </a:ext>
            </a:extLst>
          </p:cNvPr>
          <p:cNvCxnSpPr>
            <a:cxnSpLocks/>
          </p:cNvCxnSpPr>
          <p:nvPr/>
        </p:nvCxnSpPr>
        <p:spPr>
          <a:xfrm>
            <a:off x="7909939" y="5089337"/>
            <a:ext cx="1952070" cy="707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5767034" y="3901569"/>
            <a:ext cx="1892300" cy="523220"/>
          </a:xfrm>
          <a:prstGeom prst="rect">
            <a:avLst/>
          </a:prstGeom>
          <a:noFill/>
        </p:spPr>
        <p:txBody>
          <a:bodyPr wrap="square" rtlCol="0">
            <a:spAutoFit/>
          </a:bodyPr>
          <a:lstStyle/>
          <a:p>
            <a:pPr algn="ctr"/>
            <a:r>
              <a:rPr lang="es-CO" sz="2800" b="1" dirty="0">
                <a:solidFill>
                  <a:schemeClr val="bg1">
                    <a:lumMod val="50000"/>
                  </a:schemeClr>
                </a:solidFill>
              </a:rPr>
              <a:t>FOODS</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1837995" y="5892300"/>
            <a:ext cx="2325204" cy="523220"/>
          </a:xfrm>
          <a:prstGeom prst="rect">
            <a:avLst/>
          </a:prstGeom>
          <a:noFill/>
        </p:spPr>
        <p:txBody>
          <a:bodyPr wrap="square" rtlCol="0">
            <a:spAutoFit/>
          </a:bodyPr>
          <a:lstStyle/>
          <a:p>
            <a:pPr algn="ctr"/>
            <a:r>
              <a:rPr lang="es-CO" sz="2800" b="1" dirty="0">
                <a:solidFill>
                  <a:schemeClr val="bg1">
                    <a:lumMod val="50000"/>
                  </a:schemeClr>
                </a:solidFill>
              </a:rPr>
              <a:t>HOUSEHOLD</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9330423" y="6148089"/>
            <a:ext cx="1536699" cy="523220"/>
          </a:xfrm>
          <a:prstGeom prst="rect">
            <a:avLst/>
          </a:prstGeom>
          <a:noFill/>
        </p:spPr>
        <p:txBody>
          <a:bodyPr wrap="square" rtlCol="0">
            <a:spAutoFit/>
          </a:bodyPr>
          <a:lstStyle/>
          <a:p>
            <a:pPr algn="ctr"/>
            <a:r>
              <a:rPr lang="es-CO" sz="2800" b="1" dirty="0">
                <a:solidFill>
                  <a:schemeClr val="bg1">
                    <a:lumMod val="50000"/>
                  </a:schemeClr>
                </a:solidFill>
              </a:rPr>
              <a:t>HOBBIES</a:t>
            </a:r>
          </a:p>
        </p:txBody>
      </p:sp>
      <p:sp>
        <p:nvSpPr>
          <p:cNvPr id="24" name="Elipse 23">
            <a:extLst>
              <a:ext uri="{FF2B5EF4-FFF2-40B4-BE49-F238E27FC236}">
                <a16:creationId xmlns:a16="http://schemas.microsoft.com/office/drawing/2014/main" id="{42197EA7-53F7-4E74-83AC-E40440EC09C0}"/>
              </a:ext>
            </a:extLst>
          </p:cNvPr>
          <p:cNvSpPr/>
          <p:nvPr/>
        </p:nvSpPr>
        <p:spPr>
          <a:xfrm>
            <a:off x="4477727" y="1648227"/>
            <a:ext cx="1056748" cy="1056748"/>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sp>
        <p:nvSpPr>
          <p:cNvPr id="25" name="Elipse 24">
            <a:extLst>
              <a:ext uri="{FF2B5EF4-FFF2-40B4-BE49-F238E27FC236}">
                <a16:creationId xmlns:a16="http://schemas.microsoft.com/office/drawing/2014/main" id="{2C760562-74C2-4CF0-865C-FAD8798AABF7}"/>
              </a:ext>
            </a:extLst>
          </p:cNvPr>
          <p:cNvSpPr/>
          <p:nvPr/>
        </p:nvSpPr>
        <p:spPr>
          <a:xfrm>
            <a:off x="5842922" y="1260291"/>
            <a:ext cx="513300" cy="51330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27" name="Conector recto 26">
            <a:extLst>
              <a:ext uri="{FF2B5EF4-FFF2-40B4-BE49-F238E27FC236}">
                <a16:creationId xmlns:a16="http://schemas.microsoft.com/office/drawing/2014/main" id="{83112C19-7A1F-421A-AEC3-229AF9CABFFB}"/>
              </a:ext>
            </a:extLst>
          </p:cNvPr>
          <p:cNvCxnSpPr>
            <a:cxnSpLocks/>
            <a:stCxn id="24" idx="5"/>
            <a:endCxn id="6" idx="1"/>
          </p:cNvCxnSpPr>
          <p:nvPr/>
        </p:nvCxnSpPr>
        <p:spPr>
          <a:xfrm>
            <a:off x="5379718" y="2550218"/>
            <a:ext cx="251761" cy="25812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A02C2522-7998-47EA-ACD1-BEB48222BBBE}"/>
              </a:ext>
            </a:extLst>
          </p:cNvPr>
          <p:cNvCxnSpPr>
            <a:cxnSpLocks/>
            <a:stCxn id="6" idx="0"/>
            <a:endCxn id="25" idx="4"/>
          </p:cNvCxnSpPr>
          <p:nvPr/>
        </p:nvCxnSpPr>
        <p:spPr>
          <a:xfrm flipH="1" flipV="1">
            <a:off x="6099572" y="1773591"/>
            <a:ext cx="2717" cy="8397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74EE0A73-3BEB-4305-80D9-3DF4EA0D04AE}"/>
              </a:ext>
            </a:extLst>
          </p:cNvPr>
          <p:cNvCxnSpPr>
            <a:cxnSpLocks/>
            <a:stCxn id="6" idx="7"/>
            <a:endCxn id="36" idx="3"/>
          </p:cNvCxnSpPr>
          <p:nvPr/>
        </p:nvCxnSpPr>
        <p:spPr>
          <a:xfrm flipV="1">
            <a:off x="6573099" y="1767026"/>
            <a:ext cx="1514218" cy="104131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D28AB752-3AC2-4170-81C6-C6A35B14F989}"/>
              </a:ext>
            </a:extLst>
          </p:cNvPr>
          <p:cNvSpPr/>
          <p:nvPr/>
        </p:nvSpPr>
        <p:spPr>
          <a:xfrm>
            <a:off x="8026493" y="1412520"/>
            <a:ext cx="415330" cy="4153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37" name="Rectángulo 36">
            <a:extLst>
              <a:ext uri="{FF2B5EF4-FFF2-40B4-BE49-F238E27FC236}">
                <a16:creationId xmlns:a16="http://schemas.microsoft.com/office/drawing/2014/main" id="{207CBF93-6836-4E45-BECB-9A268BD456E1}"/>
              </a:ext>
            </a:extLst>
          </p:cNvPr>
          <p:cNvSpPr/>
          <p:nvPr/>
        </p:nvSpPr>
        <p:spPr>
          <a:xfrm rot="10800000" flipV="1">
            <a:off x="4483459" y="1825869"/>
            <a:ext cx="1146295" cy="707886"/>
          </a:xfrm>
          <a:prstGeom prst="rect">
            <a:avLst/>
          </a:prstGeom>
        </p:spPr>
        <p:txBody>
          <a:bodyPr wrap="square">
            <a:spAutoFit/>
          </a:bodyPr>
          <a:lstStyle/>
          <a:p>
            <a:pPr algn="ctr"/>
            <a:r>
              <a:rPr lang="es-CO" sz="4000" dirty="0">
                <a:solidFill>
                  <a:schemeClr val="bg1"/>
                </a:solidFill>
              </a:rPr>
              <a:t>49%</a:t>
            </a:r>
          </a:p>
        </p:txBody>
      </p:sp>
      <p:sp>
        <p:nvSpPr>
          <p:cNvPr id="38" name="CuadroTexto 37">
            <a:extLst>
              <a:ext uri="{FF2B5EF4-FFF2-40B4-BE49-F238E27FC236}">
                <a16:creationId xmlns:a16="http://schemas.microsoft.com/office/drawing/2014/main" id="{330AC82B-46A0-4C44-B0C6-07EE4669DF66}"/>
              </a:ext>
            </a:extLst>
          </p:cNvPr>
          <p:cNvSpPr txBox="1"/>
          <p:nvPr/>
        </p:nvSpPr>
        <p:spPr>
          <a:xfrm>
            <a:off x="4545244" y="2691332"/>
            <a:ext cx="946150" cy="461665"/>
          </a:xfrm>
          <a:prstGeom prst="rect">
            <a:avLst/>
          </a:prstGeom>
          <a:noFill/>
        </p:spPr>
        <p:txBody>
          <a:bodyPr wrap="square" rtlCol="0">
            <a:spAutoFit/>
          </a:bodyPr>
          <a:lstStyle/>
          <a:p>
            <a:pPr algn="ctr"/>
            <a:r>
              <a:rPr lang="es-CO" sz="2400" b="1" dirty="0">
                <a:solidFill>
                  <a:schemeClr val="bg1">
                    <a:lumMod val="75000"/>
                  </a:schemeClr>
                </a:solidFill>
              </a:rPr>
              <a:t>F_3</a:t>
            </a:r>
          </a:p>
        </p:txBody>
      </p:sp>
      <p:sp>
        <p:nvSpPr>
          <p:cNvPr id="39" name="Rectángulo 38">
            <a:extLst>
              <a:ext uri="{FF2B5EF4-FFF2-40B4-BE49-F238E27FC236}">
                <a16:creationId xmlns:a16="http://schemas.microsoft.com/office/drawing/2014/main" id="{4D6D027B-6018-4F85-9FF6-080291730373}"/>
              </a:ext>
            </a:extLst>
          </p:cNvPr>
          <p:cNvSpPr/>
          <p:nvPr/>
        </p:nvSpPr>
        <p:spPr>
          <a:xfrm rot="10800000" flipV="1">
            <a:off x="5798714" y="1330947"/>
            <a:ext cx="651488" cy="369332"/>
          </a:xfrm>
          <a:prstGeom prst="rect">
            <a:avLst/>
          </a:prstGeom>
        </p:spPr>
        <p:txBody>
          <a:bodyPr wrap="square">
            <a:spAutoFit/>
          </a:bodyPr>
          <a:lstStyle/>
          <a:p>
            <a:pPr algn="ctr"/>
            <a:r>
              <a:rPr lang="es-CO" dirty="0">
                <a:solidFill>
                  <a:schemeClr val="bg1"/>
                </a:solidFill>
              </a:rPr>
              <a:t>12%</a:t>
            </a:r>
          </a:p>
        </p:txBody>
      </p:sp>
      <p:sp>
        <p:nvSpPr>
          <p:cNvPr id="41" name="Rectángulo 40">
            <a:extLst>
              <a:ext uri="{FF2B5EF4-FFF2-40B4-BE49-F238E27FC236}">
                <a16:creationId xmlns:a16="http://schemas.microsoft.com/office/drawing/2014/main" id="{BB20A23E-9DC6-48EB-AC5B-C4D5ED52B2A7}"/>
              </a:ext>
            </a:extLst>
          </p:cNvPr>
          <p:cNvSpPr/>
          <p:nvPr/>
        </p:nvSpPr>
        <p:spPr>
          <a:xfrm rot="10800000" flipV="1">
            <a:off x="8048114" y="1487548"/>
            <a:ext cx="415331" cy="276999"/>
          </a:xfrm>
          <a:prstGeom prst="rect">
            <a:avLst/>
          </a:prstGeom>
        </p:spPr>
        <p:txBody>
          <a:bodyPr wrap="square">
            <a:spAutoFit/>
          </a:bodyPr>
          <a:lstStyle/>
          <a:p>
            <a:pPr algn="ctr"/>
            <a:r>
              <a:rPr lang="es-CO" sz="1200" dirty="0">
                <a:solidFill>
                  <a:schemeClr val="bg1"/>
                </a:solidFill>
              </a:rPr>
              <a:t>8%</a:t>
            </a:r>
          </a:p>
        </p:txBody>
      </p:sp>
      <p:sp>
        <p:nvSpPr>
          <p:cNvPr id="42" name="CuadroTexto 41">
            <a:extLst>
              <a:ext uri="{FF2B5EF4-FFF2-40B4-BE49-F238E27FC236}">
                <a16:creationId xmlns:a16="http://schemas.microsoft.com/office/drawing/2014/main" id="{9B9D1EA0-044C-4B40-A2DF-18D66AE6BFE8}"/>
              </a:ext>
            </a:extLst>
          </p:cNvPr>
          <p:cNvSpPr txBox="1"/>
          <p:nvPr/>
        </p:nvSpPr>
        <p:spPr>
          <a:xfrm>
            <a:off x="5977127" y="1723533"/>
            <a:ext cx="946150" cy="461665"/>
          </a:xfrm>
          <a:prstGeom prst="rect">
            <a:avLst/>
          </a:prstGeom>
          <a:noFill/>
        </p:spPr>
        <p:txBody>
          <a:bodyPr wrap="square" rtlCol="0">
            <a:spAutoFit/>
          </a:bodyPr>
          <a:lstStyle/>
          <a:p>
            <a:pPr algn="ctr"/>
            <a:r>
              <a:rPr lang="es-CO" sz="2400" b="1" dirty="0">
                <a:solidFill>
                  <a:schemeClr val="bg1">
                    <a:lumMod val="75000"/>
                  </a:schemeClr>
                </a:solidFill>
              </a:rPr>
              <a:t>F_2</a:t>
            </a:r>
          </a:p>
        </p:txBody>
      </p:sp>
      <p:sp>
        <p:nvSpPr>
          <p:cNvPr id="43" name="CuadroTexto 42">
            <a:extLst>
              <a:ext uri="{FF2B5EF4-FFF2-40B4-BE49-F238E27FC236}">
                <a16:creationId xmlns:a16="http://schemas.microsoft.com/office/drawing/2014/main" id="{FBC4AB70-489C-4690-875C-C8D1F38B45B5}"/>
              </a:ext>
            </a:extLst>
          </p:cNvPr>
          <p:cNvSpPr txBox="1"/>
          <p:nvPr/>
        </p:nvSpPr>
        <p:spPr>
          <a:xfrm>
            <a:off x="7782704" y="1780944"/>
            <a:ext cx="946150" cy="461665"/>
          </a:xfrm>
          <a:prstGeom prst="rect">
            <a:avLst/>
          </a:prstGeom>
          <a:noFill/>
        </p:spPr>
        <p:txBody>
          <a:bodyPr wrap="square" rtlCol="0">
            <a:spAutoFit/>
          </a:bodyPr>
          <a:lstStyle/>
          <a:p>
            <a:pPr algn="ctr"/>
            <a:r>
              <a:rPr lang="es-CO" sz="2400" b="1" dirty="0">
                <a:solidFill>
                  <a:schemeClr val="bg1">
                    <a:lumMod val="75000"/>
                  </a:schemeClr>
                </a:solidFill>
              </a:rPr>
              <a:t>F_1</a:t>
            </a:r>
          </a:p>
        </p:txBody>
      </p:sp>
      <p:sp>
        <p:nvSpPr>
          <p:cNvPr id="44" name="Elipse 43">
            <a:extLst>
              <a:ext uri="{FF2B5EF4-FFF2-40B4-BE49-F238E27FC236}">
                <a16:creationId xmlns:a16="http://schemas.microsoft.com/office/drawing/2014/main" id="{B011534A-851E-44F7-A3BD-21B57D30D2F5}"/>
              </a:ext>
            </a:extLst>
          </p:cNvPr>
          <p:cNvSpPr/>
          <p:nvPr/>
        </p:nvSpPr>
        <p:spPr>
          <a:xfrm>
            <a:off x="11444484" y="6166401"/>
            <a:ext cx="142350" cy="14235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45" name="Elipse 44">
            <a:extLst>
              <a:ext uri="{FF2B5EF4-FFF2-40B4-BE49-F238E27FC236}">
                <a16:creationId xmlns:a16="http://schemas.microsoft.com/office/drawing/2014/main" id="{9920DC66-1A38-4651-AC5C-378D1E40075E}"/>
              </a:ext>
            </a:extLst>
          </p:cNvPr>
          <p:cNvSpPr/>
          <p:nvPr/>
        </p:nvSpPr>
        <p:spPr>
          <a:xfrm>
            <a:off x="10297144" y="5164629"/>
            <a:ext cx="424960" cy="42496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cxnSp>
        <p:nvCxnSpPr>
          <p:cNvPr id="46" name="Conector recto 45">
            <a:extLst>
              <a:ext uri="{FF2B5EF4-FFF2-40B4-BE49-F238E27FC236}">
                <a16:creationId xmlns:a16="http://schemas.microsoft.com/office/drawing/2014/main" id="{D56A4E66-647B-4F21-9796-DC1D51FDA84D}"/>
              </a:ext>
            </a:extLst>
          </p:cNvPr>
          <p:cNvCxnSpPr>
            <a:cxnSpLocks/>
            <a:stCxn id="8" idx="7"/>
          </p:cNvCxnSpPr>
          <p:nvPr/>
        </p:nvCxnSpPr>
        <p:spPr>
          <a:xfrm flipV="1">
            <a:off x="10252967" y="5385160"/>
            <a:ext cx="268983" cy="3645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E0D19E-1DAC-4667-BD3D-3222CFC29FD6}"/>
              </a:ext>
            </a:extLst>
          </p:cNvPr>
          <p:cNvCxnSpPr>
            <a:cxnSpLocks/>
            <a:stCxn id="8" idx="6"/>
          </p:cNvCxnSpPr>
          <p:nvPr/>
        </p:nvCxnSpPr>
        <p:spPr>
          <a:xfrm>
            <a:off x="10320045" y="5911607"/>
            <a:ext cx="1114718" cy="29998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1B864384-9D65-4B0B-97A9-1EFF2F210757}"/>
              </a:ext>
            </a:extLst>
          </p:cNvPr>
          <p:cNvSpPr/>
          <p:nvPr/>
        </p:nvSpPr>
        <p:spPr>
          <a:xfrm rot="10800000" flipV="1">
            <a:off x="10325462" y="5238609"/>
            <a:ext cx="415331" cy="276999"/>
          </a:xfrm>
          <a:prstGeom prst="rect">
            <a:avLst/>
          </a:prstGeom>
        </p:spPr>
        <p:txBody>
          <a:bodyPr wrap="square">
            <a:spAutoFit/>
          </a:bodyPr>
          <a:lstStyle/>
          <a:p>
            <a:pPr algn="ctr"/>
            <a:r>
              <a:rPr lang="es-CO" sz="1200" dirty="0">
                <a:solidFill>
                  <a:schemeClr val="bg1"/>
                </a:solidFill>
              </a:rPr>
              <a:t>8%</a:t>
            </a:r>
          </a:p>
        </p:txBody>
      </p:sp>
      <p:sp>
        <p:nvSpPr>
          <p:cNvPr id="54" name="CuadroTexto 53">
            <a:extLst>
              <a:ext uri="{FF2B5EF4-FFF2-40B4-BE49-F238E27FC236}">
                <a16:creationId xmlns:a16="http://schemas.microsoft.com/office/drawing/2014/main" id="{E7C4AEE6-D26B-40B9-92D1-A08B52BBE47F}"/>
              </a:ext>
            </a:extLst>
          </p:cNvPr>
          <p:cNvSpPr txBox="1"/>
          <p:nvPr/>
        </p:nvSpPr>
        <p:spPr>
          <a:xfrm>
            <a:off x="10164995" y="5524171"/>
            <a:ext cx="1337964" cy="461665"/>
          </a:xfrm>
          <a:prstGeom prst="rect">
            <a:avLst/>
          </a:prstGeom>
          <a:noFill/>
        </p:spPr>
        <p:txBody>
          <a:bodyPr wrap="square" rtlCol="0">
            <a:spAutoFit/>
          </a:bodyPr>
          <a:lstStyle/>
          <a:p>
            <a:pPr algn="ctr"/>
            <a:r>
              <a:rPr lang="es-CO" sz="2400" b="1" dirty="0">
                <a:solidFill>
                  <a:schemeClr val="bg1">
                    <a:lumMod val="75000"/>
                  </a:schemeClr>
                </a:solidFill>
              </a:rPr>
              <a:t>HO_1</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10917852" y="6282454"/>
            <a:ext cx="1337964" cy="461665"/>
          </a:xfrm>
          <a:prstGeom prst="rect">
            <a:avLst/>
          </a:prstGeom>
          <a:noFill/>
        </p:spPr>
        <p:txBody>
          <a:bodyPr wrap="square" rtlCol="0">
            <a:spAutoFit/>
          </a:bodyPr>
          <a:lstStyle/>
          <a:p>
            <a:pPr algn="ctr"/>
            <a:r>
              <a:rPr lang="es-CO" sz="2400" b="1" dirty="0">
                <a:solidFill>
                  <a:schemeClr val="bg1">
                    <a:lumMod val="75000"/>
                  </a:schemeClr>
                </a:solidFill>
              </a:rPr>
              <a:t>HO_2</a:t>
            </a:r>
          </a:p>
        </p:txBody>
      </p:sp>
      <p:sp>
        <p:nvSpPr>
          <p:cNvPr id="56" name="Elipse 55">
            <a:extLst>
              <a:ext uri="{FF2B5EF4-FFF2-40B4-BE49-F238E27FC236}">
                <a16:creationId xmlns:a16="http://schemas.microsoft.com/office/drawing/2014/main" id="{DDE8B376-88CB-4FD6-A5B9-ABB1420A27D9}"/>
              </a:ext>
            </a:extLst>
          </p:cNvPr>
          <p:cNvSpPr/>
          <p:nvPr/>
        </p:nvSpPr>
        <p:spPr>
          <a:xfrm>
            <a:off x="1925895" y="4681617"/>
            <a:ext cx="643930" cy="6439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dirty="0"/>
          </a:p>
        </p:txBody>
      </p:sp>
      <p:sp>
        <p:nvSpPr>
          <p:cNvPr id="57" name="Elipse 56">
            <a:extLst>
              <a:ext uri="{FF2B5EF4-FFF2-40B4-BE49-F238E27FC236}">
                <a16:creationId xmlns:a16="http://schemas.microsoft.com/office/drawing/2014/main" id="{C8A5A87B-5320-419C-8D04-B19444DCE742}"/>
              </a:ext>
            </a:extLst>
          </p:cNvPr>
          <p:cNvSpPr/>
          <p:nvPr/>
        </p:nvSpPr>
        <p:spPr>
          <a:xfrm>
            <a:off x="1363804" y="6076503"/>
            <a:ext cx="328244" cy="328244"/>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58" name="Conector recto 57">
            <a:extLst>
              <a:ext uri="{FF2B5EF4-FFF2-40B4-BE49-F238E27FC236}">
                <a16:creationId xmlns:a16="http://schemas.microsoft.com/office/drawing/2014/main" id="{163A803F-8139-45EB-96E0-B5E2DEDE175D}"/>
              </a:ext>
            </a:extLst>
          </p:cNvPr>
          <p:cNvCxnSpPr>
            <a:cxnSpLocks/>
            <a:endCxn id="7" idx="1"/>
          </p:cNvCxnSpPr>
          <p:nvPr/>
        </p:nvCxnSpPr>
        <p:spPr>
          <a:xfrm>
            <a:off x="2379325" y="5089337"/>
            <a:ext cx="258132" cy="2655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ángulo 60">
            <a:extLst>
              <a:ext uri="{FF2B5EF4-FFF2-40B4-BE49-F238E27FC236}">
                <a16:creationId xmlns:a16="http://schemas.microsoft.com/office/drawing/2014/main" id="{4DF95887-1B83-441B-9881-ADFD9A704103}"/>
              </a:ext>
            </a:extLst>
          </p:cNvPr>
          <p:cNvSpPr/>
          <p:nvPr/>
        </p:nvSpPr>
        <p:spPr>
          <a:xfrm rot="10800000" flipV="1">
            <a:off x="1943073" y="4803527"/>
            <a:ext cx="643930" cy="400110"/>
          </a:xfrm>
          <a:prstGeom prst="rect">
            <a:avLst/>
          </a:prstGeom>
        </p:spPr>
        <p:txBody>
          <a:bodyPr wrap="square">
            <a:spAutoFit/>
          </a:bodyPr>
          <a:lstStyle/>
          <a:p>
            <a:pPr algn="ctr"/>
            <a:r>
              <a:rPr lang="es-CO" sz="2000" dirty="0">
                <a:solidFill>
                  <a:schemeClr val="bg1"/>
                </a:solidFill>
              </a:rPr>
              <a:t>18%</a:t>
            </a:r>
          </a:p>
        </p:txBody>
      </p:sp>
      <p:cxnSp>
        <p:nvCxnSpPr>
          <p:cNvPr id="62" name="Conector recto 61">
            <a:extLst>
              <a:ext uri="{FF2B5EF4-FFF2-40B4-BE49-F238E27FC236}">
                <a16:creationId xmlns:a16="http://schemas.microsoft.com/office/drawing/2014/main" id="{841F6C51-D26F-4E04-9D94-487C30802AEB}"/>
              </a:ext>
            </a:extLst>
          </p:cNvPr>
          <p:cNvCxnSpPr>
            <a:cxnSpLocks/>
            <a:stCxn id="57" idx="7"/>
          </p:cNvCxnSpPr>
          <p:nvPr/>
        </p:nvCxnSpPr>
        <p:spPr>
          <a:xfrm flipV="1">
            <a:off x="1643978" y="5734089"/>
            <a:ext cx="915954" cy="3904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8D0F2F2C-A6F3-448E-ACF0-479191ACEC89}"/>
              </a:ext>
            </a:extLst>
          </p:cNvPr>
          <p:cNvSpPr/>
          <p:nvPr/>
        </p:nvSpPr>
        <p:spPr>
          <a:xfrm rot="10800000" flipV="1">
            <a:off x="1211126" y="6106771"/>
            <a:ext cx="643930" cy="261610"/>
          </a:xfrm>
          <a:prstGeom prst="rect">
            <a:avLst/>
          </a:prstGeom>
        </p:spPr>
        <p:txBody>
          <a:bodyPr wrap="square">
            <a:spAutoFit/>
          </a:bodyPr>
          <a:lstStyle/>
          <a:p>
            <a:pPr algn="ctr"/>
            <a:r>
              <a:rPr lang="es-CO" sz="1100" dirty="0">
                <a:solidFill>
                  <a:schemeClr val="bg1"/>
                </a:solidFill>
              </a:rPr>
              <a:t>4%</a:t>
            </a:r>
          </a:p>
        </p:txBody>
      </p:sp>
      <p:sp>
        <p:nvSpPr>
          <p:cNvPr id="66" name="CuadroTexto 65">
            <a:extLst>
              <a:ext uri="{FF2B5EF4-FFF2-40B4-BE49-F238E27FC236}">
                <a16:creationId xmlns:a16="http://schemas.microsoft.com/office/drawing/2014/main" id="{7AB58883-761A-4E2F-BD32-281C5F4C7F5E}"/>
              </a:ext>
            </a:extLst>
          </p:cNvPr>
          <p:cNvSpPr txBox="1"/>
          <p:nvPr/>
        </p:nvSpPr>
        <p:spPr>
          <a:xfrm>
            <a:off x="1446938" y="5274380"/>
            <a:ext cx="1337964" cy="461665"/>
          </a:xfrm>
          <a:prstGeom prst="rect">
            <a:avLst/>
          </a:prstGeom>
          <a:noFill/>
        </p:spPr>
        <p:txBody>
          <a:bodyPr wrap="square" rtlCol="0">
            <a:spAutoFit/>
          </a:bodyPr>
          <a:lstStyle/>
          <a:p>
            <a:pPr algn="ctr"/>
            <a:r>
              <a:rPr lang="es-CO" sz="2400" b="1" dirty="0">
                <a:solidFill>
                  <a:schemeClr val="bg1">
                    <a:lumMod val="75000"/>
                  </a:schemeClr>
                </a:solidFill>
              </a:rPr>
              <a:t>HH_1</a:t>
            </a:r>
          </a:p>
        </p:txBody>
      </p:sp>
      <p:sp>
        <p:nvSpPr>
          <p:cNvPr id="67" name="CuadroTexto 66">
            <a:extLst>
              <a:ext uri="{FF2B5EF4-FFF2-40B4-BE49-F238E27FC236}">
                <a16:creationId xmlns:a16="http://schemas.microsoft.com/office/drawing/2014/main" id="{3741115F-5A59-4556-9238-102E081920F9}"/>
              </a:ext>
            </a:extLst>
          </p:cNvPr>
          <p:cNvSpPr txBox="1"/>
          <p:nvPr/>
        </p:nvSpPr>
        <p:spPr>
          <a:xfrm>
            <a:off x="858944" y="6368381"/>
            <a:ext cx="1337964" cy="461665"/>
          </a:xfrm>
          <a:prstGeom prst="rect">
            <a:avLst/>
          </a:prstGeom>
          <a:noFill/>
        </p:spPr>
        <p:txBody>
          <a:bodyPr wrap="square" rtlCol="0">
            <a:spAutoFit/>
          </a:bodyPr>
          <a:lstStyle/>
          <a:p>
            <a:pPr algn="ctr"/>
            <a:r>
              <a:rPr lang="es-CO" sz="2400" b="1" dirty="0">
                <a:solidFill>
                  <a:schemeClr val="bg1">
                    <a:lumMod val="75000"/>
                  </a:schemeClr>
                </a:solidFill>
              </a:rPr>
              <a:t>HH_2</a:t>
            </a:r>
          </a:p>
        </p:txBody>
      </p:sp>
    </p:spTree>
    <p:extLst>
      <p:ext uri="{BB962C8B-B14F-4D97-AF65-F5344CB8AC3E}">
        <p14:creationId xmlns:p14="http://schemas.microsoft.com/office/powerpoint/2010/main" val="23258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dirty="0">
                <a:solidFill>
                  <a:schemeClr val="bg1"/>
                </a:solidFill>
              </a:rPr>
              <a:t>Variables temporales asociadas a la demanda</a:t>
            </a:r>
            <a:endParaRPr lang="es-CO" sz="5300" dirty="0"/>
          </a:p>
        </p:txBody>
      </p:sp>
      <p:cxnSp>
        <p:nvCxnSpPr>
          <p:cNvPr id="13" name="Conector recto 12">
            <a:extLst>
              <a:ext uri="{FF2B5EF4-FFF2-40B4-BE49-F238E27FC236}">
                <a16:creationId xmlns:a16="http://schemas.microsoft.com/office/drawing/2014/main" id="{8C9BDF07-C650-429A-BD9C-4D23F9A02058}"/>
              </a:ext>
            </a:extLst>
          </p:cNvPr>
          <p:cNvCxnSpPr>
            <a:cxnSpLocks/>
          </p:cNvCxnSpPr>
          <p:nvPr/>
        </p:nvCxnSpPr>
        <p:spPr>
          <a:xfrm>
            <a:off x="6976907" y="4786560"/>
            <a:ext cx="1258147" cy="457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8280051" y="5055950"/>
            <a:ext cx="1892300" cy="523220"/>
          </a:xfrm>
          <a:prstGeom prst="rect">
            <a:avLst/>
          </a:prstGeom>
          <a:noFill/>
        </p:spPr>
        <p:txBody>
          <a:bodyPr wrap="square" rtlCol="0">
            <a:spAutoFit/>
          </a:bodyPr>
          <a:lstStyle/>
          <a:p>
            <a:pPr algn="ctr"/>
            <a:r>
              <a:rPr lang="es-CO" sz="2800" b="1" dirty="0">
                <a:solidFill>
                  <a:schemeClr val="bg1">
                    <a:lumMod val="50000"/>
                  </a:schemeClr>
                </a:solidFill>
              </a:rPr>
              <a:t>SNAP Day</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5398493" y="2232797"/>
            <a:ext cx="1341707" cy="523220"/>
          </a:xfrm>
          <a:prstGeom prst="rect">
            <a:avLst/>
          </a:prstGeom>
          <a:noFill/>
        </p:spPr>
        <p:txBody>
          <a:bodyPr wrap="square" rtlCol="0">
            <a:spAutoFit/>
          </a:bodyPr>
          <a:lstStyle/>
          <a:p>
            <a:pPr algn="ctr"/>
            <a:r>
              <a:rPr lang="es-CO" sz="2800" b="1" dirty="0">
                <a:solidFill>
                  <a:schemeClr val="bg1">
                    <a:lumMod val="50000"/>
                  </a:schemeClr>
                </a:solidFill>
              </a:rPr>
              <a:t>Eventos</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2076697" y="4998990"/>
            <a:ext cx="1993557" cy="707886"/>
          </a:xfrm>
          <a:prstGeom prst="rect">
            <a:avLst/>
          </a:prstGeom>
          <a:noFill/>
        </p:spPr>
        <p:txBody>
          <a:bodyPr wrap="square" rtlCol="0">
            <a:spAutoFit/>
          </a:bodyPr>
          <a:lstStyle/>
          <a:p>
            <a:pPr algn="ctr"/>
            <a:r>
              <a:rPr lang="es-CO" sz="2800" b="1" dirty="0">
                <a:solidFill>
                  <a:schemeClr val="bg1">
                    <a:lumMod val="50000"/>
                  </a:schemeClr>
                </a:solidFill>
              </a:rPr>
              <a:t>Var. Precio</a:t>
            </a:r>
          </a:p>
          <a:p>
            <a:pPr algn="ctr"/>
            <a:r>
              <a:rPr lang="es-CO" sz="1200" b="1" dirty="0">
                <a:solidFill>
                  <a:schemeClr val="bg1">
                    <a:lumMod val="50000"/>
                  </a:schemeClr>
                </a:solidFill>
              </a:rPr>
              <a:t>(Promedio semanal)</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4370862" y="1371518"/>
            <a:ext cx="1535166" cy="523220"/>
          </a:xfrm>
          <a:prstGeom prst="rect">
            <a:avLst/>
          </a:prstGeom>
          <a:noFill/>
        </p:spPr>
        <p:txBody>
          <a:bodyPr wrap="square" rtlCol="0">
            <a:spAutoFit/>
          </a:bodyPr>
          <a:lstStyle/>
          <a:p>
            <a:pPr algn="ctr"/>
            <a:r>
              <a:rPr lang="es-CO" sz="2800" b="1" dirty="0">
                <a:solidFill>
                  <a:schemeClr val="bg1">
                    <a:lumMod val="75000"/>
                  </a:schemeClr>
                </a:solidFill>
              </a:rPr>
              <a:t>Nacional</a:t>
            </a:r>
          </a:p>
        </p:txBody>
      </p:sp>
      <p:sp>
        <p:nvSpPr>
          <p:cNvPr id="48" name="CuadroTexto 47">
            <a:extLst>
              <a:ext uri="{FF2B5EF4-FFF2-40B4-BE49-F238E27FC236}">
                <a16:creationId xmlns:a16="http://schemas.microsoft.com/office/drawing/2014/main" id="{5FBA5173-9E28-4D13-BD42-764EE82B4755}"/>
              </a:ext>
            </a:extLst>
          </p:cNvPr>
          <p:cNvSpPr txBox="1"/>
          <p:nvPr/>
        </p:nvSpPr>
        <p:spPr>
          <a:xfrm>
            <a:off x="2966106" y="2042143"/>
            <a:ext cx="1535166" cy="523220"/>
          </a:xfrm>
          <a:prstGeom prst="rect">
            <a:avLst/>
          </a:prstGeom>
          <a:noFill/>
        </p:spPr>
        <p:txBody>
          <a:bodyPr wrap="square" rtlCol="0">
            <a:spAutoFit/>
          </a:bodyPr>
          <a:lstStyle/>
          <a:p>
            <a:pPr algn="ctr"/>
            <a:r>
              <a:rPr lang="es-CO" sz="2800" b="1" dirty="0">
                <a:solidFill>
                  <a:schemeClr val="bg1">
                    <a:lumMod val="75000"/>
                  </a:schemeClr>
                </a:solidFill>
              </a:rPr>
              <a:t>Cultural</a:t>
            </a:r>
          </a:p>
        </p:txBody>
      </p:sp>
      <p:sp>
        <p:nvSpPr>
          <p:cNvPr id="50" name="CuadroTexto 49">
            <a:extLst>
              <a:ext uri="{FF2B5EF4-FFF2-40B4-BE49-F238E27FC236}">
                <a16:creationId xmlns:a16="http://schemas.microsoft.com/office/drawing/2014/main" id="{A004DF21-F012-4369-BC89-6B87EA750F0B}"/>
              </a:ext>
            </a:extLst>
          </p:cNvPr>
          <p:cNvSpPr txBox="1"/>
          <p:nvPr/>
        </p:nvSpPr>
        <p:spPr>
          <a:xfrm>
            <a:off x="6254321" y="1371518"/>
            <a:ext cx="1535166" cy="523220"/>
          </a:xfrm>
          <a:prstGeom prst="rect">
            <a:avLst/>
          </a:prstGeom>
          <a:noFill/>
        </p:spPr>
        <p:txBody>
          <a:bodyPr wrap="square" rtlCol="0">
            <a:spAutoFit/>
          </a:bodyPr>
          <a:lstStyle/>
          <a:p>
            <a:pPr algn="ctr"/>
            <a:r>
              <a:rPr lang="es-CO" sz="2800" b="1" dirty="0">
                <a:solidFill>
                  <a:schemeClr val="bg1">
                    <a:lumMod val="75000"/>
                  </a:schemeClr>
                </a:solidFill>
              </a:rPr>
              <a:t>Religioso</a:t>
            </a:r>
          </a:p>
        </p:txBody>
      </p:sp>
      <p:sp>
        <p:nvSpPr>
          <p:cNvPr id="51" name="CuadroTexto 50">
            <a:extLst>
              <a:ext uri="{FF2B5EF4-FFF2-40B4-BE49-F238E27FC236}">
                <a16:creationId xmlns:a16="http://schemas.microsoft.com/office/drawing/2014/main" id="{9DC1974D-81C3-4E5E-8343-6689CC031BD2}"/>
              </a:ext>
            </a:extLst>
          </p:cNvPr>
          <p:cNvSpPr txBox="1"/>
          <p:nvPr/>
        </p:nvSpPr>
        <p:spPr>
          <a:xfrm>
            <a:off x="7616511" y="2042143"/>
            <a:ext cx="1711287" cy="523220"/>
          </a:xfrm>
          <a:prstGeom prst="rect">
            <a:avLst/>
          </a:prstGeom>
          <a:noFill/>
        </p:spPr>
        <p:txBody>
          <a:bodyPr wrap="square" rtlCol="0">
            <a:spAutoFit/>
          </a:bodyPr>
          <a:lstStyle/>
          <a:p>
            <a:pPr algn="ctr"/>
            <a:r>
              <a:rPr lang="es-CO" sz="2800" b="1" dirty="0">
                <a:solidFill>
                  <a:schemeClr val="bg1">
                    <a:lumMod val="75000"/>
                  </a:schemeClr>
                </a:solidFill>
              </a:rPr>
              <a:t>Deportivo</a:t>
            </a:r>
          </a:p>
        </p:txBody>
      </p:sp>
      <p:cxnSp>
        <p:nvCxnSpPr>
          <p:cNvPr id="52" name="Conector recto 51">
            <a:extLst>
              <a:ext uri="{FF2B5EF4-FFF2-40B4-BE49-F238E27FC236}">
                <a16:creationId xmlns:a16="http://schemas.microsoft.com/office/drawing/2014/main" id="{93BE83D8-F5A8-417C-8F92-D0C5246F272D}"/>
              </a:ext>
            </a:extLst>
          </p:cNvPr>
          <p:cNvCxnSpPr>
            <a:cxnSpLocks/>
            <a:stCxn id="22" idx="1"/>
            <a:endCxn id="48" idx="3"/>
          </p:cNvCxnSpPr>
          <p:nvPr/>
        </p:nvCxnSpPr>
        <p:spPr>
          <a:xfrm flipH="1" flipV="1">
            <a:off x="4501272" y="2303753"/>
            <a:ext cx="89722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901ECFF9-02C3-47EF-A25D-1C5207574B17}"/>
              </a:ext>
            </a:extLst>
          </p:cNvPr>
          <p:cNvCxnSpPr>
            <a:cxnSpLocks/>
            <a:stCxn id="51" idx="1"/>
            <a:endCxn id="22" idx="3"/>
          </p:cNvCxnSpPr>
          <p:nvPr/>
        </p:nvCxnSpPr>
        <p:spPr>
          <a:xfrm flipH="1">
            <a:off x="6740200" y="2303753"/>
            <a:ext cx="87631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3FEC54A3-E5B6-47F4-8767-FD356E55CA8A}"/>
              </a:ext>
            </a:extLst>
          </p:cNvPr>
          <p:cNvCxnSpPr>
            <a:cxnSpLocks/>
          </p:cNvCxnSpPr>
          <p:nvPr/>
        </p:nvCxnSpPr>
        <p:spPr>
          <a:xfrm flipV="1">
            <a:off x="6598367" y="1946127"/>
            <a:ext cx="97708" cy="21054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F6750156-DE5C-4061-9188-5AF4B9CDF66B}"/>
              </a:ext>
            </a:extLst>
          </p:cNvPr>
          <p:cNvCxnSpPr>
            <a:cxnSpLocks/>
          </p:cNvCxnSpPr>
          <p:nvPr/>
        </p:nvCxnSpPr>
        <p:spPr>
          <a:xfrm flipH="1" flipV="1">
            <a:off x="5445063" y="1946127"/>
            <a:ext cx="118254" cy="2120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5B901E80-DD66-4994-88FB-CA34D612A732}"/>
              </a:ext>
            </a:extLst>
          </p:cNvPr>
          <p:cNvSpPr txBox="1"/>
          <p:nvPr/>
        </p:nvSpPr>
        <p:spPr>
          <a:xfrm>
            <a:off x="10273949" y="4462745"/>
            <a:ext cx="1711287" cy="523220"/>
          </a:xfrm>
          <a:prstGeom prst="rect">
            <a:avLst/>
          </a:prstGeom>
          <a:noFill/>
        </p:spPr>
        <p:txBody>
          <a:bodyPr wrap="square" rtlCol="0">
            <a:spAutoFit/>
          </a:bodyPr>
          <a:lstStyle/>
          <a:p>
            <a:pPr algn="ctr"/>
            <a:r>
              <a:rPr lang="es-CO" sz="2800" b="1" dirty="0">
                <a:solidFill>
                  <a:schemeClr val="bg1">
                    <a:lumMod val="75000"/>
                  </a:schemeClr>
                </a:solidFill>
              </a:rPr>
              <a:t>California</a:t>
            </a:r>
          </a:p>
        </p:txBody>
      </p:sp>
      <p:sp>
        <p:nvSpPr>
          <p:cNvPr id="71" name="CuadroTexto 70">
            <a:extLst>
              <a:ext uri="{FF2B5EF4-FFF2-40B4-BE49-F238E27FC236}">
                <a16:creationId xmlns:a16="http://schemas.microsoft.com/office/drawing/2014/main" id="{0D4DB503-DBB0-442A-9CE6-C941F4551703}"/>
              </a:ext>
            </a:extLst>
          </p:cNvPr>
          <p:cNvSpPr txBox="1"/>
          <p:nvPr/>
        </p:nvSpPr>
        <p:spPr>
          <a:xfrm>
            <a:off x="10172351" y="5099207"/>
            <a:ext cx="1237271" cy="523220"/>
          </a:xfrm>
          <a:prstGeom prst="rect">
            <a:avLst/>
          </a:prstGeom>
          <a:noFill/>
        </p:spPr>
        <p:txBody>
          <a:bodyPr wrap="square" rtlCol="0">
            <a:spAutoFit/>
          </a:bodyPr>
          <a:lstStyle/>
          <a:p>
            <a:pPr algn="ctr"/>
            <a:r>
              <a:rPr lang="es-CO" sz="2800" b="1" dirty="0">
                <a:solidFill>
                  <a:schemeClr val="bg1">
                    <a:lumMod val="75000"/>
                  </a:schemeClr>
                </a:solidFill>
              </a:rPr>
              <a:t>Texas</a:t>
            </a:r>
          </a:p>
        </p:txBody>
      </p:sp>
      <p:sp>
        <p:nvSpPr>
          <p:cNvPr id="72" name="CuadroTexto 71">
            <a:extLst>
              <a:ext uri="{FF2B5EF4-FFF2-40B4-BE49-F238E27FC236}">
                <a16:creationId xmlns:a16="http://schemas.microsoft.com/office/drawing/2014/main" id="{0A3580D1-FDBC-4005-9139-85E88BE31952}"/>
              </a:ext>
            </a:extLst>
          </p:cNvPr>
          <p:cNvSpPr txBox="1"/>
          <p:nvPr/>
        </p:nvSpPr>
        <p:spPr>
          <a:xfrm>
            <a:off x="10324745" y="5813656"/>
            <a:ext cx="1711287" cy="523220"/>
          </a:xfrm>
          <a:prstGeom prst="rect">
            <a:avLst/>
          </a:prstGeom>
          <a:noFill/>
        </p:spPr>
        <p:txBody>
          <a:bodyPr wrap="square" rtlCol="0">
            <a:spAutoFit/>
          </a:bodyPr>
          <a:lstStyle/>
          <a:p>
            <a:pPr algn="ctr"/>
            <a:r>
              <a:rPr lang="es-CO" sz="2800" b="1" dirty="0">
                <a:solidFill>
                  <a:schemeClr val="bg1">
                    <a:lumMod val="75000"/>
                  </a:schemeClr>
                </a:solidFill>
              </a:rPr>
              <a:t>Wisconsin</a:t>
            </a:r>
          </a:p>
        </p:txBody>
      </p:sp>
      <p:cxnSp>
        <p:nvCxnSpPr>
          <p:cNvPr id="73" name="Conector recto 72">
            <a:extLst>
              <a:ext uri="{FF2B5EF4-FFF2-40B4-BE49-F238E27FC236}">
                <a16:creationId xmlns:a16="http://schemas.microsoft.com/office/drawing/2014/main" id="{98CC0C46-65CE-4F2F-9B2E-B8F600C1C4EF}"/>
              </a:ext>
            </a:extLst>
          </p:cNvPr>
          <p:cNvCxnSpPr>
            <a:cxnSpLocks/>
          </p:cNvCxnSpPr>
          <p:nvPr/>
        </p:nvCxnSpPr>
        <p:spPr>
          <a:xfrm flipH="1">
            <a:off x="10057727" y="4852137"/>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6E2383D4-AFD0-47C6-AF0D-59A41ACFAE9F}"/>
              </a:ext>
            </a:extLst>
          </p:cNvPr>
          <p:cNvCxnSpPr>
            <a:cxnSpLocks/>
          </p:cNvCxnSpPr>
          <p:nvPr/>
        </p:nvCxnSpPr>
        <p:spPr>
          <a:xfrm flipH="1" flipV="1">
            <a:off x="10082357" y="5549516"/>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1B40CB4E-E660-40B7-8811-B04ABFDA5EE2}"/>
              </a:ext>
            </a:extLst>
          </p:cNvPr>
          <p:cNvCxnSpPr>
            <a:cxnSpLocks/>
          </p:cNvCxnSpPr>
          <p:nvPr/>
        </p:nvCxnSpPr>
        <p:spPr>
          <a:xfrm flipH="1">
            <a:off x="10058470" y="5369766"/>
            <a:ext cx="229249" cy="352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1725D95-585C-4070-8A65-5EC93B74C389}"/>
              </a:ext>
            </a:extLst>
          </p:cNvPr>
          <p:cNvSpPr txBox="1"/>
          <p:nvPr/>
        </p:nvSpPr>
        <p:spPr>
          <a:xfrm>
            <a:off x="247937" y="4522335"/>
            <a:ext cx="1711287" cy="523220"/>
          </a:xfrm>
          <a:prstGeom prst="rect">
            <a:avLst/>
          </a:prstGeom>
          <a:noFill/>
        </p:spPr>
        <p:txBody>
          <a:bodyPr wrap="square" rtlCol="0">
            <a:spAutoFit/>
          </a:bodyPr>
          <a:lstStyle/>
          <a:p>
            <a:pPr algn="ctr"/>
            <a:r>
              <a:rPr lang="es-CO" sz="2800" b="1" dirty="0">
                <a:solidFill>
                  <a:schemeClr val="bg1">
                    <a:lumMod val="75000"/>
                  </a:schemeClr>
                </a:solidFill>
              </a:rPr>
              <a:t>Ref_1</a:t>
            </a:r>
          </a:p>
        </p:txBody>
      </p:sp>
      <p:cxnSp>
        <p:nvCxnSpPr>
          <p:cNvPr id="81" name="Conector recto 80">
            <a:extLst>
              <a:ext uri="{FF2B5EF4-FFF2-40B4-BE49-F238E27FC236}">
                <a16:creationId xmlns:a16="http://schemas.microsoft.com/office/drawing/2014/main" id="{2BA21B1E-CC95-4554-8128-BBC766A8B3AC}"/>
              </a:ext>
            </a:extLst>
          </p:cNvPr>
          <p:cNvCxnSpPr>
            <a:cxnSpLocks/>
            <a:endCxn id="23" idx="1"/>
          </p:cNvCxnSpPr>
          <p:nvPr/>
        </p:nvCxnSpPr>
        <p:spPr>
          <a:xfrm>
            <a:off x="1784253" y="5057147"/>
            <a:ext cx="292444" cy="2957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0BF7A7A-7A37-41A7-90BD-1F770D1C10B3}"/>
              </a:ext>
            </a:extLst>
          </p:cNvPr>
          <p:cNvCxnSpPr>
            <a:cxnSpLocks/>
          </p:cNvCxnSpPr>
          <p:nvPr/>
        </p:nvCxnSpPr>
        <p:spPr>
          <a:xfrm flipH="1">
            <a:off x="1784251" y="5356361"/>
            <a:ext cx="292445" cy="2429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60535A57-4890-4B1E-B750-ABAA9A92DEB3}"/>
              </a:ext>
            </a:extLst>
          </p:cNvPr>
          <p:cNvSpPr txBox="1"/>
          <p:nvPr/>
        </p:nvSpPr>
        <p:spPr>
          <a:xfrm>
            <a:off x="247937" y="5710279"/>
            <a:ext cx="1711287" cy="523220"/>
          </a:xfrm>
          <a:prstGeom prst="rect">
            <a:avLst/>
          </a:prstGeom>
          <a:noFill/>
        </p:spPr>
        <p:txBody>
          <a:bodyPr wrap="square" rtlCol="0">
            <a:spAutoFit/>
          </a:bodyPr>
          <a:lstStyle/>
          <a:p>
            <a:pPr algn="ctr"/>
            <a:r>
              <a:rPr lang="es-CO" sz="2800" b="1" dirty="0">
                <a:solidFill>
                  <a:schemeClr val="bg1">
                    <a:lumMod val="75000"/>
                  </a:schemeClr>
                </a:solidFill>
              </a:rPr>
              <a:t>Ref_3049</a:t>
            </a:r>
          </a:p>
        </p:txBody>
      </p:sp>
      <p:sp>
        <p:nvSpPr>
          <p:cNvPr id="94" name="CuadroTexto 93">
            <a:extLst>
              <a:ext uri="{FF2B5EF4-FFF2-40B4-BE49-F238E27FC236}">
                <a16:creationId xmlns:a16="http://schemas.microsoft.com/office/drawing/2014/main" id="{0923B67D-6A7E-486D-91B6-53682482A53B}"/>
              </a:ext>
            </a:extLst>
          </p:cNvPr>
          <p:cNvSpPr txBox="1"/>
          <p:nvPr/>
        </p:nvSpPr>
        <p:spPr>
          <a:xfrm rot="5400000">
            <a:off x="933089" y="5116307"/>
            <a:ext cx="532100" cy="523220"/>
          </a:xfrm>
          <a:prstGeom prst="rect">
            <a:avLst/>
          </a:prstGeom>
          <a:noFill/>
        </p:spPr>
        <p:txBody>
          <a:bodyPr wrap="square" rtlCol="0">
            <a:spAutoFit/>
          </a:bodyPr>
          <a:lstStyle/>
          <a:p>
            <a:pPr algn="ctr"/>
            <a:r>
              <a:rPr lang="es-CO" sz="2800" b="1" dirty="0">
                <a:solidFill>
                  <a:schemeClr val="bg1">
                    <a:lumMod val="75000"/>
                  </a:schemeClr>
                </a:solidFill>
              </a:rPr>
              <a:t>…</a:t>
            </a:r>
          </a:p>
        </p:txBody>
      </p:sp>
      <p:sp>
        <p:nvSpPr>
          <p:cNvPr id="98" name="Freeform 450">
            <a:extLst>
              <a:ext uri="{FF2B5EF4-FFF2-40B4-BE49-F238E27FC236}">
                <a16:creationId xmlns:a16="http://schemas.microsoft.com/office/drawing/2014/main" id="{1072B698-7685-457B-8F4D-5DB5163D75C1}"/>
              </a:ext>
            </a:extLst>
          </p:cNvPr>
          <p:cNvSpPr/>
          <p:nvPr/>
        </p:nvSpPr>
        <p:spPr>
          <a:xfrm>
            <a:off x="5424036" y="3344357"/>
            <a:ext cx="133186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Conector recto 107">
            <a:extLst>
              <a:ext uri="{FF2B5EF4-FFF2-40B4-BE49-F238E27FC236}">
                <a16:creationId xmlns:a16="http://schemas.microsoft.com/office/drawing/2014/main" id="{52590393-8213-48B5-A51B-4F44796B080D}"/>
              </a:ext>
            </a:extLst>
          </p:cNvPr>
          <p:cNvCxnSpPr>
            <a:cxnSpLocks/>
            <a:endCxn id="22" idx="2"/>
          </p:cNvCxnSpPr>
          <p:nvPr/>
        </p:nvCxnSpPr>
        <p:spPr>
          <a:xfrm flipV="1">
            <a:off x="6069347" y="2756017"/>
            <a:ext cx="0" cy="48430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697EA2B0-95C0-4AE4-A2EE-686870E0514C}"/>
              </a:ext>
            </a:extLst>
          </p:cNvPr>
          <p:cNvCxnSpPr>
            <a:cxnSpLocks/>
          </p:cNvCxnSpPr>
          <p:nvPr/>
        </p:nvCxnSpPr>
        <p:spPr>
          <a:xfrm flipV="1">
            <a:off x="3926076" y="4783015"/>
            <a:ext cx="1258147" cy="44826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48B59-C561-4479-87DD-EB7F2DF6EBB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4" name="Rectángulo 3">
            <a:extLst>
              <a:ext uri="{FF2B5EF4-FFF2-40B4-BE49-F238E27FC236}">
                <a16:creationId xmlns:a16="http://schemas.microsoft.com/office/drawing/2014/main" id="{023F2A25-4F0F-41D2-A10D-5EFB5DA19E92}"/>
              </a:ext>
            </a:extLst>
          </p:cNvPr>
          <p:cNvSpPr/>
          <p:nvPr/>
        </p:nvSpPr>
        <p:spPr>
          <a:xfrm>
            <a:off x="727930" y="2368162"/>
            <a:ext cx="2068067"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Análisis de exploración</a:t>
            </a:r>
          </a:p>
        </p:txBody>
      </p:sp>
      <p:sp>
        <p:nvSpPr>
          <p:cNvPr id="5" name="Rectángulo 4">
            <a:extLst>
              <a:ext uri="{FF2B5EF4-FFF2-40B4-BE49-F238E27FC236}">
                <a16:creationId xmlns:a16="http://schemas.microsoft.com/office/drawing/2014/main" id="{C152492F-3682-4EC2-910C-3955997BB45D}"/>
              </a:ext>
            </a:extLst>
          </p:cNvPr>
          <p:cNvSpPr/>
          <p:nvPr/>
        </p:nvSpPr>
        <p:spPr>
          <a:xfrm>
            <a:off x="3546636" y="2370302"/>
            <a:ext cx="2549363"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Ingeniería de Características</a:t>
            </a:r>
          </a:p>
        </p:txBody>
      </p:sp>
      <p:sp>
        <p:nvSpPr>
          <p:cNvPr id="7" name="Rectángulo 6">
            <a:extLst>
              <a:ext uri="{FF2B5EF4-FFF2-40B4-BE49-F238E27FC236}">
                <a16:creationId xmlns:a16="http://schemas.microsoft.com/office/drawing/2014/main" id="{769A9345-E4B5-4527-8EA4-BE9415A196AF}"/>
              </a:ext>
            </a:extLst>
          </p:cNvPr>
          <p:cNvSpPr/>
          <p:nvPr/>
        </p:nvSpPr>
        <p:spPr>
          <a:xfrm>
            <a:off x="9398210" y="2368163"/>
            <a:ext cx="2235769"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Validación de resultados</a:t>
            </a:r>
          </a:p>
        </p:txBody>
      </p:sp>
      <p:sp>
        <p:nvSpPr>
          <p:cNvPr id="9" name="CuadroTexto 8">
            <a:extLst>
              <a:ext uri="{FF2B5EF4-FFF2-40B4-BE49-F238E27FC236}">
                <a16:creationId xmlns:a16="http://schemas.microsoft.com/office/drawing/2014/main" id="{AE56294B-9FA8-4D28-BFB4-6E07C7BBA0EE}"/>
              </a:ext>
            </a:extLst>
          </p:cNvPr>
          <p:cNvSpPr txBox="1"/>
          <p:nvPr/>
        </p:nvSpPr>
        <p:spPr>
          <a:xfrm>
            <a:off x="4130367" y="5178089"/>
            <a:ext cx="1428563" cy="523220"/>
          </a:xfrm>
          <a:prstGeom prst="rect">
            <a:avLst/>
          </a:prstGeom>
          <a:noFill/>
        </p:spPr>
        <p:txBody>
          <a:bodyPr wrap="square" rtlCol="0" anchor="t">
            <a:spAutoFit/>
          </a:bodyPr>
          <a:lstStyle>
            <a:defPPr>
              <a:defRPr lang="es-CO"/>
            </a:defPPr>
            <a:lvl1pPr algn="ctr">
              <a:defRPr b="1">
                <a:solidFill>
                  <a:srgbClr val="50608D"/>
                </a:solidFill>
              </a:defRPr>
            </a:lvl1pPr>
          </a:lstStyle>
          <a:p>
            <a:r>
              <a:rPr lang="es-CO" sz="2800" dirty="0">
                <a:solidFill>
                  <a:schemeClr val="bg1">
                    <a:lumMod val="65000"/>
                  </a:schemeClr>
                </a:solidFill>
              </a:rPr>
              <a:t>Paso 2</a:t>
            </a:r>
          </a:p>
        </p:txBody>
      </p:sp>
      <p:sp>
        <p:nvSpPr>
          <p:cNvPr id="10" name="CuadroTexto 9">
            <a:extLst>
              <a:ext uri="{FF2B5EF4-FFF2-40B4-BE49-F238E27FC236}">
                <a16:creationId xmlns:a16="http://schemas.microsoft.com/office/drawing/2014/main" id="{7FD247EC-8487-4A2B-AEA9-E9DA194038E9}"/>
              </a:ext>
            </a:extLst>
          </p:cNvPr>
          <p:cNvSpPr txBox="1"/>
          <p:nvPr/>
        </p:nvSpPr>
        <p:spPr>
          <a:xfrm>
            <a:off x="1083998" y="5181986"/>
            <a:ext cx="1432132" cy="523220"/>
          </a:xfrm>
          <a:prstGeom prst="rect">
            <a:avLst/>
          </a:prstGeom>
          <a:noFill/>
        </p:spPr>
        <p:txBody>
          <a:bodyPr wrap="square" rtlCol="0" anchor="t">
            <a:spAutoFit/>
          </a:bodyPr>
          <a:lstStyle/>
          <a:p>
            <a:pPr algn="ctr"/>
            <a:r>
              <a:rPr lang="es-CO" sz="2800" b="1" dirty="0">
                <a:solidFill>
                  <a:schemeClr val="bg1">
                    <a:lumMod val="65000"/>
                  </a:schemeClr>
                </a:solidFill>
              </a:rPr>
              <a:t>Paso 1</a:t>
            </a:r>
          </a:p>
        </p:txBody>
      </p:sp>
      <p:sp>
        <p:nvSpPr>
          <p:cNvPr id="11" name="CuadroTexto 10">
            <a:extLst>
              <a:ext uri="{FF2B5EF4-FFF2-40B4-BE49-F238E27FC236}">
                <a16:creationId xmlns:a16="http://schemas.microsoft.com/office/drawing/2014/main" id="{7C2861FB-9109-4D92-99E5-1CFFF729E3B2}"/>
              </a:ext>
            </a:extLst>
          </p:cNvPr>
          <p:cNvSpPr txBox="1"/>
          <p:nvPr/>
        </p:nvSpPr>
        <p:spPr>
          <a:xfrm>
            <a:off x="7127433" y="5185512"/>
            <a:ext cx="1341223" cy="523220"/>
          </a:xfrm>
          <a:prstGeom prst="rect">
            <a:avLst/>
          </a:prstGeom>
          <a:noFill/>
        </p:spPr>
        <p:txBody>
          <a:bodyPr wrap="square" rtlCol="0" anchor="t">
            <a:spAutoFit/>
          </a:bodyPr>
          <a:lstStyle/>
          <a:p>
            <a:pPr algn="ctr"/>
            <a:r>
              <a:rPr lang="es-CO" sz="2800" b="1" dirty="0">
                <a:solidFill>
                  <a:schemeClr val="bg1">
                    <a:lumMod val="65000"/>
                  </a:schemeClr>
                </a:solidFill>
              </a:rPr>
              <a:t>Paso 3</a:t>
            </a:r>
            <a:endParaRPr lang="es-CO" sz="2800" dirty="0">
              <a:solidFill>
                <a:schemeClr val="bg1">
                  <a:lumMod val="65000"/>
                </a:schemeClr>
              </a:solidFill>
            </a:endParaRPr>
          </a:p>
        </p:txBody>
      </p:sp>
      <p:sp>
        <p:nvSpPr>
          <p:cNvPr id="12" name="CuadroTexto 11">
            <a:extLst>
              <a:ext uri="{FF2B5EF4-FFF2-40B4-BE49-F238E27FC236}">
                <a16:creationId xmlns:a16="http://schemas.microsoft.com/office/drawing/2014/main" id="{5BAA1F74-3272-48FE-8A38-B18A02C174F4}"/>
              </a:ext>
            </a:extLst>
          </p:cNvPr>
          <p:cNvSpPr txBox="1"/>
          <p:nvPr/>
        </p:nvSpPr>
        <p:spPr>
          <a:xfrm>
            <a:off x="9849531" y="5225383"/>
            <a:ext cx="1341036" cy="523220"/>
          </a:xfrm>
          <a:prstGeom prst="rect">
            <a:avLst/>
          </a:prstGeom>
          <a:noFill/>
        </p:spPr>
        <p:txBody>
          <a:bodyPr wrap="square" rtlCol="0" anchor="t">
            <a:spAutoFit/>
          </a:bodyPr>
          <a:lstStyle/>
          <a:p>
            <a:pPr algn="ctr"/>
            <a:r>
              <a:rPr lang="es-CO" sz="2800" b="1">
                <a:solidFill>
                  <a:schemeClr val="bg1">
                    <a:lumMod val="65000"/>
                  </a:schemeClr>
                </a:solidFill>
              </a:rPr>
              <a:t>Paso 4</a:t>
            </a:r>
          </a:p>
        </p:txBody>
      </p:sp>
      <p:sp>
        <p:nvSpPr>
          <p:cNvPr id="13" name="Rectángulo 12">
            <a:extLst>
              <a:ext uri="{FF2B5EF4-FFF2-40B4-BE49-F238E27FC236}">
                <a16:creationId xmlns:a16="http://schemas.microsoft.com/office/drawing/2014/main" id="{3CD33F52-2643-4990-81EA-078E254FD4E2}"/>
              </a:ext>
            </a:extLst>
          </p:cNvPr>
          <p:cNvSpPr/>
          <p:nvPr/>
        </p:nvSpPr>
        <p:spPr>
          <a:xfrm>
            <a:off x="6649663" y="2368164"/>
            <a:ext cx="1997908"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Modelación y ajuste</a:t>
            </a:r>
          </a:p>
        </p:txBody>
      </p:sp>
      <p:sp>
        <p:nvSpPr>
          <p:cNvPr id="19" name="Freeform 307">
            <a:extLst>
              <a:ext uri="{FF2B5EF4-FFF2-40B4-BE49-F238E27FC236}">
                <a16:creationId xmlns:a16="http://schemas.microsoft.com/office/drawing/2014/main" id="{D0ACED77-5366-47B4-BAA5-B918759CE3C6}"/>
              </a:ext>
            </a:extLst>
          </p:cNvPr>
          <p:cNvSpPr/>
          <p:nvPr/>
        </p:nvSpPr>
        <p:spPr>
          <a:xfrm>
            <a:off x="818873" y="3446854"/>
            <a:ext cx="1984430" cy="1489540"/>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76">
            <a:extLst>
              <a:ext uri="{FF2B5EF4-FFF2-40B4-BE49-F238E27FC236}">
                <a16:creationId xmlns:a16="http://schemas.microsoft.com/office/drawing/2014/main" id="{1D2860BD-A3F7-4F96-8AA8-39E01396DD9C}"/>
              </a:ext>
            </a:extLst>
          </p:cNvPr>
          <p:cNvSpPr/>
          <p:nvPr/>
        </p:nvSpPr>
        <p:spPr>
          <a:xfrm>
            <a:off x="4196606" y="3566547"/>
            <a:ext cx="1329805" cy="13529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30">
            <a:extLst>
              <a:ext uri="{FF2B5EF4-FFF2-40B4-BE49-F238E27FC236}">
                <a16:creationId xmlns:a16="http://schemas.microsoft.com/office/drawing/2014/main" id="{33A0423E-D9FF-4A98-8497-E347147E3D79}"/>
              </a:ext>
            </a:extLst>
          </p:cNvPr>
          <p:cNvSpPr/>
          <p:nvPr/>
        </p:nvSpPr>
        <p:spPr>
          <a:xfrm>
            <a:off x="9849531" y="3641511"/>
            <a:ext cx="1411570" cy="119450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69" name="Grupo 68">
            <a:extLst>
              <a:ext uri="{FF2B5EF4-FFF2-40B4-BE49-F238E27FC236}">
                <a16:creationId xmlns:a16="http://schemas.microsoft.com/office/drawing/2014/main" id="{4EF01A35-A30A-4064-AFA0-5175374011D7}"/>
              </a:ext>
            </a:extLst>
          </p:cNvPr>
          <p:cNvGrpSpPr/>
          <p:nvPr/>
        </p:nvGrpSpPr>
        <p:grpSpPr>
          <a:xfrm>
            <a:off x="6678279" y="3154050"/>
            <a:ext cx="1790973" cy="2063410"/>
            <a:chOff x="6825657" y="5077311"/>
            <a:chExt cx="1584037" cy="1793177"/>
          </a:xfrm>
        </p:grpSpPr>
        <p:sp>
          <p:nvSpPr>
            <p:cNvPr id="68" name="CuadroTexto 67">
              <a:extLst>
                <a:ext uri="{FF2B5EF4-FFF2-40B4-BE49-F238E27FC236}">
                  <a16:creationId xmlns:a16="http://schemas.microsoft.com/office/drawing/2014/main" id="{01CEFA4C-5132-406F-80B4-76336D0C3A71}"/>
                </a:ext>
              </a:extLst>
            </p:cNvPr>
            <p:cNvSpPr txBox="1"/>
            <p:nvPr/>
          </p:nvSpPr>
          <p:spPr>
            <a:xfrm>
              <a:off x="7999566" y="6162602"/>
              <a:ext cx="276073" cy="707886"/>
            </a:xfrm>
            <a:prstGeom prst="rect">
              <a:avLst/>
            </a:prstGeom>
            <a:noFill/>
            <a:ln>
              <a:noFill/>
            </a:ln>
          </p:spPr>
          <p:txBody>
            <a:bodyPr wrap="square" rtlCol="0">
              <a:spAutoFit/>
            </a:bodyPr>
            <a:lstStyle/>
            <a:p>
              <a:r>
                <a:rPr lang="es-CO" sz="4000" dirty="0">
                  <a:solidFill>
                    <a:schemeClr val="bg1">
                      <a:lumMod val="65000"/>
                    </a:schemeClr>
                  </a:solidFill>
                </a:rPr>
                <a:t>…</a:t>
              </a:r>
            </a:p>
          </p:txBody>
        </p:sp>
        <p:sp>
          <p:nvSpPr>
            <p:cNvPr id="22" name="Rectángulo 21">
              <a:extLst>
                <a:ext uri="{FF2B5EF4-FFF2-40B4-BE49-F238E27FC236}">
                  <a16:creationId xmlns:a16="http://schemas.microsoft.com/office/drawing/2014/main" id="{B364F0A9-CF9C-4F5B-A009-F157DDF80097}"/>
                </a:ext>
              </a:extLst>
            </p:cNvPr>
            <p:cNvSpPr/>
            <p:nvPr/>
          </p:nvSpPr>
          <p:spPr>
            <a:xfrm>
              <a:off x="7526697" y="5379719"/>
              <a:ext cx="520023" cy="321589"/>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98B3F005-CE5D-43A2-812A-3DC944D3BE98}"/>
                </a:ext>
              </a:extLst>
            </p:cNvPr>
            <p:cNvSpPr/>
            <p:nvPr/>
          </p:nvSpPr>
          <p:spPr>
            <a:xfrm>
              <a:off x="7526697" y="5908181"/>
              <a:ext cx="520023" cy="160795"/>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24">
              <a:extLst>
                <a:ext uri="{FF2B5EF4-FFF2-40B4-BE49-F238E27FC236}">
                  <a16:creationId xmlns:a16="http://schemas.microsoft.com/office/drawing/2014/main" id="{3AA717CD-7C46-4FC9-BB55-A6AC4F05A79A}"/>
                </a:ext>
              </a:extLst>
            </p:cNvPr>
            <p:cNvCxnSpPr>
              <a:stCxn id="22" idx="2"/>
              <a:endCxn id="23" idx="0"/>
            </p:cNvCxnSpPr>
            <p:nvPr/>
          </p:nvCxnSpPr>
          <p:spPr>
            <a:xfrm>
              <a:off x="7786709" y="5701308"/>
              <a:ext cx="0" cy="2068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4D079D1-3764-46EC-B32F-D3D0FAEC2DE7}"/>
                </a:ext>
              </a:extLst>
            </p:cNvPr>
            <p:cNvCxnSpPr>
              <a:cxnSpLocks/>
              <a:stCxn id="29" idx="3"/>
              <a:endCxn id="23" idx="1"/>
            </p:cNvCxnSpPr>
            <p:nvPr/>
          </p:nvCxnSpPr>
          <p:spPr>
            <a:xfrm>
              <a:off x="7345680" y="5985550"/>
              <a:ext cx="181017" cy="302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C23B045D-5267-4615-8CEF-1B40FAA91ED4}"/>
                </a:ext>
              </a:extLst>
            </p:cNvPr>
            <p:cNvSpPr/>
            <p:nvPr/>
          </p:nvSpPr>
          <p:spPr>
            <a:xfrm>
              <a:off x="6825657" y="5860088"/>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FC3B257F-3FD6-4D97-8C11-841F2D541B43}"/>
                </a:ext>
              </a:extLst>
            </p:cNvPr>
            <p:cNvCxnSpPr>
              <a:cxnSpLocks/>
              <a:stCxn id="36" idx="0"/>
              <a:endCxn id="29" idx="2"/>
            </p:cNvCxnSpPr>
            <p:nvPr/>
          </p:nvCxnSpPr>
          <p:spPr>
            <a:xfrm flipV="1">
              <a:off x="7085668" y="6111012"/>
              <a:ext cx="1" cy="4818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9568E26B-3519-4D98-8E07-4813D87A2BB8}"/>
                </a:ext>
              </a:extLst>
            </p:cNvPr>
            <p:cNvSpPr/>
            <p:nvPr/>
          </p:nvSpPr>
          <p:spPr>
            <a:xfrm>
              <a:off x="7038519" y="6592900"/>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863FF1A2-97C6-4E99-81E7-85B910D63417}"/>
                </a:ext>
              </a:extLst>
            </p:cNvPr>
            <p:cNvSpPr/>
            <p:nvPr/>
          </p:nvSpPr>
          <p:spPr>
            <a:xfrm>
              <a:off x="7511457" y="6567427"/>
              <a:ext cx="550498" cy="154776"/>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28D856A8-5D92-4C0A-A57A-6D0BB1E27CD2}"/>
                </a:ext>
              </a:extLst>
            </p:cNvPr>
            <p:cNvCxnSpPr>
              <a:cxnSpLocks/>
              <a:stCxn id="36" idx="6"/>
              <a:endCxn id="38" idx="1"/>
            </p:cNvCxnSpPr>
            <p:nvPr/>
          </p:nvCxnSpPr>
          <p:spPr>
            <a:xfrm>
              <a:off x="7132817" y="6640049"/>
              <a:ext cx="378640" cy="4766"/>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ombo 41">
              <a:extLst>
                <a:ext uri="{FF2B5EF4-FFF2-40B4-BE49-F238E27FC236}">
                  <a16:creationId xmlns:a16="http://schemas.microsoft.com/office/drawing/2014/main" id="{DF77FE0C-667E-4FA3-974B-9A5E55F4807C}"/>
                </a:ext>
              </a:extLst>
            </p:cNvPr>
            <p:cNvSpPr/>
            <p:nvPr/>
          </p:nvSpPr>
          <p:spPr>
            <a:xfrm>
              <a:off x="7526692" y="6190981"/>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588D426B-5052-4059-8F51-5D41411FC92C}"/>
                </a:ext>
              </a:extLst>
            </p:cNvPr>
            <p:cNvCxnSpPr>
              <a:cxnSpLocks/>
              <a:stCxn id="46" idx="2"/>
              <a:endCxn id="22" idx="3"/>
            </p:cNvCxnSpPr>
            <p:nvPr/>
          </p:nvCxnSpPr>
          <p:spPr>
            <a:xfrm flipH="1" flipV="1">
              <a:off x="8046720" y="5540514"/>
              <a:ext cx="268149" cy="41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456273C1-D2A7-4384-A1AB-1663DAA0855B}"/>
                </a:ext>
              </a:extLst>
            </p:cNvPr>
            <p:cNvSpPr/>
            <p:nvPr/>
          </p:nvSpPr>
          <p:spPr>
            <a:xfrm>
              <a:off x="8314869" y="5497525"/>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AFEE225C-D423-4206-B46C-55D120536A0B}"/>
                </a:ext>
              </a:extLst>
            </p:cNvPr>
            <p:cNvCxnSpPr>
              <a:cxnSpLocks/>
              <a:stCxn id="46" idx="4"/>
              <a:endCxn id="56" idx="0"/>
            </p:cNvCxnSpPr>
            <p:nvPr/>
          </p:nvCxnSpPr>
          <p:spPr>
            <a:xfrm>
              <a:off x="8362018" y="5591823"/>
              <a:ext cx="527" cy="6750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24A9BAD-4E7B-40E0-81C0-F66346A4389E}"/>
                </a:ext>
              </a:extLst>
            </p:cNvPr>
            <p:cNvCxnSpPr>
              <a:cxnSpLocks/>
              <a:stCxn id="56" idx="2"/>
              <a:endCxn id="42" idx="3"/>
            </p:cNvCxnSpPr>
            <p:nvPr/>
          </p:nvCxnSpPr>
          <p:spPr>
            <a:xfrm flipH="1">
              <a:off x="8046715" y="6313975"/>
              <a:ext cx="268681" cy="2468"/>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ector recto 53">
              <a:extLst>
                <a:ext uri="{FF2B5EF4-FFF2-40B4-BE49-F238E27FC236}">
                  <a16:creationId xmlns:a16="http://schemas.microsoft.com/office/drawing/2014/main" id="{AB642DD7-A47C-4ED4-A8AA-8761C50D3AC8}"/>
                </a:ext>
              </a:extLst>
            </p:cNvPr>
            <p:cNvCxnSpPr>
              <a:cxnSpLocks/>
            </p:cNvCxnSpPr>
            <p:nvPr/>
          </p:nvCxnSpPr>
          <p:spPr>
            <a:xfrm flipH="1" flipV="1">
              <a:off x="7663857" y="54869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8B0DA7A-8B94-4ADC-82DE-4B1C164A7F08}"/>
                </a:ext>
              </a:extLst>
            </p:cNvPr>
            <p:cNvCxnSpPr>
              <a:cxnSpLocks/>
            </p:cNvCxnSpPr>
            <p:nvPr/>
          </p:nvCxnSpPr>
          <p:spPr>
            <a:xfrm flipH="1" flipV="1">
              <a:off x="7664251" y="55862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62234271-82D5-423D-A4FD-72CB1614E40C}"/>
                </a:ext>
              </a:extLst>
            </p:cNvPr>
            <p:cNvSpPr/>
            <p:nvPr/>
          </p:nvSpPr>
          <p:spPr>
            <a:xfrm>
              <a:off x="8315396" y="6266826"/>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9" name="Conector recto 58">
              <a:extLst>
                <a:ext uri="{FF2B5EF4-FFF2-40B4-BE49-F238E27FC236}">
                  <a16:creationId xmlns:a16="http://schemas.microsoft.com/office/drawing/2014/main" id="{A651EE9D-161A-4440-9503-5C8BBC2448DB}"/>
                </a:ext>
              </a:extLst>
            </p:cNvPr>
            <p:cNvCxnSpPr>
              <a:cxnSpLocks/>
              <a:stCxn id="23" idx="2"/>
              <a:endCxn id="42" idx="0"/>
            </p:cNvCxnSpPr>
            <p:nvPr/>
          </p:nvCxnSpPr>
          <p:spPr>
            <a:xfrm flipH="1">
              <a:off x="7786704" y="6068976"/>
              <a:ext cx="5" cy="1220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1227923B-2DD1-4518-A00A-F0E601C5FC7C}"/>
                </a:ext>
              </a:extLst>
            </p:cNvPr>
            <p:cNvCxnSpPr>
              <a:cxnSpLocks/>
              <a:stCxn id="42" idx="2"/>
              <a:endCxn id="38" idx="0"/>
            </p:cNvCxnSpPr>
            <p:nvPr/>
          </p:nvCxnSpPr>
          <p:spPr>
            <a:xfrm>
              <a:off x="7786704" y="6441905"/>
              <a:ext cx="2" cy="1255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7A744B7B-540B-4B5F-813F-B773D21B2926}"/>
                </a:ext>
              </a:extLst>
            </p:cNvPr>
            <p:cNvSpPr txBox="1"/>
            <p:nvPr/>
          </p:nvSpPr>
          <p:spPr>
            <a:xfrm>
              <a:off x="7038519" y="5077311"/>
              <a:ext cx="276073" cy="707886"/>
            </a:xfrm>
            <a:prstGeom prst="rect">
              <a:avLst/>
            </a:prstGeom>
            <a:noFill/>
            <a:ln>
              <a:noFill/>
            </a:ln>
          </p:spPr>
          <p:txBody>
            <a:bodyPr wrap="square" rtlCol="0">
              <a:spAutoFit/>
            </a:bodyPr>
            <a:lstStyle/>
            <a:p>
              <a:r>
                <a:rPr lang="es-CO" sz="4000" dirty="0">
                  <a:solidFill>
                    <a:schemeClr val="bg1">
                      <a:lumMod val="65000"/>
                    </a:schemeClr>
                  </a:solidFill>
                </a:rPr>
                <a:t>…</a:t>
              </a:r>
            </a:p>
          </p:txBody>
        </p:sp>
      </p:grpSp>
    </p:spTree>
    <p:extLst>
      <p:ext uri="{BB962C8B-B14F-4D97-AF65-F5344CB8AC3E}">
        <p14:creationId xmlns:p14="http://schemas.microsoft.com/office/powerpoint/2010/main" val="25882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8C3D98-1E09-4138-814A-BAB693C36353}"/>
              </a:ext>
            </a:extLst>
          </p:cNvPr>
          <p:cNvSpPr txBox="1"/>
          <p:nvPr/>
        </p:nvSpPr>
        <p:spPr>
          <a:xfrm>
            <a:off x="2960915" y="6553667"/>
            <a:ext cx="304800" cy="369332"/>
          </a:xfrm>
          <a:prstGeom prst="rect">
            <a:avLst/>
          </a:prstGeom>
          <a:noFill/>
        </p:spPr>
        <p:txBody>
          <a:bodyPr wrap="square" rtlCol="0">
            <a:spAutoFit/>
          </a:bodyPr>
          <a:lstStyle/>
          <a:p>
            <a:pPr algn="ctr"/>
            <a:r>
              <a:rPr lang="es-CO" b="1" dirty="0">
                <a:solidFill>
                  <a:schemeClr val="bg1">
                    <a:lumMod val="50000"/>
                  </a:schemeClr>
                </a:solidFill>
              </a:rPr>
              <a:t>L</a:t>
            </a:r>
          </a:p>
        </p:txBody>
      </p:sp>
      <p:sp>
        <p:nvSpPr>
          <p:cNvPr id="21" name="CuadroTexto 20">
            <a:extLst>
              <a:ext uri="{FF2B5EF4-FFF2-40B4-BE49-F238E27FC236}">
                <a16:creationId xmlns:a16="http://schemas.microsoft.com/office/drawing/2014/main" id="{77EF5A78-A7B3-43AA-AA00-E3620BA00ADB}"/>
              </a:ext>
            </a:extLst>
          </p:cNvPr>
          <p:cNvSpPr txBox="1"/>
          <p:nvPr/>
        </p:nvSpPr>
        <p:spPr>
          <a:xfrm>
            <a:off x="3589565" y="6553667"/>
            <a:ext cx="304800" cy="369332"/>
          </a:xfrm>
          <a:prstGeom prst="rect">
            <a:avLst/>
          </a:prstGeom>
          <a:noFill/>
        </p:spPr>
        <p:txBody>
          <a:bodyPr wrap="square" rtlCol="0">
            <a:spAutoFit/>
          </a:bodyPr>
          <a:lstStyle/>
          <a:p>
            <a:pPr algn="ctr"/>
            <a:r>
              <a:rPr lang="es-CO" b="1" dirty="0">
                <a:solidFill>
                  <a:schemeClr val="bg1">
                    <a:lumMod val="50000"/>
                  </a:schemeClr>
                </a:solidFill>
              </a:rPr>
              <a:t>M</a:t>
            </a:r>
          </a:p>
        </p:txBody>
      </p:sp>
      <p:sp>
        <p:nvSpPr>
          <p:cNvPr id="22" name="CuadroTexto 21">
            <a:extLst>
              <a:ext uri="{FF2B5EF4-FFF2-40B4-BE49-F238E27FC236}">
                <a16:creationId xmlns:a16="http://schemas.microsoft.com/office/drawing/2014/main" id="{C72586A6-ECF2-412B-A0A7-F186D8F812E4}"/>
              </a:ext>
            </a:extLst>
          </p:cNvPr>
          <p:cNvSpPr txBox="1"/>
          <p:nvPr/>
        </p:nvSpPr>
        <p:spPr>
          <a:xfrm>
            <a:off x="4218215" y="6553667"/>
            <a:ext cx="304800" cy="369332"/>
          </a:xfrm>
          <a:prstGeom prst="rect">
            <a:avLst/>
          </a:prstGeom>
          <a:noFill/>
        </p:spPr>
        <p:txBody>
          <a:bodyPr wrap="square" rtlCol="0">
            <a:spAutoFit/>
          </a:bodyPr>
          <a:lstStyle/>
          <a:p>
            <a:pPr algn="ctr"/>
            <a:r>
              <a:rPr lang="es-CO" b="1" dirty="0">
                <a:solidFill>
                  <a:schemeClr val="bg1">
                    <a:lumMod val="50000"/>
                  </a:schemeClr>
                </a:solidFill>
              </a:rPr>
              <a:t>W</a:t>
            </a:r>
          </a:p>
        </p:txBody>
      </p:sp>
      <p:sp>
        <p:nvSpPr>
          <p:cNvPr id="23" name="CuadroTexto 22">
            <a:extLst>
              <a:ext uri="{FF2B5EF4-FFF2-40B4-BE49-F238E27FC236}">
                <a16:creationId xmlns:a16="http://schemas.microsoft.com/office/drawing/2014/main" id="{DD2FBB45-420E-47BD-B201-D8FF7749E6BB}"/>
              </a:ext>
            </a:extLst>
          </p:cNvPr>
          <p:cNvSpPr txBox="1"/>
          <p:nvPr/>
        </p:nvSpPr>
        <p:spPr>
          <a:xfrm>
            <a:off x="4800971" y="6549293"/>
            <a:ext cx="304800" cy="369332"/>
          </a:xfrm>
          <a:prstGeom prst="rect">
            <a:avLst/>
          </a:prstGeom>
          <a:noFill/>
        </p:spPr>
        <p:txBody>
          <a:bodyPr wrap="square" rtlCol="0">
            <a:spAutoFit/>
          </a:bodyPr>
          <a:lstStyle/>
          <a:p>
            <a:pPr algn="ctr"/>
            <a:r>
              <a:rPr lang="es-CO" b="1" dirty="0">
                <a:solidFill>
                  <a:schemeClr val="bg1">
                    <a:lumMod val="50000"/>
                  </a:schemeClr>
                </a:solidFill>
              </a:rPr>
              <a:t>J</a:t>
            </a:r>
          </a:p>
        </p:txBody>
      </p:sp>
      <p:sp>
        <p:nvSpPr>
          <p:cNvPr id="24" name="CuadroTexto 23">
            <a:extLst>
              <a:ext uri="{FF2B5EF4-FFF2-40B4-BE49-F238E27FC236}">
                <a16:creationId xmlns:a16="http://schemas.microsoft.com/office/drawing/2014/main" id="{E9B5107A-ACCF-46B6-8466-0A2AF5BF9168}"/>
              </a:ext>
            </a:extLst>
          </p:cNvPr>
          <p:cNvSpPr txBox="1"/>
          <p:nvPr/>
        </p:nvSpPr>
        <p:spPr>
          <a:xfrm>
            <a:off x="5439146" y="6549293"/>
            <a:ext cx="304800" cy="369332"/>
          </a:xfrm>
          <a:prstGeom prst="rect">
            <a:avLst/>
          </a:prstGeom>
          <a:noFill/>
        </p:spPr>
        <p:txBody>
          <a:bodyPr wrap="square" rtlCol="0">
            <a:spAutoFit/>
          </a:bodyPr>
          <a:lstStyle/>
          <a:p>
            <a:pPr algn="ctr"/>
            <a:r>
              <a:rPr lang="es-CO" b="1" dirty="0">
                <a:solidFill>
                  <a:schemeClr val="bg1">
                    <a:lumMod val="50000"/>
                  </a:schemeClr>
                </a:solidFill>
              </a:rPr>
              <a:t>V</a:t>
            </a:r>
          </a:p>
        </p:txBody>
      </p:sp>
      <p:sp>
        <p:nvSpPr>
          <p:cNvPr id="25" name="CuadroTexto 24">
            <a:extLst>
              <a:ext uri="{FF2B5EF4-FFF2-40B4-BE49-F238E27FC236}">
                <a16:creationId xmlns:a16="http://schemas.microsoft.com/office/drawing/2014/main" id="{DE62ED80-27EE-4D75-8398-3169FF93E5B7}"/>
              </a:ext>
            </a:extLst>
          </p:cNvPr>
          <p:cNvSpPr txBox="1"/>
          <p:nvPr/>
        </p:nvSpPr>
        <p:spPr>
          <a:xfrm>
            <a:off x="6058271" y="6549293"/>
            <a:ext cx="304800" cy="369332"/>
          </a:xfrm>
          <a:prstGeom prst="rect">
            <a:avLst/>
          </a:prstGeom>
          <a:noFill/>
        </p:spPr>
        <p:txBody>
          <a:bodyPr wrap="square" rtlCol="0">
            <a:spAutoFit/>
          </a:bodyPr>
          <a:lstStyle/>
          <a:p>
            <a:pPr algn="ctr"/>
            <a:r>
              <a:rPr lang="es-CO" b="1" dirty="0">
                <a:solidFill>
                  <a:schemeClr val="bg1">
                    <a:lumMod val="50000"/>
                  </a:schemeClr>
                </a:solidFill>
              </a:rPr>
              <a:t>S</a:t>
            </a:r>
          </a:p>
        </p:txBody>
      </p:sp>
      <p:sp>
        <p:nvSpPr>
          <p:cNvPr id="26" name="CuadroTexto 25">
            <a:extLst>
              <a:ext uri="{FF2B5EF4-FFF2-40B4-BE49-F238E27FC236}">
                <a16:creationId xmlns:a16="http://schemas.microsoft.com/office/drawing/2014/main" id="{BDCB5F9E-5D5C-4487-9830-93E2CAF23A22}"/>
              </a:ext>
            </a:extLst>
          </p:cNvPr>
          <p:cNvSpPr txBox="1"/>
          <p:nvPr/>
        </p:nvSpPr>
        <p:spPr>
          <a:xfrm>
            <a:off x="6686921" y="6549293"/>
            <a:ext cx="304800" cy="369332"/>
          </a:xfrm>
          <a:prstGeom prst="rect">
            <a:avLst/>
          </a:prstGeom>
          <a:noFill/>
        </p:spPr>
        <p:txBody>
          <a:bodyPr wrap="square" rtlCol="0">
            <a:spAutoFit/>
          </a:bodyPr>
          <a:lstStyle/>
          <a:p>
            <a:pPr algn="ctr"/>
            <a:r>
              <a:rPr lang="es-CO" b="1" dirty="0">
                <a:solidFill>
                  <a:schemeClr val="bg1">
                    <a:lumMod val="50000"/>
                  </a:schemeClr>
                </a:solidFill>
              </a:rPr>
              <a:t>D</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2135066007"/>
              </p:ext>
            </p:extLst>
          </p:nvPr>
        </p:nvGraphicFramePr>
        <p:xfrm>
          <a:off x="2313245" y="5185001"/>
          <a:ext cx="4975452" cy="1414378"/>
        </p:xfrm>
        <a:graphic>
          <a:graphicData uri="http://schemas.openxmlformats.org/drawingml/2006/chart">
            <c:chart xmlns:c="http://schemas.openxmlformats.org/drawingml/2006/chart" xmlns:r="http://schemas.openxmlformats.org/officeDocument/2006/relationships" r:id="rId2"/>
          </a:graphicData>
        </a:graphic>
      </p:graphicFrame>
      <p:cxnSp>
        <p:nvCxnSpPr>
          <p:cNvPr id="56" name="Conector recto 55">
            <a:extLst>
              <a:ext uri="{FF2B5EF4-FFF2-40B4-BE49-F238E27FC236}">
                <a16:creationId xmlns:a16="http://schemas.microsoft.com/office/drawing/2014/main" id="{6174FF66-D2FA-4EC5-8E16-35393D04AF02}"/>
              </a:ext>
            </a:extLst>
          </p:cNvPr>
          <p:cNvCxnSpPr>
            <a:cxnSpLocks/>
            <a:stCxn id="26" idx="0"/>
          </p:cNvCxnSpPr>
          <p:nvPr/>
        </p:nvCxnSpPr>
        <p:spPr>
          <a:xfrm>
            <a:off x="6839321"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2452C19E-8747-4781-B875-8093A48455B9}"/>
              </a:ext>
            </a:extLst>
          </p:cNvPr>
          <p:cNvCxnSpPr>
            <a:cxnSpLocks/>
          </p:cNvCxnSpPr>
          <p:nvPr/>
        </p:nvCxnSpPr>
        <p:spPr>
          <a:xfrm>
            <a:off x="6201518"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3F43D08-1F22-4477-8BD3-72088AD81CDF}"/>
              </a:ext>
            </a:extLst>
          </p:cNvPr>
          <p:cNvCxnSpPr>
            <a:cxnSpLocks/>
          </p:cNvCxnSpPr>
          <p:nvPr/>
        </p:nvCxnSpPr>
        <p:spPr>
          <a:xfrm>
            <a:off x="5591546"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9BBAD6B1-1C61-40EE-A7B6-15F750FCCAE8}"/>
              </a:ext>
            </a:extLst>
          </p:cNvPr>
          <p:cNvCxnSpPr>
            <a:cxnSpLocks/>
          </p:cNvCxnSpPr>
          <p:nvPr/>
        </p:nvCxnSpPr>
        <p:spPr>
          <a:xfrm>
            <a:off x="4953743"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217EDCCF-C21C-4CC3-AB22-FC8AF1A4E7FF}"/>
              </a:ext>
            </a:extLst>
          </p:cNvPr>
          <p:cNvCxnSpPr>
            <a:cxnSpLocks/>
          </p:cNvCxnSpPr>
          <p:nvPr/>
        </p:nvCxnSpPr>
        <p:spPr>
          <a:xfrm>
            <a:off x="4371171"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38C020A6-ABBF-4096-B5C6-6F8ADCF22039}"/>
              </a:ext>
            </a:extLst>
          </p:cNvPr>
          <p:cNvCxnSpPr>
            <a:cxnSpLocks/>
          </p:cNvCxnSpPr>
          <p:nvPr/>
        </p:nvCxnSpPr>
        <p:spPr>
          <a:xfrm>
            <a:off x="3738130"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9F8F5C65-B891-4C29-A91A-1F5831F99311}"/>
              </a:ext>
            </a:extLst>
          </p:cNvPr>
          <p:cNvCxnSpPr>
            <a:cxnSpLocks/>
          </p:cNvCxnSpPr>
          <p:nvPr/>
        </p:nvCxnSpPr>
        <p:spPr>
          <a:xfrm>
            <a:off x="3094636"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59B9C7F9-5CAD-4606-ABE7-EA5D56274DA8}"/>
              </a:ext>
            </a:extLst>
          </p:cNvPr>
          <p:cNvCxnSpPr>
            <a:cxnSpLocks/>
          </p:cNvCxnSpPr>
          <p:nvPr/>
        </p:nvCxnSpPr>
        <p:spPr>
          <a:xfrm>
            <a:off x="6839321"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DDCDF16E-9EF0-40F2-86BA-7CDA09DAF144}"/>
              </a:ext>
            </a:extLst>
          </p:cNvPr>
          <p:cNvCxnSpPr>
            <a:cxnSpLocks/>
          </p:cNvCxnSpPr>
          <p:nvPr/>
        </p:nvCxnSpPr>
        <p:spPr>
          <a:xfrm>
            <a:off x="6201518"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404D3DC-3212-41C5-9341-91089B16D68F}"/>
              </a:ext>
            </a:extLst>
          </p:cNvPr>
          <p:cNvCxnSpPr>
            <a:cxnSpLocks/>
          </p:cNvCxnSpPr>
          <p:nvPr/>
        </p:nvCxnSpPr>
        <p:spPr>
          <a:xfrm>
            <a:off x="5591546"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F0666518-1D67-497B-9964-7FF1B0454879}"/>
              </a:ext>
            </a:extLst>
          </p:cNvPr>
          <p:cNvCxnSpPr>
            <a:cxnSpLocks/>
          </p:cNvCxnSpPr>
          <p:nvPr/>
        </p:nvCxnSpPr>
        <p:spPr>
          <a:xfrm>
            <a:off x="4972793"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F5041612-880A-4E59-9B24-14FB85E24221}"/>
              </a:ext>
            </a:extLst>
          </p:cNvPr>
          <p:cNvCxnSpPr>
            <a:cxnSpLocks/>
          </p:cNvCxnSpPr>
          <p:nvPr/>
        </p:nvCxnSpPr>
        <p:spPr>
          <a:xfrm>
            <a:off x="4371171"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CE6085-EF20-49E4-90E1-0277C358C395}"/>
              </a:ext>
            </a:extLst>
          </p:cNvPr>
          <p:cNvCxnSpPr>
            <a:cxnSpLocks/>
          </p:cNvCxnSpPr>
          <p:nvPr/>
        </p:nvCxnSpPr>
        <p:spPr>
          <a:xfrm>
            <a:off x="3738130"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1E3C8440-BF7F-424A-8431-306FDE548ADB}"/>
              </a:ext>
            </a:extLst>
          </p:cNvPr>
          <p:cNvCxnSpPr>
            <a:cxnSpLocks/>
          </p:cNvCxnSpPr>
          <p:nvPr/>
        </p:nvCxnSpPr>
        <p:spPr>
          <a:xfrm>
            <a:off x="3094636"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355138B7-A2BD-4860-8DC9-705A1B7CF544}"/>
              </a:ext>
            </a:extLst>
          </p:cNvPr>
          <p:cNvCxnSpPr>
            <a:cxnSpLocks/>
          </p:cNvCxnSpPr>
          <p:nvPr/>
        </p:nvCxnSpPr>
        <p:spPr>
          <a:xfrm>
            <a:off x="6839322"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a:extLst>
              <a:ext uri="{FF2B5EF4-FFF2-40B4-BE49-F238E27FC236}">
                <a16:creationId xmlns:a16="http://schemas.microsoft.com/office/drawing/2014/main" id="{D7D301A5-322E-4725-A072-7D498DB38B06}"/>
              </a:ext>
            </a:extLst>
          </p:cNvPr>
          <p:cNvCxnSpPr>
            <a:cxnSpLocks/>
          </p:cNvCxnSpPr>
          <p:nvPr/>
        </p:nvCxnSpPr>
        <p:spPr>
          <a:xfrm>
            <a:off x="6201519"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CE9CB348-11F8-4DF7-A6C8-9EA78931CF3A}"/>
              </a:ext>
            </a:extLst>
          </p:cNvPr>
          <p:cNvCxnSpPr>
            <a:cxnSpLocks/>
          </p:cNvCxnSpPr>
          <p:nvPr/>
        </p:nvCxnSpPr>
        <p:spPr>
          <a:xfrm>
            <a:off x="5591547"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964E6E07-0EB0-445A-8D43-59CF1397E638}"/>
              </a:ext>
            </a:extLst>
          </p:cNvPr>
          <p:cNvCxnSpPr>
            <a:cxnSpLocks/>
          </p:cNvCxnSpPr>
          <p:nvPr/>
        </p:nvCxnSpPr>
        <p:spPr>
          <a:xfrm>
            <a:off x="4972794"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4DCACBDA-34F4-4CEE-8D6F-9915A273F58C}"/>
              </a:ext>
            </a:extLst>
          </p:cNvPr>
          <p:cNvCxnSpPr>
            <a:cxnSpLocks/>
          </p:cNvCxnSpPr>
          <p:nvPr/>
        </p:nvCxnSpPr>
        <p:spPr>
          <a:xfrm>
            <a:off x="4371172"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613ACE1-D89E-44EA-8529-09F4E79A7BC4}"/>
              </a:ext>
            </a:extLst>
          </p:cNvPr>
          <p:cNvCxnSpPr>
            <a:cxnSpLocks/>
          </p:cNvCxnSpPr>
          <p:nvPr/>
        </p:nvCxnSpPr>
        <p:spPr>
          <a:xfrm>
            <a:off x="3738131"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36F165A-756B-416C-9A5E-833A5205F4A1}"/>
              </a:ext>
            </a:extLst>
          </p:cNvPr>
          <p:cNvCxnSpPr>
            <a:cxnSpLocks/>
          </p:cNvCxnSpPr>
          <p:nvPr/>
        </p:nvCxnSpPr>
        <p:spPr>
          <a:xfrm>
            <a:off x="3094637"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B768E57B-F9F2-4BE1-B4C8-BB7C868C7A80}"/>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84ABB695-A4A0-4A65-9612-A8F1E5B3EC0A}"/>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3C326212-EC4D-47D4-AACE-3DF95CB6B34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986E8E7D-9F74-427E-BE25-8E6325B1B5A7}"/>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3277774692"/>
              </p:ext>
            </p:extLst>
          </p:nvPr>
        </p:nvGraphicFramePr>
        <p:xfrm>
          <a:off x="2313245" y="2360813"/>
          <a:ext cx="4975452" cy="14143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2470339182"/>
              </p:ext>
            </p:extLst>
          </p:nvPr>
        </p:nvGraphicFramePr>
        <p:xfrm>
          <a:off x="2313245" y="3772907"/>
          <a:ext cx="4975452" cy="1414378"/>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a:extLst>
              <a:ext uri="{FF2B5EF4-FFF2-40B4-BE49-F238E27FC236}">
                <a16:creationId xmlns:a16="http://schemas.microsoft.com/office/drawing/2014/main" id="{CD69B1C9-90E7-4939-B2C6-FDCE4002FD83}"/>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FOODS</a:t>
            </a:r>
          </a:p>
        </p:txBody>
      </p:sp>
      <p:sp>
        <p:nvSpPr>
          <p:cNvPr id="27" name="Rectángulo 26">
            <a:extLst>
              <a:ext uri="{FF2B5EF4-FFF2-40B4-BE49-F238E27FC236}">
                <a16:creationId xmlns:a16="http://schemas.microsoft.com/office/drawing/2014/main" id="{3EC936CA-D009-4532-A90A-E0359C5FB572}"/>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HOUSEHOLD</a:t>
            </a:r>
          </a:p>
        </p:txBody>
      </p:sp>
      <p:sp>
        <p:nvSpPr>
          <p:cNvPr id="28" name="Rectángulo 27">
            <a:extLst>
              <a:ext uri="{FF2B5EF4-FFF2-40B4-BE49-F238E27FC236}">
                <a16:creationId xmlns:a16="http://schemas.microsoft.com/office/drawing/2014/main" id="{B6C90B30-C139-42E7-8977-7F8B701BA1CC}"/>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HOBBIES</a:t>
            </a:r>
          </a:p>
        </p:txBody>
      </p:sp>
      <p:sp>
        <p:nvSpPr>
          <p:cNvPr id="29" name="Freeform 307">
            <a:extLst>
              <a:ext uri="{FF2B5EF4-FFF2-40B4-BE49-F238E27FC236}">
                <a16:creationId xmlns:a16="http://schemas.microsoft.com/office/drawing/2014/main" id="{385DB689-5F64-4030-B908-0960EE669D66}"/>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76">
            <a:extLst>
              <a:ext uri="{FF2B5EF4-FFF2-40B4-BE49-F238E27FC236}">
                <a16:creationId xmlns:a16="http://schemas.microsoft.com/office/drawing/2014/main" id="{F70E7DB4-6215-485E-AEC1-4ADBF564DA79}"/>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0">
            <a:extLst>
              <a:ext uri="{FF2B5EF4-FFF2-40B4-BE49-F238E27FC236}">
                <a16:creationId xmlns:a16="http://schemas.microsoft.com/office/drawing/2014/main" id="{5A45D451-00D4-4A6E-9C48-D827612A413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8" name="Grupo 57">
            <a:extLst>
              <a:ext uri="{FF2B5EF4-FFF2-40B4-BE49-F238E27FC236}">
                <a16:creationId xmlns:a16="http://schemas.microsoft.com/office/drawing/2014/main" id="{867FF834-5F20-4F6E-8F61-4AC682EC9A32}"/>
              </a:ext>
            </a:extLst>
          </p:cNvPr>
          <p:cNvGrpSpPr/>
          <p:nvPr/>
        </p:nvGrpSpPr>
        <p:grpSpPr>
          <a:xfrm>
            <a:off x="10924243" y="1304115"/>
            <a:ext cx="403954" cy="481734"/>
            <a:chOff x="10812320" y="2865963"/>
            <a:chExt cx="464970" cy="554497"/>
          </a:xfrm>
        </p:grpSpPr>
        <p:sp>
          <p:nvSpPr>
            <p:cNvPr id="33" name="CuadroTexto 32">
              <a:extLst>
                <a:ext uri="{FF2B5EF4-FFF2-40B4-BE49-F238E27FC236}">
                  <a16:creationId xmlns:a16="http://schemas.microsoft.com/office/drawing/2014/main" id="{EB577DD5-1CBA-48F8-93DC-294CFE3A9315}"/>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4" name="Rectángulo 33">
              <a:extLst>
                <a:ext uri="{FF2B5EF4-FFF2-40B4-BE49-F238E27FC236}">
                  <a16:creationId xmlns:a16="http://schemas.microsoft.com/office/drawing/2014/main" id="{E519A1AA-931E-48BE-B148-F49A03A702D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0E64C49D-19DD-4E1C-8FEE-2CFB9191634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1EA1AAC5-BCC6-41A8-AFF1-D6C559958CE2}"/>
                </a:ext>
              </a:extLst>
            </p:cNvPr>
            <p:cNvCxnSpPr>
              <a:stCxn id="34" idx="2"/>
              <a:endCxn id="35"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F9FD288E-2681-4BB6-B64E-952CB28EDF19}"/>
                </a:ext>
              </a:extLst>
            </p:cNvPr>
            <p:cNvCxnSpPr>
              <a:cxnSpLocks/>
              <a:stCxn id="38" idx="3"/>
              <a:endCxn id="35"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mbo 37">
              <a:extLst>
                <a:ext uri="{FF2B5EF4-FFF2-40B4-BE49-F238E27FC236}">
                  <a16:creationId xmlns:a16="http://schemas.microsoft.com/office/drawing/2014/main" id="{FA2DA56D-81B3-4823-B929-4C6AA05E8115}"/>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774E4345-DD9E-4C6D-8047-510727AA162F}"/>
                </a:ext>
              </a:extLst>
            </p:cNvPr>
            <p:cNvCxnSpPr>
              <a:cxnSpLocks/>
              <a:stCxn id="40" idx="0"/>
              <a:endCxn id="38"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5EF0CB5A-F9B3-4CDE-9159-DA473D503369}"/>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14BAF513-5A7A-4664-9C1C-FC8176BAACB6}"/>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ombo 42">
              <a:extLst>
                <a:ext uri="{FF2B5EF4-FFF2-40B4-BE49-F238E27FC236}">
                  <a16:creationId xmlns:a16="http://schemas.microsoft.com/office/drawing/2014/main" id="{5C20CD32-A13D-42F9-9F85-23ECB03672C6}"/>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43">
              <a:extLst>
                <a:ext uri="{FF2B5EF4-FFF2-40B4-BE49-F238E27FC236}">
                  <a16:creationId xmlns:a16="http://schemas.microsoft.com/office/drawing/2014/main" id="{6868D34F-9F03-4862-A85B-E0EF38EBFBB7}"/>
                </a:ext>
              </a:extLst>
            </p:cNvPr>
            <p:cNvCxnSpPr>
              <a:cxnSpLocks/>
              <a:stCxn id="45" idx="2"/>
              <a:endCxn id="34"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80B278E-A761-474F-976F-F02F67363828}"/>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75EC7B6E-39C6-4D62-8827-9852A48992AC}"/>
                </a:ext>
              </a:extLst>
            </p:cNvPr>
            <p:cNvCxnSpPr>
              <a:cxnSpLocks/>
              <a:stCxn id="45" idx="4"/>
              <a:endCxn id="50"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76FCB794-65BB-4488-8E0A-B571A9AFFC12}"/>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2810AD9-D2B7-4985-B68C-188C4C419F19}"/>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AD11ADE3-70F4-4FA9-A7A7-F3F43484C94D}"/>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1" name="Conector recto 50">
              <a:extLst>
                <a:ext uri="{FF2B5EF4-FFF2-40B4-BE49-F238E27FC236}">
                  <a16:creationId xmlns:a16="http://schemas.microsoft.com/office/drawing/2014/main" id="{B9AC046B-F7A9-4C9A-8676-F419E4C830BA}"/>
                </a:ext>
              </a:extLst>
            </p:cNvPr>
            <p:cNvCxnSpPr>
              <a:cxnSpLocks/>
              <a:stCxn id="35" idx="2"/>
              <a:endCxn id="4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7DEF618D-0F71-4598-8954-147EE02C777E}"/>
                </a:ext>
              </a:extLst>
            </p:cNvPr>
            <p:cNvCxnSpPr>
              <a:cxnSpLocks/>
              <a:stCxn id="43" idx="2"/>
              <a:endCxn id="4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A78748B-4856-4FDF-AB4F-189C5CEB1836}"/>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54" name="Conector recto 53">
              <a:extLst>
                <a:ext uri="{FF2B5EF4-FFF2-40B4-BE49-F238E27FC236}">
                  <a16:creationId xmlns:a16="http://schemas.microsoft.com/office/drawing/2014/main" id="{394280AC-6DDE-4A8F-9FF3-1F6C3A7F9193}"/>
                </a:ext>
              </a:extLst>
            </p:cNvPr>
            <p:cNvCxnSpPr>
              <a:cxnSpLocks/>
              <a:stCxn id="41" idx="1"/>
              <a:endCxn id="4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DE7599D4-7231-4122-B6AF-5D1B5D747E05}"/>
                </a:ext>
              </a:extLst>
            </p:cNvPr>
            <p:cNvCxnSpPr>
              <a:cxnSpLocks/>
              <a:stCxn id="43" idx="3"/>
              <a:endCxn id="50"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9" name="Rectángulo 58">
            <a:extLst>
              <a:ext uri="{FF2B5EF4-FFF2-40B4-BE49-F238E27FC236}">
                <a16:creationId xmlns:a16="http://schemas.microsoft.com/office/drawing/2014/main" id="{0D44EA88-B6C6-415C-B6FF-54A9ED97C89D}"/>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B3259C35-237E-4531-970C-5C96A983D46D}"/>
              </a:ext>
            </a:extLst>
          </p:cNvPr>
          <p:cNvSpPr txBox="1"/>
          <p:nvPr/>
        </p:nvSpPr>
        <p:spPr>
          <a:xfrm>
            <a:off x="2312442" y="1894009"/>
            <a:ext cx="4975452" cy="461665"/>
          </a:xfrm>
          <a:prstGeom prst="rect">
            <a:avLst/>
          </a:prstGeom>
          <a:noFill/>
        </p:spPr>
        <p:txBody>
          <a:bodyPr wrap="square" rtlCol="0">
            <a:spAutoFit/>
          </a:bodyPr>
          <a:lstStyle/>
          <a:p>
            <a:pPr algn="ctr"/>
            <a:r>
              <a:rPr lang="es-CO" sz="2400" b="1" dirty="0">
                <a:solidFill>
                  <a:srgbClr val="0070C0"/>
                </a:solidFill>
              </a:rPr>
              <a:t>Venta promedio por día de la semana</a:t>
            </a:r>
          </a:p>
        </p:txBody>
      </p:sp>
    </p:spTree>
    <p:extLst>
      <p:ext uri="{BB962C8B-B14F-4D97-AF65-F5344CB8AC3E}">
        <p14:creationId xmlns:p14="http://schemas.microsoft.com/office/powerpoint/2010/main" val="145667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Gráfico 56">
            <a:extLst>
              <a:ext uri="{FF2B5EF4-FFF2-40B4-BE49-F238E27FC236}">
                <a16:creationId xmlns:a16="http://schemas.microsoft.com/office/drawing/2014/main" id="{DEEBE0F4-1EF3-475B-82BD-6B2BE8D1A9C5}"/>
              </a:ext>
            </a:extLst>
          </p:cNvPr>
          <p:cNvGraphicFramePr>
            <a:graphicFrameLocks/>
          </p:cNvGraphicFramePr>
          <p:nvPr>
            <p:extLst>
              <p:ext uri="{D42A27DB-BD31-4B8C-83A1-F6EECF244321}">
                <p14:modId xmlns:p14="http://schemas.microsoft.com/office/powerpoint/2010/main" val="2246232464"/>
              </p:ext>
            </p:extLst>
          </p:nvPr>
        </p:nvGraphicFramePr>
        <p:xfrm>
          <a:off x="2307232" y="2363096"/>
          <a:ext cx="4981466" cy="1408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Gráfico 57">
            <a:extLst>
              <a:ext uri="{FF2B5EF4-FFF2-40B4-BE49-F238E27FC236}">
                <a16:creationId xmlns:a16="http://schemas.microsoft.com/office/drawing/2014/main" id="{30F8DE79-BDD9-4EE9-9DFD-640649B8A380}"/>
              </a:ext>
            </a:extLst>
          </p:cNvPr>
          <p:cNvGraphicFramePr>
            <a:graphicFrameLocks/>
          </p:cNvGraphicFramePr>
          <p:nvPr>
            <p:extLst>
              <p:ext uri="{D42A27DB-BD31-4B8C-83A1-F6EECF244321}">
                <p14:modId xmlns:p14="http://schemas.microsoft.com/office/powerpoint/2010/main" val="717685166"/>
              </p:ext>
            </p:extLst>
          </p:nvPr>
        </p:nvGraphicFramePr>
        <p:xfrm>
          <a:off x="2313246" y="3771999"/>
          <a:ext cx="4975451" cy="1408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a:extLst>
              <a:ext uri="{FF2B5EF4-FFF2-40B4-BE49-F238E27FC236}">
                <a16:creationId xmlns:a16="http://schemas.microsoft.com/office/drawing/2014/main" id="{F978D96D-B629-4410-9F99-A9816796CA97}"/>
              </a:ext>
            </a:extLst>
          </p:cNvPr>
          <p:cNvGraphicFramePr>
            <a:graphicFrameLocks/>
          </p:cNvGraphicFramePr>
          <p:nvPr>
            <p:extLst>
              <p:ext uri="{D42A27DB-BD31-4B8C-83A1-F6EECF244321}">
                <p14:modId xmlns:p14="http://schemas.microsoft.com/office/powerpoint/2010/main" val="4224290416"/>
              </p:ext>
            </p:extLst>
          </p:nvPr>
        </p:nvGraphicFramePr>
        <p:xfrm>
          <a:off x="2313247" y="5181715"/>
          <a:ext cx="4981466" cy="1408903"/>
        </p:xfrm>
        <a:graphic>
          <a:graphicData uri="http://schemas.openxmlformats.org/drawingml/2006/chart">
            <c:chart xmlns:c="http://schemas.openxmlformats.org/drawingml/2006/chart" xmlns:r="http://schemas.openxmlformats.org/officeDocument/2006/relationships" r:id="rId4"/>
          </a:graphicData>
        </a:graphic>
      </p:graphicFrame>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22" name="Elipse 21">
            <a:extLst>
              <a:ext uri="{FF2B5EF4-FFF2-40B4-BE49-F238E27FC236}">
                <a16:creationId xmlns:a16="http://schemas.microsoft.com/office/drawing/2014/main" id="{2D157379-7E91-438D-AF06-1A84779F4E6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0C37E6B-EA7C-4FEB-9EB1-E6B577B6288B}"/>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B951024-4E22-4638-92EB-064FC31E48E8}"/>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B1413FF1-17DB-48A7-BDF7-F28FD393E884}"/>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Freeform 307">
            <a:extLst>
              <a:ext uri="{FF2B5EF4-FFF2-40B4-BE49-F238E27FC236}">
                <a16:creationId xmlns:a16="http://schemas.microsoft.com/office/drawing/2014/main" id="{076FEB2D-DB1D-49D9-913A-87F4E2BEC38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76">
            <a:extLst>
              <a:ext uri="{FF2B5EF4-FFF2-40B4-BE49-F238E27FC236}">
                <a16:creationId xmlns:a16="http://schemas.microsoft.com/office/drawing/2014/main" id="{78AC6A31-F7FA-4DAD-95C8-3D02E05961C5}"/>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30">
            <a:extLst>
              <a:ext uri="{FF2B5EF4-FFF2-40B4-BE49-F238E27FC236}">
                <a16:creationId xmlns:a16="http://schemas.microsoft.com/office/drawing/2014/main" id="{A6E7EC8C-54C0-49C3-8009-EED334B68F3F}"/>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9" name="Grupo 28">
            <a:extLst>
              <a:ext uri="{FF2B5EF4-FFF2-40B4-BE49-F238E27FC236}">
                <a16:creationId xmlns:a16="http://schemas.microsoft.com/office/drawing/2014/main" id="{4901F0E1-5EE7-43F7-8354-47298384DCA0}"/>
              </a:ext>
            </a:extLst>
          </p:cNvPr>
          <p:cNvGrpSpPr/>
          <p:nvPr/>
        </p:nvGrpSpPr>
        <p:grpSpPr>
          <a:xfrm>
            <a:off x="10924243" y="1304115"/>
            <a:ext cx="403954" cy="481734"/>
            <a:chOff x="10812320" y="2865963"/>
            <a:chExt cx="464970" cy="554497"/>
          </a:xfrm>
        </p:grpSpPr>
        <p:sp>
          <p:nvSpPr>
            <p:cNvPr id="30" name="CuadroTexto 29">
              <a:extLst>
                <a:ext uri="{FF2B5EF4-FFF2-40B4-BE49-F238E27FC236}">
                  <a16:creationId xmlns:a16="http://schemas.microsoft.com/office/drawing/2014/main" id="{5AE33BFB-CB42-4BB6-9A4E-C0D7431024B5}"/>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31" name="Rectángulo 30">
              <a:extLst>
                <a:ext uri="{FF2B5EF4-FFF2-40B4-BE49-F238E27FC236}">
                  <a16:creationId xmlns:a16="http://schemas.microsoft.com/office/drawing/2014/main" id="{F71BA42F-FF05-4B7E-B688-9171D453AE1F}"/>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3E43F03-5417-4F01-8B71-7C7D05CC5F4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EA4A342E-0C71-422E-9233-86FB5ED406AF}"/>
                </a:ext>
              </a:extLst>
            </p:cNvPr>
            <p:cNvCxnSpPr>
              <a:stCxn id="31" idx="2"/>
              <a:endCxn id="3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CCAF2B0-230A-43BB-B87E-2178A59D02EC}"/>
                </a:ext>
              </a:extLst>
            </p:cNvPr>
            <p:cNvCxnSpPr>
              <a:cxnSpLocks/>
              <a:stCxn id="35" idx="3"/>
              <a:endCxn id="3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mbo 34">
              <a:extLst>
                <a:ext uri="{FF2B5EF4-FFF2-40B4-BE49-F238E27FC236}">
                  <a16:creationId xmlns:a16="http://schemas.microsoft.com/office/drawing/2014/main" id="{49132D3A-14A2-453C-8DEB-62C982B9C39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F044A30C-5242-48D8-B6E8-D333648A5478}"/>
                </a:ext>
              </a:extLst>
            </p:cNvPr>
            <p:cNvCxnSpPr>
              <a:cxnSpLocks/>
              <a:stCxn id="37" idx="0"/>
              <a:endCxn id="3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4AAE0E3B-CBE1-441E-968D-DD092294B02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6882BD52-7766-4F47-8CF8-C8DC63BA5BCE}"/>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ombo 38">
              <a:extLst>
                <a:ext uri="{FF2B5EF4-FFF2-40B4-BE49-F238E27FC236}">
                  <a16:creationId xmlns:a16="http://schemas.microsoft.com/office/drawing/2014/main" id="{A6DC251C-315F-488E-9872-EC0DC0EABC23}"/>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E18BF055-BEFB-4B7A-A1DC-1692046196E7}"/>
                </a:ext>
              </a:extLst>
            </p:cNvPr>
            <p:cNvCxnSpPr>
              <a:cxnSpLocks/>
              <a:stCxn id="41" idx="2"/>
              <a:endCxn id="31"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092DEEA-5883-4ECE-A7B8-5F0356573B01}"/>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41">
              <a:extLst>
                <a:ext uri="{FF2B5EF4-FFF2-40B4-BE49-F238E27FC236}">
                  <a16:creationId xmlns:a16="http://schemas.microsoft.com/office/drawing/2014/main" id="{4D64592E-8044-4A8C-A7B7-CEF53E95A293}"/>
                </a:ext>
              </a:extLst>
            </p:cNvPr>
            <p:cNvCxnSpPr>
              <a:cxnSpLocks/>
              <a:stCxn id="41" idx="4"/>
              <a:endCxn id="45"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D540E9D8-25A3-4578-A2F9-766B994E24A3}"/>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CD38672-FFB2-423F-A5CF-74B40A3E0F60}"/>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96DEACAF-0A5E-429B-8120-6DBC29A040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0B43984A-0CCD-4A7D-9D15-FD186F81578C}"/>
                </a:ext>
              </a:extLst>
            </p:cNvPr>
            <p:cNvCxnSpPr>
              <a:cxnSpLocks/>
              <a:stCxn id="32" idx="2"/>
              <a:endCxn id="39"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E6F49889-0F0E-43D9-8613-14F01DCCDD75}"/>
                </a:ext>
              </a:extLst>
            </p:cNvPr>
            <p:cNvCxnSpPr>
              <a:cxnSpLocks/>
              <a:stCxn id="39" idx="2"/>
              <a:endCxn id="38"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E1620BD8-CFCA-486D-8EBF-548680BF8D3E}"/>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49" name="Conector recto 48">
              <a:extLst>
                <a:ext uri="{FF2B5EF4-FFF2-40B4-BE49-F238E27FC236}">
                  <a16:creationId xmlns:a16="http://schemas.microsoft.com/office/drawing/2014/main" id="{D2E8B75B-930F-405D-8579-A411A3869184}"/>
                </a:ext>
              </a:extLst>
            </p:cNvPr>
            <p:cNvCxnSpPr>
              <a:cxnSpLocks/>
              <a:stCxn id="38" idx="1"/>
              <a:endCxn id="37"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7634942-4A9C-4807-84A7-A69A0D7027A2}"/>
                </a:ext>
              </a:extLst>
            </p:cNvPr>
            <p:cNvCxnSpPr>
              <a:cxnSpLocks/>
              <a:stCxn id="39" idx="3"/>
              <a:endCxn id="45"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Rectángulo 50">
            <a:extLst>
              <a:ext uri="{FF2B5EF4-FFF2-40B4-BE49-F238E27FC236}">
                <a16:creationId xmlns:a16="http://schemas.microsoft.com/office/drawing/2014/main" id="{57B91CA7-AF6F-4430-A891-F2165123A554}"/>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6E73796-EA62-4A32-8024-2057AF185D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Análisis exploratorio</a:t>
            </a:r>
          </a:p>
        </p:txBody>
      </p:sp>
      <p:sp>
        <p:nvSpPr>
          <p:cNvPr id="65" name="Rectángulo 64">
            <a:extLst>
              <a:ext uri="{FF2B5EF4-FFF2-40B4-BE49-F238E27FC236}">
                <a16:creationId xmlns:a16="http://schemas.microsoft.com/office/drawing/2014/main" id="{FF28A27C-849E-4B2B-929B-BD77F61E360F}"/>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FOODS</a:t>
            </a:r>
          </a:p>
        </p:txBody>
      </p:sp>
      <p:sp>
        <p:nvSpPr>
          <p:cNvPr id="66" name="Rectángulo 65">
            <a:extLst>
              <a:ext uri="{FF2B5EF4-FFF2-40B4-BE49-F238E27FC236}">
                <a16:creationId xmlns:a16="http://schemas.microsoft.com/office/drawing/2014/main" id="{01C53BC6-106D-48ED-B24B-D913F1402AD3}"/>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HOUSEHOLD</a:t>
            </a:r>
          </a:p>
        </p:txBody>
      </p:sp>
      <p:sp>
        <p:nvSpPr>
          <p:cNvPr id="67" name="Rectángulo 66">
            <a:extLst>
              <a:ext uri="{FF2B5EF4-FFF2-40B4-BE49-F238E27FC236}">
                <a16:creationId xmlns:a16="http://schemas.microsoft.com/office/drawing/2014/main" id="{1E33D95A-E70E-43D1-B715-5C0ADA1EE98E}"/>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HOBBIES</a:t>
            </a:r>
          </a:p>
        </p:txBody>
      </p:sp>
      <p:cxnSp>
        <p:nvCxnSpPr>
          <p:cNvPr id="68" name="Conector recto 67">
            <a:extLst>
              <a:ext uri="{FF2B5EF4-FFF2-40B4-BE49-F238E27FC236}">
                <a16:creationId xmlns:a16="http://schemas.microsoft.com/office/drawing/2014/main" id="{6BC9DCC8-55B9-4003-A06F-BE70909A6B0A}"/>
              </a:ext>
            </a:extLst>
          </p:cNvPr>
          <p:cNvCxnSpPr>
            <a:cxnSpLocks/>
          </p:cNvCxnSpPr>
          <p:nvPr/>
        </p:nvCxnSpPr>
        <p:spPr>
          <a:xfrm>
            <a:off x="6667077" y="653976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8DEAB6B9-9390-4017-B8F5-0C7674E4C9BF}"/>
              </a:ext>
            </a:extLst>
          </p:cNvPr>
          <p:cNvCxnSpPr>
            <a:cxnSpLocks/>
          </p:cNvCxnSpPr>
          <p:nvPr/>
        </p:nvCxnSpPr>
        <p:spPr>
          <a:xfrm>
            <a:off x="5670127" y="65395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D2779ECE-843C-434A-8E95-D77B6D997336}"/>
              </a:ext>
            </a:extLst>
          </p:cNvPr>
          <p:cNvCxnSpPr>
            <a:cxnSpLocks/>
          </p:cNvCxnSpPr>
          <p:nvPr/>
        </p:nvCxnSpPr>
        <p:spPr>
          <a:xfrm>
            <a:off x="4687083"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18B022-FD48-4607-961E-10959BF12A57}"/>
              </a:ext>
            </a:extLst>
          </p:cNvPr>
          <p:cNvCxnSpPr>
            <a:cxnSpLocks/>
          </p:cNvCxnSpPr>
          <p:nvPr/>
        </p:nvCxnSpPr>
        <p:spPr>
          <a:xfrm>
            <a:off x="3712730"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3888E8B-C98C-478E-B58B-1DE734FD31A0}"/>
              </a:ext>
            </a:extLst>
          </p:cNvPr>
          <p:cNvCxnSpPr>
            <a:cxnSpLocks/>
          </p:cNvCxnSpPr>
          <p:nvPr/>
        </p:nvCxnSpPr>
        <p:spPr>
          <a:xfrm>
            <a:off x="6667077" y="512996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E438E187-89D4-4D1B-8C28-1FF9B3949F86}"/>
              </a:ext>
            </a:extLst>
          </p:cNvPr>
          <p:cNvCxnSpPr>
            <a:cxnSpLocks/>
          </p:cNvCxnSpPr>
          <p:nvPr/>
        </p:nvCxnSpPr>
        <p:spPr>
          <a:xfrm>
            <a:off x="5670127" y="512974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22546BEC-BAE8-47D5-8070-60E87EFC8C5B}"/>
              </a:ext>
            </a:extLst>
          </p:cNvPr>
          <p:cNvCxnSpPr>
            <a:cxnSpLocks/>
          </p:cNvCxnSpPr>
          <p:nvPr/>
        </p:nvCxnSpPr>
        <p:spPr>
          <a:xfrm>
            <a:off x="4687083"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A3F5BC94-8680-471B-A7EF-DFE3872A3ECC}"/>
              </a:ext>
            </a:extLst>
          </p:cNvPr>
          <p:cNvCxnSpPr>
            <a:cxnSpLocks/>
          </p:cNvCxnSpPr>
          <p:nvPr/>
        </p:nvCxnSpPr>
        <p:spPr>
          <a:xfrm>
            <a:off x="3712730"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C4D5062C-3F53-47C5-9AE4-BFE51733ED98}"/>
              </a:ext>
            </a:extLst>
          </p:cNvPr>
          <p:cNvCxnSpPr>
            <a:cxnSpLocks/>
          </p:cNvCxnSpPr>
          <p:nvPr/>
        </p:nvCxnSpPr>
        <p:spPr>
          <a:xfrm>
            <a:off x="6666230" y="372016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6B8C2D3-82E1-4CAB-AF63-4A22644D089D}"/>
              </a:ext>
            </a:extLst>
          </p:cNvPr>
          <p:cNvCxnSpPr>
            <a:cxnSpLocks/>
          </p:cNvCxnSpPr>
          <p:nvPr/>
        </p:nvCxnSpPr>
        <p:spPr>
          <a:xfrm>
            <a:off x="5669280" y="371994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511F0D23-B4E5-48E7-A91A-9DCF29774FD5}"/>
              </a:ext>
            </a:extLst>
          </p:cNvPr>
          <p:cNvCxnSpPr>
            <a:cxnSpLocks/>
          </p:cNvCxnSpPr>
          <p:nvPr/>
        </p:nvCxnSpPr>
        <p:spPr>
          <a:xfrm>
            <a:off x="4686236"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CBC0F9D-E1B2-423B-82D9-CD72F0092715}"/>
              </a:ext>
            </a:extLst>
          </p:cNvPr>
          <p:cNvCxnSpPr>
            <a:cxnSpLocks/>
          </p:cNvCxnSpPr>
          <p:nvPr/>
        </p:nvCxnSpPr>
        <p:spPr>
          <a:xfrm>
            <a:off x="3711883"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55D6FFF-643A-4700-B039-9D7FC938AC54}"/>
              </a:ext>
            </a:extLst>
          </p:cNvPr>
          <p:cNvSpPr txBox="1"/>
          <p:nvPr/>
        </p:nvSpPr>
        <p:spPr>
          <a:xfrm>
            <a:off x="3574294" y="6549293"/>
            <a:ext cx="304800" cy="369332"/>
          </a:xfrm>
          <a:prstGeom prst="rect">
            <a:avLst/>
          </a:prstGeom>
          <a:noFill/>
        </p:spPr>
        <p:txBody>
          <a:bodyPr wrap="square" rtlCol="0">
            <a:spAutoFit/>
          </a:bodyPr>
          <a:lstStyle/>
          <a:p>
            <a:pPr algn="ctr"/>
            <a:r>
              <a:rPr lang="es-CO" b="1" dirty="0">
                <a:solidFill>
                  <a:schemeClr val="bg1">
                    <a:lumMod val="50000"/>
                  </a:schemeClr>
                </a:solidFill>
              </a:rPr>
              <a:t>7</a:t>
            </a:r>
          </a:p>
        </p:txBody>
      </p:sp>
      <p:sp>
        <p:nvSpPr>
          <p:cNvPr id="84" name="CuadroTexto 83">
            <a:extLst>
              <a:ext uri="{FF2B5EF4-FFF2-40B4-BE49-F238E27FC236}">
                <a16:creationId xmlns:a16="http://schemas.microsoft.com/office/drawing/2014/main" id="{B1C0BFF0-3E99-4D1C-9B6A-F7FB20E76501}"/>
              </a:ext>
            </a:extLst>
          </p:cNvPr>
          <p:cNvSpPr txBox="1"/>
          <p:nvPr/>
        </p:nvSpPr>
        <p:spPr>
          <a:xfrm>
            <a:off x="4466462" y="6539385"/>
            <a:ext cx="428631" cy="369332"/>
          </a:xfrm>
          <a:prstGeom prst="rect">
            <a:avLst/>
          </a:prstGeom>
          <a:noFill/>
        </p:spPr>
        <p:txBody>
          <a:bodyPr wrap="square" rtlCol="0">
            <a:spAutoFit/>
          </a:bodyPr>
          <a:lstStyle/>
          <a:p>
            <a:pPr algn="ctr"/>
            <a:r>
              <a:rPr lang="es-CO" b="1" dirty="0">
                <a:solidFill>
                  <a:schemeClr val="bg1">
                    <a:lumMod val="50000"/>
                  </a:schemeClr>
                </a:solidFill>
              </a:rPr>
              <a:t>14</a:t>
            </a:r>
          </a:p>
        </p:txBody>
      </p:sp>
      <p:sp>
        <p:nvSpPr>
          <p:cNvPr id="85" name="CuadroTexto 84">
            <a:extLst>
              <a:ext uri="{FF2B5EF4-FFF2-40B4-BE49-F238E27FC236}">
                <a16:creationId xmlns:a16="http://schemas.microsoft.com/office/drawing/2014/main" id="{ABC7CA71-0D5E-48CF-AB7D-77D146CABE11}"/>
              </a:ext>
            </a:extLst>
          </p:cNvPr>
          <p:cNvSpPr txBox="1"/>
          <p:nvPr/>
        </p:nvSpPr>
        <p:spPr>
          <a:xfrm>
            <a:off x="5457574" y="6549293"/>
            <a:ext cx="428621" cy="369332"/>
          </a:xfrm>
          <a:prstGeom prst="rect">
            <a:avLst/>
          </a:prstGeom>
          <a:noFill/>
        </p:spPr>
        <p:txBody>
          <a:bodyPr wrap="square" rtlCol="0">
            <a:spAutoFit/>
          </a:bodyPr>
          <a:lstStyle/>
          <a:p>
            <a:pPr algn="ctr"/>
            <a:r>
              <a:rPr lang="es-CO" b="1" dirty="0">
                <a:solidFill>
                  <a:schemeClr val="bg1">
                    <a:lumMod val="50000"/>
                  </a:schemeClr>
                </a:solidFill>
              </a:rPr>
              <a:t>21</a:t>
            </a:r>
          </a:p>
        </p:txBody>
      </p:sp>
      <p:sp>
        <p:nvSpPr>
          <p:cNvPr id="86" name="CuadroTexto 85">
            <a:extLst>
              <a:ext uri="{FF2B5EF4-FFF2-40B4-BE49-F238E27FC236}">
                <a16:creationId xmlns:a16="http://schemas.microsoft.com/office/drawing/2014/main" id="{4C11ED0E-F273-4941-87F1-21FBE98F7D3B}"/>
              </a:ext>
            </a:extLst>
          </p:cNvPr>
          <p:cNvSpPr txBox="1"/>
          <p:nvPr/>
        </p:nvSpPr>
        <p:spPr>
          <a:xfrm>
            <a:off x="6454523" y="6549293"/>
            <a:ext cx="428617" cy="369332"/>
          </a:xfrm>
          <a:prstGeom prst="rect">
            <a:avLst/>
          </a:prstGeom>
          <a:noFill/>
        </p:spPr>
        <p:txBody>
          <a:bodyPr wrap="square" rtlCol="0">
            <a:spAutoFit/>
          </a:bodyPr>
          <a:lstStyle/>
          <a:p>
            <a:pPr algn="ctr"/>
            <a:r>
              <a:rPr lang="es-CO" b="1" dirty="0">
                <a:solidFill>
                  <a:schemeClr val="bg1">
                    <a:lumMod val="50000"/>
                  </a:schemeClr>
                </a:solidFill>
              </a:rPr>
              <a:t>28</a:t>
            </a:r>
          </a:p>
        </p:txBody>
      </p:sp>
      <p:sp>
        <p:nvSpPr>
          <p:cNvPr id="87" name="CuadroTexto 86">
            <a:extLst>
              <a:ext uri="{FF2B5EF4-FFF2-40B4-BE49-F238E27FC236}">
                <a16:creationId xmlns:a16="http://schemas.microsoft.com/office/drawing/2014/main" id="{A1E56145-03D6-4209-827A-116A85F15CE5}"/>
              </a:ext>
            </a:extLst>
          </p:cNvPr>
          <p:cNvSpPr txBox="1"/>
          <p:nvPr/>
        </p:nvSpPr>
        <p:spPr>
          <a:xfrm>
            <a:off x="2312442" y="1894009"/>
            <a:ext cx="4975452" cy="461665"/>
          </a:xfrm>
          <a:prstGeom prst="rect">
            <a:avLst/>
          </a:prstGeom>
          <a:noFill/>
        </p:spPr>
        <p:txBody>
          <a:bodyPr wrap="square" rtlCol="0">
            <a:spAutoFit/>
          </a:bodyPr>
          <a:lstStyle/>
          <a:p>
            <a:pPr algn="ctr"/>
            <a:r>
              <a:rPr lang="es-CO" sz="2400" b="1" dirty="0">
                <a:solidFill>
                  <a:srgbClr val="0070C0"/>
                </a:solidFill>
              </a:rPr>
              <a:t>Venta promedio por día del mes</a:t>
            </a:r>
          </a:p>
        </p:txBody>
      </p:sp>
      <p:sp>
        <p:nvSpPr>
          <p:cNvPr id="11" name="CuadroTexto 10">
            <a:extLst>
              <a:ext uri="{FF2B5EF4-FFF2-40B4-BE49-F238E27FC236}">
                <a16:creationId xmlns:a16="http://schemas.microsoft.com/office/drawing/2014/main" id="{0CA12CAB-0579-4097-89EF-F777146ADA5C}"/>
              </a:ext>
            </a:extLst>
          </p:cNvPr>
          <p:cNvSpPr txBox="1"/>
          <p:nvPr/>
        </p:nvSpPr>
        <p:spPr>
          <a:xfrm>
            <a:off x="6177155" y="2745026"/>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
        <p:nvSpPr>
          <p:cNvPr id="88" name="CuadroTexto 87">
            <a:extLst>
              <a:ext uri="{FF2B5EF4-FFF2-40B4-BE49-F238E27FC236}">
                <a16:creationId xmlns:a16="http://schemas.microsoft.com/office/drawing/2014/main" id="{0B9567C2-6370-45DC-984E-094902E074A7}"/>
              </a:ext>
            </a:extLst>
          </p:cNvPr>
          <p:cNvSpPr txBox="1"/>
          <p:nvPr/>
        </p:nvSpPr>
        <p:spPr>
          <a:xfrm>
            <a:off x="6153150" y="4236802"/>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
        <p:nvSpPr>
          <p:cNvPr id="89" name="CuadroTexto 88">
            <a:extLst>
              <a:ext uri="{FF2B5EF4-FFF2-40B4-BE49-F238E27FC236}">
                <a16:creationId xmlns:a16="http://schemas.microsoft.com/office/drawing/2014/main" id="{FF87078A-BCF3-483D-9BFE-A2E2A8AF0FCD}"/>
              </a:ext>
            </a:extLst>
          </p:cNvPr>
          <p:cNvSpPr txBox="1"/>
          <p:nvPr/>
        </p:nvSpPr>
        <p:spPr>
          <a:xfrm>
            <a:off x="6177155" y="5680536"/>
            <a:ext cx="852296" cy="276999"/>
          </a:xfrm>
          <a:prstGeom prst="rect">
            <a:avLst/>
          </a:prstGeom>
          <a:noFill/>
        </p:spPr>
        <p:txBody>
          <a:bodyPr wrap="square" rtlCol="0">
            <a:spAutoFit/>
          </a:bodyPr>
          <a:lstStyle/>
          <a:p>
            <a:pPr algn="ctr"/>
            <a:r>
              <a:rPr lang="es-CO" sz="1200" b="1" dirty="0">
                <a:solidFill>
                  <a:schemeClr val="bg1">
                    <a:lumMod val="65000"/>
                  </a:schemeClr>
                </a:solidFill>
              </a:rPr>
              <a:t>Promedio</a:t>
            </a:r>
          </a:p>
        </p:txBody>
      </p:sp>
    </p:spTree>
    <p:extLst>
      <p:ext uri="{BB962C8B-B14F-4D97-AF65-F5344CB8AC3E}">
        <p14:creationId xmlns:p14="http://schemas.microsoft.com/office/powerpoint/2010/main" val="4079728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36B789CF93764C835BCC8481749229" ma:contentTypeVersion="6" ma:contentTypeDescription="Create a new document." ma:contentTypeScope="" ma:versionID="4013c0e96ed3a20a715bb55c92df0867">
  <xsd:schema xmlns:xsd="http://www.w3.org/2001/XMLSchema" xmlns:xs="http://www.w3.org/2001/XMLSchema" xmlns:p="http://schemas.microsoft.com/office/2006/metadata/properties" xmlns:ns2="db2eddb5-4c60-4a9f-8cf5-946dcf0206b5" targetNamespace="http://schemas.microsoft.com/office/2006/metadata/properties" ma:root="true" ma:fieldsID="f38ea934734a3b60d60c87e4252a7e8d" ns2:_="">
    <xsd:import namespace="db2eddb5-4c60-4a9f-8cf5-946dcf0206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eddb5-4c60-4a9f-8cf5-946dcf020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CE2116-766C-43B0-BCE9-83BD6168501E}">
  <ds:schemaRefs>
    <ds:schemaRef ds:uri="http://schemas.microsoft.com/sharepoint/v3/contenttype/forms"/>
  </ds:schemaRefs>
</ds:datastoreItem>
</file>

<file path=customXml/itemProps2.xml><?xml version="1.0" encoding="utf-8"?>
<ds:datastoreItem xmlns:ds="http://schemas.openxmlformats.org/officeDocument/2006/customXml" ds:itemID="{62DEDAB6-EE6C-4F01-BDB8-F10E1D5C1459}"/>
</file>

<file path=customXml/itemProps3.xml><?xml version="1.0" encoding="utf-8"?>
<ds:datastoreItem xmlns:ds="http://schemas.openxmlformats.org/officeDocument/2006/customXml" ds:itemID="{1A8B81EC-D350-42FC-AD98-04C8230608D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4377</TotalTime>
  <Words>1088</Words>
  <Application>Microsoft Office PowerPoint</Application>
  <PresentationFormat>Panorámica</PresentationFormat>
  <Paragraphs>212</Paragraphs>
  <Slides>30</Slides>
  <Notes>0</Notes>
  <HiddenSlides>14</HiddenSlides>
  <MMClips>0</MMClips>
  <ScaleCrop>false</ScaleCrop>
  <HeadingPairs>
    <vt:vector size="4" baseType="variant">
      <vt:variant>
        <vt:lpstr>Tema</vt:lpstr>
      </vt:variant>
      <vt:variant>
        <vt:i4>2</vt:i4>
      </vt:variant>
      <vt:variant>
        <vt:lpstr>Títulos de diapositiva</vt:lpstr>
      </vt:variant>
      <vt:variant>
        <vt:i4>30</vt:i4>
      </vt:variant>
    </vt:vector>
  </HeadingPairs>
  <TitlesOfParts>
    <vt:vector size="32" baseType="lpstr">
      <vt:lpstr>Tema de Office</vt:lpstr>
      <vt:lpstr>Diseño personalizado</vt:lpstr>
      <vt:lpstr>PREDICCIÓN DE LA DEMANDA  EMPRESA DEL SECTOR RETAIL.</vt:lpstr>
      <vt:lpstr>Objetivo del Proyecto</vt:lpstr>
      <vt:lpstr>Marco temporal de la información</vt:lpstr>
      <vt:lpstr>Ubicación de las tiendas a pronosticar</vt:lpstr>
      <vt:lpstr>Composición de la demanda por categoría</vt:lpstr>
      <vt:lpstr>Variables temporales asociadas a la demanda</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Unidades vendidas generales (2011-2016).</vt:lpstr>
      <vt:lpstr>Unidades vendidas generales (2011-2016).</vt:lpstr>
      <vt:lpstr>Unidades vendidas por estado (2011-2016).</vt:lpstr>
      <vt:lpstr>Cantidad de Ítems por Categoría</vt:lpstr>
      <vt:lpstr>Unidades vendidas por categoría (2011-2016).</vt:lpstr>
      <vt:lpstr>Unidades vendidas por departamento (2011-2016).</vt:lpstr>
      <vt:lpstr>Unidades vendidas por tienda (2011-2016).</vt:lpstr>
      <vt:lpstr>Boxplot: Unidades vendidas por categoría. </vt:lpstr>
      <vt:lpstr>Unidades vendidas promedio: Día semana/Mes/Año.</vt:lpstr>
      <vt:lpstr>Mapa de Calor: Unidades vendidas por día año</vt:lpstr>
      <vt:lpstr>Mapa de Calor: Unidades vendidas por día año</vt:lpstr>
      <vt:lpstr>Mapa de Calor: Unidades vendidas por día año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DEMANDA WALMART</dc:title>
  <dc:creator>Felipe Uribe Botero</dc:creator>
  <cp:lastModifiedBy>Felipe Uribe Botero</cp:lastModifiedBy>
  <cp:revision>216</cp:revision>
  <dcterms:created xsi:type="dcterms:W3CDTF">2020-05-03T12:41:00Z</dcterms:created>
  <dcterms:modified xsi:type="dcterms:W3CDTF">2020-05-24T15:31:55Z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0x0101002D36B789CF93764C835BCC8481749229</vt:lpwstr>
  </property>
</Properties>
</file>