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61" r:id="rId2"/>
    <p:sldId id="1131" r:id="rId3"/>
    <p:sldId id="1132" r:id="rId4"/>
    <p:sldId id="1134" r:id="rId5"/>
    <p:sldId id="1133" r:id="rId6"/>
    <p:sldId id="1136" r:id="rId7"/>
    <p:sldId id="1138" r:id="rId8"/>
    <p:sldId id="1137" r:id="rId9"/>
    <p:sldId id="1139" r:id="rId10"/>
    <p:sldId id="1140" r:id="rId11"/>
    <p:sldId id="1142" r:id="rId12"/>
  </p:sldIdLst>
  <p:sldSz cx="12192000" cy="6858000"/>
  <p:notesSz cx="6799263" cy="9929813"/>
  <p:defaultTextStyle>
    <a:defPPr>
      <a:defRPr lang="de-CH"/>
    </a:defPPr>
    <a:lvl1pPr algn="l" rtl="0" eaLnBrk="0" fontAlgn="base" hangingPunct="0">
      <a:spcBef>
        <a:spcPct val="0"/>
      </a:spcBef>
      <a:spcAft>
        <a:spcPct val="0"/>
      </a:spcAft>
      <a:defRPr sz="17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7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7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7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7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7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17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17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17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99" userDrawn="1">
          <p15:clr>
            <a:srgbClr val="A4A3A4"/>
          </p15:clr>
        </p15:guide>
        <p15:guide id="2" orient="horz" pos="4110" userDrawn="1">
          <p15:clr>
            <a:srgbClr val="A4A3A4"/>
          </p15:clr>
        </p15:guide>
        <p15:guide id="3" orient="horz" pos="1389" userDrawn="1">
          <p15:clr>
            <a:srgbClr val="A4A3A4"/>
          </p15:clr>
        </p15:guide>
        <p15:guide id="4" orient="horz" pos="3838" userDrawn="1">
          <p15:clr>
            <a:srgbClr val="A4A3A4"/>
          </p15:clr>
        </p15:guide>
        <p15:guide id="5" orient="horz" pos="709" userDrawn="1">
          <p15:clr>
            <a:srgbClr val="A4A3A4"/>
          </p15:clr>
        </p15:guide>
        <p15:guide id="6" pos="756" userDrawn="1">
          <p15:clr>
            <a:srgbClr val="A4A3A4"/>
          </p15:clr>
        </p15:guide>
        <p15:guide id="7" pos="692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tefano Ramelli" initials="" lastIdx="1" clrIdx="0"/>
  <p:cmAuthor id="2" name="Alexander Wagner (alwagn)" initials="AW(" lastIdx="24" clrIdx="1">
    <p:extLst>
      <p:ext uri="{19B8F6BF-5375-455C-9EA6-DF929625EA0E}">
        <p15:presenceInfo xmlns:p15="http://schemas.microsoft.com/office/powerpoint/2012/main" userId="Alexander Wagner (alwagn)" providerId="None"/>
      </p:ext>
    </p:extLst>
  </p:cmAuthor>
  <p:cmAuthor id="3" name="Marco Ceccarelli" initials="MC" lastIdx="1" clrIdx="2">
    <p:extLst>
      <p:ext uri="{19B8F6BF-5375-455C-9EA6-DF929625EA0E}">
        <p15:presenceInfo xmlns:p15="http://schemas.microsoft.com/office/powerpoint/2012/main" userId="14ea0184c6d3b1d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CC0099"/>
    <a:srgbClr val="90353B"/>
    <a:srgbClr val="C00000"/>
    <a:srgbClr val="19466E"/>
    <a:srgbClr val="FFFFFF"/>
    <a:srgbClr val="CF3E3E"/>
    <a:srgbClr val="FBECE5"/>
    <a:srgbClr val="EBF7FF"/>
    <a:srgbClr val="EBF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250" autoAdjust="0"/>
    <p:restoredTop sz="91279" autoAdjust="0"/>
  </p:normalViewPr>
  <p:slideViewPr>
    <p:cSldViewPr snapToObjects="1">
      <p:cViewPr varScale="1">
        <p:scale>
          <a:sx n="74" d="100"/>
          <a:sy n="74" d="100"/>
        </p:scale>
        <p:origin x="78" y="1656"/>
      </p:cViewPr>
      <p:guideLst>
        <p:guide orient="horz" pos="799"/>
        <p:guide orient="horz" pos="4110"/>
        <p:guide orient="horz" pos="1389"/>
        <p:guide orient="horz" pos="3838"/>
        <p:guide orient="horz" pos="709"/>
        <p:guide pos="756"/>
        <p:guide pos="692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7693" cy="496662"/>
          </a:xfrm>
          <a:prstGeom prst="rect">
            <a:avLst/>
          </a:prstGeom>
        </p:spPr>
        <p:txBody>
          <a:bodyPr vert="horz" wrap="square" lIns="91431" tIns="45717" rIns="91431" bIns="45717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cs typeface="+mn-cs"/>
              </a:defRPr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1570" y="0"/>
            <a:ext cx="2946141" cy="496662"/>
          </a:xfrm>
          <a:prstGeom prst="rect">
            <a:avLst/>
          </a:prstGeom>
        </p:spPr>
        <p:txBody>
          <a:bodyPr vert="horz" wrap="square" lIns="91431" tIns="45717" rIns="91431" bIns="45717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cs typeface="+mn-cs"/>
              </a:defRPr>
            </a:lvl1pPr>
          </a:lstStyle>
          <a:p>
            <a:pPr>
              <a:defRPr/>
            </a:pPr>
            <a:fld id="{A544460D-CDF0-44C7-BCFF-170F61EF0C70}" type="datetimeFigureOut">
              <a:rPr lang="de-CH" altLang="de-DE"/>
              <a:pPr>
                <a:defRPr/>
              </a:pPr>
              <a:t>04.03.2020</a:t>
            </a:fld>
            <a:endParaRPr lang="de-CH" alt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431445"/>
            <a:ext cx="2947693" cy="496662"/>
          </a:xfrm>
          <a:prstGeom prst="rect">
            <a:avLst/>
          </a:prstGeom>
        </p:spPr>
        <p:txBody>
          <a:bodyPr vert="horz" wrap="square" lIns="91431" tIns="45717" rIns="91431" bIns="45717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cs typeface="+mn-cs"/>
              </a:defRPr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1570" y="9431445"/>
            <a:ext cx="2946141" cy="496662"/>
          </a:xfrm>
          <a:prstGeom prst="rect">
            <a:avLst/>
          </a:prstGeom>
        </p:spPr>
        <p:txBody>
          <a:bodyPr vert="horz" wrap="square" lIns="91431" tIns="45717" rIns="91431" bIns="45717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cs typeface="+mn-cs"/>
              </a:defRPr>
            </a:lvl1pPr>
          </a:lstStyle>
          <a:p>
            <a:pPr>
              <a:defRPr/>
            </a:pPr>
            <a:fld id="{2C1B9502-59DC-4B9E-A957-8EA52A0AC199}" type="slidenum">
              <a:rPr lang="de-CH" altLang="de-DE"/>
              <a:pPr>
                <a:defRPr/>
              </a:pPr>
              <a:t>‹#›</a:t>
            </a:fld>
            <a:endParaRPr lang="de-CH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141" cy="496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57" tIns="47778" rIns="95557" bIns="47778" numCol="1" anchor="t" anchorCtr="0" compatLnSpc="1">
            <a:prstTxWarp prst="textNoShape">
              <a:avLst/>
            </a:prstTxWarp>
          </a:bodyPr>
          <a:lstStyle>
            <a:lvl1pPr defTabSz="952500" eaLnBrk="1" hangingPunct="1">
              <a:defRPr sz="1200">
                <a:cs typeface="+mn-cs"/>
              </a:defRPr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570" y="0"/>
            <a:ext cx="2946141" cy="496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57" tIns="47778" rIns="95557" bIns="47778" numCol="1" anchor="t" anchorCtr="0" compatLnSpc="1">
            <a:prstTxWarp prst="textNoShape">
              <a:avLst/>
            </a:prstTxWarp>
          </a:bodyPr>
          <a:lstStyle>
            <a:lvl1pPr algn="r" defTabSz="952500" eaLnBrk="1" hangingPunct="1">
              <a:defRPr sz="1200">
                <a:cs typeface="+mn-cs"/>
              </a:defRPr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663" y="746125"/>
            <a:ext cx="6613525" cy="3721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8684" y="4715724"/>
            <a:ext cx="5441895" cy="44682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57" tIns="47778" rIns="95557" bIns="4777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 noProof="0"/>
              <a:t>Textmasterformate durch Klicken bearbeiten</a:t>
            </a:r>
          </a:p>
          <a:p>
            <a:pPr lvl="1"/>
            <a:r>
              <a:rPr lang="de-CH" noProof="0"/>
              <a:t>Zweite Ebene</a:t>
            </a:r>
          </a:p>
          <a:p>
            <a:pPr lvl="2"/>
            <a:r>
              <a:rPr lang="de-CH" noProof="0"/>
              <a:t>Dritte Ebene</a:t>
            </a:r>
          </a:p>
          <a:p>
            <a:pPr lvl="3"/>
            <a:r>
              <a:rPr lang="de-CH" noProof="0"/>
              <a:t>Vierte Ebene</a:t>
            </a:r>
          </a:p>
          <a:p>
            <a:pPr lvl="4"/>
            <a:r>
              <a:rPr lang="de-CH" noProof="0"/>
              <a:t>Fünfte Ebene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3153"/>
            <a:ext cx="2946141" cy="4949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57" tIns="47778" rIns="95557" bIns="47778" numCol="1" anchor="b" anchorCtr="0" compatLnSpc="1">
            <a:prstTxWarp prst="textNoShape">
              <a:avLst/>
            </a:prstTxWarp>
          </a:bodyPr>
          <a:lstStyle>
            <a:lvl1pPr defTabSz="952500" eaLnBrk="1" hangingPunct="1">
              <a:defRPr sz="1200">
                <a:cs typeface="+mn-cs"/>
              </a:defRPr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570" y="9433153"/>
            <a:ext cx="2946141" cy="4949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57" tIns="47778" rIns="95557" bIns="47778" numCol="1" anchor="b" anchorCtr="0" compatLnSpc="1">
            <a:prstTxWarp prst="textNoShape">
              <a:avLst/>
            </a:prstTxWarp>
          </a:bodyPr>
          <a:lstStyle>
            <a:lvl1pPr algn="r" defTabSz="950913" eaLnBrk="1" hangingPunct="1">
              <a:defRPr sz="1200">
                <a:cs typeface="+mn-cs"/>
              </a:defRPr>
            </a:lvl1pPr>
          </a:lstStyle>
          <a:p>
            <a:pPr>
              <a:defRPr/>
            </a:pPr>
            <a:fld id="{E0A7FC61-27FF-4470-836C-2FAEC9CB03B6}" type="slidenum">
              <a:rPr lang="de-CH" altLang="de-DE"/>
              <a:pPr>
                <a:defRPr/>
              </a:pPr>
              <a:t>‹#›</a:t>
            </a:fld>
            <a:endParaRPr lang="de-CH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3663" y="746125"/>
            <a:ext cx="6613525" cy="3721100"/>
          </a:xfrm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>
              <a:defRPr sz="17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50913">
              <a:defRPr sz="17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50913">
              <a:defRPr sz="17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50913">
              <a:defRPr sz="17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50913">
              <a:defRPr sz="17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54BBEDA2-2BCB-4CA7-838B-CEB64EF07D55}" type="slidenum">
              <a:rPr lang="de-CH" altLang="de-DE" sz="1200" smtClean="0"/>
              <a:pPr/>
              <a:t>1</a:t>
            </a:fld>
            <a:endParaRPr lang="de-CH" altLang="de-DE" sz="12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3663" y="746125"/>
            <a:ext cx="6613525" cy="3721100"/>
          </a:xfrm>
          <a:ln/>
        </p:spPr>
      </p:sp>
      <p:sp>
        <p:nvSpPr>
          <p:cNvPr id="133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GB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No </a:t>
            </a:r>
            <a:r>
              <a:rPr lang="en-GB" alt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obs</a:t>
            </a:r>
            <a:r>
              <a:rPr lang="en-GB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alt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dops</a:t>
            </a:r>
            <a:r>
              <a:rPr lang="en-GB" altLang="en-US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 because you’re looking at only banks that can be matched with CIQ</a:t>
            </a:r>
            <a:endParaRPr lang="en-GB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>
              <a:defRPr sz="17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50913">
              <a:defRPr sz="17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50913">
              <a:defRPr sz="17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50913">
              <a:defRPr sz="17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50913">
              <a:defRPr sz="17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FE51117F-D3A6-44DF-A78C-2DDAD7C0C855}" type="slidenum">
              <a:rPr lang="de-CH" altLang="de-DE" sz="1200" smtClean="0"/>
              <a:pPr/>
              <a:t>10</a:t>
            </a:fld>
            <a:endParaRPr lang="de-CH" altLang="de-DE" sz="1200"/>
          </a:p>
        </p:txBody>
      </p:sp>
    </p:spTree>
    <p:extLst>
      <p:ext uri="{BB962C8B-B14F-4D97-AF65-F5344CB8AC3E}">
        <p14:creationId xmlns:p14="http://schemas.microsoft.com/office/powerpoint/2010/main" val="23106810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3663" y="746125"/>
            <a:ext cx="6613525" cy="3721100"/>
          </a:xfrm>
          <a:ln/>
        </p:spPr>
      </p:sp>
      <p:sp>
        <p:nvSpPr>
          <p:cNvPr id="133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 baseline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>
              <a:defRPr sz="17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50913">
              <a:defRPr sz="17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50913">
              <a:defRPr sz="17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50913">
              <a:defRPr sz="17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50913">
              <a:defRPr sz="17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FE51117F-D3A6-44DF-A78C-2DDAD7C0C855}" type="slidenum">
              <a:rPr lang="de-CH" altLang="de-DE" sz="1200" smtClean="0"/>
              <a:pPr/>
              <a:t>11</a:t>
            </a:fld>
            <a:endParaRPr lang="de-CH" altLang="de-DE" sz="1200"/>
          </a:p>
        </p:txBody>
      </p:sp>
    </p:spTree>
    <p:extLst>
      <p:ext uri="{BB962C8B-B14F-4D97-AF65-F5344CB8AC3E}">
        <p14:creationId xmlns:p14="http://schemas.microsoft.com/office/powerpoint/2010/main" val="16511762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3663" y="746125"/>
            <a:ext cx="6613525" cy="3721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altLang="en-US" baseline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A7FC61-27FF-4470-836C-2FAEC9CB03B6}" type="slidenum">
              <a:rPr lang="de-CH" altLang="de-DE" smtClean="0"/>
              <a:pPr>
                <a:defRPr/>
              </a:pPr>
              <a:t>2</a:t>
            </a:fld>
            <a:endParaRPr lang="de-CH" altLang="de-DE"/>
          </a:p>
        </p:txBody>
      </p:sp>
    </p:spTree>
    <p:extLst>
      <p:ext uri="{BB962C8B-B14F-4D97-AF65-F5344CB8AC3E}">
        <p14:creationId xmlns:p14="http://schemas.microsoft.com/office/powerpoint/2010/main" val="2179519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3663" y="746125"/>
            <a:ext cx="6613525" cy="3721100"/>
          </a:xfrm>
          <a:ln/>
        </p:spPr>
      </p:sp>
      <p:sp>
        <p:nvSpPr>
          <p:cNvPr id="133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 baseline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>
              <a:defRPr sz="17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50913">
              <a:defRPr sz="17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50913">
              <a:defRPr sz="17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50913">
              <a:defRPr sz="17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50913">
              <a:defRPr sz="17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FE51117F-D3A6-44DF-A78C-2DDAD7C0C855}" type="slidenum">
              <a:rPr lang="de-CH" altLang="de-DE" sz="1200" smtClean="0"/>
              <a:pPr/>
              <a:t>3</a:t>
            </a:fld>
            <a:endParaRPr lang="de-CH" altLang="de-DE" sz="1200"/>
          </a:p>
        </p:txBody>
      </p:sp>
    </p:spTree>
    <p:extLst>
      <p:ext uri="{BB962C8B-B14F-4D97-AF65-F5344CB8AC3E}">
        <p14:creationId xmlns:p14="http://schemas.microsoft.com/office/powerpoint/2010/main" val="27418608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3663" y="746125"/>
            <a:ext cx="6613525" cy="3721100"/>
          </a:xfrm>
          <a:ln/>
        </p:spPr>
      </p:sp>
      <p:sp>
        <p:nvSpPr>
          <p:cNvPr id="133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>
              <a:defRPr sz="17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50913">
              <a:defRPr sz="17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50913">
              <a:defRPr sz="17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50913">
              <a:defRPr sz="17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50913">
              <a:defRPr sz="17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FE51117F-D3A6-44DF-A78C-2DDAD7C0C855}" type="slidenum">
              <a:rPr lang="de-CH" altLang="de-DE" sz="1200" smtClean="0"/>
              <a:pPr/>
              <a:t>4</a:t>
            </a:fld>
            <a:endParaRPr lang="de-CH" altLang="de-DE" sz="1200"/>
          </a:p>
        </p:txBody>
      </p:sp>
    </p:spTree>
    <p:extLst>
      <p:ext uri="{BB962C8B-B14F-4D97-AF65-F5344CB8AC3E}">
        <p14:creationId xmlns:p14="http://schemas.microsoft.com/office/powerpoint/2010/main" val="26822003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3663" y="746125"/>
            <a:ext cx="6613525" cy="3721100"/>
          </a:xfrm>
          <a:ln/>
        </p:spPr>
      </p:sp>
      <p:sp>
        <p:nvSpPr>
          <p:cNvPr id="133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>
              <a:defRPr sz="17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50913">
              <a:defRPr sz="17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50913">
              <a:defRPr sz="17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50913">
              <a:defRPr sz="17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50913">
              <a:defRPr sz="17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FE51117F-D3A6-44DF-A78C-2DDAD7C0C855}" type="slidenum">
              <a:rPr lang="de-CH" altLang="de-DE" sz="1200" smtClean="0"/>
              <a:pPr/>
              <a:t>5</a:t>
            </a:fld>
            <a:endParaRPr lang="de-CH" altLang="de-DE" sz="1200"/>
          </a:p>
        </p:txBody>
      </p:sp>
    </p:spTree>
    <p:extLst>
      <p:ext uri="{BB962C8B-B14F-4D97-AF65-F5344CB8AC3E}">
        <p14:creationId xmlns:p14="http://schemas.microsoft.com/office/powerpoint/2010/main" val="27618168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3663" y="746125"/>
            <a:ext cx="6613525" cy="3721100"/>
          </a:xfrm>
          <a:ln/>
        </p:spPr>
      </p:sp>
      <p:sp>
        <p:nvSpPr>
          <p:cNvPr id="133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>
              <a:defRPr sz="17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50913">
              <a:defRPr sz="17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50913">
              <a:defRPr sz="17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50913">
              <a:defRPr sz="17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50913">
              <a:defRPr sz="17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FE51117F-D3A6-44DF-A78C-2DDAD7C0C855}" type="slidenum">
              <a:rPr lang="de-CH" altLang="de-DE" sz="1200" smtClean="0"/>
              <a:pPr/>
              <a:t>6</a:t>
            </a:fld>
            <a:endParaRPr lang="de-CH" altLang="de-DE" sz="1200"/>
          </a:p>
        </p:txBody>
      </p:sp>
    </p:spTree>
    <p:extLst>
      <p:ext uri="{BB962C8B-B14F-4D97-AF65-F5344CB8AC3E}">
        <p14:creationId xmlns:p14="http://schemas.microsoft.com/office/powerpoint/2010/main" val="8313798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3663" y="746125"/>
            <a:ext cx="6613525" cy="3721100"/>
          </a:xfrm>
          <a:ln/>
        </p:spPr>
      </p:sp>
      <p:sp>
        <p:nvSpPr>
          <p:cNvPr id="133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 baseline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>
              <a:defRPr sz="17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50913">
              <a:defRPr sz="17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50913">
              <a:defRPr sz="17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50913">
              <a:defRPr sz="17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50913">
              <a:defRPr sz="17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FE51117F-D3A6-44DF-A78C-2DDAD7C0C855}" type="slidenum">
              <a:rPr lang="de-CH" altLang="de-DE" sz="1200" smtClean="0"/>
              <a:pPr/>
              <a:t>7</a:t>
            </a:fld>
            <a:endParaRPr lang="de-CH" altLang="de-DE" sz="1200"/>
          </a:p>
        </p:txBody>
      </p:sp>
    </p:spTree>
    <p:extLst>
      <p:ext uri="{BB962C8B-B14F-4D97-AF65-F5344CB8AC3E}">
        <p14:creationId xmlns:p14="http://schemas.microsoft.com/office/powerpoint/2010/main" val="29821151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3663" y="746125"/>
            <a:ext cx="6613525" cy="3721100"/>
          </a:xfrm>
          <a:ln/>
        </p:spPr>
      </p:sp>
      <p:sp>
        <p:nvSpPr>
          <p:cNvPr id="133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>
              <a:defRPr sz="17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50913">
              <a:defRPr sz="17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50913">
              <a:defRPr sz="17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50913">
              <a:defRPr sz="17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50913">
              <a:defRPr sz="17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FE51117F-D3A6-44DF-A78C-2DDAD7C0C855}" type="slidenum">
              <a:rPr lang="de-CH" altLang="de-DE" sz="1200" smtClean="0"/>
              <a:pPr/>
              <a:t>8</a:t>
            </a:fld>
            <a:endParaRPr lang="de-CH" altLang="de-DE" sz="1200"/>
          </a:p>
        </p:txBody>
      </p:sp>
    </p:spTree>
    <p:extLst>
      <p:ext uri="{BB962C8B-B14F-4D97-AF65-F5344CB8AC3E}">
        <p14:creationId xmlns:p14="http://schemas.microsoft.com/office/powerpoint/2010/main" val="3625184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3663" y="746125"/>
            <a:ext cx="6613525" cy="3721100"/>
          </a:xfrm>
          <a:ln/>
        </p:spPr>
      </p:sp>
      <p:sp>
        <p:nvSpPr>
          <p:cNvPr id="133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>
              <a:defRPr sz="17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50913">
              <a:defRPr sz="17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50913">
              <a:defRPr sz="17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50913">
              <a:defRPr sz="17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50913">
              <a:defRPr sz="17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FE51117F-D3A6-44DF-A78C-2DDAD7C0C855}" type="slidenum">
              <a:rPr lang="de-CH" altLang="de-DE" sz="1200" smtClean="0"/>
              <a:pPr/>
              <a:t>9</a:t>
            </a:fld>
            <a:endParaRPr lang="de-CH" altLang="de-DE" sz="1200"/>
          </a:p>
        </p:txBody>
      </p:sp>
    </p:spTree>
    <p:extLst>
      <p:ext uri="{BB962C8B-B14F-4D97-AF65-F5344CB8AC3E}">
        <p14:creationId xmlns:p14="http://schemas.microsoft.com/office/powerpoint/2010/main" val="13179710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uzh_logo_d_pos_grau_1mm"/>
          <p:cNvPicPr preferRelativeResize="0"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548" y="95337"/>
            <a:ext cx="2091206" cy="812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Line 8"/>
          <p:cNvSpPr>
            <a:spLocks noChangeShapeType="1"/>
          </p:cNvSpPr>
          <p:nvPr userDrawn="1"/>
        </p:nvSpPr>
        <p:spPr bwMode="auto">
          <a:xfrm>
            <a:off x="0" y="908050"/>
            <a:ext cx="12192000" cy="0"/>
          </a:xfrm>
          <a:prstGeom prst="line">
            <a:avLst/>
          </a:prstGeom>
          <a:noFill/>
          <a:ln w="158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CH" sz="170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00151" y="1989138"/>
            <a:ext cx="9791700" cy="1295400"/>
          </a:xfrm>
          <a:prstGeom prst="rect">
            <a:avLst/>
          </a:prstGeom>
        </p:spPr>
        <p:txBody>
          <a:bodyPr/>
          <a:lstStyle>
            <a:lvl1pPr>
              <a:defRPr sz="39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de-CH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00151" y="3429000"/>
            <a:ext cx="9791700" cy="1752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subtitle style</a:t>
            </a:r>
            <a:endParaRPr lang="de-CH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1200151" y="6524625"/>
            <a:ext cx="2844800" cy="215900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de-DE"/>
              <a:t>20.09.2011</a:t>
            </a:r>
            <a:endParaRPr lang="de-CH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532285" y="6524625"/>
            <a:ext cx="2459567" cy="2159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CH" altLang="de-DE"/>
              <a:t>  </a:t>
            </a:r>
            <a:fld id="{773EE509-4691-4AD0-B18B-CE8C1EEBCB88}" type="slidenum">
              <a:rPr lang="de-CH" altLang="de-DE"/>
              <a:pPr>
                <a:defRPr/>
              </a:pPr>
              <a:t>‹#›</a:t>
            </a:fld>
            <a:endParaRPr lang="de-CH" altLang="de-DE"/>
          </a:p>
        </p:txBody>
      </p:sp>
    </p:spTree>
    <p:extLst>
      <p:ext uri="{BB962C8B-B14F-4D97-AF65-F5344CB8AC3E}">
        <p14:creationId xmlns:p14="http://schemas.microsoft.com/office/powerpoint/2010/main" val="41444470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6"/>
          <p:cNvSpPr>
            <a:spLocks noChangeArrowheads="1"/>
          </p:cNvSpPr>
          <p:nvPr userDrawn="1"/>
        </p:nvSpPr>
        <p:spPr bwMode="gray">
          <a:xfrm>
            <a:off x="0" y="1125538"/>
            <a:ext cx="12192000" cy="5732462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 sz="1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endParaRPr lang="en-US" altLang="de-DE" sz="170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2927351" y="261938"/>
            <a:ext cx="9025467" cy="503237"/>
          </a:xfrm>
          <a:prstGeom prst="rect">
            <a:avLst/>
          </a:prstGeom>
          <a:solidFill>
            <a:schemeClr val="accent2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70359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023659" y="261467"/>
            <a:ext cx="9025003" cy="50323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200151" y="1196975"/>
            <a:ext cx="9791700" cy="38877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xfrm>
            <a:off x="1200151" y="6524625"/>
            <a:ext cx="1246716" cy="215900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de-DE"/>
              <a:t>20.09.2011</a:t>
            </a:r>
            <a:endParaRPr lang="de-CH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xfrm>
            <a:off x="2544234" y="6524625"/>
            <a:ext cx="7008284" cy="2159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Arial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87AD9C-0193-4CE9-A918-72B77FBE969E}" type="slidenum">
              <a:rPr lang="de-CH" altLang="de-DE"/>
              <a:pPr>
                <a:defRPr/>
              </a:pPr>
              <a:t>‹#›</a:t>
            </a:fld>
            <a:endParaRPr lang="de-CH" altLang="de-DE" dirty="0"/>
          </a:p>
        </p:txBody>
      </p:sp>
    </p:spTree>
    <p:extLst>
      <p:ext uri="{BB962C8B-B14F-4D97-AF65-F5344CB8AC3E}">
        <p14:creationId xmlns:p14="http://schemas.microsoft.com/office/powerpoint/2010/main" val="2468400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 2s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927351" y="261938"/>
            <a:ext cx="9025467" cy="50323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200151" y="2205039"/>
            <a:ext cx="4705348" cy="388778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 dirty="0"/>
          </a:p>
        </p:txBody>
      </p:sp>
      <p:sp>
        <p:nvSpPr>
          <p:cNvPr id="8" name="Inhaltsplatzhalter 7"/>
          <p:cNvSpPr>
            <a:spLocks noGrp="1"/>
          </p:cNvSpPr>
          <p:nvPr>
            <p:ph sz="quarter" idx="13"/>
          </p:nvPr>
        </p:nvSpPr>
        <p:spPr>
          <a:xfrm>
            <a:off x="6286502" y="2205039"/>
            <a:ext cx="4705349" cy="388778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4"/>
          </p:nvPr>
        </p:nvSpPr>
        <p:spPr>
          <a:xfrm>
            <a:off x="1200151" y="6524625"/>
            <a:ext cx="1246716" cy="215900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de-DE"/>
              <a:t>20.09.2011</a:t>
            </a:r>
            <a:endParaRPr lang="de-CH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5"/>
          </p:nvPr>
        </p:nvSpPr>
        <p:spPr>
          <a:xfrm>
            <a:off x="2544234" y="6524625"/>
            <a:ext cx="7008284" cy="2159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Arial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CH" altLang="de-DE"/>
              <a:t>  </a:t>
            </a:r>
            <a:fld id="{B7CB0614-2A83-4043-BADE-F378AD8E1287}" type="slidenum">
              <a:rPr lang="de-CH" altLang="de-DE"/>
              <a:pPr>
                <a:defRPr/>
              </a:pPr>
              <a:t>‹#›</a:t>
            </a:fld>
            <a:endParaRPr lang="de-CH" altLang="de-DE"/>
          </a:p>
        </p:txBody>
      </p:sp>
    </p:spTree>
    <p:extLst>
      <p:ext uri="{BB962C8B-B14F-4D97-AF65-F5344CB8AC3E}">
        <p14:creationId xmlns:p14="http://schemas.microsoft.com/office/powerpoint/2010/main" val="1711536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 (Text / Bil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927351" y="261938"/>
            <a:ext cx="9025467" cy="50323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200151" y="2205039"/>
            <a:ext cx="4705348" cy="388778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6288618" y="2205039"/>
            <a:ext cx="4703233" cy="388778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icon to add picture</a:t>
            </a:r>
            <a:endParaRPr lang="de-CH" noProof="0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4"/>
          </p:nvPr>
        </p:nvSpPr>
        <p:spPr>
          <a:xfrm>
            <a:off x="1200151" y="6524625"/>
            <a:ext cx="1246716" cy="215900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de-DE"/>
              <a:t>20.09.2011</a:t>
            </a:r>
            <a:endParaRPr lang="de-CH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5"/>
          </p:nvPr>
        </p:nvSpPr>
        <p:spPr>
          <a:xfrm>
            <a:off x="2544234" y="6524625"/>
            <a:ext cx="7008284" cy="2159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Arial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CH" altLang="de-DE"/>
              <a:t>  </a:t>
            </a:r>
            <a:fld id="{D5BB5C0F-9110-4F34-AE30-8D3475436CC7}" type="slidenum">
              <a:rPr lang="de-CH" altLang="de-DE"/>
              <a:pPr>
                <a:defRPr/>
              </a:pPr>
              <a:t>‹#›</a:t>
            </a:fld>
            <a:endParaRPr lang="de-CH" altLang="de-DE"/>
          </a:p>
        </p:txBody>
      </p:sp>
    </p:spTree>
    <p:extLst>
      <p:ext uri="{BB962C8B-B14F-4D97-AF65-F5344CB8AC3E}">
        <p14:creationId xmlns:p14="http://schemas.microsoft.com/office/powerpoint/2010/main" val="1285685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 (Bild / 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927351" y="261938"/>
            <a:ext cx="9025467" cy="50323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288618" y="2205039"/>
            <a:ext cx="4705348" cy="388778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1200152" y="2205039"/>
            <a:ext cx="4703233" cy="388778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icon to add picture</a:t>
            </a:r>
            <a:endParaRPr lang="de-CH" noProof="0"/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4"/>
          </p:nvPr>
        </p:nvSpPr>
        <p:spPr>
          <a:xfrm>
            <a:off x="1200151" y="6524625"/>
            <a:ext cx="1246716" cy="215900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de-DE"/>
              <a:t>20.09.2011</a:t>
            </a:r>
            <a:endParaRPr lang="de-CH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5"/>
          </p:nvPr>
        </p:nvSpPr>
        <p:spPr>
          <a:xfrm>
            <a:off x="2544234" y="6524625"/>
            <a:ext cx="7008284" cy="2159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Arial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CH" altLang="de-DE"/>
              <a:t>  </a:t>
            </a:r>
            <a:fld id="{B025A319-77FC-4271-BA85-A1B334C55291}" type="slidenum">
              <a:rPr lang="de-CH" altLang="de-DE"/>
              <a:pPr>
                <a:defRPr/>
              </a:pPr>
              <a:t>‹#›</a:t>
            </a:fld>
            <a:endParaRPr lang="de-CH" altLang="de-DE"/>
          </a:p>
        </p:txBody>
      </p:sp>
    </p:spTree>
    <p:extLst>
      <p:ext uri="{BB962C8B-B14F-4D97-AF65-F5344CB8AC3E}">
        <p14:creationId xmlns:p14="http://schemas.microsoft.com/office/powerpoint/2010/main" val="1962936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935634" y="6524625"/>
            <a:ext cx="1056217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cs typeface="+mn-cs"/>
              </a:defRPr>
            </a:lvl1pPr>
          </a:lstStyle>
          <a:p>
            <a:pPr>
              <a:defRPr/>
            </a:pPr>
            <a:r>
              <a:rPr lang="de-CH" altLang="de-DE"/>
              <a:t>  </a:t>
            </a:r>
            <a:fld id="{02714C4A-C973-4AB6-98DE-101AC57E6E08}" type="slidenum">
              <a:rPr lang="de-CH" altLang="de-DE"/>
              <a:pPr>
                <a:defRPr/>
              </a:pPr>
              <a:t>‹#›</a:t>
            </a:fld>
            <a:endParaRPr lang="de-CH" altLang="de-DE"/>
          </a:p>
        </p:txBody>
      </p:sp>
      <p:sp>
        <p:nvSpPr>
          <p:cNvPr id="1027" name="Line 10"/>
          <p:cNvSpPr>
            <a:spLocks noChangeShapeType="1"/>
          </p:cNvSpPr>
          <p:nvPr/>
        </p:nvSpPr>
        <p:spPr bwMode="auto">
          <a:xfrm>
            <a:off x="0" y="908050"/>
            <a:ext cx="12192000" cy="0"/>
          </a:xfrm>
          <a:prstGeom prst="line">
            <a:avLst/>
          </a:prstGeom>
          <a:noFill/>
          <a:ln w="158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CH" sz="17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04" r:id="rId1"/>
    <p:sldLayoutId id="2147485005" r:id="rId2"/>
    <p:sldLayoutId id="2147485006" r:id="rId3"/>
    <p:sldLayoutId id="2147485007" r:id="rId4"/>
    <p:sldLayoutId id="2147485008" r:id="rId5"/>
    <p:sldLayoutId id="2147485009" r:id="rId6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+mj-lt"/>
          <a:ea typeface="MS PGothic" pitchFamily="34" charset="-128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MS PGothic" pitchFamily="34" charset="-128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MS PGothic" pitchFamily="34" charset="-128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MS PGothic" pitchFamily="34" charset="-128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MS PGothic" pitchFamily="34" charset="-128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40000"/>
        </a:spcBef>
        <a:spcAft>
          <a:spcPct val="0"/>
        </a:spcAft>
        <a:buFont typeface="Arial" panose="020B0604020202020204" pitchFamily="34" charset="0"/>
        <a:defRPr sz="1700">
          <a:solidFill>
            <a:schemeClr val="tx1"/>
          </a:solidFill>
          <a:latin typeface="+mn-lt"/>
          <a:ea typeface="MS PGothic" pitchFamily="34" charset="-128"/>
          <a:cs typeface="+mn-cs"/>
        </a:defRPr>
      </a:lvl1pPr>
      <a:lvl2pPr marL="346075" indent="-344488" algn="l" rtl="0" eaLnBrk="0" fontAlgn="base" hangingPunct="0">
        <a:spcBef>
          <a:spcPct val="40000"/>
        </a:spcBef>
        <a:spcAft>
          <a:spcPct val="0"/>
        </a:spcAft>
        <a:buFont typeface="Arial" panose="020B0604020202020204" pitchFamily="34" charset="0"/>
        <a:buChar char="–"/>
        <a:defRPr sz="17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714375" indent="-366713" algn="l" rtl="0" eaLnBrk="0" fontAlgn="base" hangingPunct="0">
        <a:spcBef>
          <a:spcPct val="40000"/>
        </a:spcBef>
        <a:spcAft>
          <a:spcPct val="0"/>
        </a:spcAft>
        <a:buFont typeface="Arial" panose="020B0604020202020204" pitchFamily="34" charset="0"/>
        <a:buChar char="–"/>
        <a:defRPr sz="17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069975" indent="-354013" algn="l" rtl="0" eaLnBrk="0" fontAlgn="base" hangingPunct="0">
        <a:spcBef>
          <a:spcPct val="40000"/>
        </a:spcBef>
        <a:spcAft>
          <a:spcPct val="0"/>
        </a:spcAft>
        <a:buFont typeface="Arial" panose="020B0604020202020204" pitchFamily="34" charset="0"/>
        <a:buChar char="–"/>
        <a:defRPr sz="17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1438275" indent="-366713" algn="l" rtl="0" eaLnBrk="0" fontAlgn="base" hangingPunct="0">
        <a:spcBef>
          <a:spcPct val="40000"/>
        </a:spcBef>
        <a:spcAft>
          <a:spcPct val="0"/>
        </a:spcAft>
        <a:buFont typeface="Arial" panose="020B0604020202020204" pitchFamily="34" charset="0"/>
        <a:buChar char="–"/>
        <a:defRPr sz="17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1895475" indent="-366713" algn="l" rtl="0" eaLnBrk="1" fontAlgn="base" hangingPunct="1">
        <a:spcBef>
          <a:spcPct val="4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  <a:cs typeface="+mn-cs"/>
        </a:defRPr>
      </a:lvl6pPr>
      <a:lvl7pPr marL="2352675" indent="-366713" algn="l" rtl="0" eaLnBrk="1" fontAlgn="base" hangingPunct="1">
        <a:spcBef>
          <a:spcPct val="4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  <a:cs typeface="+mn-cs"/>
        </a:defRPr>
      </a:lvl7pPr>
      <a:lvl8pPr marL="2809875" indent="-366713" algn="l" rtl="0" eaLnBrk="1" fontAlgn="base" hangingPunct="1">
        <a:spcBef>
          <a:spcPct val="4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  <a:cs typeface="+mn-cs"/>
        </a:defRPr>
      </a:lvl8pPr>
      <a:lvl9pPr marL="3267075" indent="-366713" algn="l" rtl="0" eaLnBrk="1" fontAlgn="base" hangingPunct="1">
        <a:spcBef>
          <a:spcPct val="4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ctrTitle"/>
          </p:nvPr>
        </p:nvSpPr>
        <p:spPr bwMode="auto">
          <a:xfrm>
            <a:off x="566212" y="1916113"/>
            <a:ext cx="11064240" cy="1295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GB" sz="3200" dirty="0"/>
              <a:t>How do borrowers find their </a:t>
            </a:r>
            <a:r>
              <a:rPr lang="en-GB" sz="3200" dirty="0" smtClean="0"/>
              <a:t>banks</a:t>
            </a:r>
            <a:br>
              <a:rPr lang="en-GB" sz="3200" dirty="0" smtClean="0"/>
            </a:br>
            <a:r>
              <a:rPr lang="en-GB" sz="3200" dirty="0" smtClean="0"/>
              <a:t>The </a:t>
            </a:r>
            <a:r>
              <a:rPr lang="en-GB" sz="3200" dirty="0"/>
              <a:t>value of individuals in bank relationship formation</a:t>
            </a:r>
            <a:endParaRPr lang="de-CH" altLang="de-DE" sz="3200" dirty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524000" y="3573464"/>
            <a:ext cx="9144000" cy="223180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en-US" sz="2300" dirty="0"/>
              <a:t>Marco </a:t>
            </a:r>
            <a:r>
              <a:rPr lang="en-US" altLang="en-US" sz="2300" dirty="0" smtClean="0"/>
              <a:t>Ceccarelli, Christoph </a:t>
            </a:r>
            <a:r>
              <a:rPr lang="en-US" altLang="en-US" sz="2300" dirty="0" err="1" smtClean="0"/>
              <a:t>Herpfer</a:t>
            </a:r>
            <a:r>
              <a:rPr lang="en-US" altLang="en-US" sz="2300" dirty="0" smtClean="0"/>
              <a:t>, Steven </a:t>
            </a:r>
            <a:r>
              <a:rPr lang="en-US" altLang="en-US" sz="2300" dirty="0" err="1" smtClean="0"/>
              <a:t>Ongena</a:t>
            </a:r>
            <a:endParaRPr lang="en-US" altLang="en-US" sz="2300" dirty="0" smtClean="0"/>
          </a:p>
          <a:p>
            <a:pPr algn="ctr"/>
            <a:endParaRPr lang="en-US" altLang="de-DE" sz="2300" dirty="0"/>
          </a:p>
          <a:p>
            <a:pPr algn="ctr"/>
            <a:endParaRPr lang="en-US" altLang="de-DE" sz="2300" dirty="0"/>
          </a:p>
          <a:p>
            <a:pPr eaLnBrk="1" hangingPunct="1"/>
            <a:endParaRPr lang="de-CH" altLang="de-DE" sz="2300" dirty="0"/>
          </a:p>
        </p:txBody>
      </p:sp>
      <p:sp>
        <p:nvSpPr>
          <p:cNvPr id="10244" name="Slide Number Placeholder 1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7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de-CH" altLang="de-DE" sz="1000"/>
              <a:t>  </a:t>
            </a:r>
            <a:fld id="{6F62EF85-CF09-4360-A773-D923A724E4CC}" type="slidenum">
              <a:rPr lang="de-CH" altLang="de-DE" sz="1000"/>
              <a:pPr/>
              <a:t>1</a:t>
            </a:fld>
            <a:endParaRPr lang="de-CH" altLang="de-DE" sz="1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 bwMode="auto">
          <a:xfrm>
            <a:off x="0" y="261939"/>
            <a:ext cx="12192000" cy="5032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GB" altLang="en-US" dirty="0" smtClean="0"/>
              <a:t>Which bankers get scooped?</a:t>
            </a:r>
            <a:endParaRPr lang="en-GB" altLang="en-US" dirty="0"/>
          </a:p>
        </p:txBody>
      </p:sp>
      <p:sp>
        <p:nvSpPr>
          <p:cNvPr id="12291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7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de-CH" altLang="de-DE" sz="1000"/>
              <a:t>  </a:t>
            </a:r>
            <a:fld id="{46536BBE-026F-422C-A2FE-E87F7BED06ED}" type="slidenum">
              <a:rPr lang="de-CH" altLang="de-DE" sz="1000"/>
              <a:pPr/>
              <a:t>10</a:t>
            </a:fld>
            <a:endParaRPr lang="de-CH" altLang="de-DE" sz="1000"/>
          </a:p>
        </p:txBody>
      </p:sp>
      <p:grpSp>
        <p:nvGrpSpPr>
          <p:cNvPr id="2" name="Group 1"/>
          <p:cNvGrpSpPr/>
          <p:nvPr/>
        </p:nvGrpSpPr>
        <p:grpSpPr>
          <a:xfrm>
            <a:off x="986396" y="908719"/>
            <a:ext cx="10219208" cy="5485427"/>
            <a:chOff x="845344" y="908719"/>
            <a:chExt cx="10219208" cy="5485427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45344" y="908719"/>
              <a:ext cx="10219208" cy="5485427"/>
            </a:xfrm>
            <a:prstGeom prst="rect">
              <a:avLst/>
            </a:prstGeom>
          </p:spPr>
        </p:pic>
        <p:sp>
          <p:nvSpPr>
            <p:cNvPr id="6" name="TextBox 1">
              <a:extLst>
                <a:ext uri="{FF2B5EF4-FFF2-40B4-BE49-F238E27FC236}">
                  <a16:creationId xmlns:a16="http://schemas.microsoft.com/office/drawing/2014/main" id="{82B17075-3FCC-4C5C-924C-C55D8AEF88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67608" y="3097434"/>
              <a:ext cx="4536504" cy="110799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182880" tIns="182880" rIns="91440" bIns="182880">
              <a:spAutoFit/>
            </a:bodyPr>
            <a:lstStyle>
              <a:lvl1pPr>
                <a:defRPr sz="17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914400" indent="-457200">
                <a:defRPr sz="17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7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7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7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Aft>
                  <a:spcPts val="600"/>
                </a:spcAft>
              </a:pPr>
              <a:r>
                <a:rPr lang="en-US" sz="2400" dirty="0" smtClean="0"/>
                <a:t>Bankers that </a:t>
              </a:r>
              <a:r>
                <a:rPr lang="en-US" sz="2400" b="1" dirty="0" smtClean="0">
                  <a:solidFill>
                    <a:srgbClr val="C00000"/>
                  </a:solidFill>
                </a:rPr>
                <a:t>are worth more </a:t>
              </a:r>
              <a:r>
                <a:rPr lang="en-US" sz="2400" dirty="0" smtClean="0"/>
                <a:t>are more likely to be scooped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635848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">
            <a:extLst>
              <a:ext uri="{FF2B5EF4-FFF2-40B4-BE49-F238E27FC236}">
                <a16:creationId xmlns:a16="http://schemas.microsoft.com/office/drawing/2014/main" id="{82B17075-3FCC-4C5C-924C-C55D8AEF88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2870" y="1146416"/>
            <a:ext cx="10945216" cy="5616922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</p:spPr>
        <p:txBody>
          <a:bodyPr wrap="square" lIns="182880" tIns="182880" rIns="91440" bIns="182880">
            <a:spAutoFit/>
          </a:bodyPr>
          <a:lstStyle>
            <a:lvl1pPr>
              <a:defRPr sz="17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914400" indent="-457200">
              <a:defRPr sz="17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Aft>
                <a:spcPts val="600"/>
              </a:spcAft>
            </a:pPr>
            <a:r>
              <a:rPr lang="en-GB" sz="2200" b="1" u="sng" dirty="0" smtClean="0"/>
              <a:t>Loan conditions for followers</a:t>
            </a:r>
          </a:p>
          <a:p>
            <a:pPr marL="342900" indent="-342900">
              <a:spcAft>
                <a:spcPts val="600"/>
              </a:spcAft>
              <a:buFont typeface="Symbol" panose="05050102010706020507" pitchFamily="18" charset="2"/>
              <a:buChar char="-"/>
            </a:pPr>
            <a:r>
              <a:rPr lang="en-GB" sz="2200" dirty="0" smtClean="0"/>
              <a:t>Do the firms that follow the bankers obtain better or worse conditions post switch</a:t>
            </a:r>
          </a:p>
          <a:p>
            <a:pPr marL="342900" indent="-342900">
              <a:spcAft>
                <a:spcPts val="600"/>
              </a:spcAft>
              <a:buFont typeface="Symbol" panose="05050102010706020507" pitchFamily="18" charset="2"/>
              <a:buChar char="-"/>
            </a:pPr>
            <a:endParaRPr lang="en-GB" sz="2200" dirty="0"/>
          </a:p>
          <a:p>
            <a:pPr>
              <a:spcAft>
                <a:spcPts val="600"/>
              </a:spcAft>
            </a:pPr>
            <a:r>
              <a:rPr lang="en-GB" sz="2200" b="1" u="sng" dirty="0" smtClean="0"/>
              <a:t>Identification</a:t>
            </a:r>
            <a:endParaRPr lang="en-GB" sz="2200" b="1" u="sng" dirty="0"/>
          </a:p>
          <a:p>
            <a:pPr marL="342900" indent="-342900">
              <a:spcAft>
                <a:spcPts val="600"/>
              </a:spcAft>
              <a:buFont typeface="Symbol" panose="05050102010706020507" pitchFamily="18" charset="2"/>
              <a:buChar char="-"/>
            </a:pPr>
            <a:r>
              <a:rPr lang="en-GB" sz="2200" dirty="0" smtClean="0"/>
              <a:t>Use the EU as a shock to European banks operating in the US</a:t>
            </a:r>
          </a:p>
          <a:p>
            <a:pPr marL="342900" indent="-342900">
              <a:spcAft>
                <a:spcPts val="600"/>
              </a:spcAft>
              <a:buFont typeface="Symbol" panose="05050102010706020507" pitchFamily="18" charset="2"/>
              <a:buChar char="-"/>
            </a:pPr>
            <a:r>
              <a:rPr lang="en-GB" sz="2200" dirty="0" smtClean="0"/>
              <a:t>Use salary (changes &amp; variable compensation) at top management level to proxy for negative salary shocks at banker level</a:t>
            </a:r>
          </a:p>
          <a:p>
            <a:pPr marL="342900" indent="-342900">
              <a:spcAft>
                <a:spcPts val="600"/>
              </a:spcAft>
              <a:buFont typeface="Symbol" panose="05050102010706020507" pitchFamily="18" charset="2"/>
              <a:buChar char="-"/>
            </a:pPr>
            <a:r>
              <a:rPr lang="en-GB" sz="2200" dirty="0" smtClean="0"/>
              <a:t>Use time from last </a:t>
            </a:r>
            <a:r>
              <a:rPr lang="en-GB" sz="2200" dirty="0"/>
              <a:t>within-bank </a:t>
            </a:r>
            <a:r>
              <a:rPr lang="en-GB" sz="2200" dirty="0" smtClean="0"/>
              <a:t>promotion as an instrument for </a:t>
            </a:r>
            <a:r>
              <a:rPr lang="en-GB" sz="2200" dirty="0" err="1" smtClean="0"/>
              <a:t>proba</a:t>
            </a:r>
            <a:r>
              <a:rPr lang="en-GB" sz="2200" dirty="0" smtClean="0"/>
              <a:t> of leaving</a:t>
            </a:r>
          </a:p>
          <a:p>
            <a:pPr marL="342900" indent="-342900">
              <a:spcAft>
                <a:spcPts val="600"/>
              </a:spcAft>
              <a:buFont typeface="Symbol" panose="05050102010706020507" pitchFamily="18" charset="2"/>
              <a:buChar char="-"/>
            </a:pPr>
            <a:endParaRPr lang="en-GB" sz="2200" dirty="0"/>
          </a:p>
          <a:p>
            <a:pPr>
              <a:spcAft>
                <a:spcPts val="600"/>
              </a:spcAft>
            </a:pPr>
            <a:r>
              <a:rPr lang="en-GB" sz="2200" b="1" u="sng" dirty="0" smtClean="0"/>
              <a:t>Write paper &amp; submit to conferences </a:t>
            </a:r>
            <a:r>
              <a:rPr lang="en-GB" sz="2200" b="1" u="sng" dirty="0" smtClean="0">
                <a:sym typeface="Wingdings" panose="05000000000000000000" pitchFamily="2" charset="2"/>
              </a:rPr>
              <a:t></a:t>
            </a:r>
            <a:endParaRPr lang="en-GB" sz="2200" b="1" u="sng" dirty="0"/>
          </a:p>
          <a:p>
            <a:pPr>
              <a:spcAft>
                <a:spcPts val="600"/>
              </a:spcAft>
            </a:pPr>
            <a:endParaRPr lang="en-GB" sz="2200" dirty="0" smtClean="0"/>
          </a:p>
          <a:p>
            <a:pPr marL="342900" indent="-342900">
              <a:spcAft>
                <a:spcPts val="600"/>
              </a:spcAft>
              <a:buFont typeface="Symbol" panose="05050102010706020507" pitchFamily="18" charset="2"/>
              <a:buChar char="-"/>
            </a:pPr>
            <a:endParaRPr lang="en-GB" sz="2200" dirty="0"/>
          </a:p>
          <a:p>
            <a:pPr marL="342900" indent="-342900">
              <a:spcAft>
                <a:spcPts val="600"/>
              </a:spcAft>
              <a:buFont typeface="Symbol" panose="05050102010706020507" pitchFamily="18" charset="2"/>
              <a:buChar char="-"/>
            </a:pPr>
            <a:endParaRPr lang="en-GB" sz="2200" dirty="0"/>
          </a:p>
        </p:txBody>
      </p:sp>
      <p:sp>
        <p:nvSpPr>
          <p:cNvPr id="12290" name="Title 1"/>
          <p:cNvSpPr>
            <a:spLocks noGrp="1"/>
          </p:cNvSpPr>
          <p:nvPr>
            <p:ph type="title"/>
          </p:nvPr>
        </p:nvSpPr>
        <p:spPr bwMode="auto">
          <a:xfrm>
            <a:off x="0" y="261939"/>
            <a:ext cx="12234199" cy="5032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GB" altLang="en-US" dirty="0" smtClean="0"/>
              <a:t>Open points and next steps</a:t>
            </a:r>
            <a:endParaRPr lang="en-GB" altLang="en-US" dirty="0"/>
          </a:p>
        </p:txBody>
      </p:sp>
      <p:sp>
        <p:nvSpPr>
          <p:cNvPr id="12291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7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de-CH" altLang="de-DE" sz="1000"/>
              <a:t>  </a:t>
            </a:r>
            <a:fld id="{46536BBE-026F-422C-A2FE-E87F7BED06ED}" type="slidenum">
              <a:rPr lang="de-CH" altLang="de-DE" sz="1000"/>
              <a:pPr/>
              <a:t>11</a:t>
            </a:fld>
            <a:endParaRPr lang="de-CH" altLang="de-DE" sz="1000"/>
          </a:p>
        </p:txBody>
      </p:sp>
      <p:sp>
        <p:nvSpPr>
          <p:cNvPr id="3" name="Rectangle 2"/>
          <p:cNvSpPr/>
          <p:nvPr/>
        </p:nvSpPr>
        <p:spPr>
          <a:xfrm>
            <a:off x="407368" y="5714686"/>
            <a:ext cx="1094521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GB" sz="3200" b="1" dirty="0" smtClean="0"/>
              <a:t>Thanks for listening!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1418903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87AD9C-0193-4CE9-A918-72B77FBE969E}" type="slidenum">
              <a:rPr lang="de-CH" altLang="de-DE" smtClean="0"/>
              <a:pPr>
                <a:defRPr/>
              </a:pPr>
              <a:t>2</a:t>
            </a:fld>
            <a:endParaRPr lang="de-CH" altLang="de-DE" dirty="0"/>
          </a:p>
        </p:txBody>
      </p:sp>
      <p:sp>
        <p:nvSpPr>
          <p:cNvPr id="13" name="TextBox 1"/>
          <p:cNvSpPr txBox="1">
            <a:spLocks noChangeArrowheads="1"/>
          </p:cNvSpPr>
          <p:nvPr/>
        </p:nvSpPr>
        <p:spPr bwMode="auto">
          <a:xfrm>
            <a:off x="0" y="1268413"/>
            <a:ext cx="12072663" cy="521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17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indent="0">
              <a:spcAft>
                <a:spcPts val="600"/>
              </a:spcAft>
              <a:defRPr/>
            </a:pPr>
            <a:r>
              <a:rPr lang="en-US" altLang="en-US" sz="2400" b="1" u="sng" dirty="0" smtClean="0">
                <a:solidFill>
                  <a:srgbClr val="C00000"/>
                </a:solidFill>
              </a:rPr>
              <a:t>Starting point:</a:t>
            </a:r>
            <a:r>
              <a:rPr lang="en-US" altLang="en-US" sz="2400" dirty="0" smtClean="0"/>
              <a:t> </a:t>
            </a:r>
            <a:r>
              <a:rPr lang="en-GB" altLang="en-US" sz="2400" dirty="0"/>
              <a:t>Bank-borrower relationships are very important for both banks and </a:t>
            </a:r>
            <a:r>
              <a:rPr lang="en-GB" altLang="en-US" sz="2400" dirty="0" smtClean="0"/>
              <a:t>firms</a:t>
            </a:r>
          </a:p>
          <a:p>
            <a:pPr lvl="1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GB" altLang="en-US" sz="2400" dirty="0" smtClean="0"/>
              <a:t>Influence </a:t>
            </a:r>
            <a:r>
              <a:rPr lang="en-GB" altLang="en-US" sz="2400" dirty="0"/>
              <a:t>the </a:t>
            </a:r>
            <a:r>
              <a:rPr lang="en-GB" altLang="en-US" sz="2400" b="1" dirty="0"/>
              <a:t>availability</a:t>
            </a:r>
            <a:r>
              <a:rPr lang="en-GB" altLang="en-US" sz="2400" dirty="0"/>
              <a:t> of credit for </a:t>
            </a:r>
            <a:r>
              <a:rPr lang="en-GB" altLang="en-US" sz="2400" dirty="0" smtClean="0"/>
              <a:t>firms, </a:t>
            </a:r>
            <a:r>
              <a:rPr lang="en-GB" altLang="en-US" sz="2400" dirty="0"/>
              <a:t>the </a:t>
            </a:r>
            <a:r>
              <a:rPr lang="en-GB" altLang="en-US" sz="2400" b="1" dirty="0"/>
              <a:t>lending conditions </a:t>
            </a:r>
            <a:r>
              <a:rPr lang="en-GB" altLang="en-US" sz="2400" b="1" dirty="0" smtClean="0"/>
              <a:t>&amp; pricing</a:t>
            </a:r>
          </a:p>
          <a:p>
            <a:pPr lvl="1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GB" altLang="en-US" sz="2400" dirty="0" smtClean="0"/>
              <a:t>Are a </a:t>
            </a:r>
            <a:r>
              <a:rPr lang="en-GB" altLang="en-US" sz="2400" b="1" dirty="0" smtClean="0"/>
              <a:t>transmission channel </a:t>
            </a:r>
            <a:r>
              <a:rPr lang="en-GB" altLang="en-US" sz="2400" dirty="0" smtClean="0"/>
              <a:t>from the banks to the real economy</a:t>
            </a:r>
            <a:br>
              <a:rPr lang="en-GB" altLang="en-US" sz="2400" dirty="0" smtClean="0"/>
            </a:br>
            <a:endParaRPr lang="en-GB" altLang="en-US" sz="2400" dirty="0" smtClean="0"/>
          </a:p>
          <a:p>
            <a:pPr marL="0" indent="0">
              <a:spcAft>
                <a:spcPts val="600"/>
              </a:spcAft>
              <a:defRPr/>
            </a:pPr>
            <a:r>
              <a:rPr lang="en-GB" altLang="en-US" sz="2400" b="1" u="sng" dirty="0">
                <a:solidFill>
                  <a:srgbClr val="C00000"/>
                </a:solidFill>
              </a:rPr>
              <a:t>Open question: </a:t>
            </a:r>
            <a:endParaRPr lang="en-GB" altLang="en-US" sz="2400" b="1" u="sng" dirty="0" smtClean="0">
              <a:solidFill>
                <a:srgbClr val="C00000"/>
              </a:solidFill>
            </a:endParaRPr>
          </a:p>
          <a:p>
            <a:pPr lvl="1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GB" altLang="en-US" sz="2400" dirty="0" smtClean="0"/>
              <a:t>How are these relationships formed? </a:t>
            </a:r>
          </a:p>
          <a:p>
            <a:pPr lvl="1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GB" altLang="en-US" sz="2400" dirty="0" smtClean="0"/>
              <a:t>What role do individual bankers play?</a:t>
            </a:r>
          </a:p>
          <a:p>
            <a:pPr lvl="1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endParaRPr lang="en-GB" altLang="en-US" sz="2400" dirty="0"/>
          </a:p>
          <a:p>
            <a:pPr marL="57150" indent="0">
              <a:spcAft>
                <a:spcPts val="600"/>
              </a:spcAft>
              <a:defRPr/>
            </a:pPr>
            <a:r>
              <a:rPr lang="en-GB" altLang="en-US" sz="2400" b="1" u="sng" dirty="0" smtClean="0">
                <a:solidFill>
                  <a:srgbClr val="C00000"/>
                </a:solidFill>
              </a:rPr>
              <a:t>This paper:</a:t>
            </a:r>
          </a:p>
          <a:p>
            <a:pPr marL="800100" lvl="1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GB" altLang="en-US" sz="2400" dirty="0" smtClean="0"/>
              <a:t>Uses loan contracts between banks and firms to identify bankers and their client portfolio</a:t>
            </a:r>
          </a:p>
          <a:p>
            <a:pPr marL="800100" lvl="1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GB" altLang="en-US" sz="2400" dirty="0" smtClean="0"/>
              <a:t>Trace bankers across different employers</a:t>
            </a:r>
            <a:endParaRPr lang="en-GB" altLang="en-US" sz="2400" dirty="0" smtClean="0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 bwMode="auto">
          <a:xfrm>
            <a:off x="2855913" y="261939"/>
            <a:ext cx="6767512" cy="5032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GB" altLang="en-US" dirty="0"/>
              <a:t>Motivation</a:t>
            </a:r>
          </a:p>
        </p:txBody>
      </p:sp>
    </p:spTree>
    <p:extLst>
      <p:ext uri="{BB962C8B-B14F-4D97-AF65-F5344CB8AC3E}">
        <p14:creationId xmlns:p14="http://schemas.microsoft.com/office/powerpoint/2010/main" val="3530282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">
            <a:extLst>
              <a:ext uri="{FF2B5EF4-FFF2-40B4-BE49-F238E27FC236}">
                <a16:creationId xmlns:a16="http://schemas.microsoft.com/office/drawing/2014/main" id="{82B17075-3FCC-4C5C-924C-C55D8AEF88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2870" y="1146416"/>
            <a:ext cx="10945216" cy="4308872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</p:spPr>
        <p:txBody>
          <a:bodyPr wrap="square" lIns="182880" tIns="182880" rIns="91440" bIns="182880">
            <a:spAutoFit/>
          </a:bodyPr>
          <a:lstStyle>
            <a:lvl1pPr>
              <a:defRPr sz="17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914400" indent="-457200">
              <a:defRPr sz="17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342900" indent="-342900">
              <a:spcAft>
                <a:spcPts val="1200"/>
              </a:spcAft>
              <a:buFont typeface="Symbol" panose="05050102010706020507" pitchFamily="18" charset="2"/>
              <a:buChar char="-"/>
            </a:pPr>
            <a:r>
              <a:rPr lang="en-US" sz="2400" dirty="0" smtClean="0"/>
              <a:t>Merge all syndicated loans (</a:t>
            </a:r>
            <a:r>
              <a:rPr lang="en-US" sz="2400" dirty="0" err="1" smtClean="0"/>
              <a:t>DScan</a:t>
            </a:r>
            <a:r>
              <a:rPr lang="en-US" sz="2400" dirty="0" smtClean="0"/>
              <a:t>), bonds underwriting, and SEOs </a:t>
            </a:r>
            <a:r>
              <a:rPr lang="en-US" sz="2400" dirty="0"/>
              <a:t>(</a:t>
            </a:r>
            <a:r>
              <a:rPr lang="en-US" sz="2400" dirty="0" err="1" smtClean="0"/>
              <a:t>CapIQ</a:t>
            </a:r>
            <a:r>
              <a:rPr lang="en-US" sz="2400" dirty="0"/>
              <a:t>)</a:t>
            </a:r>
            <a:endParaRPr lang="en-US" sz="2400" dirty="0" smtClean="0"/>
          </a:p>
          <a:p>
            <a:pPr marL="342900" indent="-342900">
              <a:spcAft>
                <a:spcPts val="1200"/>
              </a:spcAft>
              <a:buFont typeface="Symbol" panose="05050102010706020507" pitchFamily="18" charset="2"/>
              <a:buChar char="-"/>
            </a:pPr>
            <a:r>
              <a:rPr lang="en-US" sz="2400" dirty="0" smtClean="0"/>
              <a:t>Define the value of the client as the sum of all deals that the bank makes with this client over a given year</a:t>
            </a:r>
          </a:p>
          <a:p>
            <a:pPr marL="342900" indent="-342900">
              <a:spcAft>
                <a:spcPts val="1200"/>
              </a:spcAft>
              <a:buFont typeface="Symbol" panose="05050102010706020507" pitchFamily="18" charset="2"/>
              <a:buChar char="-"/>
            </a:pPr>
            <a:r>
              <a:rPr lang="en-US" sz="2400" dirty="0" smtClean="0"/>
              <a:t>Define </a:t>
            </a:r>
            <a:r>
              <a:rPr lang="en-US" sz="2400" b="1" dirty="0" smtClean="0"/>
              <a:t>Initiation</a:t>
            </a:r>
            <a:r>
              <a:rPr lang="en-US" sz="2400" dirty="0" smtClean="0"/>
              <a:t> as an indicator for a </a:t>
            </a:r>
            <a:r>
              <a:rPr lang="en-US" sz="2400" b="1" dirty="0" smtClean="0"/>
              <a:t>new bank-borrower relationship </a:t>
            </a:r>
            <a:r>
              <a:rPr lang="en-US" sz="2400" dirty="0" smtClean="0"/>
              <a:t>(either first-time occurrence or no deals in the previous 5 years)</a:t>
            </a:r>
          </a:p>
          <a:p>
            <a:pPr marL="342900" indent="-342900">
              <a:spcAft>
                <a:spcPts val="1200"/>
              </a:spcAft>
              <a:buFont typeface="Symbol" panose="05050102010706020507" pitchFamily="18" charset="2"/>
              <a:buChar char="-"/>
            </a:pPr>
            <a:r>
              <a:rPr lang="en-US" sz="2400" dirty="0" smtClean="0"/>
              <a:t>Compute the client portfolio of the banker by taking firm-bank interactions where the banker was one of the signatories</a:t>
            </a:r>
          </a:p>
          <a:p>
            <a:pPr marL="342900" indent="-342900">
              <a:spcAft>
                <a:spcPts val="1200"/>
              </a:spcAft>
              <a:buFont typeface="Symbol" panose="05050102010706020507" pitchFamily="18" charset="2"/>
              <a:buChar char="-"/>
            </a:pPr>
            <a:r>
              <a:rPr lang="en-US" sz="2400" b="1" dirty="0" err="1" smtClean="0"/>
              <a:t>Rel_acq</a:t>
            </a:r>
            <a:r>
              <a:rPr lang="en-US" sz="2400" dirty="0" smtClean="0"/>
              <a:t> takes the value of one </a:t>
            </a:r>
            <a:r>
              <a:rPr lang="en-US" sz="2400" b="1" dirty="0" smtClean="0"/>
              <a:t>for every client that was in the portfolio of bankers at the old bank after the banker switches</a:t>
            </a:r>
            <a:endParaRPr lang="de-CH" sz="2400" b="1" dirty="0"/>
          </a:p>
        </p:txBody>
      </p:sp>
      <p:sp>
        <p:nvSpPr>
          <p:cNvPr id="12290" name="Title 1"/>
          <p:cNvSpPr>
            <a:spLocks noGrp="1"/>
          </p:cNvSpPr>
          <p:nvPr>
            <p:ph type="title"/>
          </p:nvPr>
        </p:nvSpPr>
        <p:spPr bwMode="auto">
          <a:xfrm>
            <a:off x="245139" y="261939"/>
            <a:ext cx="11989060" cy="5032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GB" altLang="en-US" dirty="0" smtClean="0"/>
              <a:t>Empirical strategy – 1</a:t>
            </a:r>
            <a:r>
              <a:rPr lang="en-GB" altLang="en-US" baseline="30000" dirty="0" smtClean="0"/>
              <a:t>st</a:t>
            </a:r>
            <a:r>
              <a:rPr lang="en-GB" altLang="en-US" dirty="0" smtClean="0"/>
              <a:t> part</a:t>
            </a:r>
            <a:endParaRPr lang="en-GB" altLang="en-US" dirty="0"/>
          </a:p>
        </p:txBody>
      </p:sp>
      <p:sp>
        <p:nvSpPr>
          <p:cNvPr id="12291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7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de-CH" altLang="de-DE" sz="1000"/>
              <a:t>  </a:t>
            </a:r>
            <a:fld id="{46536BBE-026F-422C-A2FE-E87F7BED06ED}" type="slidenum">
              <a:rPr lang="de-CH" altLang="de-DE" sz="1000"/>
              <a:pPr/>
              <a:t>3</a:t>
            </a:fld>
            <a:endParaRPr lang="de-CH" altLang="de-DE" sz="1000"/>
          </a:p>
        </p:txBody>
      </p:sp>
    </p:spTree>
    <p:extLst>
      <p:ext uri="{BB962C8B-B14F-4D97-AF65-F5344CB8AC3E}">
        <p14:creationId xmlns:p14="http://schemas.microsoft.com/office/powerpoint/2010/main" val="3666645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 bwMode="auto">
          <a:xfrm>
            <a:off x="2855913" y="261939"/>
            <a:ext cx="6767512" cy="5032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GB" altLang="en-US" dirty="0" smtClean="0"/>
              <a:t>Main findings</a:t>
            </a:r>
            <a:endParaRPr lang="en-GB" altLang="en-US" dirty="0"/>
          </a:p>
        </p:txBody>
      </p:sp>
      <p:sp>
        <p:nvSpPr>
          <p:cNvPr id="12291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7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de-CH" altLang="de-DE" sz="1000"/>
              <a:t>  </a:t>
            </a:r>
            <a:fld id="{46536BBE-026F-422C-A2FE-E87F7BED06ED}" type="slidenum">
              <a:rPr lang="de-CH" altLang="de-DE" sz="1000"/>
              <a:pPr/>
              <a:t>4</a:t>
            </a:fld>
            <a:endParaRPr lang="de-CH" altLang="de-DE" sz="1000"/>
          </a:p>
        </p:txBody>
      </p:sp>
      <p:sp>
        <p:nvSpPr>
          <p:cNvPr id="6" name="TextBox 1">
            <a:extLst>
              <a:ext uri="{FF2B5EF4-FFF2-40B4-BE49-F238E27FC236}">
                <a16:creationId xmlns:a16="http://schemas.microsoft.com/office/drawing/2014/main" id="{82B17075-3FCC-4C5C-924C-C55D8AEF88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08168" y="1268413"/>
            <a:ext cx="4464496" cy="458587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square" lIns="182880" tIns="182880" rIns="91440" bIns="182880">
            <a:spAutoFit/>
          </a:bodyPr>
          <a:lstStyle>
            <a:defPPr>
              <a:defRPr lang="de-CH"/>
            </a:defPPr>
            <a:lvl1pPr algn="ctr">
              <a:spcAft>
                <a:spcPts val="600"/>
              </a:spcAft>
              <a:defRPr sz="2400"/>
            </a:lvl1pPr>
            <a:lvl2pPr marL="914400" indent="-457200"/>
            <a:lvl3pPr marL="1143000" indent="-228600"/>
            <a:lvl4pPr marL="1600200" indent="-228600"/>
            <a:lvl5pPr marL="2057400" indent="-22860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en-US" dirty="0"/>
              <a:t>After a banker switches, the </a:t>
            </a:r>
            <a:r>
              <a:rPr lang="en-US" b="1" dirty="0">
                <a:solidFill>
                  <a:srgbClr val="C00000"/>
                </a:solidFill>
              </a:rPr>
              <a:t>probability of starting a new relationship with one of her old clients increases by 7% </a:t>
            </a:r>
            <a:r>
              <a:rPr lang="en-US" dirty="0"/>
              <a:t>(from an unconditional probability of 5%)</a:t>
            </a:r>
          </a:p>
          <a:p>
            <a:endParaRPr lang="en-US" dirty="0"/>
          </a:p>
          <a:p>
            <a:r>
              <a:rPr lang="en-US" dirty="0" smtClean="0"/>
              <a:t>Tight </a:t>
            </a:r>
            <a:r>
              <a:rPr lang="en-US" dirty="0"/>
              <a:t>FE </a:t>
            </a:r>
            <a:r>
              <a:rPr lang="en-US" dirty="0" smtClean="0"/>
              <a:t>structure - within </a:t>
            </a:r>
            <a:r>
              <a:rPr lang="en-US" dirty="0"/>
              <a:t>firm-bank </a:t>
            </a:r>
            <a:r>
              <a:rPr lang="en-US" dirty="0" smtClean="0"/>
              <a:t>comparison for </a:t>
            </a:r>
            <a:r>
              <a:rPr lang="en-US" dirty="0"/>
              <a:t>firms where no personal relationship has been </a:t>
            </a:r>
            <a:r>
              <a:rPr lang="en-US" dirty="0" smtClean="0"/>
              <a:t>acquired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67148" y="1325042"/>
            <a:ext cx="7442907" cy="4446219"/>
            <a:chOff x="382621" y="1125539"/>
            <a:chExt cx="6766279" cy="4042017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3"/>
            <a:srcRect t="866" b="68854"/>
            <a:stretch/>
          </p:blipFill>
          <p:spPr>
            <a:xfrm>
              <a:off x="382621" y="1125539"/>
              <a:ext cx="6766279" cy="1583382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3"/>
            <a:srcRect t="51817"/>
            <a:stretch/>
          </p:blipFill>
          <p:spPr>
            <a:xfrm>
              <a:off x="382621" y="2647961"/>
              <a:ext cx="6766279" cy="251959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67672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 bwMode="auto">
          <a:xfrm>
            <a:off x="2855913" y="261939"/>
            <a:ext cx="6767512" cy="5032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GB" altLang="en-US" dirty="0" smtClean="0"/>
              <a:t>Main findings (</a:t>
            </a:r>
            <a:r>
              <a:rPr lang="en-GB" altLang="en-US" dirty="0" err="1" smtClean="0"/>
              <a:t>ctd</a:t>
            </a:r>
            <a:r>
              <a:rPr lang="en-GB" altLang="en-US" dirty="0" smtClean="0"/>
              <a:t>.)</a:t>
            </a:r>
            <a:endParaRPr lang="en-GB" altLang="en-US" dirty="0"/>
          </a:p>
        </p:txBody>
      </p:sp>
      <p:sp>
        <p:nvSpPr>
          <p:cNvPr id="12291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7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de-CH" altLang="de-DE" sz="1000" dirty="0"/>
              <a:t>  </a:t>
            </a:r>
            <a:fld id="{46536BBE-026F-422C-A2FE-E87F7BED06ED}" type="slidenum">
              <a:rPr lang="de-CH" altLang="de-DE" sz="1000"/>
              <a:pPr/>
              <a:t>5</a:t>
            </a:fld>
            <a:endParaRPr lang="de-CH" altLang="de-DE" sz="1000" dirty="0"/>
          </a:p>
        </p:txBody>
      </p:sp>
      <p:sp>
        <p:nvSpPr>
          <p:cNvPr id="6" name="TextBox 1">
            <a:extLst>
              <a:ext uri="{FF2B5EF4-FFF2-40B4-BE49-F238E27FC236}">
                <a16:creationId xmlns:a16="http://schemas.microsoft.com/office/drawing/2014/main" id="{82B17075-3FCC-4C5C-924C-C55D8AEF88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39622" y="1942488"/>
            <a:ext cx="3633042" cy="347787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square" lIns="182880" tIns="182880" rIns="91440" bIns="182880">
            <a:spAutoFit/>
          </a:bodyPr>
          <a:lstStyle>
            <a:defPPr>
              <a:defRPr lang="de-CH"/>
            </a:defPPr>
            <a:lvl1pPr algn="ctr">
              <a:spcAft>
                <a:spcPts val="600"/>
              </a:spcAft>
              <a:defRPr sz="2400"/>
            </a:lvl1pPr>
            <a:lvl2pPr marL="914400" indent="-457200"/>
            <a:lvl3pPr marL="1143000" indent="-228600"/>
            <a:lvl4pPr marL="1600200" indent="-228600"/>
            <a:lvl5pPr marL="2057400" indent="-22860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en-US" dirty="0"/>
              <a:t>The </a:t>
            </a:r>
            <a:r>
              <a:rPr lang="en-US" b="1" dirty="0">
                <a:solidFill>
                  <a:srgbClr val="C00000"/>
                </a:solidFill>
              </a:rPr>
              <a:t>volume of deals increases</a:t>
            </a:r>
            <a:r>
              <a:rPr lang="en-US" dirty="0"/>
              <a:t> for the firms where a personal relationship is acquired </a:t>
            </a:r>
          </a:p>
          <a:p>
            <a:endParaRPr lang="en-US" dirty="0"/>
          </a:p>
          <a:p>
            <a:r>
              <a:rPr lang="en-US" dirty="0"/>
              <a:t>Especially syndicated lending &amp; bond under- writing</a:t>
            </a:r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3"/>
          <a:srcRect r="14957"/>
          <a:stretch/>
        </p:blipFill>
        <p:spPr>
          <a:xfrm>
            <a:off x="382621" y="1125538"/>
            <a:ext cx="7908605" cy="5111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023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 bwMode="auto">
          <a:xfrm>
            <a:off x="2855913" y="261939"/>
            <a:ext cx="6767512" cy="5032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GB" altLang="en-US" dirty="0" smtClean="0"/>
              <a:t>Main findings (</a:t>
            </a:r>
            <a:r>
              <a:rPr lang="en-GB" altLang="en-US" dirty="0" err="1" smtClean="0"/>
              <a:t>ctd</a:t>
            </a:r>
            <a:r>
              <a:rPr lang="en-GB" altLang="en-US" dirty="0" smtClean="0"/>
              <a:t>.)</a:t>
            </a:r>
            <a:endParaRPr lang="en-GB" altLang="en-US" dirty="0"/>
          </a:p>
        </p:txBody>
      </p:sp>
      <p:sp>
        <p:nvSpPr>
          <p:cNvPr id="12291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7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de-CH" altLang="de-DE" sz="1000"/>
              <a:t>  </a:t>
            </a:r>
            <a:fld id="{46536BBE-026F-422C-A2FE-E87F7BED06ED}" type="slidenum">
              <a:rPr lang="de-CH" altLang="de-DE" sz="1000"/>
              <a:pPr/>
              <a:t>6</a:t>
            </a:fld>
            <a:endParaRPr lang="de-CH" altLang="de-DE" sz="100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352" y="911757"/>
            <a:ext cx="10870779" cy="5828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162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">
            <a:extLst>
              <a:ext uri="{FF2B5EF4-FFF2-40B4-BE49-F238E27FC236}">
                <a16:creationId xmlns:a16="http://schemas.microsoft.com/office/drawing/2014/main" id="{82B17075-3FCC-4C5C-924C-C55D8AEF88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2870" y="1146416"/>
            <a:ext cx="10945216" cy="4293483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</p:spPr>
        <p:txBody>
          <a:bodyPr wrap="square" lIns="182880" tIns="182880" rIns="91440" bIns="182880">
            <a:spAutoFit/>
          </a:bodyPr>
          <a:lstStyle>
            <a:lvl1pPr>
              <a:defRPr sz="17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914400" indent="-457200">
              <a:defRPr sz="17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342900" indent="-342900">
              <a:spcAft>
                <a:spcPts val="600"/>
              </a:spcAft>
              <a:buFont typeface="Symbol" panose="05050102010706020507" pitchFamily="18" charset="2"/>
              <a:buChar char="-"/>
            </a:pPr>
            <a:r>
              <a:rPr lang="en-GB" sz="2200" dirty="0" smtClean="0"/>
              <a:t>Look at all SEC filings where you can see the identity of the banker</a:t>
            </a:r>
          </a:p>
          <a:p>
            <a:pPr marL="342900" indent="-342900">
              <a:spcAft>
                <a:spcPts val="600"/>
              </a:spcAft>
              <a:buFont typeface="Symbol" panose="05050102010706020507" pitchFamily="18" charset="2"/>
              <a:buChar char="-"/>
            </a:pPr>
            <a:r>
              <a:rPr lang="en-GB" sz="2200" dirty="0" smtClean="0"/>
              <a:t>Bring the data at a bank – banker – year level </a:t>
            </a:r>
          </a:p>
          <a:p>
            <a:pPr marL="342900" indent="-342900">
              <a:spcAft>
                <a:spcPts val="600"/>
              </a:spcAft>
              <a:buFont typeface="Symbol" panose="05050102010706020507" pitchFamily="18" charset="2"/>
              <a:buChar char="-"/>
            </a:pPr>
            <a:r>
              <a:rPr lang="en-GB" sz="2200" dirty="0" smtClean="0"/>
              <a:t>Identify the bankers that eventually get scooped and look at their client portfolio in the </a:t>
            </a:r>
            <a:r>
              <a:rPr lang="en-GB" sz="2200" b="1" u="sng" dirty="0" smtClean="0"/>
              <a:t>pre-switch </a:t>
            </a:r>
            <a:r>
              <a:rPr lang="en-GB" sz="2200" dirty="0" smtClean="0"/>
              <a:t>period</a:t>
            </a:r>
            <a:br>
              <a:rPr lang="en-GB" sz="2200" dirty="0" smtClean="0"/>
            </a:br>
            <a:endParaRPr lang="en-GB" sz="2200" dirty="0" smtClean="0"/>
          </a:p>
          <a:p>
            <a:pPr>
              <a:spcAft>
                <a:spcPts val="600"/>
              </a:spcAft>
            </a:pPr>
            <a:r>
              <a:rPr lang="en-GB" sz="2200" b="1" u="sng" dirty="0" smtClean="0"/>
              <a:t>Which bankers get scooped? </a:t>
            </a:r>
          </a:p>
          <a:p>
            <a:pPr marL="342900" indent="-342900">
              <a:spcAft>
                <a:spcPts val="600"/>
              </a:spcAft>
              <a:buFont typeface="Symbol" panose="05050102010706020507" pitchFamily="18" charset="2"/>
              <a:buChar char="-"/>
            </a:pPr>
            <a:r>
              <a:rPr lang="en-GB" sz="2200" dirty="0" smtClean="0"/>
              <a:t>How many clients do they have when they switch?</a:t>
            </a:r>
          </a:p>
          <a:p>
            <a:pPr marL="342900" indent="-342900">
              <a:spcAft>
                <a:spcPts val="600"/>
              </a:spcAft>
              <a:buFont typeface="Symbol" panose="05050102010706020507" pitchFamily="18" charset="2"/>
              <a:buChar char="-"/>
            </a:pPr>
            <a:r>
              <a:rPr lang="en-GB" sz="2200" dirty="0" smtClean="0"/>
              <a:t>How many deals do they close at the old bank with these clients?</a:t>
            </a:r>
          </a:p>
          <a:p>
            <a:pPr marL="342900" indent="-342900">
              <a:spcAft>
                <a:spcPts val="600"/>
              </a:spcAft>
              <a:buFont typeface="Symbol" panose="05050102010706020507" pitchFamily="18" charset="2"/>
              <a:buChar char="-"/>
            </a:pPr>
            <a:r>
              <a:rPr lang="en-GB" sz="2200" dirty="0" smtClean="0"/>
              <a:t>For how long have they worked at the bank? </a:t>
            </a:r>
          </a:p>
          <a:p>
            <a:pPr marL="342900" indent="-342900">
              <a:spcAft>
                <a:spcPts val="600"/>
              </a:spcAft>
              <a:buFont typeface="Symbol" panose="05050102010706020507" pitchFamily="18" charset="2"/>
              <a:buChar char="-"/>
            </a:pPr>
            <a:r>
              <a:rPr lang="en-GB" sz="2200" dirty="0" smtClean="0"/>
              <a:t>Is their client portfolio relatively more valuable</a:t>
            </a:r>
            <a:r>
              <a:rPr lang="en-GB" sz="2200" dirty="0" smtClean="0"/>
              <a:t>?</a:t>
            </a:r>
            <a:endParaRPr lang="en-GB" sz="2200" dirty="0"/>
          </a:p>
        </p:txBody>
      </p:sp>
      <p:sp>
        <p:nvSpPr>
          <p:cNvPr id="12290" name="Title 1"/>
          <p:cNvSpPr>
            <a:spLocks noGrp="1"/>
          </p:cNvSpPr>
          <p:nvPr>
            <p:ph type="title"/>
          </p:nvPr>
        </p:nvSpPr>
        <p:spPr bwMode="auto">
          <a:xfrm>
            <a:off x="0" y="261939"/>
            <a:ext cx="12234199" cy="5032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GB" altLang="en-US" dirty="0" smtClean="0"/>
              <a:t>Empirical strategy – 2</a:t>
            </a:r>
            <a:r>
              <a:rPr lang="en-GB" altLang="en-US" baseline="30000" dirty="0" smtClean="0"/>
              <a:t>nd</a:t>
            </a:r>
            <a:r>
              <a:rPr lang="en-GB" altLang="en-US" dirty="0" smtClean="0"/>
              <a:t> part</a:t>
            </a:r>
            <a:endParaRPr lang="en-GB" altLang="en-US" dirty="0"/>
          </a:p>
        </p:txBody>
      </p:sp>
      <p:sp>
        <p:nvSpPr>
          <p:cNvPr id="12291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7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de-CH" altLang="de-DE" sz="1000"/>
              <a:t>  </a:t>
            </a:r>
            <a:fld id="{46536BBE-026F-422C-A2FE-E87F7BED06ED}" type="slidenum">
              <a:rPr lang="de-CH" altLang="de-DE" sz="1000"/>
              <a:pPr/>
              <a:t>7</a:t>
            </a:fld>
            <a:endParaRPr lang="de-CH" altLang="de-DE" sz="1000"/>
          </a:p>
        </p:txBody>
      </p:sp>
    </p:spTree>
    <p:extLst>
      <p:ext uri="{BB962C8B-B14F-4D97-AF65-F5344CB8AC3E}">
        <p14:creationId xmlns:p14="http://schemas.microsoft.com/office/powerpoint/2010/main" val="1252788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 bwMode="auto">
          <a:xfrm>
            <a:off x="0" y="261939"/>
            <a:ext cx="12192000" cy="5032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GB" altLang="en-US" dirty="0" smtClean="0"/>
              <a:t>Which bankers get scooped?</a:t>
            </a:r>
            <a:endParaRPr lang="en-GB" altLang="en-US" dirty="0"/>
          </a:p>
        </p:txBody>
      </p:sp>
      <p:sp>
        <p:nvSpPr>
          <p:cNvPr id="12291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7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de-CH" altLang="de-DE" sz="1000"/>
              <a:t>  </a:t>
            </a:r>
            <a:fld id="{46536BBE-026F-422C-A2FE-E87F7BED06ED}" type="slidenum">
              <a:rPr lang="de-CH" altLang="de-DE" sz="1000"/>
              <a:pPr/>
              <a:t>8</a:t>
            </a:fld>
            <a:endParaRPr lang="de-CH" altLang="de-DE" sz="1000"/>
          </a:p>
        </p:txBody>
      </p:sp>
      <p:grpSp>
        <p:nvGrpSpPr>
          <p:cNvPr id="3" name="Group 2"/>
          <p:cNvGrpSpPr/>
          <p:nvPr/>
        </p:nvGrpSpPr>
        <p:grpSpPr>
          <a:xfrm>
            <a:off x="914315" y="908720"/>
            <a:ext cx="10363371" cy="5615905"/>
            <a:chOff x="104243" y="908720"/>
            <a:chExt cx="10363371" cy="5615905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4243" y="908720"/>
              <a:ext cx="10363371" cy="5615905"/>
            </a:xfrm>
            <a:prstGeom prst="rect">
              <a:avLst/>
            </a:prstGeom>
          </p:spPr>
        </p:pic>
        <p:sp>
          <p:nvSpPr>
            <p:cNvPr id="6" name="TextBox 1">
              <a:extLst>
                <a:ext uri="{FF2B5EF4-FFF2-40B4-BE49-F238E27FC236}">
                  <a16:creationId xmlns:a16="http://schemas.microsoft.com/office/drawing/2014/main" id="{82B17075-3FCC-4C5C-924C-C55D8AEF88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31704" y="2780928"/>
              <a:ext cx="3379997" cy="147732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182880" tIns="182880" rIns="91440" bIns="182880">
              <a:spAutoFit/>
            </a:bodyPr>
            <a:lstStyle>
              <a:lvl1pPr>
                <a:defRPr sz="17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914400" indent="-457200">
                <a:defRPr sz="17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7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7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7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7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Aft>
                  <a:spcPts val="600"/>
                </a:spcAft>
              </a:pPr>
              <a:r>
                <a:rPr lang="en-US" sz="2400" dirty="0" smtClean="0"/>
                <a:t>Bankers that </a:t>
              </a:r>
              <a:r>
                <a:rPr lang="en-US" sz="2400" b="1" dirty="0" smtClean="0">
                  <a:solidFill>
                    <a:srgbClr val="C00000"/>
                  </a:solidFill>
                </a:rPr>
                <a:t>close more deals</a:t>
              </a:r>
              <a:r>
                <a:rPr lang="en-US" sz="2400" dirty="0" smtClean="0"/>
                <a:t> are more likely to be scooped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553883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 bwMode="auto">
          <a:xfrm>
            <a:off x="0" y="261939"/>
            <a:ext cx="12192000" cy="5032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GB" altLang="en-US" dirty="0" smtClean="0"/>
              <a:t>Which bankers get scooped?</a:t>
            </a:r>
            <a:endParaRPr lang="en-GB" altLang="en-US" dirty="0"/>
          </a:p>
        </p:txBody>
      </p:sp>
      <p:sp>
        <p:nvSpPr>
          <p:cNvPr id="12291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7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de-CH" altLang="de-DE" sz="1000"/>
              <a:t>  </a:t>
            </a:r>
            <a:fld id="{46536BBE-026F-422C-A2FE-E87F7BED06ED}" type="slidenum">
              <a:rPr lang="de-CH" altLang="de-DE" sz="1000"/>
              <a:pPr/>
              <a:t>9</a:t>
            </a:fld>
            <a:endParaRPr lang="de-CH" altLang="de-DE" sz="100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999" y="1052264"/>
            <a:ext cx="10790002" cy="4536032"/>
          </a:xfrm>
          <a:prstGeom prst="rect">
            <a:avLst/>
          </a:prstGeom>
        </p:spPr>
      </p:pic>
      <p:sp>
        <p:nvSpPr>
          <p:cNvPr id="6" name="TextBox 1">
            <a:extLst>
              <a:ext uri="{FF2B5EF4-FFF2-40B4-BE49-F238E27FC236}">
                <a16:creationId xmlns:a16="http://schemas.microsoft.com/office/drawing/2014/main" id="{82B17075-3FCC-4C5C-924C-C55D8AEF88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27748" y="5588296"/>
            <a:ext cx="4536504" cy="110799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square" lIns="182880" tIns="182880" rIns="91440" bIns="182880">
            <a:spAutoFit/>
          </a:bodyPr>
          <a:lstStyle>
            <a:lvl1pPr>
              <a:defRPr sz="17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914400" indent="-457200">
              <a:defRPr sz="17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Aft>
                <a:spcPts val="600"/>
              </a:spcAft>
            </a:pPr>
            <a:r>
              <a:rPr lang="en-US" sz="2400" dirty="0" smtClean="0"/>
              <a:t>Bankers that </a:t>
            </a:r>
            <a:r>
              <a:rPr lang="en-US" sz="2400" b="1" dirty="0" smtClean="0">
                <a:solidFill>
                  <a:srgbClr val="C00000"/>
                </a:solidFill>
              </a:rPr>
              <a:t>are more senior</a:t>
            </a:r>
            <a:r>
              <a:rPr lang="en-US" sz="2400" dirty="0" smtClean="0"/>
              <a:t> are more likely to be scooped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77396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zh_praesentation_d">
  <a:themeElements>
    <a:clrScheme name="Uni ZH">
      <a:dk1>
        <a:srgbClr val="000000"/>
      </a:dk1>
      <a:lt1>
        <a:srgbClr val="FFFFFF"/>
      </a:lt1>
      <a:dk2>
        <a:srgbClr val="0028A5"/>
      </a:dk2>
      <a:lt2>
        <a:srgbClr val="808080"/>
      </a:lt2>
      <a:accent1>
        <a:srgbClr val="0028A5"/>
      </a:accent1>
      <a:accent2>
        <a:srgbClr val="A3ADB7"/>
      </a:accent2>
      <a:accent3>
        <a:srgbClr val="DC6027"/>
      </a:accent3>
      <a:accent4>
        <a:srgbClr val="000000"/>
      </a:accent4>
      <a:accent5>
        <a:srgbClr val="AAACCF"/>
      </a:accent5>
      <a:accent6>
        <a:srgbClr val="939CA6"/>
      </a:accent6>
      <a:hlink>
        <a:srgbClr val="DC6027"/>
      </a:hlink>
      <a:folHlink>
        <a:srgbClr val="000000"/>
      </a:folHlink>
    </a:clrScheme>
    <a:fontScheme name="Standard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CH" sz="17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CH" sz="17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uzh_praesentation_d 1">
        <a:dk1>
          <a:srgbClr val="000000"/>
        </a:dk1>
        <a:lt1>
          <a:srgbClr val="FFFFFF"/>
        </a:lt1>
        <a:dk2>
          <a:srgbClr val="0028A5"/>
        </a:dk2>
        <a:lt2>
          <a:srgbClr val="808080"/>
        </a:lt2>
        <a:accent1>
          <a:srgbClr val="0028A5"/>
        </a:accent1>
        <a:accent2>
          <a:srgbClr val="A3ADB7"/>
        </a:accent2>
        <a:accent3>
          <a:srgbClr val="FFFFFF"/>
        </a:accent3>
        <a:accent4>
          <a:srgbClr val="000000"/>
        </a:accent4>
        <a:accent5>
          <a:srgbClr val="AAACCF"/>
        </a:accent5>
        <a:accent6>
          <a:srgbClr val="939CA6"/>
        </a:accent6>
        <a:hlink>
          <a:srgbClr val="DC6027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uzh_praesentation_d</Template>
  <TotalTime>1683</TotalTime>
  <Words>560</Words>
  <Application>Microsoft Office PowerPoint</Application>
  <PresentationFormat>Widescreen</PresentationFormat>
  <Paragraphs>79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MS PGothic</vt:lpstr>
      <vt:lpstr>MS PGothic</vt:lpstr>
      <vt:lpstr>Arial</vt:lpstr>
      <vt:lpstr>Symbol</vt:lpstr>
      <vt:lpstr>Wingdings</vt:lpstr>
      <vt:lpstr>uzh_praesentation_d</vt:lpstr>
      <vt:lpstr>How do borrowers find their banks The value of individuals in bank relationship formation</vt:lpstr>
      <vt:lpstr>Motivation</vt:lpstr>
      <vt:lpstr>Empirical strategy – 1st part</vt:lpstr>
      <vt:lpstr>Main findings</vt:lpstr>
      <vt:lpstr>Main findings (ctd.)</vt:lpstr>
      <vt:lpstr>Main findings (ctd.)</vt:lpstr>
      <vt:lpstr>Empirical strategy – 2nd part</vt:lpstr>
      <vt:lpstr>Which bankers get scooped?</vt:lpstr>
      <vt:lpstr>Which bankers get scooped?</vt:lpstr>
      <vt:lpstr>Which bankers get scooped?</vt:lpstr>
      <vt:lpstr>Open points and next steps</vt:lpstr>
    </vt:vector>
  </TitlesOfParts>
  <Company>Universität Zürich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Vorlesung Corporate Finance I</dc:title>
  <dc:creator>forrer</dc:creator>
  <dc:description>Vorlage uzh_praesentation_d MSO2007 v1 7.5.2010</dc:description>
  <cp:lastModifiedBy>Marco Ceccarelli</cp:lastModifiedBy>
  <cp:revision>1898</cp:revision>
  <cp:lastPrinted>2019-11-19T10:35:20Z</cp:lastPrinted>
  <dcterms:created xsi:type="dcterms:W3CDTF">2011-09-14T08:50:46Z</dcterms:created>
  <dcterms:modified xsi:type="dcterms:W3CDTF">2020-03-05T12:14:27Z</dcterms:modified>
</cp:coreProperties>
</file>