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5" r:id="rId11"/>
    <p:sldId id="266" r:id="rId12"/>
    <p:sldId id="272" r:id="rId13"/>
    <p:sldId id="273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792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1632" userDrawn="1">
          <p15:clr>
            <a:srgbClr val="A4A3A4"/>
          </p15:clr>
        </p15:guide>
        <p15:guide id="5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674" y="132"/>
      </p:cViewPr>
      <p:guideLst>
        <p:guide orient="horz" pos="1344"/>
        <p:guide pos="792"/>
        <p:guide orient="horz" pos="3312"/>
        <p:guide orient="horz" pos="1632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6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C75F-1EAF-4AD7-86BE-FD04DE8A783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3BC2-FB6F-49EA-A2E0-F74C7FF5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2497"/>
              </p:ext>
            </p:extLst>
          </p:nvPr>
        </p:nvGraphicFramePr>
        <p:xfrm>
          <a:off x="2032000" y="881448"/>
          <a:ext cx="2062204" cy="1463040"/>
        </p:xfrm>
        <a:graphic>
          <a:graphicData uri="http://schemas.openxmlformats.org/drawingml/2006/table">
            <a:tbl>
              <a:tblPr>
                <a:effectLst/>
                <a:tableStyleId>{073A0DAA-6AF3-43AB-8588-CEC1D06C72B9}</a:tableStyleId>
              </a:tblPr>
              <a:tblGrid>
                <a:gridCol w="515551">
                  <a:extLst>
                    <a:ext uri="{9D8B030D-6E8A-4147-A177-3AD203B41FA5}">
                      <a16:colId xmlns:a16="http://schemas.microsoft.com/office/drawing/2014/main" val="452899550"/>
                    </a:ext>
                  </a:extLst>
                </a:gridCol>
                <a:gridCol w="515551">
                  <a:extLst>
                    <a:ext uri="{9D8B030D-6E8A-4147-A177-3AD203B41FA5}">
                      <a16:colId xmlns:a16="http://schemas.microsoft.com/office/drawing/2014/main" val="376339399"/>
                    </a:ext>
                  </a:extLst>
                </a:gridCol>
                <a:gridCol w="515551">
                  <a:extLst>
                    <a:ext uri="{9D8B030D-6E8A-4147-A177-3AD203B41FA5}">
                      <a16:colId xmlns:a16="http://schemas.microsoft.com/office/drawing/2014/main" val="1075363269"/>
                    </a:ext>
                  </a:extLst>
                </a:gridCol>
                <a:gridCol w="515551">
                  <a:extLst>
                    <a:ext uri="{9D8B030D-6E8A-4147-A177-3AD203B41FA5}">
                      <a16:colId xmlns:a16="http://schemas.microsoft.com/office/drawing/2014/main" val="1250619777"/>
                    </a:ext>
                  </a:extLst>
                </a:gridCol>
              </a:tblGrid>
              <a:tr h="33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r>
                        <a:rPr lang="de-CH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r>
                        <a:rPr lang="de-CH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r>
                        <a:rPr lang="de-CH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86176"/>
                  </a:ext>
                </a:extLst>
              </a:tr>
              <a:tr h="330394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r>
                        <a:rPr lang="de-CH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•</a:t>
                      </a:r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28209"/>
                  </a:ext>
                </a:extLst>
              </a:tr>
              <a:tr h="330394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r>
                        <a:rPr lang="de-CH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•</a:t>
                      </a:r>
                      <a:endParaRPr lang="en-US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56872"/>
                  </a:ext>
                </a:extLst>
              </a:tr>
              <a:tr h="330394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r>
                        <a:rPr lang="de-CH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•</a:t>
                      </a:r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5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06333" y="479705"/>
            <a:ext cx="4894596" cy="5294649"/>
            <a:chOff x="2006333" y="479705"/>
            <a:chExt cx="4894596" cy="5294649"/>
          </a:xfrm>
        </p:grpSpPr>
        <p:sp>
          <p:nvSpPr>
            <p:cNvPr id="26" name="Round Same Side Corner Rectangle 25"/>
            <p:cNvSpPr/>
            <p:nvPr/>
          </p:nvSpPr>
          <p:spPr>
            <a:xfrm>
              <a:off x="2490662" y="3113704"/>
              <a:ext cx="477793" cy="6380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531558" y="2737626"/>
              <a:ext cx="396000" cy="396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9626" y="2343754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 1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8275" y="1290476"/>
              <a:ext cx="692894" cy="69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348275" y="863756"/>
              <a:ext cx="692894" cy="3972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06333" y="47970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 </a:t>
              </a:r>
              <a:r>
                <a:rPr lang="de-CH" dirty="0" smtClean="0">
                  <a:latin typeface="Arial Symbol" panose="020B0604020202020204" pitchFamily="34" charset="0"/>
                </a:rPr>
                <a:t>a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453129" y="4463714"/>
              <a:ext cx="1447800" cy="1310640"/>
              <a:chOff x="7884620" y="4933750"/>
              <a:chExt cx="1447800" cy="131064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Triangle 22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Triangle 23"/>
                <p:cNvSpPr/>
                <p:nvPr>
                  <p:custDataLst>
                    <p:tags r:id="rId2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Triangle 24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B</a:t>
                </a:r>
                <a:endParaRPr lang="en-US" dirty="0"/>
              </a:p>
            </p:txBody>
          </p:sp>
        </p:grpSp>
        <p:cxnSp>
          <p:nvCxnSpPr>
            <p:cNvPr id="29" name="Curved Connector 28"/>
            <p:cNvCxnSpPr>
              <a:stCxn id="20" idx="0"/>
              <a:endCxn id="37" idx="1"/>
            </p:cNvCxnSpPr>
            <p:nvPr/>
          </p:nvCxnSpPr>
          <p:spPr>
            <a:xfrm rot="16200000" flipV="1">
              <a:off x="5818233" y="4104917"/>
              <a:ext cx="708706" cy="8887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29716" y="1298675"/>
              <a:ext cx="692894" cy="69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5829716" y="871955"/>
              <a:ext cx="692894" cy="3972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38000" y="487904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 </a:t>
              </a:r>
              <a:r>
                <a:rPr lang="de-CH" dirty="0" smtClean="0">
                  <a:latin typeface="Arial Symbol" panose="020B0604020202020204" pitchFamily="34" charset="0"/>
                </a:rPr>
                <a:t>b</a:t>
              </a:r>
              <a:endParaRPr lang="en-US" dirty="0"/>
            </a:p>
          </p:txBody>
        </p:sp>
        <p:sp>
          <p:nvSpPr>
            <p:cNvPr id="37" name="Round Same Side Corner Rectangle 36"/>
            <p:cNvSpPr/>
            <p:nvPr/>
          </p:nvSpPr>
          <p:spPr>
            <a:xfrm>
              <a:off x="5929245" y="3116965"/>
              <a:ext cx="477793" cy="6380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5970141" y="2740887"/>
              <a:ext cx="396000" cy="396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6918" y="234701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 2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006333" y="4463714"/>
              <a:ext cx="1447800" cy="1310640"/>
              <a:chOff x="7884620" y="4933750"/>
              <a:chExt cx="1447800" cy="131064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068926" y="5274745"/>
                <a:ext cx="1079185" cy="969645"/>
                <a:chOff x="5092065" y="455295"/>
                <a:chExt cx="1186819" cy="96964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5092068" y="893445"/>
                  <a:ext cx="1186816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Triangle 44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ight Triangle 45"/>
                <p:cNvSpPr/>
                <p:nvPr>
                  <p:custDataLst>
                    <p:tags r:id="rId1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A</a:t>
                </a:r>
                <a:endParaRPr lang="en-US" dirty="0"/>
              </a:p>
            </p:txBody>
          </p:sp>
        </p:grpSp>
        <p:cxnSp>
          <p:nvCxnSpPr>
            <p:cNvPr id="48" name="Curved Connector 47"/>
            <p:cNvCxnSpPr>
              <a:stCxn id="42" idx="0"/>
              <a:endCxn id="26" idx="1"/>
            </p:cNvCxnSpPr>
            <p:nvPr/>
          </p:nvCxnSpPr>
          <p:spPr>
            <a:xfrm rot="16200000" flipV="1">
              <a:off x="2373913" y="4107394"/>
              <a:ext cx="711967" cy="67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787416" y="3638397"/>
              <a:ext cx="13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Information</a:t>
              </a:r>
              <a:endParaRPr lang="en-US" dirty="0"/>
            </a:p>
          </p:txBody>
        </p:sp>
        <p:cxnSp>
          <p:nvCxnSpPr>
            <p:cNvPr id="50" name="Curved Connector 49"/>
            <p:cNvCxnSpPr>
              <a:stCxn id="26" idx="0"/>
              <a:endCxn id="37" idx="2"/>
            </p:cNvCxnSpPr>
            <p:nvPr/>
          </p:nvCxnSpPr>
          <p:spPr>
            <a:xfrm>
              <a:off x="2968455" y="3432726"/>
              <a:ext cx="2960790" cy="326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8738" y="5338686"/>
              <a:ext cx="189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Collaboration</a:t>
              </a:r>
              <a:endParaRPr lang="en-US" dirty="0"/>
            </a:p>
          </p:txBody>
        </p:sp>
        <p:cxnSp>
          <p:nvCxnSpPr>
            <p:cNvPr id="60" name="Curved Connector 59"/>
            <p:cNvCxnSpPr>
              <a:endCxn id="22" idx="1"/>
            </p:cNvCxnSpPr>
            <p:nvPr/>
          </p:nvCxnSpPr>
          <p:spPr>
            <a:xfrm>
              <a:off x="3305206" y="5281409"/>
              <a:ext cx="2332232" cy="4313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9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56378" y="479705"/>
            <a:ext cx="5783000" cy="5974583"/>
            <a:chOff x="1656378" y="479705"/>
            <a:chExt cx="5783000" cy="5974583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333" y="479705"/>
              <a:ext cx="4894596" cy="5294649"/>
              <a:chOff x="2006333" y="479705"/>
              <a:chExt cx="4894596" cy="5294649"/>
            </a:xfrm>
          </p:grpSpPr>
          <p:sp>
            <p:nvSpPr>
              <p:cNvPr id="26" name="Round Same Side Corner Rectangle 25"/>
              <p:cNvSpPr/>
              <p:nvPr/>
            </p:nvSpPr>
            <p:spPr>
              <a:xfrm>
                <a:off x="2490662" y="3113704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2531558" y="2737626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19626" y="2343754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1</a:t>
                </a:r>
                <a:endParaRPr lang="en-US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348275" y="1290476"/>
                <a:ext cx="692894" cy="696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2348275" y="863756"/>
                <a:ext cx="692894" cy="39728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06333" y="47970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 </a:t>
                </a:r>
                <a:r>
                  <a:rPr lang="de-CH" dirty="0" smtClean="0">
                    <a:latin typeface="Arial Symbol" panose="020B0604020202020204" pitchFamily="34" charset="0"/>
                  </a:rPr>
                  <a:t>a</a:t>
                </a:r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453129" y="4463714"/>
                <a:ext cx="1447800" cy="1310640"/>
                <a:chOff x="7884620" y="4933750"/>
                <a:chExt cx="1447800" cy="131064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068929" y="5274745"/>
                  <a:ext cx="1079182" cy="969645"/>
                  <a:chOff x="5092065" y="455295"/>
                  <a:chExt cx="1186815" cy="969645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5092065" y="893445"/>
                    <a:ext cx="1186815" cy="531495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5092065" y="455295"/>
                    <a:ext cx="285965" cy="962025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ight Triangle 22"/>
                  <p:cNvSpPr/>
                  <p:nvPr/>
                </p:nvSpPr>
                <p:spPr>
                  <a:xfrm rot="16200000">
                    <a:off x="538734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ight Triangle 23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 rot="16200000">
                    <a:off x="568452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ight Triangle 24"/>
                  <p:cNvSpPr/>
                  <p:nvPr/>
                </p:nvSpPr>
                <p:spPr>
                  <a:xfrm rot="16200000">
                    <a:off x="598170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884620" y="493375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dirty="0" smtClean="0"/>
                    <a:t>Firm B</a:t>
                  </a:r>
                  <a:endParaRPr lang="en-US" dirty="0"/>
                </a:p>
              </p:txBody>
            </p:sp>
          </p:grpSp>
          <p:cxnSp>
            <p:nvCxnSpPr>
              <p:cNvPr id="29" name="Curved Connector 28"/>
              <p:cNvCxnSpPr>
                <a:stCxn id="20" idx="0"/>
                <a:endCxn id="37" idx="1"/>
              </p:cNvCxnSpPr>
              <p:nvPr/>
            </p:nvCxnSpPr>
            <p:spPr>
              <a:xfrm rot="16200000" flipV="1">
                <a:off x="5818233" y="4104917"/>
                <a:ext cx="708706" cy="8887"/>
              </a:xfrm>
              <a:prstGeom prst="curvedConnector3">
                <a:avLst>
                  <a:gd name="adj1" fmla="val 50000"/>
                </a:avLst>
              </a:prstGeom>
              <a:ln w="31750"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829716" y="1298675"/>
                <a:ext cx="692894" cy="696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5829716" y="871955"/>
                <a:ext cx="692894" cy="39728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638000" y="487904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 </a:t>
                </a:r>
                <a:r>
                  <a:rPr lang="de-CH" dirty="0" smtClean="0">
                    <a:latin typeface="Arial Symbol" panose="020B0604020202020204" pitchFamily="34" charset="0"/>
                  </a:rPr>
                  <a:t>b</a:t>
                </a:r>
                <a:endParaRPr lang="en-US" dirty="0"/>
              </a:p>
            </p:txBody>
          </p:sp>
          <p:sp>
            <p:nvSpPr>
              <p:cNvPr id="37" name="Round Same Side Corner Rectangle 36"/>
              <p:cNvSpPr/>
              <p:nvPr/>
            </p:nvSpPr>
            <p:spPr>
              <a:xfrm>
                <a:off x="5929245" y="3116965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5970141" y="2740887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66918" y="234701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3</a:t>
                </a:r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006333" y="4463714"/>
                <a:ext cx="1447800" cy="1310640"/>
                <a:chOff x="7884620" y="4933750"/>
                <a:chExt cx="1447800" cy="131064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8068929" y="5274745"/>
                  <a:ext cx="1079182" cy="969645"/>
                  <a:chOff x="5092065" y="455295"/>
                  <a:chExt cx="1186815" cy="969645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5092065" y="893445"/>
                    <a:ext cx="1186815" cy="531495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092065" y="455295"/>
                    <a:ext cx="285965" cy="962025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ight Triangle 44"/>
                  <p:cNvSpPr/>
                  <p:nvPr/>
                </p:nvSpPr>
                <p:spPr>
                  <a:xfrm rot="16200000">
                    <a:off x="538734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ight Triangle 4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 rot="16200000">
                    <a:off x="568452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ight Triangle 46"/>
                  <p:cNvSpPr/>
                  <p:nvPr/>
                </p:nvSpPr>
                <p:spPr>
                  <a:xfrm rot="16200000">
                    <a:off x="5981700" y="599122"/>
                    <a:ext cx="259080" cy="335280"/>
                  </a:xfrm>
                  <a:prstGeom prst="rt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7884620" y="493375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dirty="0" smtClean="0"/>
                    <a:t>Firm A</a:t>
                  </a:r>
                  <a:endParaRPr lang="en-US" dirty="0"/>
                </a:p>
              </p:txBody>
            </p:sp>
          </p:grpSp>
          <p:cxnSp>
            <p:nvCxnSpPr>
              <p:cNvPr id="48" name="Curved Connector 47"/>
              <p:cNvCxnSpPr>
                <a:stCxn id="42" idx="0"/>
                <a:endCxn id="26" idx="1"/>
              </p:cNvCxnSpPr>
              <p:nvPr/>
            </p:nvCxnSpPr>
            <p:spPr>
              <a:xfrm rot="16200000" flipV="1">
                <a:off x="2373913" y="4107394"/>
                <a:ext cx="711967" cy="674"/>
              </a:xfrm>
              <a:prstGeom prst="curvedConnector3">
                <a:avLst>
                  <a:gd name="adj1" fmla="val 50000"/>
                </a:avLst>
              </a:prstGeom>
              <a:ln w="31750"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>
                <a:stCxn id="26" idx="0"/>
                <a:endCxn id="51" idx="2"/>
              </p:cNvCxnSpPr>
              <p:nvPr/>
            </p:nvCxnSpPr>
            <p:spPr>
              <a:xfrm>
                <a:off x="2968455" y="3432726"/>
                <a:ext cx="1213083" cy="2504"/>
              </a:xfrm>
              <a:prstGeom prst="curvedConnector3">
                <a:avLst>
                  <a:gd name="adj1" fmla="val 50000"/>
                </a:avLst>
              </a:prstGeom>
              <a:ln w="31750"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526156" y="5338686"/>
                <a:ext cx="1899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Collaboration</a:t>
                </a:r>
                <a:endParaRPr lang="en-US" dirty="0"/>
              </a:p>
            </p:txBody>
          </p:sp>
          <p:cxnSp>
            <p:nvCxnSpPr>
              <p:cNvPr id="60" name="Curved Connector 59"/>
              <p:cNvCxnSpPr>
                <a:endCxn id="22" idx="1"/>
              </p:cNvCxnSpPr>
              <p:nvPr/>
            </p:nvCxnSpPr>
            <p:spPr>
              <a:xfrm>
                <a:off x="3305206" y="5281409"/>
                <a:ext cx="2332232" cy="4313"/>
              </a:xfrm>
              <a:prstGeom prst="curvedConnector3">
                <a:avLst>
                  <a:gd name="adj1" fmla="val 50000"/>
                </a:avLst>
              </a:prstGeom>
              <a:ln w="31750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 Same Side Corner Rectangle 50"/>
              <p:cNvSpPr/>
              <p:nvPr/>
            </p:nvSpPr>
            <p:spPr>
              <a:xfrm>
                <a:off x="4181538" y="3116208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4222434" y="2740130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82271" y="2336822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2</a:t>
                </a:r>
                <a:endParaRPr lang="en-US" dirty="0"/>
              </a:p>
            </p:txBody>
          </p:sp>
          <p:cxnSp>
            <p:nvCxnSpPr>
              <p:cNvPr id="54" name="Curved Connector 53"/>
              <p:cNvCxnSpPr>
                <a:endCxn id="37" idx="2"/>
              </p:cNvCxnSpPr>
              <p:nvPr/>
            </p:nvCxnSpPr>
            <p:spPr>
              <a:xfrm>
                <a:off x="4683641" y="3432492"/>
                <a:ext cx="1245604" cy="3495"/>
              </a:xfrm>
              <a:prstGeom prst="curvedConnector3">
                <a:avLst>
                  <a:gd name="adj1" fmla="val 50000"/>
                </a:avLst>
              </a:prstGeom>
              <a:ln w="31750"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1656378" y="1938624"/>
              <a:ext cx="5783000" cy="2240844"/>
            </a:xfrm>
            <a:prstGeom prst="ellipse">
              <a:avLst/>
            </a:prstGeom>
            <a:solidFill>
              <a:srgbClr val="00B0F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656378" y="4213444"/>
              <a:ext cx="5783000" cy="2240844"/>
            </a:xfrm>
            <a:prstGeom prst="ellipse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8434" y="3461714"/>
              <a:ext cx="13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Information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09750" y="3461714"/>
              <a:ext cx="13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Information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60021" y="1999825"/>
              <a:ext cx="168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Banker network</a:t>
              </a:r>
              <a:endParaRPr lang="en-US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63274" y="4394419"/>
              <a:ext cx="168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Firm network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34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57300" y="459355"/>
            <a:ext cx="5552722" cy="5850563"/>
            <a:chOff x="1257300" y="459355"/>
            <a:chExt cx="5552722" cy="5850563"/>
          </a:xfrm>
        </p:grpSpPr>
        <p:grpSp>
          <p:nvGrpSpPr>
            <p:cNvPr id="3" name="Group 2"/>
            <p:cNvGrpSpPr/>
            <p:nvPr/>
          </p:nvGrpSpPr>
          <p:grpSpPr>
            <a:xfrm>
              <a:off x="1257300" y="459355"/>
              <a:ext cx="5552722" cy="5850563"/>
              <a:chOff x="1229078" y="459355"/>
              <a:chExt cx="5552722" cy="585056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229078" y="459355"/>
                <a:ext cx="5552722" cy="5850563"/>
                <a:chOff x="1229078" y="459355"/>
                <a:chExt cx="5552722" cy="585056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257463" y="459355"/>
                  <a:ext cx="5524337" cy="2728782"/>
                </a:xfrm>
                <a:prstGeom prst="ellipse">
                  <a:avLst/>
                </a:prstGeom>
                <a:solidFill>
                  <a:srgbClr val="00B0F0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Curved Connector 47"/>
                <p:cNvCxnSpPr>
                  <a:stCxn id="42" idx="0"/>
                  <a:endCxn id="108" idx="1"/>
                </p:cNvCxnSpPr>
                <p:nvPr/>
              </p:nvCxnSpPr>
              <p:spPr>
                <a:xfrm rot="5400000" flipH="1" flipV="1">
                  <a:off x="842086" y="3218010"/>
                  <a:ext cx="2261659" cy="96973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913175" y="1667728"/>
                  <a:ext cx="1926783" cy="305987"/>
                  <a:chOff x="1305617" y="862058"/>
                  <a:chExt cx="1926783" cy="305987"/>
                </a:xfrm>
              </p:grpSpPr>
              <p:cxnSp>
                <p:nvCxnSpPr>
                  <p:cNvPr id="50" name="Curved Connector 49"/>
                  <p:cNvCxnSpPr/>
                  <p:nvPr/>
                </p:nvCxnSpPr>
                <p:spPr>
                  <a:xfrm>
                    <a:off x="1609215" y="862058"/>
                    <a:ext cx="1213083" cy="250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lgDash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05617" y="891046"/>
                    <a:ext cx="19267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Prior relationship</a:t>
                    </a:r>
                    <a:endParaRPr lang="en-US" sz="1200" dirty="0"/>
                  </a:p>
                </p:txBody>
              </p: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2295602" y="653795"/>
                  <a:ext cx="25326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2400" i="1" dirty="0" smtClean="0"/>
                    <a:t>Banker network</a:t>
                  </a:r>
                  <a:endParaRPr lang="en-US" sz="2400" i="1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29078" y="3224599"/>
                  <a:ext cx="5538611" cy="3085319"/>
                </a:xfrm>
                <a:prstGeom prst="ellipse">
                  <a:avLst/>
                </a:prstGeom>
                <a:solidFill>
                  <a:schemeClr val="tx1">
                    <a:alpha val="1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369905" y="4397325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ight Triangle 44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ight Triangle 45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ight Triangle 46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778043" y="5051892"/>
                    <a:ext cx="14478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A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60" name="Curved Connector 59"/>
                <p:cNvCxnSpPr>
                  <a:stCxn id="43" idx="3"/>
                  <a:endCxn id="89" idx="2"/>
                </p:cNvCxnSpPr>
                <p:nvPr/>
              </p:nvCxnSpPr>
              <p:spPr>
                <a:xfrm flipV="1">
                  <a:off x="2300535" y="4183673"/>
                  <a:ext cx="1519667" cy="844449"/>
                </a:xfrm>
                <a:prstGeom prst="curvedConnector2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093805" y="5494459"/>
                  <a:ext cx="23379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2400" i="1" dirty="0" smtClean="0"/>
                    <a:t>Firm network</a:t>
                  </a:r>
                  <a:endParaRPr lang="en-US" sz="2400" i="1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514850" y="2281248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 rot="16914258">
                  <a:off x="4239062" y="2032572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 rot="16542542">
                  <a:off x="4918885" y="2215265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cxnSp>
              <p:nvCxnSpPr>
                <p:cNvPr id="225" name="Curved Connector 224"/>
                <p:cNvCxnSpPr>
                  <a:endCxn id="97" idx="2"/>
                </p:cNvCxnSpPr>
                <p:nvPr/>
              </p:nvCxnSpPr>
              <p:spPr>
                <a:xfrm flipV="1">
                  <a:off x="2343620" y="4332295"/>
                  <a:ext cx="2610733" cy="673541"/>
                </a:xfrm>
                <a:prstGeom prst="curvedConnector2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231"/>
                <p:cNvCxnSpPr>
                  <a:endCxn id="106" idx="1"/>
                </p:cNvCxnSpPr>
                <p:nvPr/>
              </p:nvCxnSpPr>
              <p:spPr>
                <a:xfrm>
                  <a:off x="2300533" y="5028121"/>
                  <a:ext cx="2976740" cy="115145"/>
                </a:xfrm>
                <a:prstGeom prst="curvedConnector3">
                  <a:avLst>
                    <a:gd name="adj1" fmla="val 50000"/>
                  </a:avLst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2126629" y="5017726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Potential collaborations</a:t>
                  </a:r>
                  <a:endParaRPr lang="en-US" sz="1200" dirty="0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1643615" y="1235759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08" name="Round Same Side Corner Rectangle 107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lowchart: Connector 108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1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3266964" y="1115593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12" name="Round Same Side Corner Rectangle 111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Flowchart: Connector 112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2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5037722" y="716233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16" name="Round Same Side Corner Rectangle 115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3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5681526" y="985492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20" name="Round Same Side Corner Rectangle 119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lowchart: Connector 120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4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 rot="20826095">
                  <a:off x="3406431" y="1428019"/>
                  <a:ext cx="2330894" cy="310105"/>
                  <a:chOff x="1305617" y="862058"/>
                  <a:chExt cx="1926783" cy="305987"/>
                </a:xfrm>
              </p:grpSpPr>
              <p:cxnSp>
                <p:nvCxnSpPr>
                  <p:cNvPr id="129" name="Curved Connector 128"/>
                  <p:cNvCxnSpPr/>
                  <p:nvPr/>
                </p:nvCxnSpPr>
                <p:spPr>
                  <a:xfrm>
                    <a:off x="1609215" y="862058"/>
                    <a:ext cx="1213083" cy="250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lgDash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305617" y="891046"/>
                    <a:ext cx="19267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Prior relationship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34" name="Curved Connector 133"/>
                <p:cNvCxnSpPr>
                  <a:endCxn id="112" idx="1"/>
                </p:cNvCxnSpPr>
                <p:nvPr/>
              </p:nvCxnSpPr>
              <p:spPr>
                <a:xfrm rot="16200000" flipV="1">
                  <a:off x="3102670" y="2557582"/>
                  <a:ext cx="1296849" cy="212685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urved Connector 135"/>
                <p:cNvCxnSpPr>
                  <a:stCxn id="96" idx="0"/>
                  <a:endCxn id="116" idx="1"/>
                </p:cNvCxnSpPr>
                <p:nvPr/>
              </p:nvCxnSpPr>
              <p:spPr>
                <a:xfrm rot="5400000" flipH="1" flipV="1">
                  <a:off x="4275835" y="2331892"/>
                  <a:ext cx="1855425" cy="423923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104" idx="0"/>
                  <a:endCxn id="120" idx="1"/>
                </p:cNvCxnSpPr>
                <p:nvPr/>
              </p:nvCxnSpPr>
              <p:spPr>
                <a:xfrm rot="5400000" flipH="1" flipV="1">
                  <a:off x="4483620" y="3129624"/>
                  <a:ext cx="2819918" cy="331468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/>
                <p:cNvGrpSpPr/>
                <p:nvPr/>
              </p:nvGrpSpPr>
              <p:grpSpPr>
                <a:xfrm>
                  <a:off x="3302911" y="3322943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ight Triangle 90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ight Triangle 91"/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B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4437062" y="3471565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ight Triangle 98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ight Triangle 99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ight Triangle 100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C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5173321" y="4705317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ight Triangle 122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ight Triangle 123"/>
                    <p:cNvSpPr/>
                    <p:nvPr>
                      <p:custDataLst>
                        <p:tags r:id="rId1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ight Triangle 124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D</a:t>
                    </a:r>
                    <a:endParaRPr lang="en-US" sz="1200" dirty="0"/>
                  </a:p>
                </p:txBody>
              </p:sp>
            </p:grpSp>
          </p:grpSp>
          <p:sp>
            <p:nvSpPr>
              <p:cNvPr id="75" name="TextBox 74"/>
              <p:cNvSpPr txBox="1"/>
              <p:nvPr/>
            </p:nvSpPr>
            <p:spPr>
              <a:xfrm>
                <a:off x="1229078" y="492971"/>
                <a:ext cx="1114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 = 0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rot="3955062">
              <a:off x="2603984" y="2184282"/>
              <a:ext cx="189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/>
                <a:t>Prior lending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6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7300" y="459355"/>
            <a:ext cx="5552722" cy="5850563"/>
            <a:chOff x="1257300" y="459355"/>
            <a:chExt cx="5552722" cy="5850563"/>
          </a:xfrm>
        </p:grpSpPr>
        <p:grpSp>
          <p:nvGrpSpPr>
            <p:cNvPr id="3" name="Group 2"/>
            <p:cNvGrpSpPr/>
            <p:nvPr/>
          </p:nvGrpSpPr>
          <p:grpSpPr>
            <a:xfrm>
              <a:off x="1257300" y="459355"/>
              <a:ext cx="5552722" cy="5850563"/>
              <a:chOff x="1229078" y="459355"/>
              <a:chExt cx="5552722" cy="585056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229078" y="459355"/>
                <a:ext cx="5552722" cy="5850563"/>
                <a:chOff x="1229078" y="459355"/>
                <a:chExt cx="5552722" cy="585056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257463" y="459355"/>
                  <a:ext cx="5524337" cy="2728782"/>
                </a:xfrm>
                <a:prstGeom prst="ellipse">
                  <a:avLst/>
                </a:prstGeom>
                <a:solidFill>
                  <a:srgbClr val="00B0F0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Curved Connector 47"/>
                <p:cNvCxnSpPr>
                  <a:stCxn id="42" idx="0"/>
                  <a:endCxn id="108" idx="1"/>
                </p:cNvCxnSpPr>
                <p:nvPr/>
              </p:nvCxnSpPr>
              <p:spPr>
                <a:xfrm rot="5400000" flipH="1" flipV="1">
                  <a:off x="842086" y="3218010"/>
                  <a:ext cx="2261659" cy="96973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913175" y="1667728"/>
                  <a:ext cx="1926783" cy="305987"/>
                  <a:chOff x="1305617" y="862058"/>
                  <a:chExt cx="1926783" cy="305987"/>
                </a:xfrm>
              </p:grpSpPr>
              <p:cxnSp>
                <p:nvCxnSpPr>
                  <p:cNvPr id="50" name="Curved Connector 49"/>
                  <p:cNvCxnSpPr/>
                  <p:nvPr/>
                </p:nvCxnSpPr>
                <p:spPr>
                  <a:xfrm>
                    <a:off x="1609215" y="862058"/>
                    <a:ext cx="1213083" cy="250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lgDash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05617" y="891046"/>
                    <a:ext cx="19267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Prior relationship</a:t>
                    </a:r>
                    <a:endParaRPr lang="en-US" sz="1200" dirty="0"/>
                  </a:p>
                </p:txBody>
              </p: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2295602" y="653795"/>
                  <a:ext cx="25326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2400" i="1" dirty="0" smtClean="0"/>
                    <a:t>Banker network</a:t>
                  </a:r>
                  <a:endParaRPr lang="en-US" sz="2400" i="1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29078" y="3224599"/>
                  <a:ext cx="5538611" cy="3085319"/>
                </a:xfrm>
                <a:prstGeom prst="ellipse">
                  <a:avLst/>
                </a:prstGeom>
                <a:solidFill>
                  <a:schemeClr val="tx1">
                    <a:alpha val="1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369905" y="4397325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ight Triangle 44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ight Triangle 45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ight Triangle 46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778043" y="5051892"/>
                    <a:ext cx="14478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A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60" name="Curved Connector 59"/>
                <p:cNvCxnSpPr>
                  <a:stCxn id="43" idx="3"/>
                  <a:endCxn id="89" idx="2"/>
                </p:cNvCxnSpPr>
                <p:nvPr/>
              </p:nvCxnSpPr>
              <p:spPr>
                <a:xfrm flipV="1">
                  <a:off x="2300535" y="4183673"/>
                  <a:ext cx="1519667" cy="844449"/>
                </a:xfrm>
                <a:prstGeom prst="curvedConnector2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093805" y="5494459"/>
                  <a:ext cx="23379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2400" i="1" dirty="0" smtClean="0"/>
                    <a:t>Firm network</a:t>
                  </a:r>
                  <a:endParaRPr lang="en-US" sz="2400" i="1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514850" y="2281248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 rot="16914258">
                  <a:off x="4239062" y="2032572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 rot="16542542">
                  <a:off x="4918885" y="2215265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Prior lending</a:t>
                  </a:r>
                  <a:endParaRPr lang="en-US" sz="1200" dirty="0"/>
                </a:p>
              </p:txBody>
            </p:sp>
            <p:cxnSp>
              <p:nvCxnSpPr>
                <p:cNvPr id="225" name="Curved Connector 224"/>
                <p:cNvCxnSpPr>
                  <a:endCxn id="97" idx="2"/>
                </p:cNvCxnSpPr>
                <p:nvPr/>
              </p:nvCxnSpPr>
              <p:spPr>
                <a:xfrm flipV="1">
                  <a:off x="2343620" y="4332295"/>
                  <a:ext cx="2610733" cy="673541"/>
                </a:xfrm>
                <a:prstGeom prst="curvedConnector2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231"/>
                <p:cNvCxnSpPr>
                  <a:endCxn id="106" idx="1"/>
                </p:cNvCxnSpPr>
                <p:nvPr/>
              </p:nvCxnSpPr>
              <p:spPr>
                <a:xfrm>
                  <a:off x="2300533" y="5028121"/>
                  <a:ext cx="2976740" cy="115145"/>
                </a:xfrm>
                <a:prstGeom prst="curvedConnector3">
                  <a:avLst>
                    <a:gd name="adj1" fmla="val 50000"/>
                  </a:avLst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2126629" y="5017726"/>
                  <a:ext cx="1899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/>
                    <a:t>Potential collaborations</a:t>
                  </a:r>
                  <a:endParaRPr lang="en-US" sz="1200" dirty="0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1643615" y="1235759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08" name="Round Same Side Corner Rectangle 107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lowchart: Connector 108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1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3266964" y="1115593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12" name="Round Same Side Corner Rectangle 111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Flowchart: Connector 112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2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5037722" y="716233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16" name="Round Same Side Corner Rectangle 115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3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5681526" y="985492"/>
                  <a:ext cx="775429" cy="899907"/>
                  <a:chOff x="3755228" y="556830"/>
                  <a:chExt cx="1183656" cy="1408635"/>
                </a:xfrm>
              </p:grpSpPr>
              <p:sp>
                <p:nvSpPr>
                  <p:cNvPr id="120" name="Round Same Side Corner Rectangle 119"/>
                  <p:cNvSpPr/>
                  <p:nvPr/>
                </p:nvSpPr>
                <p:spPr>
                  <a:xfrm>
                    <a:off x="4093004" y="1327422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lowchart: Connector 120"/>
                  <p:cNvSpPr/>
                  <p:nvPr/>
                </p:nvSpPr>
                <p:spPr>
                  <a:xfrm>
                    <a:off x="4133900" y="951344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55228" y="556830"/>
                    <a:ext cx="1183656" cy="433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Banker 4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 rot="20826095">
                  <a:off x="3406431" y="1428019"/>
                  <a:ext cx="2330894" cy="310105"/>
                  <a:chOff x="1305617" y="862058"/>
                  <a:chExt cx="1926783" cy="305987"/>
                </a:xfrm>
              </p:grpSpPr>
              <p:cxnSp>
                <p:nvCxnSpPr>
                  <p:cNvPr id="129" name="Curved Connector 128"/>
                  <p:cNvCxnSpPr/>
                  <p:nvPr/>
                </p:nvCxnSpPr>
                <p:spPr>
                  <a:xfrm>
                    <a:off x="1609215" y="862058"/>
                    <a:ext cx="1213083" cy="250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lgDash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305617" y="891046"/>
                    <a:ext cx="19267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Prior relationship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31" name="Curved Connector 130"/>
                <p:cNvCxnSpPr>
                  <a:stCxn id="88" idx="0"/>
                  <a:endCxn id="108" idx="0"/>
                </p:cNvCxnSpPr>
                <p:nvPr/>
              </p:nvCxnSpPr>
              <p:spPr>
                <a:xfrm rot="16200000" flipV="1">
                  <a:off x="2322129" y="1787636"/>
                  <a:ext cx="1391084" cy="1679529"/>
                </a:xfrm>
                <a:prstGeom prst="curvedConnector2">
                  <a:avLst/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endCxn id="112" idx="1"/>
                </p:cNvCxnSpPr>
                <p:nvPr/>
              </p:nvCxnSpPr>
              <p:spPr>
                <a:xfrm rot="16200000" flipV="1">
                  <a:off x="3102670" y="2557582"/>
                  <a:ext cx="1296849" cy="212685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urved Connector 135"/>
                <p:cNvCxnSpPr>
                  <a:stCxn id="96" idx="0"/>
                  <a:endCxn id="116" idx="1"/>
                </p:cNvCxnSpPr>
                <p:nvPr/>
              </p:nvCxnSpPr>
              <p:spPr>
                <a:xfrm rot="5400000" flipH="1" flipV="1">
                  <a:off x="4275835" y="2331892"/>
                  <a:ext cx="1855425" cy="423923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104" idx="0"/>
                  <a:endCxn id="120" idx="1"/>
                </p:cNvCxnSpPr>
                <p:nvPr/>
              </p:nvCxnSpPr>
              <p:spPr>
                <a:xfrm rot="5400000" flipH="1" flipV="1">
                  <a:off x="4483620" y="3129624"/>
                  <a:ext cx="2819918" cy="331468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/>
                <p:cNvGrpSpPr/>
                <p:nvPr/>
              </p:nvGrpSpPr>
              <p:grpSpPr>
                <a:xfrm>
                  <a:off x="3302911" y="3322943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ight Triangle 90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ight Triangle 91"/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B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4437062" y="3471565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ight Triangle 98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ight Triangle 99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ight Triangle 100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C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5173321" y="4705317"/>
                  <a:ext cx="1109048" cy="860730"/>
                  <a:chOff x="7778043" y="5051892"/>
                  <a:chExt cx="1447800" cy="994795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7913747" y="5077042"/>
                    <a:ext cx="1079182" cy="969645"/>
                    <a:chOff x="4921406" y="257592"/>
                    <a:chExt cx="1186815" cy="969645"/>
                  </a:xfrm>
                </p:grpSpPr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4921406" y="695742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4921406" y="257592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ight Triangle 122"/>
                    <p:cNvSpPr/>
                    <p:nvPr/>
                  </p:nvSpPr>
                  <p:spPr>
                    <a:xfrm rot="16200000">
                      <a:off x="521668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ight Triangle 123"/>
                    <p:cNvSpPr/>
                    <p:nvPr>
                      <p:custDataLst>
                        <p:tags r:id="rId1"/>
                      </p:custDataLst>
                    </p:nvPr>
                  </p:nvSpPr>
                  <p:spPr>
                    <a:xfrm rot="16200000">
                      <a:off x="5513861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ight Triangle 124"/>
                    <p:cNvSpPr/>
                    <p:nvPr/>
                  </p:nvSpPr>
                  <p:spPr>
                    <a:xfrm rot="16200000">
                      <a:off x="5811037" y="401419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778043" y="5051892"/>
                    <a:ext cx="1447800" cy="320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/>
                      <a:t>Firm D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77" name="Curved Connector 76"/>
                <p:cNvCxnSpPr/>
                <p:nvPr/>
              </p:nvCxnSpPr>
              <p:spPr>
                <a:xfrm rot="16200000" flipV="1">
                  <a:off x="3601058" y="2065786"/>
                  <a:ext cx="1434150" cy="1346763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rgbClr val="002060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1229078" y="492971"/>
                <a:ext cx="1114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 =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 rot="3955062">
              <a:off x="2603984" y="2184282"/>
              <a:ext cx="189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/>
                <a:t>Prior lending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21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5685" y="524207"/>
            <a:ext cx="4945645" cy="26639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endCxn id="108" idx="1"/>
          </p:cNvCxnSpPr>
          <p:nvPr/>
        </p:nvCxnSpPr>
        <p:spPr>
          <a:xfrm rot="5400000" flipH="1" flipV="1">
            <a:off x="675916" y="3228580"/>
            <a:ext cx="2203077" cy="4354"/>
          </a:xfrm>
          <a:prstGeom prst="curvedConnector3">
            <a:avLst>
              <a:gd name="adj1" fmla="val 50000"/>
            </a:avLst>
          </a:prstGeom>
          <a:ln w="15875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8" idx="0"/>
            <a:endCxn id="112" idx="2"/>
          </p:cNvCxnSpPr>
          <p:nvPr/>
        </p:nvCxnSpPr>
        <p:spPr>
          <a:xfrm flipV="1">
            <a:off x="1936135" y="1924081"/>
            <a:ext cx="1630137" cy="13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5381" y="1679716"/>
            <a:ext cx="192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Prior relationship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551397" y="697469"/>
            <a:ext cx="253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Banker network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1257301" y="3326787"/>
            <a:ext cx="5025016" cy="298313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52802" y="4423648"/>
            <a:ext cx="826678" cy="838969"/>
            <a:chOff x="4921406" y="257592"/>
            <a:chExt cx="1186815" cy="969645"/>
          </a:xfrm>
        </p:grpSpPr>
        <p:sp>
          <p:nvSpPr>
            <p:cNvPr id="43" name="Rectangle 42"/>
            <p:cNvSpPr/>
            <p:nvPr/>
          </p:nvSpPr>
          <p:spPr>
            <a:xfrm>
              <a:off x="4921406" y="695742"/>
              <a:ext cx="1186815" cy="5314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1406" y="257592"/>
              <a:ext cx="285965" cy="96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rot="16200000">
              <a:off x="521668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>
              <p:custDataLst>
                <p:tags r:id="rId3"/>
              </p:custDataLst>
            </p:nvPr>
          </p:nvSpPr>
          <p:spPr>
            <a:xfrm rot="16200000">
              <a:off x="551386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16200000">
              <a:off x="5811037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98127" y="4347387"/>
            <a:ext cx="1109048" cy="23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Firm A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07175" y="5465872"/>
            <a:ext cx="233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Firm network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10599" y="2656072"/>
            <a:ext cx="189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Prior lending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604744" y="2625170"/>
            <a:ext cx="189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Prior lending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 rot="17486359">
            <a:off x="2293135" y="4259539"/>
            <a:ext cx="90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Alliance</a:t>
            </a:r>
            <a:endParaRPr lang="en-US" sz="1200" dirty="0"/>
          </a:p>
        </p:txBody>
      </p:sp>
      <p:sp>
        <p:nvSpPr>
          <p:cNvPr id="108" name="Round Same Side Corner Rectangle 107"/>
          <p:cNvSpPr/>
          <p:nvPr/>
        </p:nvSpPr>
        <p:spPr>
          <a:xfrm>
            <a:off x="1623126" y="1721604"/>
            <a:ext cx="313009" cy="4076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1645565" y="1474519"/>
            <a:ext cx="259425" cy="25298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08920" y="1219085"/>
            <a:ext cx="77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Banker 1</a:t>
            </a:r>
            <a:endParaRPr lang="en-US" sz="1200" dirty="0"/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3566272" y="1720274"/>
            <a:ext cx="313009" cy="4076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3593063" y="1480016"/>
            <a:ext cx="259425" cy="25298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44990" y="1211049"/>
            <a:ext cx="77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Banker 2</a:t>
            </a:r>
            <a:endParaRPr lang="en-US" sz="1200" dirty="0"/>
          </a:p>
        </p:txBody>
      </p:sp>
      <p:sp>
        <p:nvSpPr>
          <p:cNvPr id="116" name="Round Same Side Corner Rectangle 115"/>
          <p:cNvSpPr/>
          <p:nvPr/>
        </p:nvSpPr>
        <p:spPr>
          <a:xfrm>
            <a:off x="5521167" y="1722340"/>
            <a:ext cx="313009" cy="4076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5547958" y="1482082"/>
            <a:ext cx="259425" cy="25298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299885" y="1213115"/>
            <a:ext cx="77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Banker 3</a:t>
            </a:r>
            <a:endParaRPr lang="en-US" sz="1200" dirty="0"/>
          </a:p>
        </p:txBody>
      </p:sp>
      <p:cxnSp>
        <p:nvCxnSpPr>
          <p:cNvPr id="129" name="Curved Connector 128"/>
          <p:cNvCxnSpPr>
            <a:stCxn id="112" idx="0"/>
            <a:endCxn id="116" idx="2"/>
          </p:cNvCxnSpPr>
          <p:nvPr/>
        </p:nvCxnSpPr>
        <p:spPr>
          <a:xfrm>
            <a:off x="3879281" y="1924081"/>
            <a:ext cx="1641886" cy="2066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90" idx="1"/>
            <a:endCxn id="108" idx="1"/>
          </p:cNvCxnSpPr>
          <p:nvPr/>
        </p:nvCxnSpPr>
        <p:spPr>
          <a:xfrm rot="10800000">
            <a:off x="1779632" y="2129219"/>
            <a:ext cx="1535199" cy="1875103"/>
          </a:xfrm>
          <a:prstGeom prst="curvedConnector2">
            <a:avLst/>
          </a:prstGeom>
          <a:ln w="15875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88" idx="0"/>
            <a:endCxn id="112" idx="1"/>
          </p:cNvCxnSpPr>
          <p:nvPr/>
        </p:nvCxnSpPr>
        <p:spPr>
          <a:xfrm rot="16200000" flipV="1">
            <a:off x="3033736" y="2816929"/>
            <a:ext cx="1382194" cy="4112"/>
          </a:xfrm>
          <a:prstGeom prst="curvedConnector3">
            <a:avLst>
              <a:gd name="adj1" fmla="val 50000"/>
            </a:avLst>
          </a:prstGeom>
          <a:ln w="15875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endCxn id="116" idx="1"/>
          </p:cNvCxnSpPr>
          <p:nvPr/>
        </p:nvCxnSpPr>
        <p:spPr>
          <a:xfrm rot="16200000" flipV="1">
            <a:off x="4584526" y="3223100"/>
            <a:ext cx="2196220" cy="9927"/>
          </a:xfrm>
          <a:prstGeom prst="curvedConnector3">
            <a:avLst>
              <a:gd name="adj1" fmla="val 50000"/>
            </a:avLst>
          </a:prstGeom>
          <a:ln w="15875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314830" y="3588133"/>
            <a:ext cx="826678" cy="838969"/>
            <a:chOff x="4921406" y="257592"/>
            <a:chExt cx="1186815" cy="969645"/>
          </a:xfrm>
        </p:grpSpPr>
        <p:sp>
          <p:nvSpPr>
            <p:cNvPr id="89" name="Rectangle 88"/>
            <p:cNvSpPr/>
            <p:nvPr/>
          </p:nvSpPr>
          <p:spPr>
            <a:xfrm>
              <a:off x="4921406" y="695742"/>
              <a:ext cx="1186815" cy="5314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406" y="257592"/>
              <a:ext cx="285965" cy="96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/>
            <p:cNvSpPr/>
            <p:nvPr/>
          </p:nvSpPr>
          <p:spPr>
            <a:xfrm rot="16200000">
              <a:off x="521668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>
              <p:custDataLst>
                <p:tags r:id="rId2"/>
              </p:custDataLst>
            </p:nvPr>
          </p:nvSpPr>
          <p:spPr>
            <a:xfrm rot="16200000">
              <a:off x="551386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/>
            <p:cNvSpPr/>
            <p:nvPr/>
          </p:nvSpPr>
          <p:spPr>
            <a:xfrm rot="16200000">
              <a:off x="5811037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72365" y="3510082"/>
            <a:ext cx="110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Firm B</a:t>
            </a:r>
            <a:endParaRPr lang="en-US" sz="12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5328934" y="4419086"/>
            <a:ext cx="826678" cy="838969"/>
            <a:chOff x="4921406" y="257592"/>
            <a:chExt cx="1186815" cy="969645"/>
          </a:xfrm>
        </p:grpSpPr>
        <p:sp>
          <p:nvSpPr>
            <p:cNvPr id="97" name="Rectangle 96"/>
            <p:cNvSpPr/>
            <p:nvPr/>
          </p:nvSpPr>
          <p:spPr>
            <a:xfrm>
              <a:off x="4921406" y="695742"/>
              <a:ext cx="1186815" cy="5314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21406" y="257592"/>
              <a:ext cx="285965" cy="96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/>
            <p:cNvSpPr/>
            <p:nvPr/>
          </p:nvSpPr>
          <p:spPr>
            <a:xfrm rot="16200000">
              <a:off x="521668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Triangle 99"/>
            <p:cNvSpPr/>
            <p:nvPr>
              <p:custDataLst>
                <p:tags r:id="rId1"/>
              </p:custDataLst>
            </p:nvPr>
          </p:nvSpPr>
          <p:spPr>
            <a:xfrm rot="16200000">
              <a:off x="5513861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Triangle 100"/>
            <p:cNvSpPr/>
            <p:nvPr/>
          </p:nvSpPr>
          <p:spPr>
            <a:xfrm rot="16200000">
              <a:off x="5811037" y="401419"/>
              <a:ext cx="259080" cy="33528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251521" y="4326174"/>
            <a:ext cx="110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Firm C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257300" y="492971"/>
            <a:ext cx="1114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= 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8826" y="2644630"/>
            <a:ext cx="189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Prior lending</a:t>
            </a:r>
            <a:endParaRPr lang="en-US" sz="1200" dirty="0"/>
          </a:p>
        </p:txBody>
      </p:sp>
      <p:cxnSp>
        <p:nvCxnSpPr>
          <p:cNvPr id="126" name="Curved Connector 125"/>
          <p:cNvCxnSpPr>
            <a:stCxn id="90" idx="1"/>
            <a:endCxn id="43" idx="3"/>
          </p:cNvCxnSpPr>
          <p:nvPr/>
        </p:nvCxnSpPr>
        <p:spPr>
          <a:xfrm rot="10800000" flipV="1">
            <a:off x="2279480" y="4004320"/>
            <a:ext cx="1035350" cy="1028363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2406849">
            <a:off x="4415030" y="4129883"/>
            <a:ext cx="90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Alliance</a:t>
            </a:r>
            <a:endParaRPr lang="en-US" sz="1200" dirty="0"/>
          </a:p>
        </p:txBody>
      </p:sp>
      <p:cxnSp>
        <p:nvCxnSpPr>
          <p:cNvPr id="133" name="Curved Connector 132"/>
          <p:cNvCxnSpPr>
            <a:endCxn id="98" idx="1"/>
          </p:cNvCxnSpPr>
          <p:nvPr/>
        </p:nvCxnSpPr>
        <p:spPr>
          <a:xfrm>
            <a:off x="4209239" y="4010634"/>
            <a:ext cx="1119695" cy="824640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738955" y="1696164"/>
            <a:ext cx="192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Prior relationship</a:t>
            </a:r>
            <a:endParaRPr lang="en-US" sz="1200" dirty="0"/>
          </a:p>
        </p:txBody>
      </p:sp>
      <p:cxnSp>
        <p:nvCxnSpPr>
          <p:cNvPr id="54" name="Curved Connector 53"/>
          <p:cNvCxnSpPr>
            <a:endCxn id="43" idx="3"/>
          </p:cNvCxnSpPr>
          <p:nvPr/>
        </p:nvCxnSpPr>
        <p:spPr>
          <a:xfrm rot="10800000">
            <a:off x="2279480" y="5032684"/>
            <a:ext cx="3048130" cy="5206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55698" y="4798188"/>
            <a:ext cx="90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Potential alliance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692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/>
          <p:cNvGrpSpPr/>
          <p:nvPr/>
        </p:nvGrpSpPr>
        <p:grpSpPr>
          <a:xfrm>
            <a:off x="1592098" y="-505973"/>
            <a:ext cx="7338171" cy="7337579"/>
            <a:chOff x="1592098" y="-505973"/>
            <a:chExt cx="7338171" cy="7337579"/>
          </a:xfrm>
        </p:grpSpPr>
        <p:grpSp>
          <p:nvGrpSpPr>
            <p:cNvPr id="129" name="Group 128"/>
            <p:cNvGrpSpPr/>
            <p:nvPr/>
          </p:nvGrpSpPr>
          <p:grpSpPr>
            <a:xfrm>
              <a:off x="3377144" y="-505973"/>
              <a:ext cx="3708688" cy="3683960"/>
              <a:chOff x="161462" y="114752"/>
              <a:chExt cx="3708688" cy="368396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61462" y="141112"/>
                <a:ext cx="3657600" cy="3657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12550" y="114752"/>
                <a:ext cx="3657600" cy="3657600"/>
                <a:chOff x="280285" y="479705"/>
                <a:chExt cx="4889016" cy="529465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80285" y="4463715"/>
                  <a:ext cx="1447800" cy="1310640"/>
                  <a:chOff x="7884620" y="4933750"/>
                  <a:chExt cx="1447800" cy="131064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8068928" y="5274745"/>
                    <a:ext cx="1079184" cy="969645"/>
                    <a:chOff x="5092063" y="455295"/>
                    <a:chExt cx="1186817" cy="969645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5092063" y="893445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5092065" y="455295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8" name="Right Triangle 47"/>
                    <p:cNvSpPr/>
                    <p:nvPr/>
                  </p:nvSpPr>
                  <p:spPr>
                    <a:xfrm rot="16200000">
                      <a:off x="538734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Right Triangle 48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 rot="16200000">
                      <a:off x="568452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" name="Right Triangle 49"/>
                    <p:cNvSpPr/>
                    <p:nvPr/>
                  </p:nvSpPr>
                  <p:spPr>
                    <a:xfrm rot="16200000">
                      <a:off x="598170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884620" y="4933750"/>
                    <a:ext cx="1447800" cy="4009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Firm A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4" name="Round Same Side Corner Rectangle 23"/>
                <p:cNvSpPr/>
                <p:nvPr/>
              </p:nvSpPr>
              <p:spPr>
                <a:xfrm>
                  <a:off x="2455826" y="3113704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>
                <a:xfrm>
                  <a:off x="2496722" y="2737626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193499" y="2343754"/>
                  <a:ext cx="1076325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Banker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348275" y="1290476"/>
                  <a:ext cx="692894" cy="6966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2348275" y="863756"/>
                  <a:ext cx="692894" cy="39728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" name="Curved Connector 28"/>
                <p:cNvCxnSpPr>
                  <a:stCxn id="45" idx="0"/>
                  <a:endCxn id="24" idx="1"/>
                </p:cNvCxnSpPr>
                <p:nvPr/>
              </p:nvCxnSpPr>
              <p:spPr>
                <a:xfrm rot="5400000" flipH="1" flipV="1">
                  <a:off x="1493470" y="3262464"/>
                  <a:ext cx="711968" cy="1690537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accent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2029716" y="4053458"/>
                  <a:ext cx="1330009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Information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156559" y="479705"/>
                  <a:ext cx="1076325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3721501" y="4456095"/>
                  <a:ext cx="1447800" cy="1310640"/>
                  <a:chOff x="7884620" y="4933750"/>
                  <a:chExt cx="1447800" cy="131064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8068929" y="5274745"/>
                    <a:ext cx="1079182" cy="969645"/>
                    <a:chOff x="5092065" y="455295"/>
                    <a:chExt cx="1186815" cy="969645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092065" y="893445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092065" y="455295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1" name="Right Triangle 40"/>
                    <p:cNvSpPr/>
                    <p:nvPr/>
                  </p:nvSpPr>
                  <p:spPr>
                    <a:xfrm rot="16200000">
                      <a:off x="538734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" name="Right Triangle 41"/>
                    <p:cNvSpPr/>
                    <p:nvPr>
                      <p:custDataLst>
                        <p:tags r:id="rId5"/>
                      </p:custDataLst>
                    </p:nvPr>
                  </p:nvSpPr>
                  <p:spPr>
                    <a:xfrm rot="16200000">
                      <a:off x="568452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" name="Right Triangle 42"/>
                    <p:cNvSpPr/>
                    <p:nvPr/>
                  </p:nvSpPr>
                  <p:spPr>
                    <a:xfrm rot="16200000">
                      <a:off x="598170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884620" y="4933750"/>
                    <a:ext cx="1447800" cy="4009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Firm B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3" name="Curved Connector 32"/>
                <p:cNvCxnSpPr>
                  <a:stCxn id="38" idx="0"/>
                  <a:endCxn id="24" idx="1"/>
                </p:cNvCxnSpPr>
                <p:nvPr/>
              </p:nvCxnSpPr>
              <p:spPr>
                <a:xfrm rot="16200000" flipV="1">
                  <a:off x="3217889" y="3228582"/>
                  <a:ext cx="704348" cy="1750678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accent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1782146" y="5302994"/>
                  <a:ext cx="1899032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Collaboration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6" name="Curved Connector 35"/>
                <p:cNvCxnSpPr/>
                <p:nvPr/>
              </p:nvCxnSpPr>
              <p:spPr>
                <a:xfrm flipV="1">
                  <a:off x="1561195" y="5235240"/>
                  <a:ext cx="2279286" cy="10477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bg1">
                      <a:lumMod val="50000"/>
                    </a:schemeClr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169"/>
            <p:cNvGrpSpPr/>
            <p:nvPr/>
          </p:nvGrpSpPr>
          <p:grpSpPr>
            <a:xfrm>
              <a:off x="1592098" y="3137117"/>
              <a:ext cx="3665311" cy="3694489"/>
              <a:chOff x="4410653" y="104223"/>
              <a:chExt cx="3665311" cy="3694489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4410653" y="141112"/>
                <a:ext cx="3657600" cy="3657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418364" y="104223"/>
                <a:ext cx="3657600" cy="3657601"/>
                <a:chOff x="2006333" y="479705"/>
                <a:chExt cx="4894596" cy="5294650"/>
              </a:xfrm>
            </p:grpSpPr>
            <p:sp>
              <p:nvSpPr>
                <p:cNvPr id="52" name="Round Same Side Corner Rectangle 51"/>
                <p:cNvSpPr/>
                <p:nvPr/>
              </p:nvSpPr>
              <p:spPr>
                <a:xfrm>
                  <a:off x="2490662" y="3113704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lowchart: Connector 52"/>
                <p:cNvSpPr/>
                <p:nvPr/>
              </p:nvSpPr>
              <p:spPr>
                <a:xfrm>
                  <a:off x="2531558" y="2737626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219626" y="2343754"/>
                  <a:ext cx="1076325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Banker 1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48275" y="1290476"/>
                  <a:ext cx="692894" cy="6966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>
                  <a:off x="2348275" y="863756"/>
                  <a:ext cx="692894" cy="39728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006333" y="479705"/>
                  <a:ext cx="1447800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 a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5453129" y="4463714"/>
                  <a:ext cx="1447800" cy="1310640"/>
                  <a:chOff x="7884620" y="4933750"/>
                  <a:chExt cx="1447800" cy="1310640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8068929" y="5274745"/>
                    <a:ext cx="1079182" cy="969645"/>
                    <a:chOff x="5092065" y="455295"/>
                    <a:chExt cx="1186815" cy="969645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5092065" y="893445"/>
                      <a:ext cx="1186815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5092065" y="455295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Right Triangle 82"/>
                    <p:cNvSpPr/>
                    <p:nvPr/>
                  </p:nvSpPr>
                  <p:spPr>
                    <a:xfrm rot="16200000">
                      <a:off x="538734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Right Triangle 83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 rot="16200000">
                      <a:off x="568452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ight Triangle 84"/>
                    <p:cNvSpPr/>
                    <p:nvPr/>
                  </p:nvSpPr>
                  <p:spPr>
                    <a:xfrm rot="16200000">
                      <a:off x="598170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884620" y="4933750"/>
                    <a:ext cx="1447800" cy="4009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Firm B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9" name="Curved Connector 58"/>
                <p:cNvCxnSpPr>
                  <a:stCxn id="80" idx="0"/>
                  <a:endCxn id="63" idx="1"/>
                </p:cNvCxnSpPr>
                <p:nvPr/>
              </p:nvCxnSpPr>
              <p:spPr>
                <a:xfrm rot="16200000" flipV="1">
                  <a:off x="5818233" y="4104916"/>
                  <a:ext cx="708706" cy="8887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accent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5829716" y="1298675"/>
                  <a:ext cx="692894" cy="6966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829716" y="871955"/>
                  <a:ext cx="692894" cy="39728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638000" y="487904"/>
                  <a:ext cx="1076325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 b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ound Same Side Corner Rectangle 62"/>
                <p:cNvSpPr/>
                <p:nvPr/>
              </p:nvSpPr>
              <p:spPr>
                <a:xfrm>
                  <a:off x="5929245" y="3116965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Flowchart: Connector 63"/>
                <p:cNvSpPr/>
                <p:nvPr/>
              </p:nvSpPr>
              <p:spPr>
                <a:xfrm>
                  <a:off x="5970141" y="2740887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666918" y="2347015"/>
                  <a:ext cx="1076325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Banker 2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006333" y="4463714"/>
                  <a:ext cx="1447800" cy="1310641"/>
                  <a:chOff x="7884620" y="4933750"/>
                  <a:chExt cx="1447800" cy="1310641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8068926" y="5274745"/>
                    <a:ext cx="1079185" cy="969646"/>
                    <a:chOff x="5092065" y="455295"/>
                    <a:chExt cx="1186819" cy="969646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5092068" y="893446"/>
                      <a:ext cx="1186816" cy="53149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5092065" y="455295"/>
                      <a:ext cx="285965" cy="96202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Right Triangle 75"/>
                    <p:cNvSpPr/>
                    <p:nvPr/>
                  </p:nvSpPr>
                  <p:spPr>
                    <a:xfrm rot="16200000">
                      <a:off x="538734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Right Triangle 76"/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 rot="16200000">
                      <a:off x="568452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Right Triangle 77"/>
                    <p:cNvSpPr/>
                    <p:nvPr/>
                  </p:nvSpPr>
                  <p:spPr>
                    <a:xfrm rot="16200000">
                      <a:off x="5981700" y="599122"/>
                      <a:ext cx="259080" cy="335280"/>
                    </a:xfrm>
                    <a:prstGeom prst="rtTriangl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884620" y="4933750"/>
                    <a:ext cx="1447800" cy="4009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Firm A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7" name="Curved Connector 66"/>
                <p:cNvCxnSpPr>
                  <a:stCxn id="73" idx="0"/>
                  <a:endCxn id="52" idx="1"/>
                </p:cNvCxnSpPr>
                <p:nvPr/>
              </p:nvCxnSpPr>
              <p:spPr>
                <a:xfrm rot="16200000" flipV="1">
                  <a:off x="2373913" y="4107393"/>
                  <a:ext cx="711966" cy="674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accent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3787415" y="3483156"/>
                  <a:ext cx="1330008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Information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52" idx="0"/>
                  <a:endCxn id="63" idx="2"/>
                </p:cNvCxnSpPr>
                <p:nvPr/>
              </p:nvCxnSpPr>
              <p:spPr>
                <a:xfrm>
                  <a:off x="2968455" y="3432726"/>
                  <a:ext cx="2960790" cy="3261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accent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3508738" y="5338686"/>
                  <a:ext cx="1899033" cy="40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Collaboration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1" name="Curved Connector 70"/>
                <p:cNvCxnSpPr>
                  <a:endCxn id="82" idx="1"/>
                </p:cNvCxnSpPr>
                <p:nvPr/>
              </p:nvCxnSpPr>
              <p:spPr>
                <a:xfrm>
                  <a:off x="3305206" y="5281409"/>
                  <a:ext cx="2332232" cy="4313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bg1">
                      <a:lumMod val="50000"/>
                    </a:schemeClr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5247861" y="3127999"/>
              <a:ext cx="3682408" cy="3701668"/>
              <a:chOff x="9255254" y="2722037"/>
              <a:chExt cx="3682408" cy="3701668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255254" y="2766105"/>
                <a:ext cx="3657600" cy="3657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80062" y="2722037"/>
                <a:ext cx="3657600" cy="3657600"/>
                <a:chOff x="8120606" y="109488"/>
                <a:chExt cx="3657600" cy="3657600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8120606" y="109488"/>
                  <a:ext cx="3657600" cy="3657600"/>
                  <a:chOff x="2006333" y="479705"/>
                  <a:chExt cx="4894596" cy="5294649"/>
                </a:xfrm>
              </p:grpSpPr>
              <p:sp>
                <p:nvSpPr>
                  <p:cNvPr id="87" name="Round Same Side Corner Rectangle 86"/>
                  <p:cNvSpPr/>
                  <p:nvPr/>
                </p:nvSpPr>
                <p:spPr>
                  <a:xfrm>
                    <a:off x="2490662" y="3113704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Flowchart: Connector 87"/>
                  <p:cNvSpPr/>
                  <p:nvPr/>
                </p:nvSpPr>
                <p:spPr>
                  <a:xfrm>
                    <a:off x="2531558" y="2737626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219626" y="2343754"/>
                    <a:ext cx="10763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Banker 1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2348275" y="1290476"/>
                    <a:ext cx="692894" cy="69668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$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Isosceles Triangle 90"/>
                  <p:cNvSpPr/>
                  <p:nvPr/>
                </p:nvSpPr>
                <p:spPr>
                  <a:xfrm>
                    <a:off x="2348275" y="863756"/>
                    <a:ext cx="692894" cy="397282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6333" y="479705"/>
                    <a:ext cx="14478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Bank a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5453129" y="4463714"/>
                    <a:ext cx="1447800" cy="1310640"/>
                    <a:chOff x="7884620" y="4933750"/>
                    <a:chExt cx="1447800" cy="1310640"/>
                  </a:xfrm>
                </p:grpSpPr>
                <p:grpSp>
                  <p:nvGrpSpPr>
                    <p:cNvPr id="117" name="Group 116"/>
                    <p:cNvGrpSpPr/>
                    <p:nvPr/>
                  </p:nvGrpSpPr>
                  <p:grpSpPr>
                    <a:xfrm>
                      <a:off x="8068929" y="5274745"/>
                      <a:ext cx="1079182" cy="969645"/>
                      <a:chOff x="5092065" y="455295"/>
                      <a:chExt cx="1186815" cy="969645"/>
                    </a:xfrm>
                  </p:grpSpPr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5092065" y="893445"/>
                        <a:ext cx="1186815" cy="53149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5092065" y="455295"/>
                        <a:ext cx="285965" cy="96202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1" name="Right Triangle 120"/>
                      <p:cNvSpPr/>
                      <p:nvPr/>
                    </p:nvSpPr>
                    <p:spPr>
                      <a:xfrm rot="16200000">
                        <a:off x="538734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2" name="Right Triangle 121"/>
                      <p:cNvSpPr/>
                      <p:nvPr>
                        <p:custDataLst>
                          <p:tags r:id="rId2"/>
                        </p:custDataLst>
                      </p:nvPr>
                    </p:nvSpPr>
                    <p:spPr>
                      <a:xfrm rot="16200000">
                        <a:off x="568452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Right Triangle 122"/>
                      <p:cNvSpPr/>
                      <p:nvPr/>
                    </p:nvSpPr>
                    <p:spPr>
                      <a:xfrm rot="16200000">
                        <a:off x="598170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7884620" y="4933750"/>
                      <a:ext cx="1447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CH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 B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94" name="Curved Connector 93"/>
                  <p:cNvCxnSpPr>
                    <a:stCxn id="118" idx="0"/>
                    <a:endCxn id="98" idx="1"/>
                  </p:cNvCxnSpPr>
                  <p:nvPr/>
                </p:nvCxnSpPr>
                <p:spPr>
                  <a:xfrm rot="16200000" flipV="1">
                    <a:off x="5818233" y="4104917"/>
                    <a:ext cx="708706" cy="8887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Rectangle 94"/>
                  <p:cNvSpPr/>
                  <p:nvPr/>
                </p:nvSpPr>
                <p:spPr>
                  <a:xfrm>
                    <a:off x="5829716" y="1298675"/>
                    <a:ext cx="692894" cy="69668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$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Isosceles Triangle 95"/>
                  <p:cNvSpPr/>
                  <p:nvPr/>
                </p:nvSpPr>
                <p:spPr>
                  <a:xfrm>
                    <a:off x="5829716" y="871955"/>
                    <a:ext cx="692894" cy="397282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5638000" y="487904"/>
                    <a:ext cx="10763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Bank b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Round Same Side Corner Rectangle 97"/>
                  <p:cNvSpPr/>
                  <p:nvPr/>
                </p:nvSpPr>
                <p:spPr>
                  <a:xfrm>
                    <a:off x="5929245" y="3116965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Flowchart: Connector 98"/>
                  <p:cNvSpPr/>
                  <p:nvPr/>
                </p:nvSpPr>
                <p:spPr>
                  <a:xfrm>
                    <a:off x="5970141" y="2740887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66918" y="2347015"/>
                    <a:ext cx="10763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Banker 3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006333" y="4463714"/>
                    <a:ext cx="1447800" cy="1310640"/>
                    <a:chOff x="7884620" y="4933750"/>
                    <a:chExt cx="1447800" cy="1310640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8068929" y="5274745"/>
                      <a:ext cx="1079182" cy="969645"/>
                      <a:chOff x="5092065" y="455295"/>
                      <a:chExt cx="1186815" cy="969645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5092065" y="893445"/>
                        <a:ext cx="1186815" cy="53149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5092065" y="455295"/>
                        <a:ext cx="285965" cy="96202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4" name="Right Triangle 113"/>
                      <p:cNvSpPr/>
                      <p:nvPr/>
                    </p:nvSpPr>
                    <p:spPr>
                      <a:xfrm rot="16200000">
                        <a:off x="538734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5" name="Right Triangle 114"/>
                      <p:cNvSpPr/>
                      <p:nvPr>
                        <p:custDataLst>
                          <p:tags r:id="rId1"/>
                        </p:custDataLst>
                      </p:nvPr>
                    </p:nvSpPr>
                    <p:spPr>
                      <a:xfrm rot="16200000">
                        <a:off x="568452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6" name="Right Triangle 115"/>
                      <p:cNvSpPr/>
                      <p:nvPr/>
                    </p:nvSpPr>
                    <p:spPr>
                      <a:xfrm rot="16200000">
                        <a:off x="5981700" y="599122"/>
                        <a:ext cx="259080" cy="335280"/>
                      </a:xfrm>
                      <a:prstGeom prst="rt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7884620" y="4933750"/>
                      <a:ext cx="1447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CH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 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02" name="Curved Connector 101"/>
                  <p:cNvCxnSpPr>
                    <a:stCxn id="111" idx="0"/>
                    <a:endCxn id="87" idx="1"/>
                  </p:cNvCxnSpPr>
                  <p:nvPr/>
                </p:nvCxnSpPr>
                <p:spPr>
                  <a:xfrm rot="16200000" flipV="1">
                    <a:off x="2373913" y="4107394"/>
                    <a:ext cx="711967" cy="67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urved Connector 102"/>
                  <p:cNvCxnSpPr>
                    <a:stCxn id="87" idx="0"/>
                    <a:endCxn id="106" idx="2"/>
                  </p:cNvCxnSpPr>
                  <p:nvPr/>
                </p:nvCxnSpPr>
                <p:spPr>
                  <a:xfrm>
                    <a:off x="2968455" y="3432726"/>
                    <a:ext cx="1213083" cy="2504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526156" y="5338686"/>
                    <a:ext cx="18990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Collaboration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5" name="Curved Connector 104"/>
                  <p:cNvCxnSpPr>
                    <a:endCxn id="120" idx="1"/>
                  </p:cNvCxnSpPr>
                  <p:nvPr/>
                </p:nvCxnSpPr>
                <p:spPr>
                  <a:xfrm>
                    <a:off x="3305206" y="5281409"/>
                    <a:ext cx="2332232" cy="4313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bg1">
                        <a:lumMod val="50000"/>
                      </a:schemeClr>
                    </a:solidFill>
                    <a:prstDash val="dash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Round Same Side Corner Rectangle 105"/>
                  <p:cNvSpPr/>
                  <p:nvPr/>
                </p:nvSpPr>
                <p:spPr>
                  <a:xfrm>
                    <a:off x="4181538" y="3116208"/>
                    <a:ext cx="477793" cy="63804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Flowchart: Connector 106"/>
                  <p:cNvSpPr/>
                  <p:nvPr/>
                </p:nvSpPr>
                <p:spPr>
                  <a:xfrm>
                    <a:off x="4222434" y="2740130"/>
                    <a:ext cx="396000" cy="396000"/>
                  </a:xfrm>
                  <a:prstGeom prst="flowChartConnector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882271" y="2336822"/>
                    <a:ext cx="10763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CH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Banker 2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9" name="Curved Connector 108"/>
                  <p:cNvCxnSpPr>
                    <a:endCxn id="98" idx="2"/>
                  </p:cNvCxnSpPr>
                  <p:nvPr/>
                </p:nvCxnSpPr>
                <p:spPr>
                  <a:xfrm>
                    <a:off x="4683641" y="3432492"/>
                    <a:ext cx="1245604" cy="3495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accent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8791414" y="2165026"/>
                  <a:ext cx="9938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Information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0103120" y="2165415"/>
                  <a:ext cx="9938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Information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665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 </a:t>
            </a:r>
            <a:r>
              <a:rPr lang="de-CH" dirty="0" err="1" smtClean="0"/>
              <a:t>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902488"/>
                  </p:ext>
                </p:extLst>
              </p:nvPr>
            </p:nvGraphicFramePr>
            <p:xfrm>
              <a:off x="4447674" y="1872851"/>
              <a:ext cx="237664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160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902488"/>
                  </p:ext>
                </p:extLst>
              </p:nvPr>
            </p:nvGraphicFramePr>
            <p:xfrm>
              <a:off x="4447674" y="1872851"/>
              <a:ext cx="237664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160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5319" r="-204082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105319" r="-106186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105319" r="-5102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5319" r="-204082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205319" r="-106186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205319" r="-5102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6920076"/>
                  </p:ext>
                </p:extLst>
              </p:nvPr>
            </p:nvGraphicFramePr>
            <p:xfrm>
              <a:off x="7410640" y="1872839"/>
              <a:ext cx="237630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075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6920076"/>
                  </p:ext>
                </p:extLst>
              </p:nvPr>
            </p:nvGraphicFramePr>
            <p:xfrm>
              <a:off x="7410640" y="1872839"/>
              <a:ext cx="237630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075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5319" r="-204082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105319" r="-106186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105319" r="-5102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5319" r="-204082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205319" r="-106186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205319" r="-5102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01548"/>
                  </p:ext>
                </p:extLst>
              </p:nvPr>
            </p:nvGraphicFramePr>
            <p:xfrm>
              <a:off x="1475072" y="1872841"/>
              <a:ext cx="2374492" cy="2285263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3623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697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01548"/>
                  </p:ext>
                </p:extLst>
              </p:nvPr>
            </p:nvGraphicFramePr>
            <p:xfrm>
              <a:off x="1475072" y="1872841"/>
              <a:ext cx="2374492" cy="2285263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3623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697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4211" r="-204082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104211" r="-106186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104211" r="-5102" b="-2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8602" r="-204082" b="-1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208602" r="-106186" b="-1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208602" r="-5102" b="-105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/>
          <p:cNvSpPr/>
          <p:nvPr/>
        </p:nvSpPr>
        <p:spPr>
          <a:xfrm>
            <a:off x="2184632" y="3120211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54000" y="3701773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94041" y="2548293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Fixed </a:t>
            </a:r>
            <a:r>
              <a:rPr lang="de-CH" dirty="0" err="1" smtClean="0"/>
              <a:t>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552044"/>
                  </p:ext>
                </p:extLst>
              </p:nvPr>
            </p:nvGraphicFramePr>
            <p:xfrm>
              <a:off x="4447674" y="1872851"/>
              <a:ext cx="237664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160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552044"/>
                  </p:ext>
                </p:extLst>
              </p:nvPr>
            </p:nvGraphicFramePr>
            <p:xfrm>
              <a:off x="4447674" y="1872851"/>
              <a:ext cx="237664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160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160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5319" r="-204082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105319" r="-106186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105319" r="-5102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5319" r="-204082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205319" r="-106186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205319" r="-5102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77987"/>
                  </p:ext>
                </p:extLst>
              </p:nvPr>
            </p:nvGraphicFramePr>
            <p:xfrm>
              <a:off x="7410640" y="1872839"/>
              <a:ext cx="237630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075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77987"/>
                  </p:ext>
                </p:extLst>
              </p:nvPr>
            </p:nvGraphicFramePr>
            <p:xfrm>
              <a:off x="7410640" y="1872839"/>
              <a:ext cx="2376300" cy="2285264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4075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4075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713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5319" r="-204082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105319" r="-106186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105319" r="-5102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5319" r="-204082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205319" r="-106186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205319" r="-5102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7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836602"/>
                  </p:ext>
                </p:extLst>
              </p:nvPr>
            </p:nvGraphicFramePr>
            <p:xfrm>
              <a:off x="1475072" y="1872841"/>
              <a:ext cx="2374492" cy="2285263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3623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697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de-CH" sz="2000" b="0" i="1" baseline="30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30000" dirty="0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836602"/>
                  </p:ext>
                </p:extLst>
              </p:nvPr>
            </p:nvGraphicFramePr>
            <p:xfrm>
              <a:off x="1475072" y="1872841"/>
              <a:ext cx="2374492" cy="2285263"/>
            </p:xfrm>
            <a:graphic>
              <a:graphicData uri="http://schemas.openxmlformats.org/drawingml/2006/table">
                <a:tbl>
                  <a:tblPr>
                    <a:effectLst/>
                    <a:tableStyleId>{073A0DAA-6AF3-43AB-8588-CEC1D06C72B9}</a:tableStyleId>
                  </a:tblPr>
                  <a:tblGrid>
                    <a:gridCol w="593623">
                      <a:extLst>
                        <a:ext uri="{9D8B030D-6E8A-4147-A177-3AD203B41FA5}">
                          <a16:colId xmlns:a16="http://schemas.microsoft.com/office/drawing/2014/main" val="452899550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37633939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075363269"/>
                        </a:ext>
                      </a:extLst>
                    </a:gridCol>
                    <a:gridCol w="593623">
                      <a:extLst>
                        <a:ext uri="{9D8B030D-6E8A-4147-A177-3AD203B41FA5}">
                          <a16:colId xmlns:a16="http://schemas.microsoft.com/office/drawing/2014/main" val="1250619777"/>
                        </a:ext>
                      </a:extLst>
                    </a:gridCol>
                  </a:tblGrid>
                  <a:tr h="5697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a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a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686176"/>
                      </a:ext>
                    </a:extLst>
                  </a:tr>
                  <a:tr h="57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4211" r="-204082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104211" r="-106186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104211" r="-5102" b="-2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028209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b</a:t>
                          </a:r>
                          <a:r>
                            <a:rPr lang="de-CH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8602" r="-204082" b="-1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208602" r="-106186" b="-1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208602" r="-5102" b="-105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56872"/>
                      </a:ext>
                    </a:extLst>
                  </a:tr>
                  <a:tr h="569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baseline="0" dirty="0" smtClean="0"/>
                            <a:t>b</a:t>
                          </a:r>
                          <a:r>
                            <a:rPr lang="de-CH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5319" r="-2040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062" t="-305319" r="-1061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36000" marB="3600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980" t="-305319" r="-510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251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2184632" y="3120211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000" y="3701773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94041" y="2548293"/>
            <a:ext cx="342000" cy="341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71953" y="431515"/>
            <a:ext cx="9079713" cy="4024143"/>
            <a:chOff x="1971953" y="431515"/>
            <a:chExt cx="9079713" cy="4024143"/>
          </a:xfrm>
        </p:grpSpPr>
        <p:sp>
          <p:nvSpPr>
            <p:cNvPr id="4" name="Rectangle 3"/>
            <p:cNvSpPr/>
            <p:nvPr/>
          </p:nvSpPr>
          <p:spPr>
            <a:xfrm>
              <a:off x="1971953" y="3332252"/>
              <a:ext cx="2586446" cy="11234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Firm 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65220" y="3332252"/>
              <a:ext cx="2586446" cy="11234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Firm 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558399" y="431515"/>
              <a:ext cx="1613043" cy="139728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Banker A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852177" y="431516"/>
              <a:ext cx="1613043" cy="139728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Banker B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16530" y="3893955"/>
              <a:ext cx="29075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63111" y="3554858"/>
              <a:ext cx="25221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Unconditional likelihood </a:t>
              </a:r>
              <a:br>
                <a:rPr lang="en-US" dirty="0" smtClean="0"/>
              </a:br>
              <a:r>
                <a:rPr lang="en-US" dirty="0" smtClean="0"/>
                <a:t>of alliance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0"/>
              <a:endCxn id="6" idx="3"/>
            </p:cNvCxnSpPr>
            <p:nvPr/>
          </p:nvCxnSpPr>
          <p:spPr>
            <a:xfrm flipV="1">
              <a:off x="3265176" y="1624172"/>
              <a:ext cx="1529448" cy="1708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8228995" y="1624173"/>
              <a:ext cx="1529448" cy="17080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705439">
              <a:off x="2924072" y="2199610"/>
              <a:ext cx="209672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Banking relationship</a:t>
              </a:r>
              <a:br>
                <a:rPr lang="en-US" dirty="0" smtClean="0"/>
              </a:br>
              <a:r>
                <a:rPr lang="en-US" dirty="0" smtClean="0"/>
                <a:t>strength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891828">
              <a:off x="7966024" y="2124225"/>
              <a:ext cx="209672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Banking relationship</a:t>
              </a:r>
              <a:br>
                <a:rPr lang="en-US" dirty="0" smtClean="0"/>
              </a:br>
              <a:r>
                <a:rPr lang="en-US" dirty="0" smtClean="0"/>
                <a:t>strength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7" idx="2"/>
            </p:cNvCxnSpPr>
            <p:nvPr/>
          </p:nvCxnSpPr>
          <p:spPr>
            <a:xfrm>
              <a:off x="6204904" y="1130157"/>
              <a:ext cx="64727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47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3714750" y="2066926"/>
            <a:ext cx="3850707" cy="3823736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28586" y="3786980"/>
            <a:ext cx="1076325" cy="1382952"/>
            <a:chOff x="3438525" y="2691605"/>
            <a:chExt cx="1076325" cy="1382952"/>
          </a:xfrm>
        </p:grpSpPr>
        <p:grpSp>
          <p:nvGrpSpPr>
            <p:cNvPr id="13" name="Group 12"/>
            <p:cNvGrpSpPr/>
            <p:nvPr/>
          </p:nvGrpSpPr>
          <p:grpSpPr>
            <a:xfrm>
              <a:off x="3737791" y="2691605"/>
              <a:ext cx="477793" cy="1014121"/>
              <a:chOff x="3696537" y="2691605"/>
              <a:chExt cx="477793" cy="1014121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>
                <a:off x="3696537" y="3067683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3737433" y="2691605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38525" y="370522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 1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3448" y="2320130"/>
            <a:ext cx="1076325" cy="1382952"/>
            <a:chOff x="3438525" y="2691605"/>
            <a:chExt cx="1076325" cy="1382952"/>
          </a:xfrm>
        </p:grpSpPr>
        <p:grpSp>
          <p:nvGrpSpPr>
            <p:cNvPr id="17" name="Group 16"/>
            <p:cNvGrpSpPr/>
            <p:nvPr/>
          </p:nvGrpSpPr>
          <p:grpSpPr>
            <a:xfrm>
              <a:off x="3737791" y="2691605"/>
              <a:ext cx="477793" cy="1014121"/>
              <a:chOff x="3696537" y="2691605"/>
              <a:chExt cx="477793" cy="1014121"/>
            </a:xfrm>
          </p:grpSpPr>
          <p:sp>
            <p:nvSpPr>
              <p:cNvPr id="19" name="Round Same Side Corner Rectangle 18"/>
              <p:cNvSpPr/>
              <p:nvPr/>
            </p:nvSpPr>
            <p:spPr>
              <a:xfrm>
                <a:off x="3696537" y="3067683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3737433" y="2691605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438525" y="370522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58311" y="3784599"/>
            <a:ext cx="1076325" cy="1382952"/>
            <a:chOff x="3438525" y="2691605"/>
            <a:chExt cx="1076325" cy="1382952"/>
          </a:xfrm>
        </p:grpSpPr>
        <p:grpSp>
          <p:nvGrpSpPr>
            <p:cNvPr id="22" name="Group 21"/>
            <p:cNvGrpSpPr/>
            <p:nvPr/>
          </p:nvGrpSpPr>
          <p:grpSpPr>
            <a:xfrm>
              <a:off x="3737791" y="2691605"/>
              <a:ext cx="477793" cy="1014121"/>
              <a:chOff x="3696537" y="2691605"/>
              <a:chExt cx="477793" cy="1014121"/>
            </a:xfrm>
          </p:grpSpPr>
          <p:sp>
            <p:nvSpPr>
              <p:cNvPr id="24" name="Round Same Side Corner Rectangle 23"/>
              <p:cNvSpPr/>
              <p:nvPr/>
            </p:nvSpPr>
            <p:spPr>
              <a:xfrm>
                <a:off x="3696537" y="3067683"/>
                <a:ext cx="477793" cy="6380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3737433" y="2691605"/>
                <a:ext cx="396000" cy="396000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438525" y="370522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 3</a:t>
              </a:r>
              <a:endParaRPr lang="en-US" dirty="0"/>
            </a:p>
          </p:txBody>
        </p:sp>
      </p:grpSp>
      <p:cxnSp>
        <p:nvCxnSpPr>
          <p:cNvPr id="33" name="Curved Connector 32"/>
          <p:cNvCxnSpPr>
            <a:stCxn id="19" idx="0"/>
            <a:endCxn id="25" idx="0"/>
          </p:cNvCxnSpPr>
          <p:nvPr/>
        </p:nvCxnSpPr>
        <p:spPr>
          <a:xfrm>
            <a:off x="5920507" y="3015230"/>
            <a:ext cx="375966" cy="769369"/>
          </a:xfrm>
          <a:prstGeom prst="curvedConnector2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7" idx="2"/>
            <a:endCxn id="20" idx="0"/>
          </p:cNvCxnSpPr>
          <p:nvPr/>
        </p:nvCxnSpPr>
        <p:spPr>
          <a:xfrm rot="5400000">
            <a:off x="5292382" y="1928468"/>
            <a:ext cx="780890" cy="2434"/>
          </a:xfrm>
          <a:prstGeom prst="curvedConnector3">
            <a:avLst/>
          </a:prstGeom>
          <a:ln w="3175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960144" y="228600"/>
            <a:ext cx="1447800" cy="1310640"/>
            <a:chOff x="4960144" y="228600"/>
            <a:chExt cx="1447800" cy="1310640"/>
          </a:xfrm>
        </p:grpSpPr>
        <p:grpSp>
          <p:nvGrpSpPr>
            <p:cNvPr id="48" name="Group 47"/>
            <p:cNvGrpSpPr/>
            <p:nvPr/>
          </p:nvGrpSpPr>
          <p:grpSpPr>
            <a:xfrm>
              <a:off x="5144453" y="569595"/>
              <a:ext cx="1079182" cy="969645"/>
              <a:chOff x="5092065" y="455295"/>
              <a:chExt cx="1186815" cy="96964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92065" y="893445"/>
                <a:ext cx="1186815" cy="53149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92065" y="455295"/>
                <a:ext cx="285965" cy="9620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6200000">
                <a:off x="538734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>
                <p:custDataLst>
                  <p:tags r:id="rId3"/>
                </p:custDataLst>
              </p:nvPr>
            </p:nvSpPr>
            <p:spPr>
              <a:xfrm rot="16200000">
                <a:off x="568452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 rot="16200000">
                <a:off x="598170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960144" y="228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Firm A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884620" y="4036994"/>
            <a:ext cx="1447800" cy="1310640"/>
            <a:chOff x="7884620" y="4933750"/>
            <a:chExt cx="1447800" cy="1310640"/>
          </a:xfrm>
        </p:grpSpPr>
        <p:grpSp>
          <p:nvGrpSpPr>
            <p:cNvPr id="52" name="Group 51"/>
            <p:cNvGrpSpPr/>
            <p:nvPr/>
          </p:nvGrpSpPr>
          <p:grpSpPr>
            <a:xfrm>
              <a:off x="8068929" y="5274745"/>
              <a:ext cx="1079182" cy="969645"/>
              <a:chOff x="5092065" y="455295"/>
              <a:chExt cx="1186815" cy="96964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092065" y="893445"/>
                <a:ext cx="1186815" cy="53149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092065" y="455295"/>
                <a:ext cx="285965" cy="9620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6200000">
                <a:off x="538734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Triangle 55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568452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Triangle 56"/>
              <p:cNvSpPr/>
              <p:nvPr/>
            </p:nvSpPr>
            <p:spPr>
              <a:xfrm rot="16200000">
                <a:off x="598170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884620" y="493375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Firm B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63479" y="4036994"/>
            <a:ext cx="1447800" cy="1310640"/>
            <a:chOff x="1963479" y="4855144"/>
            <a:chExt cx="1447800" cy="1310640"/>
          </a:xfrm>
        </p:grpSpPr>
        <p:grpSp>
          <p:nvGrpSpPr>
            <p:cNvPr id="59" name="Group 58"/>
            <p:cNvGrpSpPr/>
            <p:nvPr/>
          </p:nvGrpSpPr>
          <p:grpSpPr>
            <a:xfrm>
              <a:off x="2147788" y="5196139"/>
              <a:ext cx="1079182" cy="969645"/>
              <a:chOff x="5092065" y="455295"/>
              <a:chExt cx="1186815" cy="96964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92065" y="893445"/>
                <a:ext cx="1186815" cy="53149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092065" y="455295"/>
                <a:ext cx="285965" cy="9620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Triangle 61"/>
              <p:cNvSpPr/>
              <p:nvPr/>
            </p:nvSpPr>
            <p:spPr>
              <a:xfrm rot="16200000">
                <a:off x="538734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/>
              <p:cNvSpPr/>
              <p:nvPr>
                <p:custDataLst>
                  <p:tags r:id="rId1"/>
                </p:custDataLst>
              </p:nvPr>
            </p:nvSpPr>
            <p:spPr>
              <a:xfrm rot="16200000">
                <a:off x="568452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Triangle 63"/>
              <p:cNvSpPr/>
              <p:nvPr/>
            </p:nvSpPr>
            <p:spPr>
              <a:xfrm rot="16200000">
                <a:off x="5981700" y="599122"/>
                <a:ext cx="259080" cy="335280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963479" y="4855144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Firm C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572002" y="5303520"/>
            <a:ext cx="22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i="1" dirty="0" smtClean="0"/>
              <a:t>Banker </a:t>
            </a:r>
            <a:r>
              <a:rPr lang="de-CH" i="1" dirty="0" err="1" smtClean="0"/>
              <a:t>network</a:t>
            </a:r>
            <a:endParaRPr lang="en-US" i="1" dirty="0"/>
          </a:p>
        </p:txBody>
      </p:sp>
      <p:cxnSp>
        <p:nvCxnSpPr>
          <p:cNvPr id="81" name="Curved Connector 80"/>
          <p:cNvCxnSpPr>
            <a:stCxn id="60" idx="3"/>
            <a:endCxn id="8" idx="2"/>
          </p:cNvCxnSpPr>
          <p:nvPr/>
        </p:nvCxnSpPr>
        <p:spPr>
          <a:xfrm flipV="1">
            <a:off x="3226970" y="4482080"/>
            <a:ext cx="1600882" cy="59980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4" idx="1"/>
            <a:endCxn id="24" idx="0"/>
          </p:cNvCxnSpPr>
          <p:nvPr/>
        </p:nvCxnSpPr>
        <p:spPr>
          <a:xfrm rot="10800000">
            <a:off x="6535371" y="4479700"/>
            <a:ext cx="1533559" cy="379303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65" idx="0"/>
            <a:endCxn id="19" idx="2"/>
          </p:cNvCxnSpPr>
          <p:nvPr/>
        </p:nvCxnSpPr>
        <p:spPr>
          <a:xfrm rot="5400000" flipH="1" flipV="1">
            <a:off x="3554164" y="2148445"/>
            <a:ext cx="1021764" cy="2755335"/>
          </a:xfrm>
          <a:prstGeom prst="curvedConnector2">
            <a:avLst/>
          </a:prstGeom>
          <a:ln w="3175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8" idx="0"/>
          </p:cNvCxnSpPr>
          <p:nvPr/>
        </p:nvCxnSpPr>
        <p:spPr>
          <a:xfrm rot="10800000" flipV="1">
            <a:off x="5305645" y="4479698"/>
            <a:ext cx="751932" cy="238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7" idx="3"/>
            <a:endCxn id="58" idx="0"/>
          </p:cNvCxnSpPr>
          <p:nvPr/>
        </p:nvCxnSpPr>
        <p:spPr>
          <a:xfrm>
            <a:off x="6223635" y="1273493"/>
            <a:ext cx="2384885" cy="2763501"/>
          </a:xfrm>
          <a:prstGeom prst="curvedConnector2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941446" y="228600"/>
            <a:ext cx="7814036" cy="5662062"/>
            <a:chOff x="1941446" y="228600"/>
            <a:chExt cx="7814036" cy="5662062"/>
          </a:xfrm>
        </p:grpSpPr>
        <p:sp>
          <p:nvSpPr>
            <p:cNvPr id="5" name="Oval 4"/>
            <p:cNvSpPr/>
            <p:nvPr/>
          </p:nvSpPr>
          <p:spPr>
            <a:xfrm>
              <a:off x="3714750" y="2066926"/>
              <a:ext cx="3850707" cy="38237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28586" y="3786980"/>
              <a:ext cx="1076325" cy="1382952"/>
              <a:chOff x="3438525" y="2691605"/>
              <a:chExt cx="1076325" cy="138295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51" name="Round Same Side Corner Rectangle 50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lowchart: Connector 51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1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3448" y="2320130"/>
              <a:ext cx="1076325" cy="1382952"/>
              <a:chOff x="3438525" y="2691605"/>
              <a:chExt cx="1076325" cy="138295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47" name="Round Same Side Corner Rectangle 46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2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758311" y="3784599"/>
              <a:ext cx="1076325" cy="1382952"/>
              <a:chOff x="3438525" y="2691605"/>
              <a:chExt cx="1076325" cy="138295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43" name="Round Same Side Corner Rectangle 42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lowchart: Connector 43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3</a:t>
                </a:r>
                <a:endParaRPr lang="en-US" dirty="0"/>
              </a:p>
            </p:txBody>
          </p:sp>
        </p:grpSp>
        <p:cxnSp>
          <p:nvCxnSpPr>
            <p:cNvPr id="9" name="Curved Connector 8"/>
            <p:cNvCxnSpPr>
              <a:stCxn id="47" idx="0"/>
              <a:endCxn id="44" idx="0"/>
            </p:cNvCxnSpPr>
            <p:nvPr/>
          </p:nvCxnSpPr>
          <p:spPr>
            <a:xfrm>
              <a:off x="5920507" y="3015230"/>
              <a:ext cx="375966" cy="769369"/>
            </a:xfrm>
            <a:prstGeom prst="curvedConnector2">
              <a:avLst/>
            </a:prstGeom>
            <a:ln w="317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36" idx="2"/>
              <a:endCxn id="48" idx="0"/>
            </p:cNvCxnSpPr>
            <p:nvPr/>
          </p:nvCxnSpPr>
          <p:spPr>
            <a:xfrm rot="5400000">
              <a:off x="5292382" y="1928468"/>
              <a:ext cx="780890" cy="2434"/>
            </a:xfrm>
            <a:prstGeom prst="curvedConnector3">
              <a:avLst/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960144" y="228600"/>
              <a:ext cx="1447800" cy="1310640"/>
              <a:chOff x="4960144" y="228600"/>
              <a:chExt cx="1447800" cy="131064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144453" y="569595"/>
                <a:ext cx="1079182" cy="969645"/>
                <a:chOff x="5092065" y="455295"/>
                <a:chExt cx="1186815" cy="969645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Triangle 37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Triangle 38"/>
                <p:cNvSpPr/>
                <p:nvPr>
                  <p:custDataLst>
                    <p:tags r:id="rId4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960144" y="2286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C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84620" y="4036994"/>
              <a:ext cx="1447800" cy="1310640"/>
              <a:chOff x="7884620" y="4933750"/>
              <a:chExt cx="1447800" cy="131064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Triangle 30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Triangle 31"/>
                <p:cNvSpPr/>
                <p:nvPr>
                  <p:custDataLst>
                    <p:tags r:id="rId3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Triangle 32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D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41446" y="2593783"/>
              <a:ext cx="1447800" cy="1310640"/>
              <a:chOff x="1963479" y="4855144"/>
              <a:chExt cx="1447800" cy="131064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147788" y="5196139"/>
                <a:ext cx="1079182" cy="969645"/>
                <a:chOff x="5092065" y="455295"/>
                <a:chExt cx="1186815" cy="96964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Triangle 23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Triangle 24"/>
                <p:cNvSpPr/>
                <p:nvPr>
                  <p:custDataLst>
                    <p:tags r:id="rId2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Triangle 25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963479" y="485514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</a:t>
                </a:r>
                <a:r>
                  <a:rPr lang="de-CH" dirty="0"/>
                  <a:t>B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572002" y="5303520"/>
              <a:ext cx="2233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Banker </a:t>
              </a:r>
              <a:r>
                <a:rPr lang="de-CH" i="1" dirty="0" err="1" smtClean="0"/>
                <a:t>network</a:t>
              </a:r>
              <a:endParaRPr lang="en-US" i="1" dirty="0"/>
            </a:p>
          </p:txBody>
        </p:sp>
        <p:cxnSp>
          <p:nvCxnSpPr>
            <p:cNvPr id="15" name="Curved Connector 14"/>
            <p:cNvCxnSpPr>
              <a:stCxn id="22" idx="3"/>
              <a:endCxn id="51" idx="2"/>
            </p:cNvCxnSpPr>
            <p:nvPr/>
          </p:nvCxnSpPr>
          <p:spPr>
            <a:xfrm>
              <a:off x="3204937" y="3638676"/>
              <a:ext cx="1622915" cy="84340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30" idx="1"/>
              <a:endCxn id="43" idx="0"/>
            </p:cNvCxnSpPr>
            <p:nvPr/>
          </p:nvCxnSpPr>
          <p:spPr>
            <a:xfrm rot="10800000">
              <a:off x="6535371" y="4479700"/>
              <a:ext cx="1533559" cy="379303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6" idx="3"/>
              <a:endCxn id="28" idx="0"/>
            </p:cNvCxnSpPr>
            <p:nvPr/>
          </p:nvCxnSpPr>
          <p:spPr>
            <a:xfrm>
              <a:off x="6223635" y="1273493"/>
              <a:ext cx="2384885" cy="2763501"/>
            </a:xfrm>
            <a:prstGeom prst="curved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47" idx="2"/>
            </p:cNvCxnSpPr>
            <p:nvPr/>
          </p:nvCxnSpPr>
          <p:spPr>
            <a:xfrm rot="10800000" flipV="1">
              <a:off x="5089418" y="3015230"/>
              <a:ext cx="353297" cy="778996"/>
            </a:xfrm>
            <a:prstGeom prst="curvedConnector2">
              <a:avLst/>
            </a:prstGeom>
            <a:ln w="317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22421" y="1809259"/>
              <a:ext cx="2233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Firm network</a:t>
              </a:r>
              <a:endParaRPr lang="en-US" i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44692" y="4156343"/>
              <a:ext cx="1447800" cy="1310640"/>
              <a:chOff x="7884620" y="4933750"/>
              <a:chExt cx="1447800" cy="131064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ight Triangle 57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ight Triangle 58"/>
                <p:cNvSpPr/>
                <p:nvPr>
                  <p:custDataLst>
                    <p:tags r:id="rId1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A</a:t>
                </a:r>
                <a:endParaRPr lang="en-US" dirty="0"/>
              </a:p>
            </p:txBody>
          </p:sp>
        </p:grpSp>
        <p:cxnSp>
          <p:nvCxnSpPr>
            <p:cNvPr id="61" name="Curved Connector 60"/>
            <p:cNvCxnSpPr>
              <a:stCxn id="56" idx="3"/>
              <a:endCxn id="51" idx="2"/>
            </p:cNvCxnSpPr>
            <p:nvPr/>
          </p:nvCxnSpPr>
          <p:spPr>
            <a:xfrm flipV="1">
              <a:off x="3208183" y="4482080"/>
              <a:ext cx="1619669" cy="71915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23" idx="1"/>
              <a:endCxn id="57" idx="1"/>
            </p:cNvCxnSpPr>
            <p:nvPr/>
          </p:nvCxnSpPr>
          <p:spPr>
            <a:xfrm rot="10800000" flipH="1" flipV="1">
              <a:off x="2125755" y="3415791"/>
              <a:ext cx="3246" cy="1562560"/>
            </a:xfrm>
            <a:prstGeom prst="curvedConnector3">
              <a:avLst>
                <a:gd name="adj1" fmla="val -7042514"/>
              </a:avLst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63479" y="228600"/>
            <a:ext cx="7368941" cy="5662062"/>
            <a:chOff x="1963479" y="228600"/>
            <a:chExt cx="7368941" cy="5662062"/>
          </a:xfrm>
        </p:grpSpPr>
        <p:sp>
          <p:nvSpPr>
            <p:cNvPr id="35" name="Oval 34"/>
            <p:cNvSpPr/>
            <p:nvPr/>
          </p:nvSpPr>
          <p:spPr>
            <a:xfrm>
              <a:off x="3714750" y="2066926"/>
              <a:ext cx="3850707" cy="38237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528586" y="3786980"/>
              <a:ext cx="1076325" cy="1382952"/>
              <a:chOff x="3438525" y="2691605"/>
              <a:chExt cx="1076325" cy="138295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8" name="Round Same Side Corner Rectangle 7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Flowchart: Connector 3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1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143448" y="2320130"/>
              <a:ext cx="1076325" cy="1382952"/>
              <a:chOff x="3438525" y="2691605"/>
              <a:chExt cx="1076325" cy="138295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19" name="Round Same Side Corner Rectangle 18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lowchart: Connector 19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2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58311" y="3784599"/>
              <a:ext cx="1076325" cy="1382952"/>
              <a:chOff x="3438525" y="2691605"/>
              <a:chExt cx="1076325" cy="138295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37791" y="2691605"/>
                <a:ext cx="477793" cy="1014121"/>
                <a:chOff x="3696537" y="2691605"/>
                <a:chExt cx="477793" cy="1014121"/>
              </a:xfrm>
            </p:grpSpPr>
            <p:sp>
              <p:nvSpPr>
                <p:cNvPr id="24" name="Round Same Side Corner Rectangle 23"/>
                <p:cNvSpPr/>
                <p:nvPr/>
              </p:nvSpPr>
              <p:spPr>
                <a:xfrm>
                  <a:off x="3696537" y="3067683"/>
                  <a:ext cx="477793" cy="63804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>
                <a:xfrm>
                  <a:off x="3737433" y="2691605"/>
                  <a:ext cx="396000" cy="396000"/>
                </a:xfrm>
                <a:prstGeom prst="flowChart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3438525" y="3705225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Banker 3</a:t>
                </a:r>
                <a:endParaRPr lang="en-US" dirty="0"/>
              </a:p>
            </p:txBody>
          </p:sp>
        </p:grpSp>
        <p:cxnSp>
          <p:nvCxnSpPr>
            <p:cNvPr id="33" name="Curved Connector 32"/>
            <p:cNvCxnSpPr>
              <a:stCxn id="19" idx="0"/>
              <a:endCxn id="25" idx="0"/>
            </p:cNvCxnSpPr>
            <p:nvPr/>
          </p:nvCxnSpPr>
          <p:spPr>
            <a:xfrm>
              <a:off x="5920507" y="3015230"/>
              <a:ext cx="375966" cy="769369"/>
            </a:xfrm>
            <a:prstGeom prst="curvedConnector2">
              <a:avLst/>
            </a:prstGeom>
            <a:ln w="317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37" idx="2"/>
              <a:endCxn id="20" idx="0"/>
            </p:cNvCxnSpPr>
            <p:nvPr/>
          </p:nvCxnSpPr>
          <p:spPr>
            <a:xfrm rot="5400000">
              <a:off x="5292382" y="1928468"/>
              <a:ext cx="780890" cy="2434"/>
            </a:xfrm>
            <a:prstGeom prst="curvedConnector3">
              <a:avLst/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4960144" y="228600"/>
              <a:ext cx="1447800" cy="1310640"/>
              <a:chOff x="4960144" y="228600"/>
              <a:chExt cx="1447800" cy="131064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144453" y="569595"/>
                <a:ext cx="1079182" cy="969645"/>
                <a:chOff x="5092065" y="455295"/>
                <a:chExt cx="1186815" cy="96964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Triangle 42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ight Triangle 45"/>
                <p:cNvSpPr/>
                <p:nvPr>
                  <p:custDataLst>
                    <p:tags r:id="rId3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4960144" y="2286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B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84620" y="4036994"/>
              <a:ext cx="1447800" cy="1310640"/>
              <a:chOff x="7884620" y="4933750"/>
              <a:chExt cx="1447800" cy="13106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Triangle 54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>
                  <p:custDataLst>
                    <p:tags r:id="rId2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ight Triangle 56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A</a:t>
                </a:r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963479" y="4036994"/>
              <a:ext cx="1447800" cy="1310640"/>
              <a:chOff x="1963479" y="4855144"/>
              <a:chExt cx="1447800" cy="131064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147788" y="5196139"/>
                <a:ext cx="1079182" cy="969645"/>
                <a:chOff x="5092065" y="455295"/>
                <a:chExt cx="1186815" cy="96964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ight Triangle 61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ight Triangle 62"/>
                <p:cNvSpPr/>
                <p:nvPr>
                  <p:custDataLst>
                    <p:tags r:id="rId1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ight Triangle 63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963479" y="485514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C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4572002" y="5303520"/>
              <a:ext cx="2233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Banker </a:t>
              </a:r>
              <a:r>
                <a:rPr lang="de-CH" i="1" dirty="0" err="1" smtClean="0"/>
                <a:t>network</a:t>
              </a:r>
              <a:endParaRPr lang="en-US" i="1" dirty="0"/>
            </a:p>
          </p:txBody>
        </p:sp>
        <p:cxnSp>
          <p:nvCxnSpPr>
            <p:cNvPr id="81" name="Curved Connector 80"/>
            <p:cNvCxnSpPr>
              <a:stCxn id="60" idx="3"/>
              <a:endCxn id="8" idx="2"/>
            </p:cNvCxnSpPr>
            <p:nvPr/>
          </p:nvCxnSpPr>
          <p:spPr>
            <a:xfrm flipV="1">
              <a:off x="3226970" y="4482080"/>
              <a:ext cx="1600882" cy="599807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54" idx="1"/>
              <a:endCxn id="24" idx="0"/>
            </p:cNvCxnSpPr>
            <p:nvPr/>
          </p:nvCxnSpPr>
          <p:spPr>
            <a:xfrm rot="10800000">
              <a:off x="6535371" y="4479700"/>
              <a:ext cx="1533559" cy="379303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37" idx="3"/>
              <a:endCxn id="58" idx="0"/>
            </p:cNvCxnSpPr>
            <p:nvPr/>
          </p:nvCxnSpPr>
          <p:spPr>
            <a:xfrm>
              <a:off x="6223635" y="1273493"/>
              <a:ext cx="2384885" cy="2763501"/>
            </a:xfrm>
            <a:prstGeom prst="curved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19" idx="2"/>
            </p:cNvCxnSpPr>
            <p:nvPr/>
          </p:nvCxnSpPr>
          <p:spPr>
            <a:xfrm rot="10800000" flipV="1">
              <a:off x="5089418" y="3015230"/>
              <a:ext cx="353297" cy="778996"/>
            </a:xfrm>
            <a:prstGeom prst="curvedConnector2">
              <a:avLst/>
            </a:prstGeom>
            <a:ln w="317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310566" y="938927"/>
              <a:ext cx="2233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i="1" dirty="0" smtClean="0"/>
                <a:t>Firm network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1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6333" y="479705"/>
            <a:ext cx="2053042" cy="5294649"/>
            <a:chOff x="2006333" y="479705"/>
            <a:chExt cx="2053042" cy="5294649"/>
          </a:xfrm>
        </p:grpSpPr>
        <p:grpSp>
          <p:nvGrpSpPr>
            <p:cNvPr id="68" name="Group 67"/>
            <p:cNvGrpSpPr/>
            <p:nvPr/>
          </p:nvGrpSpPr>
          <p:grpSpPr>
            <a:xfrm>
              <a:off x="2006333" y="4463714"/>
              <a:ext cx="1447800" cy="1310640"/>
              <a:chOff x="7884620" y="4933750"/>
              <a:chExt cx="1447800" cy="13106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Triangle 54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>
                  <p:custDataLst>
                    <p:tags r:id="rId1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ight Triangle 56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</a:t>
                </a:r>
                <a:endParaRPr lang="en-US" dirty="0"/>
              </a:p>
            </p:txBody>
          </p:sp>
        </p:grpSp>
        <p:sp>
          <p:nvSpPr>
            <p:cNvPr id="26" name="Round Same Side Corner Rectangle 25"/>
            <p:cNvSpPr/>
            <p:nvPr/>
          </p:nvSpPr>
          <p:spPr>
            <a:xfrm>
              <a:off x="2455826" y="3113704"/>
              <a:ext cx="477793" cy="6380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496722" y="2737626"/>
              <a:ext cx="396000" cy="396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93499" y="2343754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8275" y="1290476"/>
              <a:ext cx="692894" cy="69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348275" y="863756"/>
              <a:ext cx="692894" cy="3972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urved Connector 30"/>
            <p:cNvCxnSpPr>
              <a:stCxn id="58" idx="0"/>
            </p:cNvCxnSpPr>
            <p:nvPr/>
          </p:nvCxnSpPr>
          <p:spPr>
            <a:xfrm rot="16200000" flipV="1">
              <a:off x="2409475" y="4142956"/>
              <a:ext cx="640651" cy="86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9367" y="3943159"/>
              <a:ext cx="13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Information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56559" y="47970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133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0285" y="479705"/>
            <a:ext cx="4889016" cy="6259684"/>
            <a:chOff x="280285" y="479705"/>
            <a:chExt cx="4889016" cy="6259684"/>
          </a:xfrm>
        </p:grpSpPr>
        <p:grpSp>
          <p:nvGrpSpPr>
            <p:cNvPr id="68" name="Group 67"/>
            <p:cNvGrpSpPr/>
            <p:nvPr/>
          </p:nvGrpSpPr>
          <p:grpSpPr>
            <a:xfrm>
              <a:off x="280285" y="4463715"/>
              <a:ext cx="1447800" cy="1310640"/>
              <a:chOff x="7884620" y="4933750"/>
              <a:chExt cx="1447800" cy="13106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068928" y="5274745"/>
                <a:ext cx="1079184" cy="969645"/>
                <a:chOff x="5092063" y="455295"/>
                <a:chExt cx="1186817" cy="969645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092063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Triangle 54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>
                  <p:custDataLst>
                    <p:tags r:id="rId2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ight Triangle 56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A</a:t>
                </a:r>
                <a:endParaRPr lang="en-US" dirty="0"/>
              </a:p>
            </p:txBody>
          </p:sp>
        </p:grpSp>
        <p:sp>
          <p:nvSpPr>
            <p:cNvPr id="26" name="Round Same Side Corner Rectangle 25"/>
            <p:cNvSpPr/>
            <p:nvPr/>
          </p:nvSpPr>
          <p:spPr>
            <a:xfrm>
              <a:off x="2455826" y="3113704"/>
              <a:ext cx="477793" cy="6380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496722" y="2737626"/>
              <a:ext cx="396000" cy="396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93499" y="2343754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Banker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8275" y="1290476"/>
              <a:ext cx="692894" cy="69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348275" y="863756"/>
              <a:ext cx="692894" cy="3972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urved Connector 30"/>
            <p:cNvCxnSpPr>
              <a:stCxn id="58" idx="0"/>
              <a:endCxn id="26" idx="1"/>
            </p:cNvCxnSpPr>
            <p:nvPr/>
          </p:nvCxnSpPr>
          <p:spPr>
            <a:xfrm rot="5400000" flipH="1" flipV="1">
              <a:off x="1493470" y="3262462"/>
              <a:ext cx="711968" cy="169053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29717" y="4053457"/>
              <a:ext cx="13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Information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56559" y="47970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Bank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721501" y="4456095"/>
              <a:ext cx="1447800" cy="1310640"/>
              <a:chOff x="7884620" y="4933750"/>
              <a:chExt cx="1447800" cy="131064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068929" y="5274745"/>
                <a:ext cx="1079182" cy="969645"/>
                <a:chOff x="5092065" y="455295"/>
                <a:chExt cx="1186815" cy="96964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92065" y="893445"/>
                  <a:ext cx="1186815" cy="53149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092065" y="455295"/>
                  <a:ext cx="285965" cy="96202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Triangle 22"/>
                <p:cNvSpPr/>
                <p:nvPr/>
              </p:nvSpPr>
              <p:spPr>
                <a:xfrm rot="16200000">
                  <a:off x="538734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Triangle 23"/>
                <p:cNvSpPr/>
                <p:nvPr>
                  <p:custDataLst>
                    <p:tags r:id="rId1"/>
                  </p:custDataLst>
                </p:nvPr>
              </p:nvSpPr>
              <p:spPr>
                <a:xfrm rot="16200000">
                  <a:off x="568452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Triangle 24"/>
                <p:cNvSpPr/>
                <p:nvPr/>
              </p:nvSpPr>
              <p:spPr>
                <a:xfrm rot="16200000">
                  <a:off x="5981700" y="599122"/>
                  <a:ext cx="259080" cy="335280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884620" y="493375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Firm B</a:t>
                </a:r>
                <a:endParaRPr lang="en-US" dirty="0"/>
              </a:p>
            </p:txBody>
          </p:sp>
        </p:grpSp>
        <p:cxnSp>
          <p:nvCxnSpPr>
            <p:cNvPr id="29" name="Curved Connector 28"/>
            <p:cNvCxnSpPr>
              <a:stCxn id="20" idx="0"/>
              <a:endCxn id="26" idx="1"/>
            </p:cNvCxnSpPr>
            <p:nvPr/>
          </p:nvCxnSpPr>
          <p:spPr>
            <a:xfrm rot="16200000" flipV="1">
              <a:off x="3217888" y="3228582"/>
              <a:ext cx="704348" cy="175067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38903" y="5816059"/>
              <a:ext cx="3441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rgbClr val="C00000"/>
                  </a:solidFill>
                </a:rPr>
                <a:t>Alternative explanations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rgbClr val="C00000"/>
                  </a:solidFill>
                </a:rPr>
                <a:t>Industry effects?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rgbClr val="C00000"/>
                  </a:solidFill>
                </a:rPr>
                <a:t>Geographic proximity?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2145" y="5302995"/>
              <a:ext cx="189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/>
                <a:t>Collaboration</a:t>
              </a:r>
              <a:endParaRPr lang="en-US" dirty="0"/>
            </a:p>
          </p:txBody>
        </p:sp>
        <p:cxnSp>
          <p:nvCxnSpPr>
            <p:cNvPr id="37" name="Curved Connector 36"/>
            <p:cNvCxnSpPr/>
            <p:nvPr/>
          </p:nvCxnSpPr>
          <p:spPr>
            <a:xfrm flipV="1">
              <a:off x="1561195" y="5235240"/>
              <a:ext cx="2279286" cy="10477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757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c03a14-3fb0-4154-828d-1146045773d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12225</TotalTime>
  <Words>323</Words>
  <Application>Microsoft Office PowerPoint</Application>
  <PresentationFormat>Widescreen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Symbol</vt:lpstr>
      <vt:lpstr>Calibri</vt:lpstr>
      <vt:lpstr>Calibri Light</vt:lpstr>
      <vt:lpstr>Cambria Math</vt:lpstr>
      <vt:lpstr>Office Theme</vt:lpstr>
      <vt:lpstr>PowerPoint Presentation</vt:lpstr>
      <vt:lpstr>Variable capacity</vt:lpstr>
      <vt:lpstr>Fixed capacity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Frattaroli Marc</dc:creator>
  <cp:lastModifiedBy>Herpfer, Christoph Helmut</cp:lastModifiedBy>
  <cp:revision>69</cp:revision>
  <dcterms:created xsi:type="dcterms:W3CDTF">2017-06-21T08:34:48Z</dcterms:created>
  <dcterms:modified xsi:type="dcterms:W3CDTF">2019-07-02T14:51:14Z</dcterms:modified>
</cp:coreProperties>
</file>