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5"/>
  </p:notesMasterIdLst>
  <p:handoutMasterIdLst>
    <p:handoutMasterId r:id="rId26"/>
  </p:handoutMasterIdLst>
  <p:sldIdLst>
    <p:sldId id="467" r:id="rId2"/>
    <p:sldId id="445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13" r:id="rId11"/>
    <p:sldId id="414" r:id="rId12"/>
    <p:sldId id="415" r:id="rId13"/>
    <p:sldId id="447" r:id="rId14"/>
    <p:sldId id="416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48" r:id="rId23"/>
    <p:sldId id="405" r:id="rId2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571" autoAdjust="0"/>
  </p:normalViewPr>
  <p:slideViewPr>
    <p:cSldViewPr>
      <p:cViewPr varScale="1">
        <p:scale>
          <a:sx n="80" d="100"/>
          <a:sy n="80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5C71CF32-970C-413C-A278-5F1BEB68C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4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AAF9693C-FAE6-46E7-AEAA-800252E5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4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1D009-15F6-4031-B60C-844E6A4743C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  <p:sp>
        <p:nvSpPr>
          <p:cNvPr id="4506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CBAA4-CA0A-4674-9BE6-E188858BA3A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BF941-2072-40CD-919F-3DA3D3AB598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C4BB-CB09-40CF-9C0D-2173D9DF6E8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FB40B-71DC-463B-A576-4735161CCA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5DEAA-6B89-44F3-825A-F691F329586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B5BBC-FEA0-4EDE-8542-837408E7107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9693C-FAE6-46E7-AEAA-800252E5F5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9693C-FAE6-46E7-AEAA-800252E5F5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Dikdörtgen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Dikdörtgen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6 Dikdörtgen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9 Dikdörtgen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10 Yuvarlatılmış Dikdörtgen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11 Yuvarlatılmış Dikdörtgen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12 Dikdörtgen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13 Dikdörtgen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14 Dikdörtgen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15 Dikdörtgen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17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69B609-B8E6-4457-8D8D-0365CA609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FB296-B74B-447D-B594-78A22EDB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1ED58-59D1-43A5-A5DC-BDC073CA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8DA74-911D-4B3F-8382-A72DBE42E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67E7B-9710-4111-ADCF-EE58E9C8D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4E8A-47E7-49D6-9EFA-C9215160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DAC23A6-117D-4107-9EF0-3D0B18E31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BD1AB-CE38-4F53-A36F-7CDA5CD99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A2AA7-8174-4794-9625-DB1AAD99F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3F7B1-681D-4398-BB8E-EF081686B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7A3C-6C2C-4E7A-9450-875748C2E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28 Dikdörtgen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29 Dikdörtgen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63" name="2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2064" name="1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B64D2D-6AD1-4EAA-BFFA-2BEDA9E75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8" r:id="rId2"/>
    <p:sldLayoutId id="2147483739" r:id="rId3"/>
    <p:sldLayoutId id="2147483740" r:id="rId4"/>
    <p:sldLayoutId id="2147483747" r:id="rId5"/>
    <p:sldLayoutId id="2147483748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.tr/imgres?imgurl=http://prplanlama.com/wp-content/uploads/2007/08/aaa.jpg&amp;imgrefurl=http://prplanlama.com/?p=4&amp;usg=__yrnzmekdoCLAFnll_LpYhLubWKg=&amp;h=317&amp;w=378&amp;sz=95&amp;hl=tr&amp;start=4&amp;sig2=F45wKBw1RzphsWsxrJLLKA&amp;um=1&amp;itbs=1&amp;tbnid=6BB0F29URje0ZM:&amp;tbnh=102&amp;tbnw=122&amp;prev=/images?q=hedef&amp;hl=tr&amp;um=1&amp;ei=jt97S5KGKMOg_Aaax4HyB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ihanucar.com/UImages/typical_ITproject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838325" y="685800"/>
            <a:ext cx="57912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/>
            <a: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  <a:t>Bilişim Teknolojilerinde </a:t>
            </a:r>
            <a:b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</a:br>
            <a: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  <a:t>	Proje Yönetimi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B609-B8E6-4457-8D8D-0365CA6090E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304800" y="3200400"/>
            <a:ext cx="2286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Temel Bilgiler </a:t>
            </a:r>
            <a:endParaRPr lang="tr-TR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Standart Proje Yönetiminin Faydaları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620000" cy="5486400"/>
          </a:xfrm>
        </p:spPr>
        <p:txBody>
          <a:bodyPr/>
          <a:lstStyle/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Daha iyi kontrol (finans, insan kaynakları vb.)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Müşteri İlişkilerini geliştirme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Kısa geliştirme süreleri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Düşük maliyetler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Yüksek kalite ve uygunluk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Yüksek kar marjları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Verimlilik artışı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Daha iyi iç koordinasyon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Çalışanların moralinin yükselmesi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</a:t>
            </a:r>
            <a:r>
              <a:rPr lang="tr-TR" sz="2400" dirty="0" smtClean="0">
                <a:latin typeface="Times New Roman" pitchFamily="18" charset="0"/>
              </a:rPr>
              <a:t> nedir</a:t>
            </a:r>
            <a:r>
              <a:rPr lang="en-US" sz="2400" dirty="0" smtClean="0">
                <a:latin typeface="Times New Roman" pitchFamily="18" charset="0"/>
              </a:rPr>
              <a:t>?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5029200"/>
          </a:xfrm>
        </p:spPr>
        <p:txBody>
          <a:bodyPr>
            <a:normAutofit/>
          </a:bodyPr>
          <a:lstStyle/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“</a:t>
            </a:r>
            <a:r>
              <a:rPr lang="en-AU" sz="2000" dirty="0" err="1" smtClean="0">
                <a:latin typeface="Times New Roman" pitchFamily="18" charset="0"/>
              </a:rPr>
              <a:t>Belirli</a:t>
            </a:r>
            <a:r>
              <a:rPr lang="en-AU" sz="2000" dirty="0" smtClean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başlangıç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ve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bitiş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noktası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olan</a:t>
            </a:r>
            <a:r>
              <a:rPr lang="en-AU" sz="2000" dirty="0">
                <a:latin typeface="Times New Roman" pitchFamily="18" charset="0"/>
              </a:rPr>
              <a:t>, </a:t>
            </a:r>
            <a:r>
              <a:rPr lang="en-AU" sz="2000" dirty="0" err="1">
                <a:latin typeface="Times New Roman" pitchFamily="18" charset="0"/>
              </a:rPr>
              <a:t>amacı</a:t>
            </a:r>
            <a:r>
              <a:rPr lang="en-AU" sz="2000" dirty="0">
                <a:latin typeface="Times New Roman" pitchFamily="18" charset="0"/>
              </a:rPr>
              <a:t>, </a:t>
            </a:r>
            <a:r>
              <a:rPr lang="en-AU" sz="2000" dirty="0" err="1" smtClean="0">
                <a:latin typeface="Times New Roman" pitchFamily="18" charset="0"/>
              </a:rPr>
              <a:t>kapsamı</a:t>
            </a:r>
            <a:r>
              <a:rPr lang="tr-TR" sz="2000" dirty="0" smtClean="0">
                <a:latin typeface="Times New Roman" pitchFamily="18" charset="0"/>
              </a:rPr>
              <a:t> </a:t>
            </a:r>
            <a:r>
              <a:rPr lang="en-AU" sz="2000" dirty="0" err="1" smtClean="0">
                <a:latin typeface="Times New Roman" pitchFamily="18" charset="0"/>
              </a:rPr>
              <a:t>ve</a:t>
            </a:r>
            <a:r>
              <a:rPr lang="en-AU" sz="2000" dirty="0" smtClean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bütçesi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açıkça</a:t>
            </a:r>
            <a:r>
              <a:rPr lang="en-AU" sz="2000" dirty="0">
                <a:latin typeface="Times New Roman" pitchFamily="18" charset="0"/>
              </a:rPr>
              <a:t> tanımlanmış </a:t>
            </a:r>
            <a:r>
              <a:rPr lang="en-AU" sz="2000" dirty="0" err="1">
                <a:latin typeface="Times New Roman" pitchFamily="18" charset="0"/>
              </a:rPr>
              <a:t>ve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bir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defaya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mahsus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gerçekleştirilen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aktiviteler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bütünüdür</a:t>
            </a:r>
            <a:r>
              <a:rPr lang="en-AU" sz="2000" dirty="0" smtClean="0">
                <a:latin typeface="Times New Roman" pitchFamily="18" charset="0"/>
              </a:rPr>
              <a:t>.</a:t>
            </a:r>
            <a:r>
              <a:rPr lang="tr-TR" sz="2000" dirty="0" smtClean="0">
                <a:latin typeface="Times New Roman" pitchFamily="18" charset="0"/>
              </a:rPr>
              <a:t>”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tr-TR" sz="2000" dirty="0" smtClean="0">
              <a:latin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Projelerin özellikleri  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>
                <a:latin typeface="Times New Roman" pitchFamily="18" charset="0"/>
              </a:rPr>
              <a:t>Unique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– Tek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 smtClean="0">
                <a:latin typeface="Times New Roman" pitchFamily="18" charset="0"/>
              </a:rPr>
              <a:t>Geçici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tr-TR" sz="2000" dirty="0" smtClean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 smtClean="0">
                <a:latin typeface="Times New Roman" pitchFamily="18" charset="0"/>
              </a:rPr>
              <a:t>Farklı </a:t>
            </a:r>
            <a:r>
              <a:rPr lang="tr-TR" sz="2000" dirty="0">
                <a:latin typeface="Times New Roman" pitchFamily="18" charset="0"/>
              </a:rPr>
              <a:t>alanlarda farklı </a:t>
            </a:r>
            <a:r>
              <a:rPr lang="tr-TR" sz="2000" dirty="0" smtClean="0">
                <a:latin typeface="Times New Roman" pitchFamily="18" charset="0"/>
              </a:rPr>
              <a:t>kaynaklar gerektiren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>
                <a:latin typeface="Times New Roman" pitchFamily="18" charset="0"/>
              </a:rPr>
              <a:t>Sponsoru yada müşterisi </a:t>
            </a:r>
            <a:r>
              <a:rPr lang="tr-TR" sz="2000" dirty="0" smtClean="0">
                <a:latin typeface="Times New Roman" pitchFamily="18" charset="0"/>
              </a:rPr>
              <a:t>olan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>
                <a:latin typeface="Times New Roman" pitchFamily="18" charset="0"/>
              </a:rPr>
              <a:t>Belirsizlik içeren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6" descr="http://t0.gstatic.com/images?q=tbn:6BB0F29URje0ZM:http://prplanlama.com/wp-content/uploads/2007/08/aa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2154" y="4953000"/>
            <a:ext cx="1731679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Örnek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</a:rPr>
              <a:t>T Proje</a:t>
            </a:r>
            <a:r>
              <a:rPr lang="tr-TR" sz="2400" dirty="0" smtClean="0">
                <a:latin typeface="Times New Roman" pitchFamily="18" charset="0"/>
              </a:rPr>
              <a:t>’</a:t>
            </a:r>
            <a:r>
              <a:rPr lang="tr-TR" sz="2400" dirty="0" err="1" smtClean="0">
                <a:latin typeface="Times New Roman" pitchFamily="18" charset="0"/>
              </a:rPr>
              <a:t>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3810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Northwest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Havayollarının geliştirdiği Rezervasyon Sistemi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ResNet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Birçok firmanın projelerle birlikte değiştirdiği donanım, yazlım ve </a:t>
            </a:r>
            <a:r>
              <a:rPr lang="tr-TR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network’ler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Yeni yazılım geliştirme yada mevcut sisteme yeni özellikler ekleme</a:t>
            </a:r>
          </a:p>
          <a:p>
            <a:pPr eaLnBrk="1" hangingPunct="1"/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…</a:t>
            </a:r>
          </a:p>
          <a:p>
            <a:pPr eaLnBrk="1" hangingPunct="1"/>
            <a:endParaRPr lang="tr-TR" sz="2000" dirty="0" smtClean="0">
              <a:latin typeface="Times New Roman" pitchFamily="18" charset="0"/>
            </a:endParaRPr>
          </a:p>
          <a:p>
            <a:pPr eaLnBrk="1" hangingPunct="1"/>
            <a:endParaRPr lang="tr-TR" sz="2000" dirty="0" smtClean="0">
              <a:latin typeface="Times New Roman" pitchFamily="18" charset="0"/>
            </a:endParaRP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sz="2000" dirty="0" smtClean="0">
                <a:latin typeface="Times New Roman" pitchFamily="18" charset="0"/>
              </a:rPr>
              <a:t>“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proje</a:t>
            </a:r>
            <a:r>
              <a:rPr lang="tr-TR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leri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”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</a:rPr>
              <a:t>donanım, yazılım ve network içeren projelerdir.</a:t>
            </a:r>
            <a:r>
              <a:rPr lang="tr-TR" sz="2000" dirty="0" smtClean="0">
                <a:latin typeface="Times New Roman" pitchFamily="18" charset="0"/>
              </a:rPr>
              <a:t>”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/>
              <a:t>Bir projenin ana yapı taşları,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571095" y="5702300"/>
            <a:ext cx="5608637" cy="77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tr-TR" sz="2400" dirty="0">
                <a:latin typeface="Times New Roman" pitchFamily="18" charset="0"/>
              </a:rPr>
              <a:t> </a:t>
            </a:r>
            <a:r>
              <a:rPr lang="tr-TR" sz="2400" b="1" dirty="0">
                <a:solidFill>
                  <a:srgbClr val="CF0E30"/>
                </a:solidFill>
                <a:latin typeface="Times New Roman" pitchFamily="18" charset="0"/>
              </a:rPr>
              <a:t>KALİTE</a:t>
            </a:r>
            <a:endParaRPr lang="tr-TR" b="1" dirty="0">
              <a:solidFill>
                <a:srgbClr val="CF0E30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tr-TR" sz="2000" b="1" dirty="0">
                <a:solidFill>
                  <a:srgbClr val="CF0E30"/>
                </a:solidFill>
                <a:latin typeface="Times New Roman" pitchFamily="18" charset="0"/>
              </a:rPr>
              <a:t>  </a:t>
            </a:r>
            <a:r>
              <a:rPr lang="tr-TR" sz="2000" dirty="0">
                <a:solidFill>
                  <a:srgbClr val="CF0E30"/>
                </a:solidFill>
                <a:latin typeface="Times New Roman" pitchFamily="18" charset="0"/>
              </a:rPr>
              <a:t>(Performans - Şartlar &amp; Gerekler)     </a:t>
            </a:r>
            <a:endParaRPr lang="tr-TR" sz="2000" dirty="0">
              <a:solidFill>
                <a:srgbClr val="CF0E30"/>
              </a:solidFill>
              <a:latin typeface="Times New Roman Tur" pitchFamily="18" charset="-94"/>
            </a:endParaRP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2996670" y="3243262"/>
            <a:ext cx="2971800" cy="11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PROJE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</a:p>
          <a:p>
            <a:pPr algn="ctr" eaLnBrk="0" hangingPunct="0">
              <a:lnSpc>
                <a:spcPct val="100000"/>
              </a:lnSpc>
            </a:pP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KAPSAMI</a:t>
            </a:r>
          </a:p>
          <a:p>
            <a:pPr eaLnBrk="0" hangingPunct="0">
              <a:lnSpc>
                <a:spcPct val="100000"/>
              </a:lnSpc>
            </a:pP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Teslim Edilecekler)</a:t>
            </a:r>
            <a:endParaRPr lang="tr-TR" sz="2000" dirty="0">
              <a:solidFill>
                <a:schemeClr val="accent2">
                  <a:lumMod val="75000"/>
                </a:schemeClr>
              </a:solidFill>
              <a:latin typeface="Times New Roman Tur" pitchFamily="18" charset="-94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5562600" y="2209800"/>
            <a:ext cx="2230437" cy="1608284"/>
            <a:chOff x="6112932" y="2438400"/>
            <a:chExt cx="2230437" cy="1608284"/>
          </a:xfrm>
        </p:grpSpPr>
        <p:sp>
          <p:nvSpPr>
            <p:cNvPr id="445445" name="Rectangle 5"/>
            <p:cNvSpPr>
              <a:spLocks noChangeArrowheads="1"/>
            </p:cNvSpPr>
            <p:nvPr/>
          </p:nvSpPr>
          <p:spPr bwMode="auto">
            <a:xfrm>
              <a:off x="6112932" y="3276600"/>
              <a:ext cx="2230437" cy="770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tr-TR" b="1" dirty="0">
                  <a:solidFill>
                    <a:srgbClr val="037C03"/>
                  </a:solidFill>
                  <a:latin typeface="Times New Roman" pitchFamily="18" charset="0"/>
                </a:rPr>
                <a:t>    </a:t>
              </a:r>
              <a:r>
                <a:rPr lang="tr-TR" sz="2400" b="1" dirty="0">
                  <a:solidFill>
                    <a:srgbClr val="037C03"/>
                  </a:solidFill>
                  <a:latin typeface="Times New Roman" pitchFamily="18" charset="0"/>
                </a:rPr>
                <a:t>MALİYET</a:t>
              </a:r>
              <a:endParaRPr lang="tr-TR" b="1" dirty="0">
                <a:solidFill>
                  <a:srgbClr val="037C03"/>
                </a:solidFill>
                <a:latin typeface="Times New Roman" pitchFamily="18" charset="0"/>
              </a:endParaRPr>
            </a:p>
            <a:p>
              <a:pPr algn="ctr" eaLnBrk="0" hangingPunct="0">
                <a:lnSpc>
                  <a:spcPct val="100000"/>
                </a:lnSpc>
              </a:pPr>
              <a:r>
                <a:rPr lang="tr-TR" b="1" dirty="0">
                  <a:solidFill>
                    <a:srgbClr val="037C03"/>
                  </a:solidFill>
                  <a:latin typeface="Times New Roman" pitchFamily="18" charset="0"/>
                </a:rPr>
                <a:t>   </a:t>
              </a:r>
              <a:r>
                <a:rPr lang="tr-TR" sz="2000" dirty="0">
                  <a:solidFill>
                    <a:srgbClr val="037C03"/>
                  </a:solidFill>
                  <a:latin typeface="Times New Roman" pitchFamily="18" charset="0"/>
                </a:rPr>
                <a:t>(Kaynaklar)</a:t>
              </a:r>
              <a:endParaRPr lang="tr-TR" sz="2000" dirty="0">
                <a:solidFill>
                  <a:srgbClr val="037C03"/>
                </a:solidFill>
                <a:latin typeface="Times New Roman Tur" pitchFamily="18" charset="-94"/>
              </a:endParaRPr>
            </a:p>
          </p:txBody>
        </p:sp>
        <p:pic>
          <p:nvPicPr>
            <p:cNvPr id="445448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04744" y="2438400"/>
              <a:ext cx="709613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14 Grup"/>
          <p:cNvGrpSpPr/>
          <p:nvPr/>
        </p:nvGrpSpPr>
        <p:grpSpPr>
          <a:xfrm>
            <a:off x="1219200" y="2362200"/>
            <a:ext cx="1898650" cy="1474933"/>
            <a:chOff x="773289" y="2698750"/>
            <a:chExt cx="1898650" cy="1474933"/>
          </a:xfrm>
        </p:grpSpPr>
        <p:sp>
          <p:nvSpPr>
            <p:cNvPr id="445444" name="Rectangle 4"/>
            <p:cNvSpPr>
              <a:spLocks noChangeArrowheads="1"/>
            </p:cNvSpPr>
            <p:nvPr/>
          </p:nvSpPr>
          <p:spPr bwMode="auto">
            <a:xfrm>
              <a:off x="773289" y="3403599"/>
              <a:ext cx="1898650" cy="770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r" eaLnBrk="0" hangingPunct="0">
                <a:lnSpc>
                  <a:spcPct val="100000"/>
                </a:lnSpc>
              </a:pPr>
              <a:r>
                <a:rPr lang="tr-TR" sz="2400" i="1" dirty="0">
                  <a:latin typeface="Times New Roman" pitchFamily="18" charset="0"/>
                </a:rPr>
                <a:t>    </a:t>
              </a:r>
              <a:r>
                <a:rPr lang="tr-TR" sz="2400" b="1" dirty="0">
                  <a:solidFill>
                    <a:srgbClr val="114FFB"/>
                  </a:solidFill>
                  <a:latin typeface="Times New Roman" pitchFamily="18" charset="0"/>
                </a:rPr>
                <a:t>ZAMAN</a:t>
              </a:r>
              <a:r>
                <a:rPr lang="tr-TR" sz="2400" b="1" i="1" dirty="0">
                  <a:solidFill>
                    <a:srgbClr val="114FFB"/>
                  </a:solidFill>
                  <a:latin typeface="Times New Roman" pitchFamily="18" charset="0"/>
                </a:rPr>
                <a:t>          </a:t>
              </a:r>
              <a:r>
                <a:rPr lang="tr-TR" sz="2000" dirty="0">
                  <a:solidFill>
                    <a:srgbClr val="114FFB"/>
                  </a:solidFill>
                  <a:latin typeface="Times New Roman" pitchFamily="18" charset="0"/>
                </a:rPr>
                <a:t>(Takvim)</a:t>
              </a:r>
              <a:endParaRPr lang="tr-TR" sz="2000" dirty="0">
                <a:solidFill>
                  <a:srgbClr val="114FFB"/>
                </a:solidFill>
                <a:latin typeface="Times New Roman Tur" pitchFamily="18" charset="-94"/>
              </a:endParaRPr>
            </a:p>
          </p:txBody>
        </p:sp>
        <p:pic>
          <p:nvPicPr>
            <p:cNvPr id="445449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3090" y="2698750"/>
              <a:ext cx="581025" cy="80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45450" name="Object 10"/>
          <p:cNvGraphicFramePr>
            <a:graphicFrameLocks/>
          </p:cNvGraphicFramePr>
          <p:nvPr/>
        </p:nvGraphicFramePr>
        <p:xfrm>
          <a:off x="3429000" y="5029200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Art" r:id="rId5" imgW="2381040" imgH="685440" progId="">
                  <p:embed/>
                </p:oleObj>
              </mc:Choice>
              <mc:Fallback>
                <p:oleObj name="ClipArt" r:id="rId5" imgW="2381040" imgH="685440" progId="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2381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/>
          </p:cNvGraphicFramePr>
          <p:nvPr/>
        </p:nvGraphicFramePr>
        <p:xfrm>
          <a:off x="2133600" y="2057400"/>
          <a:ext cx="4648200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Art" r:id="rId7" imgW="4927320" imgH="2862000" progId="">
                  <p:embed/>
                </p:oleObj>
              </mc:Choice>
              <mc:Fallback>
                <p:oleObj name="ClipArt" r:id="rId7" imgW="4927320" imgH="2862000" progId="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648200" cy="286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804" y="3162828"/>
            <a:ext cx="4037196" cy="3627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Proje Yönetiminin 3 </a:t>
            </a:r>
            <a:r>
              <a:rPr lang="tr-TR" sz="2400" dirty="0" err="1" smtClean="0">
                <a:latin typeface="Times New Roman" pitchFamily="18" charset="0"/>
              </a:rPr>
              <a:t>kısıtı</a:t>
            </a:r>
            <a:r>
              <a:rPr lang="tr-TR" sz="2400" dirty="0" smtClean="0">
                <a:latin typeface="Times New Roman" pitchFamily="18" charset="0"/>
              </a:rPr>
              <a:t> ,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Her proje 3 </a:t>
            </a:r>
            <a:r>
              <a:rPr lang="tr-TR" sz="2000" dirty="0" err="1" smtClean="0">
                <a:latin typeface="Times New Roman" pitchFamily="18" charset="0"/>
              </a:rPr>
              <a:t>kısıta</a:t>
            </a:r>
            <a:r>
              <a:rPr lang="tr-TR" sz="2000" dirty="0" smtClean="0">
                <a:latin typeface="Times New Roman" pitchFamily="18" charset="0"/>
              </a:rPr>
              <a:t> bağlıdır;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Kapsam hedefleri</a:t>
            </a:r>
            <a:r>
              <a:rPr lang="en-US" sz="2000" dirty="0" smtClean="0">
                <a:latin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</a:rPr>
              <a:t>Proje ile gerçekleştirilmek istenen ne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Zaman hedefleri</a:t>
            </a:r>
            <a:r>
              <a:rPr lang="en-US" sz="2000" dirty="0" smtClean="0">
                <a:latin typeface="Times New Roman" pitchFamily="18" charset="0"/>
              </a:rPr>
              <a:t>:  </a:t>
            </a:r>
            <a:r>
              <a:rPr lang="tr-TR" sz="2000" dirty="0" smtClean="0">
                <a:latin typeface="Times New Roman" pitchFamily="18" charset="0"/>
              </a:rPr>
              <a:t>Ne kadar sürecek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Maliyet Hedefleri</a:t>
            </a:r>
            <a:r>
              <a:rPr lang="en-US" sz="2000" dirty="0" smtClean="0">
                <a:latin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</a:rPr>
              <a:t>Ne kadar tutacak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“Proje Yöneticisi’nin görevi </a:t>
            </a: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bu üçü arasında </a:t>
            </a: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     dengeyi sağlamaktır.”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772400" cy="1447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2001 </a:t>
            </a:r>
            <a:r>
              <a:rPr lang="tr-TR" sz="2400" dirty="0" smtClean="0">
                <a:latin typeface="Times New Roman" pitchFamily="18" charset="0"/>
              </a:rPr>
              <a:t>yılında </a:t>
            </a:r>
            <a:r>
              <a:rPr lang="en-US" sz="2400" dirty="0" smtClean="0">
                <a:latin typeface="Times New Roman" pitchFamily="18" charset="0"/>
              </a:rPr>
              <a:t>Standish Group </a:t>
            </a:r>
            <a:r>
              <a:rPr lang="tr-TR" sz="2400" dirty="0" smtClean="0">
                <a:latin typeface="Times New Roman" pitchFamily="18" charset="0"/>
              </a:rPr>
              <a:t>tarafından yayınlanan </a:t>
            </a:r>
            <a:r>
              <a:rPr lang="en-US" sz="2400" dirty="0" smtClean="0">
                <a:latin typeface="Times New Roman" pitchFamily="18" charset="0"/>
              </a:rPr>
              <a:t>R</a:t>
            </a:r>
            <a:r>
              <a:rPr lang="tr-TR" sz="2400" dirty="0" smtClean="0">
                <a:latin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</a:rPr>
              <a:t>por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</a:rPr>
              <a:t>Gelişme sonuçlarını – Proje Başarısını açıklıyor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7924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Zaman aşımları %222’den %163’e gerilemiştir.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Maliyet aşımları %189’dan %145’e gerilemiştir.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İstenen özellik ve fonksiyonlar %61’den %67’ye çıkmıştır.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BT p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roje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 %16 yerine %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 başarı ile sonuçlanmıştır.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3557" name="Picture 5" descr="http://img2.blogcu.com/images/i/b/r/ibrahimt/basa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410200"/>
            <a:ext cx="1113144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Neden Gelişme Oldu</a:t>
            </a:r>
            <a:r>
              <a:rPr lang="en-US" sz="2400" dirty="0" smtClean="0">
                <a:latin typeface="Times New Roman" pitchFamily="18" charset="0"/>
              </a:rPr>
              <a:t>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124200"/>
            <a:ext cx="80772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Projelerin başarıya ulaşmasındaki faktörler çok değişken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Öncelikle proje maliyetleri yarı yarıya azaldı.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Eğitimli proje yöneticileri ve süreçlerin daha iyi yönetilmesi ile izleme ve kontrol en iyi şekilde gerçekleştirildi.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*The Standish Group, "CHAOS 2001: A Recipe for Success" (2001)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4581" name="Picture 5" descr="ned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914400"/>
            <a:ext cx="1831733" cy="3528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49237" y="381000"/>
            <a:ext cx="7218363" cy="114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Nedir?</a:t>
            </a:r>
            <a:r>
              <a:rPr lang="en-US" sz="24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001000" cy="19050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tr-TR" sz="2000" dirty="0" smtClean="0">
                <a:latin typeface="Times New Roman" pitchFamily="18" charset="0"/>
              </a:rPr>
              <a:t>“Proje taraflarının, projeden kaynaklanan ihtiyaçlarını karşılamak için bilgi, beceri, araç ve tekniklerin proje aktivitelerine uygulanmasıdır.”</a:t>
            </a:r>
            <a:endParaRPr lang="en-AU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  </a:t>
            </a:r>
            <a:endParaRPr lang="tr-TR" sz="2000" dirty="0" smtClean="0">
              <a:latin typeface="Times New Roman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410200" y="5410200"/>
            <a:ext cx="32766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dirty="0">
                <a:latin typeface="Times New Roman" pitchFamily="18" charset="0"/>
              </a:rPr>
              <a:t>*The Project Management Institute (PMI) </a:t>
            </a:r>
            <a:r>
              <a:rPr lang="tr-TR" dirty="0">
                <a:latin typeface="Times New Roman" pitchFamily="18" charset="0"/>
              </a:rPr>
              <a:t>Proje Yönetimi konusundaki uluslararası bir organizasyondur.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www.pmi.org</a:t>
            </a:r>
            <a:r>
              <a:rPr lang="tr-TR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5610" name="Picture 10" descr="http://www.cukurovainsaat.com.tr/images/servisler/cukurova_insaat_proje_yoneti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11" y="2723796"/>
            <a:ext cx="4762500" cy="401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24200" y="3581400"/>
            <a:ext cx="55626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Project management is “the application of knowledge, skills, tools, and techniques to project activities in order to meet project requirements” (PMI*, Project Management Body of Knowledge (PMBOK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Guide), 2000, p. 6)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76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Çerçevesi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BD1AB-CE38-4F53-A36F-7CDA5CD99E9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-591"/>
          <a:stretch>
            <a:fillRect/>
          </a:stretch>
        </p:blipFill>
        <p:spPr bwMode="auto">
          <a:xfrm>
            <a:off x="176744" y="1066800"/>
            <a:ext cx="88148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Paydaşları - Tarafları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1999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/>
              <a:t>Projeye dahil olan kişi veya kurumlar 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/>
              <a:t>  Projenin tamamlanmasından veya uygulamaya alınması sonucunda , olumlu veya olumsuz etkilenecek herkes’ </a:t>
            </a:r>
            <a:r>
              <a:rPr lang="tr-TR" sz="2000" dirty="0" err="1" smtClean="0"/>
              <a:t>dir</a:t>
            </a:r>
            <a:r>
              <a:rPr lang="tr-TR" sz="2000" dirty="0" smtClean="0"/>
              <a:t>.</a:t>
            </a:r>
            <a:endParaRPr lang="tr-TR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Bu kapsama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P</a:t>
            </a:r>
            <a:r>
              <a:rPr lang="en-US" sz="2000" dirty="0" err="1" smtClean="0">
                <a:latin typeface="Times New Roman" pitchFamily="18" charset="0"/>
              </a:rPr>
              <a:t>roje</a:t>
            </a:r>
            <a:r>
              <a:rPr lang="en-US" sz="2000" dirty="0" smtClean="0">
                <a:latin typeface="Times New Roman" pitchFamily="18" charset="0"/>
              </a:rPr>
              <a:t> sponsor</a:t>
            </a:r>
            <a:r>
              <a:rPr lang="tr-TR" sz="2000" dirty="0" smtClean="0">
                <a:latin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ve proje ekibi,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Destek personeli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Müşteriler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Kullanıcılar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Tedarikçiler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Ve diğer tüm etkilenenler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8" descr="http://www.pdrmi.com/upload/12277999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8044" y="3048000"/>
            <a:ext cx="4351599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İçerik</a:t>
            </a:r>
          </a:p>
        </p:txBody>
      </p:sp>
      <p:sp>
        <p:nvSpPr>
          <p:cNvPr id="7171" name="Rectangle 46"/>
          <p:cNvSpPr>
            <a:spLocks noChangeArrowheads="1"/>
          </p:cNvSpPr>
          <p:nvPr/>
        </p:nvSpPr>
        <p:spPr bwMode="auto">
          <a:xfrm>
            <a:off x="5245100" y="5521325"/>
            <a:ext cx="9763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173" name="Rectangle 205"/>
          <p:cNvSpPr>
            <a:spLocks noChangeArrowheads="1"/>
          </p:cNvSpPr>
          <p:nvPr/>
        </p:nvSpPr>
        <p:spPr bwMode="auto">
          <a:xfrm>
            <a:off x="838200" y="2514600"/>
            <a:ext cx="5105400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Başarısızlık nedenleri,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Bugünkü Durumları ve Problemleri,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Faydaları,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Yapı taşları,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Kısıtlar, 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Proje yönetim çerçevesi ve paydaşlar.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tr-TR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tr-TR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</a:pPr>
            <a:endParaRPr lang="tr-TR" sz="2200" dirty="0">
              <a:solidFill>
                <a:schemeClr val="accent2">
                  <a:lumMod val="75000"/>
                </a:schemeClr>
              </a:solidFill>
              <a:latin typeface="Times New Roman Tur" pitchFamily="18" charset="-94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http://www.kabilisim.com/images/ozel_projeler/ka_net_tr_ozel_projeler_entegre_cozumler_xml_entegrasy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25" y="4657725"/>
            <a:ext cx="2809875" cy="212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</a:t>
            </a:r>
            <a:r>
              <a:rPr lang="tr-TR" sz="2400" dirty="0" smtClean="0">
                <a:latin typeface="Times New Roman" pitchFamily="18" charset="0"/>
              </a:rPr>
              <a:t> Yönetiminde 9 Bilgi Alanı,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458200" cy="3886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sz="2000" dirty="0">
                <a:latin typeface="Times New Roman" pitchFamily="18" charset="0"/>
              </a:rPr>
              <a:t>Bilgi alanları Proje </a:t>
            </a:r>
            <a:r>
              <a:rPr lang="tr-TR" sz="2000" dirty="0" err="1">
                <a:latin typeface="Times New Roman" pitchFamily="18" charset="0"/>
              </a:rPr>
              <a:t>Yönetici’lerinin</a:t>
            </a:r>
            <a:r>
              <a:rPr lang="tr-TR" sz="2000" dirty="0">
                <a:latin typeface="Times New Roman" pitchFamily="18" charset="0"/>
              </a:rPr>
              <a:t> sonuca ulaşmak için gerçekleştirmek zorunda oldukları </a:t>
            </a:r>
            <a:r>
              <a:rPr lang="tr-TR" sz="2000" dirty="0" smtClean="0">
                <a:latin typeface="Times New Roman" pitchFamily="18" charset="0"/>
              </a:rPr>
              <a:t>konulardır.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r-TR" sz="2000" b="1" dirty="0" smtClean="0">
                <a:latin typeface="Times New Roman" pitchFamily="18" charset="0"/>
              </a:rPr>
              <a:t>Kapsam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tr-TR" sz="2000" b="1" dirty="0">
                <a:latin typeface="Times New Roman" pitchFamily="18" charset="0"/>
              </a:rPr>
              <a:t>zaman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tr-TR" sz="2000" b="1" dirty="0">
                <a:latin typeface="Times New Roman" pitchFamily="18" charset="0"/>
              </a:rPr>
              <a:t>maliyet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tr-TR" sz="2000" dirty="0">
                <a:latin typeface="Times New Roman" pitchFamily="18" charset="0"/>
              </a:rPr>
              <a:t>ve </a:t>
            </a:r>
            <a:r>
              <a:rPr lang="tr-TR" sz="2000" b="1" dirty="0" smtClean="0">
                <a:latin typeface="Times New Roman" pitchFamily="18" charset="0"/>
              </a:rPr>
              <a:t>kalite </a:t>
            </a:r>
            <a:r>
              <a:rPr lang="tr-TR" sz="2000" dirty="0" smtClean="0">
                <a:latin typeface="Times New Roman" pitchFamily="18" charset="0"/>
              </a:rPr>
              <a:t>ana bilgi alanları alanı proje amacını temsil eder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.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b="1" dirty="0" smtClean="0">
                <a:latin typeface="Times New Roman" pitchFamily="18" charset="0"/>
              </a:rPr>
              <a:t>İnsan kaynakları</a:t>
            </a:r>
            <a:r>
              <a:rPr lang="en-US" sz="2000" b="1" dirty="0" smtClean="0">
                <a:latin typeface="Times New Roman" pitchFamily="18" charset="0"/>
              </a:rPr>
              <a:t>, </a:t>
            </a:r>
            <a:r>
              <a:rPr lang="tr-TR" sz="2000" b="1" dirty="0" smtClean="0">
                <a:latin typeface="Times New Roman" pitchFamily="18" charset="0"/>
              </a:rPr>
              <a:t>iletişim</a:t>
            </a:r>
            <a:r>
              <a:rPr lang="en-US" sz="2000" b="1" dirty="0" smtClean="0">
                <a:latin typeface="Times New Roman" pitchFamily="18" charset="0"/>
              </a:rPr>
              <a:t>, risk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ve </a:t>
            </a:r>
            <a:r>
              <a:rPr lang="tr-TR" sz="2000" b="1" dirty="0" smtClean="0">
                <a:latin typeface="Times New Roman" pitchFamily="18" charset="0"/>
              </a:rPr>
              <a:t>satın alma</a:t>
            </a:r>
            <a:r>
              <a:rPr lang="tr-TR" sz="2000" dirty="0" smtClean="0">
                <a:latin typeface="Times New Roman" pitchFamily="18" charset="0"/>
              </a:rPr>
              <a:t> yönetimi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ana bilgi alanı bu amaçlara nasıl ulaşılacağını tarif </a:t>
            </a:r>
            <a:r>
              <a:rPr lang="tr-TR" sz="2000" dirty="0" smtClean="0">
                <a:latin typeface="Times New Roman" pitchFamily="18" charset="0"/>
              </a:rPr>
              <a:t>eder.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tr-TR" sz="2000" dirty="0" smtClean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     </a:t>
            </a: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b="1" dirty="0" smtClean="0">
                <a:latin typeface="Times New Roman" pitchFamily="18" charset="0"/>
              </a:rPr>
              <a:t>P</a:t>
            </a:r>
            <a:r>
              <a:rPr lang="en-US" sz="2000" b="1" dirty="0" err="1" smtClean="0">
                <a:latin typeface="Times New Roman" pitchFamily="18" charset="0"/>
              </a:rPr>
              <a:t>roje</a:t>
            </a:r>
            <a:r>
              <a:rPr lang="tr-TR" sz="2000" b="1" dirty="0" smtClean="0">
                <a:latin typeface="Times New Roman" pitchFamily="18" charset="0"/>
              </a:rPr>
              <a:t> entegrasyon yönetimi</a:t>
            </a:r>
            <a:r>
              <a:rPr lang="tr-TR" sz="2000" dirty="0" smtClean="0">
                <a:latin typeface="Times New Roman" pitchFamily="18" charset="0"/>
              </a:rPr>
              <a:t> bilgi alanı ise tüm diğer bilgi alanlarının bir arada gerçekleştirilmesini amaçlar.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3147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Araçları ve Teknikleri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pitchFamily="18" charset="0"/>
              </a:rPr>
              <a:t>Project </a:t>
            </a:r>
            <a:r>
              <a:rPr lang="tr-TR" sz="2000" dirty="0" smtClean="0">
                <a:latin typeface="Times New Roman" pitchFamily="18" charset="0"/>
              </a:rPr>
              <a:t>Yönetimi araçları ve teknikleri Proje </a:t>
            </a:r>
            <a:r>
              <a:rPr lang="tr-TR" sz="2000" dirty="0" err="1" smtClean="0">
                <a:latin typeface="Times New Roman" pitchFamily="18" charset="0"/>
              </a:rPr>
              <a:t>Yönetici’lerinin</a:t>
            </a:r>
            <a:r>
              <a:rPr lang="tr-TR" sz="2000" dirty="0" smtClean="0">
                <a:latin typeface="Times New Roman" pitchFamily="18" charset="0"/>
              </a:rPr>
              <a:t> ekiplerini farklı proje yönetimi bilgi alanlarında desteklemelerine yardımcı olurlar.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 </a:t>
            </a:r>
          </a:p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Örnek ;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Proje </a:t>
            </a:r>
            <a:r>
              <a:rPr lang="tr-TR" sz="2000" dirty="0" smtClean="0">
                <a:latin typeface="Times New Roman" pitchFamily="18" charset="0"/>
              </a:rPr>
              <a:t>Ofisi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tanımlama dokümanı</a:t>
            </a:r>
            <a:r>
              <a:rPr lang="en-US" sz="2000" dirty="0" smtClean="0">
                <a:latin typeface="Times New Roman" pitchFamily="18" charset="0"/>
              </a:rPr>
              <a:t>, WBS(</a:t>
            </a:r>
            <a:r>
              <a:rPr lang="tr-TR" sz="2000" dirty="0" smtClean="0">
                <a:latin typeface="Times New Roman" pitchFamily="18" charset="0"/>
              </a:rPr>
              <a:t>kapsam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tr-TR" sz="2000" dirty="0" smtClean="0">
                <a:latin typeface="Times New Roman" pitchFamily="18" charset="0"/>
              </a:rPr>
              <a:t> – İAY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Work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Breakdown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Structure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=İAY), projenin ana iş kalemlerinin hiyerarşik biçimde proje kapsamını anlattığı bir dokümandır.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’ de yer almayan bir iş proje kapsamına dahil değildir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proje yönetiminin en önemli araçlarından biridir, önem ve özen göstererek hazırlanmalıdır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Başarısız bir 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etkisiz bir proje yönetiminin garantisidir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Başarılı bir 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izleyen tüm planlama ve kontrol süreçlerinin başarıyla gerçekleşmesinin ön koşuludur.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Gantt </a:t>
            </a:r>
            <a:r>
              <a:rPr lang="tr-TR" sz="2000" dirty="0" smtClean="0">
                <a:latin typeface="Times New Roman" pitchFamily="18" charset="0"/>
              </a:rPr>
              <a:t>şemaları</a:t>
            </a:r>
            <a:r>
              <a:rPr lang="en-US" sz="2000" dirty="0" smtClean="0">
                <a:latin typeface="Times New Roman" pitchFamily="18" charset="0"/>
              </a:rPr>
              <a:t>, network </a:t>
            </a:r>
            <a:r>
              <a:rPr lang="en-US" sz="2000" dirty="0" err="1" smtClean="0">
                <a:latin typeface="Times New Roman" pitchFamily="18" charset="0"/>
              </a:rPr>
              <a:t>di</a:t>
            </a:r>
            <a:r>
              <a:rPr lang="tr-TR" sz="2000" dirty="0" smtClean="0">
                <a:latin typeface="Times New Roman" pitchFamily="18" charset="0"/>
              </a:rPr>
              <a:t>y</a:t>
            </a:r>
            <a:r>
              <a:rPr lang="en-US" sz="2000" dirty="0" err="1" smtClean="0">
                <a:latin typeface="Times New Roman" pitchFamily="18" charset="0"/>
              </a:rPr>
              <a:t>agram</a:t>
            </a:r>
            <a:r>
              <a:rPr lang="tr-TR" sz="2000" dirty="0" err="1" smtClean="0">
                <a:latin typeface="Times New Roman" pitchFamily="18" charset="0"/>
              </a:rPr>
              <a:t>ları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kritik yol analizi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kritik zincir planlama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tr-TR" sz="2000" dirty="0" smtClean="0">
                <a:latin typeface="Times New Roman" pitchFamily="18" charset="0"/>
              </a:rPr>
              <a:t>zaman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Maliyet tahminleri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ve Kazanılmış Değer Yönetimi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tr-TR" sz="2000" dirty="0" smtClean="0">
                <a:latin typeface="Times New Roman" pitchFamily="18" charset="0"/>
              </a:rPr>
              <a:t>maliyet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5 İçerik Yer Tutucusu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685800"/>
          </a:xfrm>
        </p:spPr>
        <p:txBody>
          <a:bodyPr/>
          <a:lstStyle/>
          <a:p>
            <a:pPr>
              <a:buFontTx/>
              <a:buNone/>
            </a:pPr>
            <a:r>
              <a:rPr lang="tr-TR" sz="2000" dirty="0" smtClean="0">
                <a:latin typeface="Bell MT" pitchFamily="18" charset="0"/>
              </a:rPr>
              <a:t>Standart Proje Yönetimi ile pek çok kazanç elde edilebilir.</a:t>
            </a:r>
            <a:endParaRPr lang="en-US" sz="2000" dirty="0" smtClean="0">
              <a:latin typeface="Bell MT" pitchFamily="18" charset="0"/>
            </a:endParaRPr>
          </a:p>
          <a:p>
            <a:pPr>
              <a:buFontTx/>
              <a:buNone/>
            </a:pPr>
            <a:endParaRPr lang="tr-TR" sz="2000" dirty="0" smtClean="0">
              <a:latin typeface="Bell MT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91200" y="1724186"/>
            <a:ext cx="335280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Daha iyi kontrol (finans, insan kaynakları vb.) sağlanabilir.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Müşteri İlişkileri geliştirilebilir.</a:t>
            </a:r>
          </a:p>
          <a:p>
            <a:pPr marL="182563" indent="-182563">
              <a:buFont typeface="Arial" pitchFamily="34" charset="0"/>
              <a:buChar char="•"/>
            </a:pPr>
            <a:endParaRPr lang="tr-TR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Kısa geliştirme süreleri elde edilebilir.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Düşük maliyetler ve Yüksek kalite sağlanır.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Yüksek kar marjları ve verimlilik </a:t>
            </a:r>
            <a:r>
              <a:rPr lang="tr-TR" dirty="0" err="1" smtClean="0">
                <a:latin typeface="Bell MT" pitchFamily="18" charset="0"/>
              </a:rPr>
              <a:t>te</a:t>
            </a:r>
            <a:r>
              <a:rPr lang="tr-TR" dirty="0" smtClean="0">
                <a:latin typeface="Bell MT" pitchFamily="18" charset="0"/>
              </a:rPr>
              <a:t> artış gözlenir.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Daha iyi iç koordinasyon ortamı oluşur ve Çalışanların moralinin yüksek tutulması sağlanabilir.</a:t>
            </a:r>
            <a:endParaRPr lang="en-US" dirty="0" smtClean="0">
              <a:latin typeface="Bell MT" pitchFamily="18" charset="0"/>
            </a:endParaRP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grpSp>
        <p:nvGrpSpPr>
          <p:cNvPr id="9" name="8 Grup"/>
          <p:cNvGrpSpPr/>
          <p:nvPr/>
        </p:nvGrpSpPr>
        <p:grpSpPr>
          <a:xfrm>
            <a:off x="152400" y="1905000"/>
            <a:ext cx="5692951" cy="3982462"/>
            <a:chOff x="152400" y="1905000"/>
            <a:chExt cx="5692951" cy="3982462"/>
          </a:xfrm>
        </p:grpSpPr>
        <p:pic>
          <p:nvPicPr>
            <p:cNvPr id="16388" name="Picture 8" descr="Büyük versiyon için tıklayın.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756" t="1008" r="756" b="57449"/>
            <a:stretch>
              <a:fillRect/>
            </a:stretch>
          </p:blipFill>
          <p:spPr bwMode="auto">
            <a:xfrm>
              <a:off x="152400" y="1905000"/>
              <a:ext cx="5679718" cy="1962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8" descr="Büyük versiyon için tıklayın.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756" t="50394" r="756" b="7559"/>
            <a:stretch>
              <a:fillRect/>
            </a:stretch>
          </p:blipFill>
          <p:spPr bwMode="auto">
            <a:xfrm>
              <a:off x="165660" y="3900962"/>
              <a:ext cx="5679691" cy="1986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800600" y="5410200"/>
            <a:ext cx="3962400" cy="9906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tr-TR" sz="1600" dirty="0" smtClean="0"/>
              <a:t>Kaynak: </a:t>
            </a:r>
            <a:r>
              <a:rPr lang="tr-TR" sz="1400" dirty="0" smtClean="0">
                <a:latin typeface="Times New Roman" pitchFamily="18" charset="0"/>
              </a:rPr>
              <a:t>Savaş </a:t>
            </a:r>
            <a:r>
              <a:rPr lang="tr-TR" sz="1400" dirty="0" err="1" smtClean="0">
                <a:latin typeface="Times New Roman" pitchFamily="18" charset="0"/>
              </a:rPr>
              <a:t>Şakar</a:t>
            </a:r>
            <a:r>
              <a:rPr lang="tr-TR" sz="1400" dirty="0" smtClean="0">
                <a:latin typeface="Times New Roman" pitchFamily="18" charset="0"/>
              </a:rPr>
              <a:t>, 2007</a:t>
            </a:r>
          </a:p>
          <a:p>
            <a:pPr eaLnBrk="1" hangingPunct="1">
              <a:buFont typeface="Wingdings" pitchFamily="2" charset="2"/>
              <a:buNone/>
            </a:pPr>
            <a:endParaRPr lang="tr-TR" sz="1600" dirty="0" smtClean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107522" name="Picture 2" descr="http://www.volkanonline.com/images/products/03/64/57/36457_buyu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97180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6696075" cy="1447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Proje Yönetiminde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  Başarısızlık Nedenleri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8012113" cy="3997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Standart hale gelmiş ve süreçleri belirlenmiş bir Proje Yönetim metodolojisinin uygulanmayışı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Bilişimin oldukça yeni bir endüstri olması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Global bir rekabet ortamında olması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Kültürel farklılıklar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Yönetim desteğinin alınamaması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Kötü tanımlanan hedefler ve ihtiyaçlar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935913" cy="4267200"/>
          </a:xfrm>
        </p:spPr>
        <p:txBody>
          <a:bodyPr/>
          <a:lstStyle/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Müşteri-kullanıcı katılımda eksiklikler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Yetersiz ve etkisiz planlama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Üst yönetimin desteğinin eksik olması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Risk analizi yapılmaması yada eksikliği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Değişiklik yönetimi yapılmaması yada eksikliği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Yetersiz yada eksik proje yönetimi / yöneticisi</a:t>
            </a:r>
          </a:p>
          <a:p>
            <a:pPr lvl="1"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533400"/>
            <a:ext cx="6696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Proje Yönetiminde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  Başarısızlık Nedenleri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305800" cy="3844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Yetersiz kaynak ve yönetimi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Eksik izleme ve değerlendirme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Yetersiz iletişim ve yönetimi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Kurum içinde Proje Yönetiminin bir tehdit olarak algılanması ve hiyerarşi</a:t>
            </a:r>
          </a:p>
          <a:p>
            <a:pPr lvl="1"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533400"/>
            <a:ext cx="6696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Proje Yönetiminde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  Başarısızlık Nedenleri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6" name="Picture 2" descr="http://www.duncangunn.me.uk/dasblog/content/binary/requirements_to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95400"/>
            <a:ext cx="3326245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1"/>
            <a:ext cx="8382000" cy="42671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 projeleri gecikerek, bütçesini aşarak ve hataları düzeltilmeden teslim ediliyor, 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 geliştirme sırasında yapılan hatalar kullanım sırasında pahalıya mal oluyor,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Yazılımın yaşam döngüsü boyunca biriken tüm maliyetlerin yaklaşık </a:t>
            </a:r>
            <a:r>
              <a:rPr lang="tr-TR" sz="2000" b="1" dirty="0" smtClean="0">
                <a:latin typeface="Times New Roman" pitchFamily="18" charset="0"/>
              </a:rPr>
              <a:t>%67 </a:t>
            </a:r>
            <a:r>
              <a:rPr lang="tr-TR" sz="2000" dirty="0" smtClean="0">
                <a:latin typeface="Times New Roman" pitchFamily="18" charset="0"/>
              </a:rPr>
              <a:t>si bakım giderleri olarak tespit edilmiştir.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149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Bakım evresinde yakalanan bir hatanın giderilme maliyeti, ihtiyaçların belirlenme evresindekinin yaklaşık </a:t>
            </a:r>
            <a:r>
              <a:rPr lang="tr-TR" sz="2000" b="1" dirty="0" smtClean="0">
                <a:latin typeface="Times New Roman" pitchFamily="18" charset="0"/>
              </a:rPr>
              <a:t>368</a:t>
            </a:r>
            <a:r>
              <a:rPr lang="tr-TR" sz="2000" dirty="0" smtClean="0">
                <a:latin typeface="Times New Roman" pitchFamily="18" charset="0"/>
              </a:rPr>
              <a:t> katıdır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Çok büyük boyutta Bilişim Teknolojileri Sistemleri geliştirme sırasında </a:t>
            </a:r>
            <a:r>
              <a:rPr lang="tr-TR" sz="2000" u="sng" dirty="0" smtClean="0">
                <a:latin typeface="Times New Roman" pitchFamily="18" charset="0"/>
              </a:rPr>
              <a:t>yönetilememektedir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Geliştirme sırasında iyi yönetilemeyen büyük BT projesi,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    ya tamamlanamıyor  yada başarısız bir ürün ortaya çıkıyor.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609600"/>
            <a:ext cx="66960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Projelerinin </a:t>
            </a:r>
            <a:b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Bugünkü Durumları ve Problemleri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707313" cy="3616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Türkiye’de geliştirilen yazılımlar kaliteli, başarılı ve ucuz olmasına rağmen kuruluşların tercihi yurtdışı kökenli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Kuruluşlar niteliğini ve yararını iyi değerlendiremedikleri yurtdışından aldıkları paket yazılımları uyarlıyorlar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Bu tip büyük bütçeli uyarlama BT projelerinin yaklaşık </a:t>
            </a:r>
            <a:r>
              <a:rPr lang="tr-TR" sz="2000" b="1" dirty="0" smtClean="0">
                <a:latin typeface="Times New Roman" pitchFamily="18" charset="0"/>
              </a:rPr>
              <a:t>%83’ü </a:t>
            </a:r>
            <a:r>
              <a:rPr lang="tr-TR" sz="2000" dirty="0" smtClean="0">
                <a:latin typeface="Times New Roman" pitchFamily="18" charset="0"/>
              </a:rPr>
              <a:t>büyük zararla sonuçlanmış durumda.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7631113" cy="3540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Bu sonuçlarda özel kesimde iş sahibinin, kamuda üst yöneticinin BT’ den  YETERİNCE </a:t>
            </a:r>
            <a:r>
              <a:rPr lang="tr-TR" sz="2000" u="sng" dirty="0" smtClean="0">
                <a:latin typeface="Times New Roman" pitchFamily="18" charset="0"/>
              </a:rPr>
              <a:t>anlamamasının</a:t>
            </a:r>
            <a:r>
              <a:rPr lang="tr-TR" sz="2000" dirty="0" smtClean="0">
                <a:latin typeface="Times New Roman" pitchFamily="18" charset="0"/>
              </a:rPr>
              <a:t> büyük payı var.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859</TotalTime>
  <Words>1080</Words>
  <Application>Microsoft Office PowerPoint</Application>
  <PresentationFormat>Ekran Gösterisi (4:3)</PresentationFormat>
  <Paragraphs>264</Paragraphs>
  <Slides>23</Slides>
  <Notes>10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3" baseType="lpstr">
      <vt:lpstr>Arial</vt:lpstr>
      <vt:lpstr>Bell MT</vt:lpstr>
      <vt:lpstr>Georgia</vt:lpstr>
      <vt:lpstr>Times New Roman</vt:lpstr>
      <vt:lpstr>Times New Roman Tur</vt:lpstr>
      <vt:lpstr>Trebuchet MS</vt:lpstr>
      <vt:lpstr>Wingdings</vt:lpstr>
      <vt:lpstr>Wingdings 2</vt:lpstr>
      <vt:lpstr>Şehir Hayatı</vt:lpstr>
      <vt:lpstr>ClipArt</vt:lpstr>
      <vt:lpstr>Bilişim Teknolojilerinde   Proje Yönetimi</vt:lpstr>
      <vt:lpstr>İçerik</vt:lpstr>
      <vt:lpstr>Bilişim Teknolojileri        Proje Yönetiminde              Başarısızlık Nedenleri</vt:lpstr>
      <vt:lpstr>PowerPoint Sunusu</vt:lpstr>
      <vt:lpstr>PowerPoint Sunusu</vt:lpstr>
      <vt:lpstr>Bilişim Teknolojileri Projelerinin            Bugünkü Durumları ve Problemleri</vt:lpstr>
      <vt:lpstr>PowerPoint Sunusu</vt:lpstr>
      <vt:lpstr>Bilişim Teknolojileri Projelerinin            Bugünkü Durumları ve Problemleri</vt:lpstr>
      <vt:lpstr>Bilişim Teknolojileri Projelerinin            Bugünkü Durumları ve Problemleri</vt:lpstr>
      <vt:lpstr>Standart Proje Yönetiminin Faydaları</vt:lpstr>
      <vt:lpstr>Proje nedir?</vt:lpstr>
      <vt:lpstr>Örnek BT Proje’leri</vt:lpstr>
      <vt:lpstr>Bir projenin ana yapı taşları,</vt:lpstr>
      <vt:lpstr>Proje Yönetiminin 3 kısıtı ,</vt:lpstr>
      <vt:lpstr>2001 yılında Standish Group tarafından yayınlanan Rapor Gelişme sonuçlarını – Proje Başarısını açıklıyor</vt:lpstr>
      <vt:lpstr>Neden Gelişme Oldu?</vt:lpstr>
      <vt:lpstr>Proje Yönetimi Nedir? </vt:lpstr>
      <vt:lpstr>Proje Yönetimi Çerçevesi</vt:lpstr>
      <vt:lpstr>Proje Paydaşları - Tarafları</vt:lpstr>
      <vt:lpstr>Proje Yönetiminde 9 Bilgi Alanı,</vt:lpstr>
      <vt:lpstr>Proje Yönetimi Araçları ve Teknikleri</vt:lpstr>
      <vt:lpstr>PowerPoint Sunusu</vt:lpstr>
      <vt:lpstr>PowerPoint Sunusu</vt:lpstr>
    </vt:vector>
  </TitlesOfParts>
  <Company>İsanbul Kurumsal Gelişim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Yönetimi</dc:title>
  <dc:creator>Savaş Şakar</dc:creator>
  <cp:lastModifiedBy>yusuf1 Yurtay</cp:lastModifiedBy>
  <cp:revision>117</cp:revision>
  <dcterms:created xsi:type="dcterms:W3CDTF">2001-10-23T16:03:18Z</dcterms:created>
  <dcterms:modified xsi:type="dcterms:W3CDTF">2020-05-25T20:59:52Z</dcterms:modified>
</cp:coreProperties>
</file>