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tr-TR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99CC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33" autoAdjust="0"/>
  </p:normalViewPr>
  <p:slideViewPr>
    <p:cSldViewPr>
      <p:cViewPr>
        <p:scale>
          <a:sx n="80" d="100"/>
          <a:sy n="80" d="100"/>
        </p:scale>
        <p:origin x="-2430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9BBBF477-D26B-4692-ABFE-22AB38A7E5FB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09744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646165-384B-4C52-A94F-98D260E53FC7}" type="slidenum">
              <a:rPr lang="tr-TR"/>
              <a:pPr/>
              <a:t>1</a:t>
            </a:fld>
            <a:endParaRPr lang="tr-TR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E2E4A1-3DF8-4633-BFC1-E0FE2FF4C263}" type="slidenum">
              <a:rPr lang="tr-TR"/>
              <a:pPr/>
              <a:t>10</a:t>
            </a:fld>
            <a:endParaRPr lang="tr-TR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İlkelerin sayısını artırmak mümkündür.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489A5B-37AE-4D7F-916A-01CE01E58BEA}" type="slidenum">
              <a:rPr lang="tr-TR"/>
              <a:pPr/>
              <a:t>11</a:t>
            </a:fld>
            <a:endParaRPr lang="tr-TR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5C94B-E1AF-437B-BA07-EC853C615224}" type="slidenum">
              <a:rPr lang="tr-TR"/>
              <a:pPr/>
              <a:t>12</a:t>
            </a:fld>
            <a:endParaRPr lang="tr-TR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B6B90-53C6-4818-89F9-49A2BD0C2C46}" type="slidenum">
              <a:rPr lang="tr-TR"/>
              <a:pPr/>
              <a:t>13</a:t>
            </a:fld>
            <a:endParaRPr lang="tr-TR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214DA5-E72C-4FE8-BE9B-5590CBA2495A}" type="slidenum">
              <a:rPr lang="tr-TR"/>
              <a:pPr/>
              <a:t>14</a:t>
            </a:fld>
            <a:endParaRPr lang="tr-TR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EF1E5-CB90-4948-8B8A-2DAA5A0D5D9A}" type="slidenum">
              <a:rPr lang="tr-TR"/>
              <a:pPr/>
              <a:t>15</a:t>
            </a:fld>
            <a:endParaRPr lang="tr-TR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Dögüsel yol : Ana hatları tasarlanan sistemin, ilerledikçe ayrıntılarının tasarlanması.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67C9C0-1BE7-474F-A5A7-7D3613F48B65}" type="slidenum">
              <a:rPr lang="tr-TR"/>
              <a:pPr/>
              <a:t>16</a:t>
            </a:fld>
            <a:endParaRPr lang="tr-TR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15CB73-823D-42E3-BE07-F7F31A121CFA}" type="slidenum">
              <a:rPr lang="tr-TR"/>
              <a:pPr/>
              <a:t>17</a:t>
            </a:fld>
            <a:endParaRPr lang="tr-TR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B606F-99FD-4C76-95EE-4EF1A95516E2}" type="slidenum">
              <a:rPr lang="tr-TR"/>
              <a:pPr/>
              <a:t>18</a:t>
            </a:fld>
            <a:endParaRPr lang="tr-TR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5F1ABB-886C-4617-9750-324B211D6583}" type="slidenum">
              <a:rPr lang="tr-TR"/>
              <a:pPr/>
              <a:t>19</a:t>
            </a:fld>
            <a:endParaRPr lang="tr-TR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F960F-3A27-42BD-81D9-270BF996EE7F}" type="slidenum">
              <a:rPr lang="tr-TR"/>
              <a:pPr/>
              <a:t>2</a:t>
            </a:fld>
            <a:endParaRPr lang="tr-T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B12A2-C7FB-4462-ADA0-A676BB49C50A}" type="slidenum">
              <a:rPr lang="tr-TR"/>
              <a:pPr/>
              <a:t>20</a:t>
            </a:fld>
            <a:endParaRPr lang="tr-TR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9E4A3E-FBE6-4C46-B9C3-4F1F94451371}" type="slidenum">
              <a:rPr lang="tr-TR"/>
              <a:pPr/>
              <a:t>21</a:t>
            </a:fld>
            <a:endParaRPr lang="tr-TR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10F251-9FDA-4036-A466-3B237B1D0039}" type="slidenum">
              <a:rPr lang="tr-TR"/>
              <a:pPr/>
              <a:t>22</a:t>
            </a:fld>
            <a:endParaRPr lang="tr-TR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16A3E1-B3B7-4170-9C36-5D3AC670664B}" type="slidenum">
              <a:rPr lang="tr-TR"/>
              <a:pPr/>
              <a:t>23</a:t>
            </a:fld>
            <a:endParaRPr lang="tr-TR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811A3-9DC5-482C-BD6B-0CD9CE061F9D}" type="slidenum">
              <a:rPr lang="tr-TR"/>
              <a:pPr/>
              <a:t>24</a:t>
            </a:fld>
            <a:endParaRPr lang="tr-TR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14494-0B9D-4EBA-A157-773FA16155D5}" type="slidenum">
              <a:rPr lang="tr-TR"/>
              <a:pPr/>
              <a:t>3</a:t>
            </a:fld>
            <a:endParaRPr lang="tr-TR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1676D-ADBA-4C0C-91F6-D24C93D66F89}" type="slidenum">
              <a:rPr lang="tr-TR"/>
              <a:pPr/>
              <a:t>4</a:t>
            </a:fld>
            <a:endParaRPr lang="tr-T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708A15-3347-400F-8CBF-55162B94A841}" type="slidenum">
              <a:rPr lang="tr-TR"/>
              <a:pPr/>
              <a:t>5</a:t>
            </a:fld>
            <a:endParaRPr lang="tr-TR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95AB4E-69B4-4C5B-9984-000F39E51263}" type="slidenum">
              <a:rPr lang="tr-TR"/>
              <a:pPr/>
              <a:t>6</a:t>
            </a:fld>
            <a:endParaRPr lang="tr-T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DAC605-DFC5-408B-8013-8B101B64F09F}" type="slidenum">
              <a:rPr lang="tr-TR"/>
              <a:pPr/>
              <a:t>7</a:t>
            </a:fld>
            <a:endParaRPr lang="tr-TR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CD6A81-36C0-4498-9C4A-7FE78FD0F0CB}" type="slidenum">
              <a:rPr lang="tr-TR"/>
              <a:pPr/>
              <a:t>8</a:t>
            </a:fld>
            <a:endParaRPr lang="tr-TR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9DFE3E-5F3C-49C6-9563-4C81FF3FF021}" type="slidenum">
              <a:rPr lang="tr-TR"/>
              <a:pPr/>
              <a:t>9</a:t>
            </a:fld>
            <a:endParaRPr lang="tr-TR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61443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61444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61445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tr-TR">
                <a:latin typeface="Arial" charset="0"/>
              </a:endParaRPr>
            </a:p>
          </p:txBody>
        </p:sp>
      </p:grpSp>
      <p:sp>
        <p:nvSpPr>
          <p:cNvPr id="6144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61448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1449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1450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1579537-94BA-4DB7-9E21-CFBC3A0F4C8B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cover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7A8945-C4A8-4440-96F1-954F8A4F8D7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B9446-0AE7-4668-A0AD-2839960F0288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cover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02196-AD8A-4D22-AD3A-AD3C35659057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cover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1D0C2-455F-49CC-88F0-0E88E3C8C745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cover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8BBC3-0A33-4882-9CC7-384F668512D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cover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8FABD-1999-442E-BB07-0E3639969F1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cover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EE5456-F3E9-4441-89CA-A8DBB0A31F36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cover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900BC-04EB-4885-B05A-77C4A4E44D9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cover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2A3B8C-2B72-4B42-A5F7-34E495E670C8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9B12F0-3C4E-4E4E-A12C-9D21E632114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60419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60420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tr-TR">
                <a:latin typeface="Arial" charset="0"/>
              </a:endParaRPr>
            </a:p>
          </p:txBody>
        </p:sp>
        <p:sp>
          <p:nvSpPr>
            <p:cNvPr id="60421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04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6042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6042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BC6F34-1AEF-42BE-95BB-A11B13EA6CB0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ransition spd="med">
    <p:cover dir="r"/>
  </p:transition>
  <p:hf hd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nepla.net/2008/10/agilecevik-yazylym-gelithtirme" TargetMode="External"/><Relationship Id="rId3" Type="http://schemas.openxmlformats.org/officeDocument/2006/relationships/hyperlink" Target="http://e-bergi.com/2008/Ekim/Cevik-Modelleme-ve-Cevik-Yazilim-Gelistirme" TargetMode="External"/><Relationship Id="rId7" Type="http://schemas.openxmlformats.org/officeDocument/2006/relationships/hyperlink" Target="http://en.wikipedia.org/wiki/Agile_software_developmen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n.wikipedia.org/wiki/Agile_Modeling" TargetMode="External"/><Relationship Id="rId5" Type="http://schemas.openxmlformats.org/officeDocument/2006/relationships/hyperlink" Target="http://jamshidhashimi.com/2010/08/23/agilecevik-modelleme-ve-cevik-yazilim-gelistirme" TargetMode="External"/><Relationship Id="rId4" Type="http://schemas.openxmlformats.org/officeDocument/2006/relationships/hyperlink" Target="http://www.mehmetduran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34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AD2DABE-3C8C-4E6F-AA46-855582AB01EA}" type="slidenum">
              <a:rPr lang="tr-TR"/>
              <a:pPr/>
              <a:t>1</a:t>
            </a:fld>
            <a:endParaRPr lang="tr-TR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87475" y="2574925"/>
            <a:ext cx="7772400" cy="685800"/>
          </a:xfrm>
        </p:spPr>
        <p:txBody>
          <a:bodyPr/>
          <a:lstStyle/>
          <a:p>
            <a:r>
              <a:rPr lang="tr-TR" dirty="0">
                <a:solidFill>
                  <a:schemeClr val="accent1"/>
                </a:solidFill>
                <a:latin typeface="Matura MT Script Capitals" pitchFamily="66" charset="0"/>
              </a:rPr>
              <a:t>Sistem  </a:t>
            </a:r>
            <a:br>
              <a:rPr lang="tr-TR" dirty="0">
                <a:solidFill>
                  <a:schemeClr val="accent1"/>
                </a:solidFill>
                <a:latin typeface="Matura MT Script Capitals" pitchFamily="66" charset="0"/>
              </a:rPr>
            </a:br>
            <a:r>
              <a:rPr lang="tr-TR" dirty="0">
                <a:solidFill>
                  <a:schemeClr val="accent1"/>
                </a:solidFill>
                <a:latin typeface="Matura MT Script Capitals" pitchFamily="66" charset="0"/>
              </a:rPr>
              <a:t>     Tasarımı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311275" y="247015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tr-TR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atura MT Script Capitals" pitchFamily="66" charset="0"/>
              </a:rPr>
              <a:t>Sistem </a:t>
            </a:r>
            <a:br>
              <a:rPr lang="tr-TR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atura MT Script Capitals" pitchFamily="66" charset="0"/>
              </a:rPr>
            </a:br>
            <a:r>
              <a:rPr lang="tr-TR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atura MT Script Capitals" pitchFamily="66" charset="0"/>
              </a:rPr>
              <a:t>     Tasarımı</a:t>
            </a:r>
          </a:p>
        </p:txBody>
      </p:sp>
      <p:grpSp>
        <p:nvGrpSpPr>
          <p:cNvPr id="4102" name="Group 6"/>
          <p:cNvGrpSpPr>
            <a:grpSpLocks/>
          </p:cNvGrpSpPr>
          <p:nvPr/>
        </p:nvGrpSpPr>
        <p:grpSpPr bwMode="auto">
          <a:xfrm>
            <a:off x="4876800" y="3352800"/>
            <a:ext cx="3733800" cy="2743200"/>
            <a:chOff x="720" y="624"/>
            <a:chExt cx="3696" cy="3216"/>
          </a:xfrm>
        </p:grpSpPr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016" y="960"/>
              <a:ext cx="1104" cy="33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İş</a:t>
              </a: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1968" y="2256"/>
              <a:ext cx="1104" cy="33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İş</a:t>
              </a: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720" y="2832"/>
              <a:ext cx="1104" cy="33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İş</a:t>
              </a: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3312" y="2860"/>
              <a:ext cx="1104" cy="33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İş</a:t>
              </a: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3312" y="1632"/>
              <a:ext cx="1104" cy="33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İş</a:t>
              </a:r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>
              <a:off x="2544" y="624"/>
              <a:ext cx="0" cy="336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>
              <a:off x="3840" y="1968"/>
              <a:ext cx="0" cy="864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10" name="AutoShape 14"/>
            <p:cNvSpPr>
              <a:spLocks noChangeArrowheads="1"/>
            </p:cNvSpPr>
            <p:nvPr/>
          </p:nvSpPr>
          <p:spPr bwMode="auto">
            <a:xfrm>
              <a:off x="2140" y="1536"/>
              <a:ext cx="816" cy="480"/>
            </a:xfrm>
            <a:prstGeom prst="diamond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Koşul</a:t>
              </a:r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>
              <a:off x="2544" y="1296"/>
              <a:ext cx="0" cy="24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12" name="Line 16"/>
            <p:cNvSpPr>
              <a:spLocks noChangeShapeType="1"/>
            </p:cNvSpPr>
            <p:nvPr/>
          </p:nvSpPr>
          <p:spPr bwMode="auto">
            <a:xfrm>
              <a:off x="2544" y="2016"/>
              <a:ext cx="0" cy="24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13" name="AutoShape 17"/>
            <p:cNvSpPr>
              <a:spLocks noChangeArrowheads="1"/>
            </p:cNvSpPr>
            <p:nvPr/>
          </p:nvSpPr>
          <p:spPr bwMode="auto">
            <a:xfrm>
              <a:off x="2132" y="2784"/>
              <a:ext cx="816" cy="480"/>
            </a:xfrm>
            <a:prstGeom prst="diamond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Koşul</a:t>
              </a:r>
            </a:p>
          </p:txBody>
        </p:sp>
        <p:sp>
          <p:nvSpPr>
            <p:cNvPr id="4114" name="Line 18"/>
            <p:cNvSpPr>
              <a:spLocks noChangeShapeType="1"/>
            </p:cNvSpPr>
            <p:nvPr/>
          </p:nvSpPr>
          <p:spPr bwMode="auto">
            <a:xfrm>
              <a:off x="2544" y="2592"/>
              <a:ext cx="0" cy="192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15" name="Line 19"/>
            <p:cNvSpPr>
              <a:spLocks noChangeShapeType="1"/>
            </p:cNvSpPr>
            <p:nvPr/>
          </p:nvSpPr>
          <p:spPr bwMode="auto">
            <a:xfrm flipH="1">
              <a:off x="1824" y="3024"/>
              <a:ext cx="288" cy="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16" name="Line 20"/>
            <p:cNvSpPr>
              <a:spLocks noChangeShapeType="1"/>
            </p:cNvSpPr>
            <p:nvPr/>
          </p:nvSpPr>
          <p:spPr bwMode="auto">
            <a:xfrm>
              <a:off x="2928" y="3024"/>
              <a:ext cx="384" cy="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17" name="Line 21"/>
            <p:cNvSpPr>
              <a:spLocks noChangeShapeType="1"/>
            </p:cNvSpPr>
            <p:nvPr/>
          </p:nvSpPr>
          <p:spPr bwMode="auto">
            <a:xfrm>
              <a:off x="2938" y="1776"/>
              <a:ext cx="384" cy="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18" name="Line 22"/>
            <p:cNvSpPr>
              <a:spLocks noChangeShapeType="1"/>
            </p:cNvSpPr>
            <p:nvPr/>
          </p:nvSpPr>
          <p:spPr bwMode="auto">
            <a:xfrm>
              <a:off x="1248" y="3552"/>
              <a:ext cx="2640" cy="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19" name="Line 23"/>
            <p:cNvSpPr>
              <a:spLocks noChangeShapeType="1"/>
            </p:cNvSpPr>
            <p:nvPr/>
          </p:nvSpPr>
          <p:spPr bwMode="auto">
            <a:xfrm flipV="1">
              <a:off x="3888" y="3168"/>
              <a:ext cx="0" cy="384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20" name="Line 24"/>
            <p:cNvSpPr>
              <a:spLocks noChangeShapeType="1"/>
            </p:cNvSpPr>
            <p:nvPr/>
          </p:nvSpPr>
          <p:spPr bwMode="auto">
            <a:xfrm flipV="1">
              <a:off x="1248" y="3168"/>
              <a:ext cx="0" cy="384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21" name="Line 25"/>
            <p:cNvSpPr>
              <a:spLocks noChangeShapeType="1"/>
            </p:cNvSpPr>
            <p:nvPr/>
          </p:nvSpPr>
          <p:spPr bwMode="auto">
            <a:xfrm>
              <a:off x="2544" y="3552"/>
              <a:ext cx="0" cy="96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2448" y="3648"/>
              <a:ext cx="192" cy="192"/>
            </a:xfrm>
            <a:prstGeom prst="ellipse">
              <a:avLst/>
            </a:prstGeom>
            <a:solidFill>
              <a:srgbClr val="FFFFFF">
                <a:alpha val="23000"/>
              </a:srgbClr>
            </a:solidFill>
            <a:ln w="9525" algn="ctr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23" name="Line 27"/>
            <p:cNvSpPr>
              <a:spLocks noChangeShapeType="1"/>
            </p:cNvSpPr>
            <p:nvPr/>
          </p:nvSpPr>
          <p:spPr bwMode="auto">
            <a:xfrm flipH="1">
              <a:off x="2493" y="3669"/>
              <a:ext cx="96" cy="144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24" name="Line 28"/>
            <p:cNvSpPr>
              <a:spLocks noChangeShapeType="1"/>
            </p:cNvSpPr>
            <p:nvPr/>
          </p:nvSpPr>
          <p:spPr bwMode="auto">
            <a:xfrm>
              <a:off x="2469" y="3696"/>
              <a:ext cx="144" cy="96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4125" name="Rectangle 29"/>
            <p:cNvSpPr>
              <a:spLocks noChangeArrowheads="1"/>
            </p:cNvSpPr>
            <p:nvPr/>
          </p:nvSpPr>
          <p:spPr bwMode="auto">
            <a:xfrm>
              <a:off x="2448" y="1989"/>
              <a:ext cx="432" cy="240"/>
            </a:xfrm>
            <a:prstGeom prst="rect">
              <a:avLst/>
            </a:prstGeom>
            <a:noFill/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tr-TR" sz="800"/>
                <a:t>E</a:t>
              </a:r>
            </a:p>
          </p:txBody>
        </p:sp>
        <p:sp>
          <p:nvSpPr>
            <p:cNvPr id="4126" name="Rectangle 30"/>
            <p:cNvSpPr>
              <a:spLocks noChangeArrowheads="1"/>
            </p:cNvSpPr>
            <p:nvPr/>
          </p:nvSpPr>
          <p:spPr bwMode="auto">
            <a:xfrm>
              <a:off x="2880" y="1566"/>
              <a:ext cx="432" cy="240"/>
            </a:xfrm>
            <a:prstGeom prst="rect">
              <a:avLst/>
            </a:prstGeom>
            <a:noFill/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tr-TR" sz="800"/>
                <a:t>H</a:t>
              </a:r>
            </a:p>
          </p:txBody>
        </p:sp>
        <p:sp>
          <p:nvSpPr>
            <p:cNvPr id="4127" name="Rectangle 31"/>
            <p:cNvSpPr>
              <a:spLocks noChangeArrowheads="1"/>
            </p:cNvSpPr>
            <p:nvPr/>
          </p:nvSpPr>
          <p:spPr bwMode="auto">
            <a:xfrm>
              <a:off x="1755" y="2793"/>
              <a:ext cx="432" cy="240"/>
            </a:xfrm>
            <a:prstGeom prst="rect">
              <a:avLst/>
            </a:prstGeom>
            <a:noFill/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tr-TR" sz="800"/>
                <a:t>E</a:t>
              </a:r>
            </a:p>
          </p:txBody>
        </p:sp>
        <p:sp>
          <p:nvSpPr>
            <p:cNvPr id="4128" name="Rectangle 32"/>
            <p:cNvSpPr>
              <a:spLocks noChangeArrowheads="1"/>
            </p:cNvSpPr>
            <p:nvPr/>
          </p:nvSpPr>
          <p:spPr bwMode="auto">
            <a:xfrm>
              <a:off x="2832" y="2784"/>
              <a:ext cx="432" cy="240"/>
            </a:xfrm>
            <a:prstGeom prst="rect">
              <a:avLst/>
            </a:prstGeom>
            <a:noFill/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tr-TR" sz="800"/>
                <a:t>H</a:t>
              </a:r>
            </a:p>
          </p:txBody>
        </p:sp>
      </p:grpSp>
      <p:sp>
        <p:nvSpPr>
          <p:cNvPr id="4130" name="Freeform 34"/>
          <p:cNvSpPr>
            <a:spLocks/>
          </p:cNvSpPr>
          <p:nvPr/>
        </p:nvSpPr>
        <p:spPr bwMode="auto">
          <a:xfrm>
            <a:off x="749300" y="1143000"/>
            <a:ext cx="5880100" cy="4851400"/>
          </a:xfrm>
          <a:custGeom>
            <a:avLst/>
            <a:gdLst/>
            <a:ahLst/>
            <a:cxnLst>
              <a:cxn ang="0">
                <a:pos x="1832" y="0"/>
              </a:cxn>
              <a:cxn ang="0">
                <a:pos x="3416" y="576"/>
              </a:cxn>
              <a:cxn ang="0">
                <a:pos x="104" y="2880"/>
              </a:cxn>
              <a:cxn ang="0">
                <a:pos x="2792" y="2208"/>
              </a:cxn>
              <a:cxn ang="0">
                <a:pos x="2888" y="2352"/>
              </a:cxn>
            </a:cxnLst>
            <a:rect l="0" t="0" r="r" b="b"/>
            <a:pathLst>
              <a:path w="3704" h="3152">
                <a:moveTo>
                  <a:pt x="1832" y="0"/>
                </a:moveTo>
                <a:cubicBezTo>
                  <a:pt x="2768" y="48"/>
                  <a:pt x="3704" y="96"/>
                  <a:pt x="3416" y="576"/>
                </a:cubicBezTo>
                <a:cubicBezTo>
                  <a:pt x="3128" y="1056"/>
                  <a:pt x="208" y="2608"/>
                  <a:pt x="104" y="2880"/>
                </a:cubicBezTo>
                <a:cubicBezTo>
                  <a:pt x="0" y="3152"/>
                  <a:pt x="2328" y="2296"/>
                  <a:pt x="2792" y="2208"/>
                </a:cubicBezTo>
                <a:cubicBezTo>
                  <a:pt x="3256" y="2120"/>
                  <a:pt x="3072" y="2236"/>
                  <a:pt x="2888" y="2352"/>
                </a:cubicBezTo>
              </a:path>
            </a:pathLst>
          </a:custGeom>
          <a:noFill/>
          <a:ln w="12700" cap="flat" cmpd="sng">
            <a:solidFill>
              <a:srgbClr val="006666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9641AC96-486F-4955-8FF7-5A8D11E496A0}" type="slidenum">
              <a:rPr lang="tr-TR"/>
              <a:pPr/>
              <a:t>10</a:t>
            </a:fld>
            <a:endParaRPr lang="tr-TR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524000"/>
            <a:ext cx="7772400" cy="5029200"/>
          </a:xfrm>
        </p:spPr>
        <p:txBody>
          <a:bodyPr/>
          <a:lstStyle/>
          <a:p>
            <a:pPr marL="552450" indent="-552450">
              <a:lnSpc>
                <a:spcPct val="90000"/>
              </a:lnSpc>
            </a:pPr>
            <a:r>
              <a:rPr lang="tr-TR" sz="2400" dirty="0">
                <a:solidFill>
                  <a:srgbClr val="006666"/>
                </a:solidFill>
              </a:rPr>
              <a:t>Yazılımın tasarımında gözden geçirilmesi gereken temel ilkelerden en önemlileri şunlardır ;</a:t>
            </a:r>
          </a:p>
          <a:p>
            <a:pPr marL="552450" indent="-552450">
              <a:lnSpc>
                <a:spcPct val="90000"/>
              </a:lnSpc>
            </a:pPr>
            <a:endParaRPr lang="tr-TR" sz="2400" dirty="0">
              <a:solidFill>
                <a:srgbClr val="006666"/>
              </a:solidFill>
            </a:endParaRPr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Soyutlama</a:t>
            </a:r>
            <a:r>
              <a:rPr lang="tr-TR" sz="2400" dirty="0" smtClean="0">
                <a:solidFill>
                  <a:srgbClr val="006666"/>
                </a:solidFill>
              </a:rPr>
              <a:t> :Denetimi </a:t>
            </a:r>
            <a:r>
              <a:rPr lang="tr-TR" sz="2400" dirty="0">
                <a:solidFill>
                  <a:srgbClr val="006666"/>
                </a:solidFill>
              </a:rPr>
              <a:t>ve anlaşılabilirliği arttırmak üzere en az ayrıntı ve işlem yapmaktır.</a:t>
            </a:r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Bilgi Gizleme </a:t>
            </a:r>
            <a:r>
              <a:rPr lang="tr-TR" sz="2400" dirty="0">
                <a:solidFill>
                  <a:srgbClr val="006666"/>
                </a:solidFill>
              </a:rPr>
              <a:t>: Modüllerin iç yapılarını diğerlerinden gizlemek, bu şekilde karmaşıklığı engellemek ve soyutlamayı arttırmaktır.</a:t>
            </a:r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Kapsama</a:t>
            </a:r>
            <a:r>
              <a:rPr lang="tr-TR" sz="2400" b="1" dirty="0">
                <a:solidFill>
                  <a:srgbClr val="006666"/>
                </a:solidFill>
              </a:rPr>
              <a:t> </a:t>
            </a:r>
            <a:r>
              <a:rPr lang="tr-TR" sz="2400" dirty="0">
                <a:solidFill>
                  <a:srgbClr val="006666"/>
                </a:solidFill>
              </a:rPr>
              <a:t>:Tüm isterlerin eksiksiz olarak karşılanması amacıyla yordam ve verilerin denetim altına alınması.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5E6E6B6D-C2AD-461D-AB1F-B64699DB6288}" type="slidenum">
              <a:rPr lang="tr-TR"/>
              <a:pPr/>
              <a:t>11</a:t>
            </a:fld>
            <a:endParaRPr lang="tr-TR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93800"/>
            <a:ext cx="7772400" cy="5410200"/>
          </a:xfrm>
        </p:spPr>
        <p:txBody>
          <a:bodyPr/>
          <a:lstStyle/>
          <a:p>
            <a:pPr marL="552450" indent="-552450"/>
            <a:r>
              <a:rPr lang="tr-TR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Tasarım Nitelikleri :</a:t>
            </a:r>
          </a:p>
          <a:p>
            <a:pPr marL="552450" indent="-552450"/>
            <a:endParaRPr lang="tr-TR" sz="2000" dirty="0">
              <a:solidFill>
                <a:srgbClr val="006666"/>
              </a:solidFill>
            </a:endParaRP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rgbClr val="009999"/>
                </a:solidFill>
              </a:rPr>
              <a:t>İsterler ile izlenebilirliği olmalıdır.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chemeClr val="tx2"/>
                </a:solidFill>
              </a:rPr>
              <a:t>Geliştirilen birimin kodu ve testleri ile izlenebilirliği olmalıdır.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rgbClr val="009999"/>
                </a:solidFill>
              </a:rPr>
              <a:t>Programlama dilinden mümkün olduğunca bağımsız olmalıdır.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rgbClr val="006666"/>
                </a:solidFill>
              </a:rPr>
              <a:t>İşlevselliği , başarımı ve güvenilirliği yüksek bir ürün oluşturulmalıdır.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rgbClr val="009999"/>
                </a:solidFill>
              </a:rPr>
              <a:t>Yürütme sırasında oluşabilecek hataların ilgili iş sürecini aksatmayacak şekilde kotarılması sağlanmalıdır.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rgbClr val="006666"/>
                </a:solidFill>
              </a:rPr>
              <a:t>Öğrenmesi ve kullanımı kolay bir ürünü hedeflemelidir</a:t>
            </a:r>
            <a:r>
              <a:rPr lang="tr-TR" sz="1600" dirty="0">
                <a:solidFill>
                  <a:srgbClr val="006666"/>
                </a:solidFill>
              </a:rPr>
              <a:t>.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rgbClr val="009999"/>
                </a:solidFill>
              </a:rPr>
              <a:t>Tekrar kullanılabilir olmalıdır.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rgbClr val="006666"/>
                </a:solidFill>
              </a:rPr>
              <a:t>Bir ürün ailesine temel oluşturabilmelidir.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rgbClr val="009999"/>
                </a:solidFill>
              </a:rPr>
              <a:t>Kolay anlaşılmalıdır.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rgbClr val="006666"/>
                </a:solidFill>
              </a:rPr>
              <a:t>Gerektiğinde kolaylıkla değiştirilebilmelidir.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rgbClr val="009999"/>
                </a:solidFill>
              </a:rPr>
              <a:t>Kurumsal tasarım standartlarına uygun olmalıdır.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tr-TR" sz="1600" b="1" dirty="0">
                <a:solidFill>
                  <a:srgbClr val="006666"/>
                </a:solidFill>
              </a:rPr>
              <a:t>Diğer tasarımlarla birleştirilebilmesi mümkün olmalıdır.</a:t>
            </a:r>
          </a:p>
          <a:p>
            <a:pPr marL="552450" indent="-552450">
              <a:buFont typeface="Wingdings" pitchFamily="2" charset="2"/>
              <a:buAutoNum type="arabicPeriod"/>
            </a:pPr>
            <a:endParaRPr lang="tr-TR" sz="1600" dirty="0">
              <a:solidFill>
                <a:srgbClr val="006666"/>
              </a:solidFill>
            </a:endParaRPr>
          </a:p>
          <a:p>
            <a:pPr marL="552450" indent="-552450"/>
            <a:endParaRPr lang="tr-TR" sz="1600" dirty="0">
              <a:solidFill>
                <a:srgbClr val="006666"/>
              </a:solidFill>
            </a:endParaRP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1D79B8CC-E798-4FB7-8E3A-DC0C0D32E88D}" type="slidenum">
              <a:rPr lang="tr-TR"/>
              <a:pPr/>
              <a:t>12</a:t>
            </a:fld>
            <a:endParaRPr lang="tr-TR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371600"/>
            <a:ext cx="7620000" cy="4876800"/>
          </a:xfrm>
        </p:spPr>
        <p:txBody>
          <a:bodyPr/>
          <a:lstStyle/>
          <a:p>
            <a:r>
              <a:rPr lang="tr-TR" sz="2400" dirty="0">
                <a:solidFill>
                  <a:srgbClr val="006666"/>
                </a:solidFill>
              </a:rPr>
              <a:t>Yazılım tasarımı sürecinde ve tanımlamalarında rehber olarak bazı standartlar kullanılabilir.</a:t>
            </a:r>
          </a:p>
          <a:p>
            <a:endParaRPr lang="tr-TR" sz="2400" dirty="0">
              <a:solidFill>
                <a:srgbClr val="006666"/>
              </a:solidFill>
            </a:endParaRPr>
          </a:p>
          <a:p>
            <a:r>
              <a:rPr lang="tr-TR" sz="2400" dirty="0">
                <a:solidFill>
                  <a:srgbClr val="006666"/>
                </a:solidFill>
              </a:rPr>
              <a:t>Yönetsel olarak süreç iki aşamada ele alınabilir :</a:t>
            </a:r>
          </a:p>
          <a:p>
            <a:endParaRPr lang="tr-TR" sz="2400" dirty="0">
              <a:solidFill>
                <a:srgbClr val="006666"/>
              </a:solidFill>
            </a:endParaRPr>
          </a:p>
          <a:p>
            <a:pPr>
              <a:buFont typeface="Wingdings" pitchFamily="2" charset="2"/>
              <a:buChar char="¡"/>
            </a:pPr>
            <a:r>
              <a:rPr lang="tr-TR" sz="2400" dirty="0">
                <a:solidFill>
                  <a:srgbClr val="006666"/>
                </a:solidFill>
              </a:rPr>
              <a:t> </a:t>
            </a:r>
            <a:r>
              <a:rPr lang="tr-TR" sz="2400" b="1" dirty="0">
                <a:solidFill>
                  <a:srgbClr val="006666"/>
                </a:solidFill>
              </a:rPr>
              <a:t>Ön tasarım</a:t>
            </a:r>
            <a:r>
              <a:rPr lang="tr-TR" sz="2400" dirty="0">
                <a:solidFill>
                  <a:srgbClr val="006666"/>
                </a:solidFill>
              </a:rPr>
              <a:t> : isterlerin veri ve mimari tasarımına dönüştürülmesidir.</a:t>
            </a:r>
          </a:p>
          <a:p>
            <a:pPr>
              <a:buFont typeface="Wingdings" pitchFamily="2" charset="2"/>
              <a:buChar char="¡"/>
            </a:pPr>
            <a:endParaRPr lang="tr-TR" sz="2400" dirty="0">
              <a:solidFill>
                <a:srgbClr val="006666"/>
              </a:solidFill>
            </a:endParaRPr>
          </a:p>
          <a:p>
            <a:pPr>
              <a:buFont typeface="Wingdings" pitchFamily="2" charset="2"/>
              <a:buChar char="¡"/>
            </a:pPr>
            <a:r>
              <a:rPr lang="tr-TR" sz="2400" dirty="0">
                <a:solidFill>
                  <a:srgbClr val="006666"/>
                </a:solidFill>
              </a:rPr>
              <a:t> </a:t>
            </a:r>
            <a:r>
              <a:rPr lang="tr-TR" sz="2400" b="1" dirty="0">
                <a:solidFill>
                  <a:srgbClr val="006666"/>
                </a:solidFill>
              </a:rPr>
              <a:t>Ayrıntılı tasarım</a:t>
            </a:r>
            <a:r>
              <a:rPr lang="tr-TR" sz="2400" dirty="0">
                <a:solidFill>
                  <a:srgbClr val="006666"/>
                </a:solidFill>
              </a:rPr>
              <a:t> : Veri ve mimari tasarımın ayrıntılı veri yapıları ile </a:t>
            </a:r>
            <a:r>
              <a:rPr lang="tr-TR" sz="2400" dirty="0" err="1">
                <a:solidFill>
                  <a:srgbClr val="006666"/>
                </a:solidFill>
              </a:rPr>
              <a:t>algoritmik</a:t>
            </a:r>
            <a:r>
              <a:rPr lang="tr-TR" sz="2400" dirty="0">
                <a:solidFill>
                  <a:srgbClr val="006666"/>
                </a:solidFill>
              </a:rPr>
              <a:t> gösterime dönüştürülmesidir.</a:t>
            </a:r>
          </a:p>
          <a:p>
            <a:endParaRPr lang="tr-TR" sz="2400" dirty="0">
              <a:solidFill>
                <a:srgbClr val="006666"/>
              </a:solidFill>
            </a:endParaRP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34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E84FABF-5080-4F6A-8F0D-7888451F2EAC}" type="slidenum">
              <a:rPr lang="tr-TR"/>
              <a:pPr/>
              <a:t>13</a:t>
            </a:fld>
            <a:endParaRPr lang="tr-TR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r>
              <a:rPr lang="tr-TR" sz="2400">
                <a:solidFill>
                  <a:srgbClr val="006666"/>
                </a:solidFill>
              </a:rPr>
              <a:t>Yazılım geliştirme sürecinin tasarım aşaması sırasında kullanılan veri akışı :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4267200" y="1752600"/>
            <a:ext cx="2133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tr-TR" sz="1400"/>
              <a:t>Veri Tasarımı</a:t>
            </a:r>
          </a:p>
          <a:p>
            <a:pPr algn="l"/>
            <a:endParaRPr lang="tr-TR" sz="1400"/>
          </a:p>
          <a:p>
            <a:pPr algn="l"/>
            <a:r>
              <a:rPr lang="tr-TR" sz="1400"/>
              <a:t>Mimari Tasarım</a:t>
            </a:r>
          </a:p>
          <a:p>
            <a:pPr algn="l"/>
            <a:endParaRPr lang="tr-TR" sz="1400"/>
          </a:p>
          <a:p>
            <a:pPr algn="l"/>
            <a:r>
              <a:rPr lang="tr-TR" sz="1400"/>
              <a:t>Yordamsal Tasarım</a:t>
            </a:r>
          </a:p>
          <a:p>
            <a:pPr algn="l"/>
            <a:endParaRPr lang="tr-TR" sz="1400"/>
          </a:p>
          <a:p>
            <a:pPr algn="l"/>
            <a:r>
              <a:rPr lang="tr-TR" sz="1400"/>
              <a:t>Arayüz Tasarımı</a:t>
            </a:r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1066800" y="1752600"/>
            <a:ext cx="2133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tr-TR" sz="1400"/>
              <a:t>Davranış Modeli</a:t>
            </a:r>
          </a:p>
          <a:p>
            <a:pPr algn="l"/>
            <a:endParaRPr lang="tr-TR" sz="1400"/>
          </a:p>
          <a:p>
            <a:pPr algn="l"/>
            <a:r>
              <a:rPr lang="tr-TR" sz="1400"/>
              <a:t>İşlevsel Model</a:t>
            </a:r>
          </a:p>
          <a:p>
            <a:pPr algn="l"/>
            <a:endParaRPr lang="tr-TR" sz="1400"/>
          </a:p>
          <a:p>
            <a:pPr algn="l"/>
            <a:r>
              <a:rPr lang="tr-TR" sz="1400"/>
              <a:t>Bilgi Modeli</a:t>
            </a:r>
          </a:p>
          <a:p>
            <a:pPr algn="l"/>
            <a:endParaRPr lang="tr-TR" sz="1400"/>
          </a:p>
          <a:p>
            <a:pPr algn="l"/>
            <a:r>
              <a:rPr lang="tr-TR" sz="1400"/>
              <a:t>Başarım İsterleri</a:t>
            </a:r>
          </a:p>
          <a:p>
            <a:pPr algn="l"/>
            <a:endParaRPr lang="tr-TR" sz="1400"/>
          </a:p>
          <a:p>
            <a:pPr algn="l"/>
            <a:r>
              <a:rPr lang="tr-TR" sz="1400"/>
              <a:t>Arayüz İsterleri</a:t>
            </a:r>
          </a:p>
          <a:p>
            <a:pPr algn="l"/>
            <a:endParaRPr lang="tr-TR" sz="1400"/>
          </a:p>
          <a:p>
            <a:pPr algn="l"/>
            <a:r>
              <a:rPr lang="tr-TR" sz="1400"/>
              <a:t>Niteliksel İsterler</a:t>
            </a:r>
          </a:p>
          <a:p>
            <a:pPr algn="l"/>
            <a:endParaRPr lang="tr-TR" sz="1400"/>
          </a:p>
          <a:p>
            <a:pPr algn="l"/>
            <a:r>
              <a:rPr lang="tr-TR" sz="1400"/>
              <a:t>Diğer İsterler</a:t>
            </a:r>
          </a:p>
        </p:txBody>
      </p:sp>
      <p:grpSp>
        <p:nvGrpSpPr>
          <p:cNvPr id="77861" name="Group 37"/>
          <p:cNvGrpSpPr>
            <a:grpSpLocks/>
          </p:cNvGrpSpPr>
          <p:nvPr/>
        </p:nvGrpSpPr>
        <p:grpSpPr bwMode="auto">
          <a:xfrm>
            <a:off x="1066800" y="2209800"/>
            <a:ext cx="7924800" cy="3886200"/>
            <a:chOff x="672" y="1392"/>
            <a:chExt cx="4992" cy="2448"/>
          </a:xfrm>
        </p:grpSpPr>
        <p:sp>
          <p:nvSpPr>
            <p:cNvPr id="77830" name="Rectangle 6"/>
            <p:cNvSpPr>
              <a:spLocks noChangeArrowheads="1"/>
            </p:cNvSpPr>
            <p:nvPr/>
          </p:nvSpPr>
          <p:spPr bwMode="auto">
            <a:xfrm>
              <a:off x="672" y="1392"/>
              <a:ext cx="49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39" name="Rectangle 15"/>
            <p:cNvSpPr>
              <a:spLocks noChangeArrowheads="1"/>
            </p:cNvSpPr>
            <p:nvPr/>
          </p:nvSpPr>
          <p:spPr bwMode="auto">
            <a:xfrm>
              <a:off x="1728" y="3264"/>
              <a:ext cx="100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tr-TR" sz="1400" dirty="0"/>
                <a:t>Tasarım Araçları</a:t>
              </a:r>
            </a:p>
          </p:txBody>
        </p:sp>
        <p:sp>
          <p:nvSpPr>
            <p:cNvPr id="77831" name="AutoShape 7"/>
            <p:cNvSpPr>
              <a:spLocks noChangeArrowheads="1"/>
            </p:cNvSpPr>
            <p:nvPr/>
          </p:nvSpPr>
          <p:spPr bwMode="auto">
            <a:xfrm>
              <a:off x="1824" y="1392"/>
              <a:ext cx="816" cy="1872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tr-TR" b="1" dirty="0"/>
                <a:t>Ön </a:t>
              </a:r>
            </a:p>
            <a:p>
              <a:r>
                <a:rPr lang="tr-TR" b="1" dirty="0"/>
                <a:t>Tasarım </a:t>
              </a:r>
            </a:p>
            <a:p>
              <a:endParaRPr lang="tr-TR" b="1" dirty="0"/>
            </a:p>
            <a:p>
              <a:endParaRPr lang="tr-TR" b="1" dirty="0"/>
            </a:p>
            <a:p>
              <a:endParaRPr lang="tr-TR" b="1" dirty="0"/>
            </a:p>
            <a:p>
              <a:endParaRPr lang="tr-TR" b="1" dirty="0"/>
            </a:p>
            <a:p>
              <a:endParaRPr lang="tr-TR" b="1" dirty="0"/>
            </a:p>
            <a:p>
              <a:r>
                <a:rPr lang="tr-TR" b="1" dirty="0"/>
                <a:t>Ayrıntılı </a:t>
              </a:r>
            </a:p>
            <a:p>
              <a:r>
                <a:rPr lang="tr-TR" b="1" dirty="0"/>
                <a:t>Tasarım</a:t>
              </a:r>
            </a:p>
            <a:p>
              <a:endParaRPr lang="tr-TR" dirty="0"/>
            </a:p>
          </p:txBody>
        </p:sp>
        <p:sp>
          <p:nvSpPr>
            <p:cNvPr id="77832" name="Line 8"/>
            <p:cNvSpPr>
              <a:spLocks noChangeShapeType="1"/>
            </p:cNvSpPr>
            <p:nvPr/>
          </p:nvSpPr>
          <p:spPr bwMode="auto">
            <a:xfrm>
              <a:off x="1928" y="22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33" name="AutoShape 9"/>
            <p:cNvSpPr>
              <a:spLocks noChangeArrowheads="1"/>
            </p:cNvSpPr>
            <p:nvPr/>
          </p:nvSpPr>
          <p:spPr bwMode="auto">
            <a:xfrm>
              <a:off x="3840" y="1392"/>
              <a:ext cx="816" cy="1864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tr-TR" b="1"/>
                <a:t>Kodlama</a:t>
              </a:r>
            </a:p>
          </p:txBody>
        </p:sp>
        <p:sp>
          <p:nvSpPr>
            <p:cNvPr id="77837" name="Rectangle 13"/>
            <p:cNvSpPr>
              <a:spLocks noChangeArrowheads="1"/>
            </p:cNvSpPr>
            <p:nvPr/>
          </p:nvSpPr>
          <p:spPr bwMode="auto">
            <a:xfrm>
              <a:off x="4656" y="1968"/>
              <a:ext cx="960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tr-TR" sz="1400"/>
                <a:t>Yazılım Birimi</a:t>
              </a:r>
            </a:p>
          </p:txBody>
        </p:sp>
        <p:sp>
          <p:nvSpPr>
            <p:cNvPr id="77840" name="Rectangle 16"/>
            <p:cNvSpPr>
              <a:spLocks noChangeArrowheads="1"/>
            </p:cNvSpPr>
            <p:nvPr/>
          </p:nvSpPr>
          <p:spPr bwMode="auto">
            <a:xfrm>
              <a:off x="2784" y="3024"/>
              <a:ext cx="86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endParaRPr lang="tr-TR" sz="1400"/>
            </a:p>
          </p:txBody>
        </p:sp>
        <p:sp>
          <p:nvSpPr>
            <p:cNvPr id="77841" name="AutoShape 17"/>
            <p:cNvSpPr>
              <a:spLocks noChangeArrowheads="1"/>
            </p:cNvSpPr>
            <p:nvPr/>
          </p:nvSpPr>
          <p:spPr bwMode="auto">
            <a:xfrm>
              <a:off x="2832" y="3504"/>
              <a:ext cx="912" cy="336"/>
            </a:xfrm>
            <a:prstGeom prst="foldedCorner">
              <a:avLst>
                <a:gd name="adj" fmla="val 34542"/>
              </a:avLst>
            </a:prstGeom>
            <a:solidFill>
              <a:schemeClr val="accent2">
                <a:alpha val="22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 sz="1400"/>
            </a:p>
            <a:p>
              <a:r>
                <a:rPr lang="tr-TR" sz="1400"/>
                <a:t>Belgelendirme</a:t>
              </a:r>
            </a:p>
            <a:p>
              <a:endParaRPr lang="tr-TR" sz="1400"/>
            </a:p>
          </p:txBody>
        </p:sp>
        <p:sp>
          <p:nvSpPr>
            <p:cNvPr id="77842" name="Line 18"/>
            <p:cNvSpPr>
              <a:spLocks noChangeShapeType="1"/>
            </p:cNvSpPr>
            <p:nvPr/>
          </p:nvSpPr>
          <p:spPr bwMode="auto">
            <a:xfrm>
              <a:off x="1008" y="158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43" name="Line 19"/>
            <p:cNvSpPr>
              <a:spLocks noChangeShapeType="1"/>
            </p:cNvSpPr>
            <p:nvPr/>
          </p:nvSpPr>
          <p:spPr bwMode="auto">
            <a:xfrm>
              <a:off x="1008" y="187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44" name="Line 20"/>
            <p:cNvSpPr>
              <a:spLocks noChangeShapeType="1"/>
            </p:cNvSpPr>
            <p:nvPr/>
          </p:nvSpPr>
          <p:spPr bwMode="auto">
            <a:xfrm>
              <a:off x="1008" y="211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45" name="Line 21"/>
            <p:cNvSpPr>
              <a:spLocks noChangeShapeType="1"/>
            </p:cNvSpPr>
            <p:nvPr/>
          </p:nvSpPr>
          <p:spPr bwMode="auto">
            <a:xfrm>
              <a:off x="1008" y="240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46" name="Line 22"/>
            <p:cNvSpPr>
              <a:spLocks noChangeShapeType="1"/>
            </p:cNvSpPr>
            <p:nvPr/>
          </p:nvSpPr>
          <p:spPr bwMode="auto">
            <a:xfrm>
              <a:off x="1008" y="26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47" name="Line 23"/>
            <p:cNvSpPr>
              <a:spLocks noChangeShapeType="1"/>
            </p:cNvSpPr>
            <p:nvPr/>
          </p:nvSpPr>
          <p:spPr bwMode="auto">
            <a:xfrm>
              <a:off x="1008" y="288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48" name="Line 24"/>
            <p:cNvSpPr>
              <a:spLocks noChangeShapeType="1"/>
            </p:cNvSpPr>
            <p:nvPr/>
          </p:nvSpPr>
          <p:spPr bwMode="auto">
            <a:xfrm>
              <a:off x="1008" y="31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49" name="Line 25"/>
            <p:cNvSpPr>
              <a:spLocks noChangeShapeType="1"/>
            </p:cNvSpPr>
            <p:nvPr/>
          </p:nvSpPr>
          <p:spPr bwMode="auto">
            <a:xfrm>
              <a:off x="3024" y="201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50" name="Line 26"/>
            <p:cNvSpPr>
              <a:spLocks noChangeShapeType="1"/>
            </p:cNvSpPr>
            <p:nvPr/>
          </p:nvSpPr>
          <p:spPr bwMode="auto">
            <a:xfrm>
              <a:off x="3024" y="225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51" name="Line 27"/>
            <p:cNvSpPr>
              <a:spLocks noChangeShapeType="1"/>
            </p:cNvSpPr>
            <p:nvPr/>
          </p:nvSpPr>
          <p:spPr bwMode="auto">
            <a:xfrm>
              <a:off x="3024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52" name="Line 28"/>
            <p:cNvSpPr>
              <a:spLocks noChangeShapeType="1"/>
            </p:cNvSpPr>
            <p:nvPr/>
          </p:nvSpPr>
          <p:spPr bwMode="auto">
            <a:xfrm>
              <a:off x="3024" y="278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53" name="Line 29"/>
            <p:cNvSpPr>
              <a:spLocks noChangeShapeType="1"/>
            </p:cNvSpPr>
            <p:nvPr/>
          </p:nvSpPr>
          <p:spPr bwMode="auto">
            <a:xfrm>
              <a:off x="4752" y="23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>
              <a:off x="2208" y="33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3168" y="30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77860" name="Line 36"/>
            <p:cNvSpPr>
              <a:spLocks noChangeShapeType="1"/>
            </p:cNvSpPr>
            <p:nvPr/>
          </p:nvSpPr>
          <p:spPr bwMode="auto">
            <a:xfrm flipH="1">
              <a:off x="2688" y="30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41F9E2B-6A1D-426C-8D60-58E58CD60F02}" type="slidenum">
              <a:rPr lang="tr-TR"/>
              <a:pPr/>
              <a:t>14</a:t>
            </a:fld>
            <a:endParaRPr lang="tr-TR"/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r>
              <a:rPr lang="tr-TR" sz="2400" b="1">
                <a:solidFill>
                  <a:srgbClr val="006666"/>
                </a:solidFill>
              </a:rPr>
              <a:t>Veri Tasarımı </a:t>
            </a:r>
            <a:r>
              <a:rPr lang="tr-TR" sz="2400">
                <a:solidFill>
                  <a:srgbClr val="006666"/>
                </a:solidFill>
              </a:rPr>
              <a:t>:</a:t>
            </a:r>
          </a:p>
          <a:p>
            <a:pPr marL="457200" lvl="1" indent="0" algn="ctr">
              <a:buFont typeface="Wingdings" pitchFamily="2" charset="2"/>
              <a:buNone/>
            </a:pPr>
            <a:endParaRPr lang="tr-TR" sz="2000">
              <a:solidFill>
                <a:srgbClr val="006666"/>
              </a:solidFill>
            </a:endParaRPr>
          </a:p>
          <a:p>
            <a:pPr marL="457200" lvl="1" indent="0">
              <a:buFont typeface="Wingdings" pitchFamily="2" charset="2"/>
              <a:buNone/>
            </a:pPr>
            <a:r>
              <a:rPr lang="tr-TR" sz="2400" u="sng">
                <a:solidFill>
                  <a:srgbClr val="006666"/>
                </a:solidFill>
              </a:rPr>
              <a:t>Veri yapısı</a:t>
            </a:r>
            <a:r>
              <a:rPr lang="tr-TR" sz="2400">
                <a:solidFill>
                  <a:srgbClr val="006666"/>
                </a:solidFill>
              </a:rPr>
              <a:t> ve </a:t>
            </a:r>
            <a:r>
              <a:rPr lang="tr-TR" sz="2400" u="sng">
                <a:solidFill>
                  <a:srgbClr val="006666"/>
                </a:solidFill>
              </a:rPr>
              <a:t>veri modeli</a:t>
            </a:r>
            <a:r>
              <a:rPr lang="tr-TR" sz="2400">
                <a:solidFill>
                  <a:srgbClr val="006666"/>
                </a:solidFill>
              </a:rPr>
              <a:t> iç içe geçmiş iki kavramdır.</a:t>
            </a:r>
          </a:p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Birisi verinin bellekte tutulması veya saklanmasıyla ilgilenirken diğeri veriler arasındaki ilişki ve bağıntılar konusuyla ilgilenir.</a:t>
            </a:r>
          </a:p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Veriler üzerinde işlem yapacak olan agoritmalar da bu veri modellerine göre tasarlanırlar.</a:t>
            </a:r>
          </a:p>
          <a:p>
            <a:endParaRPr lang="tr-TR" sz="2400">
              <a:solidFill>
                <a:srgbClr val="006666"/>
              </a:solidFill>
            </a:endParaRP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33E09AA-2AE8-4A6D-8A1E-2657C2A96A37}" type="slidenum">
              <a:rPr lang="tr-TR"/>
              <a:pPr/>
              <a:t>15</a:t>
            </a:fld>
            <a:endParaRPr lang="tr-TR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pPr marL="365125" indent="-365125"/>
            <a:r>
              <a:rPr lang="tr-TR" sz="2400">
                <a:solidFill>
                  <a:srgbClr val="006666"/>
                </a:solidFill>
              </a:rPr>
              <a:t>İyi bir veri tasarımı için neler gereklidir ;</a:t>
            </a:r>
          </a:p>
          <a:p>
            <a:pPr marL="365125" indent="-365125"/>
            <a:endParaRPr lang="tr-TR" sz="2400">
              <a:solidFill>
                <a:srgbClr val="006666"/>
              </a:solidFill>
            </a:endParaRPr>
          </a:p>
          <a:p>
            <a:pPr marL="365125" indent="-365125">
              <a:buFont typeface="Wingdings" pitchFamily="2" charset="2"/>
              <a:buChar char="¡"/>
            </a:pPr>
            <a:r>
              <a:rPr lang="tr-TR" sz="2000">
                <a:solidFill>
                  <a:srgbClr val="006666"/>
                </a:solidFill>
              </a:rPr>
              <a:t>Veri yapıları/veri modelleri üzerinde yapılacak işlemlerin tanımlanması.</a:t>
            </a:r>
          </a:p>
          <a:p>
            <a:pPr marL="365125" indent="-365125">
              <a:buFont typeface="Wingdings" pitchFamily="2" charset="2"/>
              <a:buChar char="¡"/>
            </a:pPr>
            <a:r>
              <a:rPr lang="tr-TR" sz="2000">
                <a:solidFill>
                  <a:srgbClr val="006666"/>
                </a:solidFill>
              </a:rPr>
              <a:t>Veri sözlüğünün oluşturulması.</a:t>
            </a:r>
          </a:p>
          <a:p>
            <a:pPr marL="365125" indent="-365125">
              <a:buFont typeface="Wingdings" pitchFamily="2" charset="2"/>
              <a:buChar char="¡"/>
            </a:pPr>
            <a:r>
              <a:rPr lang="tr-TR" sz="2000">
                <a:solidFill>
                  <a:srgbClr val="006666"/>
                </a:solidFill>
              </a:rPr>
              <a:t>Döngüsel bir yol izlenmesi.</a:t>
            </a:r>
          </a:p>
          <a:p>
            <a:pPr marL="365125" indent="-365125">
              <a:buFont typeface="Wingdings" pitchFamily="2" charset="2"/>
              <a:buChar char="¡"/>
            </a:pPr>
            <a:r>
              <a:rPr lang="tr-TR" sz="2000">
                <a:solidFill>
                  <a:srgbClr val="006666"/>
                </a:solidFill>
              </a:rPr>
              <a:t>Veri yapıları yanlızca kendilerini kullanan modüllere görünür olmalıdır.</a:t>
            </a:r>
          </a:p>
          <a:p>
            <a:pPr marL="365125" indent="-365125">
              <a:buFont typeface="Wingdings" pitchFamily="2" charset="2"/>
              <a:buChar char="¡"/>
            </a:pPr>
            <a:r>
              <a:rPr lang="tr-TR" sz="2000">
                <a:solidFill>
                  <a:srgbClr val="006666"/>
                </a:solidFill>
              </a:rPr>
              <a:t>Sık kullanılan veri modelleri kütüphane haline getirilmelidir.</a:t>
            </a:r>
          </a:p>
          <a:p>
            <a:pPr marL="365125" indent="-365125">
              <a:buFont typeface="Wingdings" pitchFamily="2" charset="2"/>
              <a:buChar char="¡"/>
            </a:pPr>
            <a:r>
              <a:rPr lang="tr-TR" sz="2000">
                <a:solidFill>
                  <a:srgbClr val="006666"/>
                </a:solidFill>
              </a:rPr>
              <a:t>Programlama dili özellikleri kullanılarak kodlama yapılmalıdır.</a:t>
            </a:r>
          </a:p>
          <a:p>
            <a:pPr marL="365125" indent="-365125"/>
            <a:endParaRPr lang="tr-TR" sz="1800">
              <a:solidFill>
                <a:srgbClr val="006666"/>
              </a:solidFill>
            </a:endParaRPr>
          </a:p>
          <a:p>
            <a:pPr marL="365125" indent="-365125"/>
            <a:endParaRPr lang="tr-TR" sz="1600">
              <a:solidFill>
                <a:srgbClr val="006666"/>
              </a:solidFill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C7FA12C9-B5C8-41BC-BDE0-1B7CC9D9E610}" type="slidenum">
              <a:rPr lang="tr-TR"/>
              <a:pPr/>
              <a:t>16</a:t>
            </a:fld>
            <a:endParaRPr lang="tr-TR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r>
              <a:rPr lang="tr-TR" sz="2400" b="1" dirty="0">
                <a:solidFill>
                  <a:srgbClr val="006666"/>
                </a:solidFill>
              </a:rPr>
              <a:t>Mimari Tasarım </a:t>
            </a:r>
            <a:r>
              <a:rPr lang="tr-TR" sz="2400" dirty="0">
                <a:solidFill>
                  <a:srgbClr val="006666"/>
                </a:solidFill>
              </a:rPr>
              <a:t>;</a:t>
            </a:r>
          </a:p>
          <a:p>
            <a:endParaRPr lang="tr-TR" sz="2400" dirty="0">
              <a:solidFill>
                <a:srgbClr val="006666"/>
              </a:solidFill>
            </a:endParaRPr>
          </a:p>
          <a:p>
            <a:r>
              <a:rPr lang="tr-TR" sz="2400" dirty="0">
                <a:solidFill>
                  <a:srgbClr val="006666"/>
                </a:solidFill>
              </a:rPr>
              <a:t>Uygulama yazılımı bir problemin çözümünü çeşitli parçalara bölerek sağlayabilir.</a:t>
            </a:r>
          </a:p>
          <a:p>
            <a:endParaRPr lang="tr-TR" sz="2400" dirty="0">
              <a:solidFill>
                <a:srgbClr val="006666"/>
              </a:solidFill>
            </a:endParaRPr>
          </a:p>
          <a:p>
            <a:r>
              <a:rPr lang="tr-TR" sz="2400" dirty="0">
                <a:solidFill>
                  <a:srgbClr val="006666"/>
                </a:solidFill>
              </a:rPr>
              <a:t>Parçaların yazılımdaki karşılığı </a:t>
            </a:r>
            <a:r>
              <a:rPr lang="tr-TR" sz="2400" b="1" dirty="0">
                <a:solidFill>
                  <a:srgbClr val="006666"/>
                </a:solidFill>
              </a:rPr>
              <a:t>modüller</a:t>
            </a:r>
            <a:r>
              <a:rPr lang="tr-TR" sz="2400" dirty="0">
                <a:solidFill>
                  <a:srgbClr val="006666"/>
                </a:solidFill>
              </a:rPr>
              <a:t> </a:t>
            </a:r>
            <a:r>
              <a:rPr lang="tr-TR" sz="2400" dirty="0" err="1">
                <a:solidFill>
                  <a:srgbClr val="006666"/>
                </a:solidFill>
              </a:rPr>
              <a:t>dir</a:t>
            </a:r>
            <a:endParaRPr lang="tr-TR" sz="2400" dirty="0">
              <a:solidFill>
                <a:srgbClr val="006666"/>
              </a:solidFill>
            </a:endParaRPr>
          </a:p>
          <a:p>
            <a:endParaRPr lang="tr-TR" sz="2400" dirty="0">
              <a:solidFill>
                <a:srgbClr val="006666"/>
              </a:solidFill>
            </a:endParaRPr>
          </a:p>
          <a:p>
            <a:r>
              <a:rPr lang="tr-TR" sz="2400" dirty="0">
                <a:solidFill>
                  <a:srgbClr val="006666"/>
                </a:solidFill>
              </a:rPr>
              <a:t>Modüllerin sıradüzensel ilişkilerini gösteren yapıya </a:t>
            </a:r>
            <a:r>
              <a:rPr lang="tr-TR" sz="2400" b="1" dirty="0">
                <a:solidFill>
                  <a:srgbClr val="006666"/>
                </a:solidFill>
              </a:rPr>
              <a:t>uygulama </a:t>
            </a:r>
            <a:r>
              <a:rPr lang="tr-TR" sz="2400" b="1" dirty="0" smtClean="0">
                <a:solidFill>
                  <a:srgbClr val="006666"/>
                </a:solidFill>
              </a:rPr>
              <a:t>yazılım </a:t>
            </a:r>
            <a:r>
              <a:rPr lang="tr-TR" sz="2400" b="1" dirty="0">
                <a:solidFill>
                  <a:srgbClr val="006666"/>
                </a:solidFill>
              </a:rPr>
              <a:t>mimarisi</a:t>
            </a:r>
            <a:r>
              <a:rPr lang="tr-TR" sz="2400" dirty="0">
                <a:solidFill>
                  <a:srgbClr val="006666"/>
                </a:solidFill>
              </a:rPr>
              <a:t> denir.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34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98C47A4-8C99-4F97-8699-D9E602C19453}" type="slidenum">
              <a:rPr lang="tr-TR"/>
              <a:pPr/>
              <a:t>17</a:t>
            </a:fld>
            <a:endParaRPr lang="tr-TR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Uygulama Yazılım Mimarisi</a:t>
            </a:r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 flipV="1">
            <a:off x="5867400" y="1905000"/>
            <a:ext cx="914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r>
              <a:rPr lang="tr-TR"/>
              <a:t>M1</a:t>
            </a:r>
          </a:p>
        </p:txBody>
      </p:sp>
      <p:sp>
        <p:nvSpPr>
          <p:cNvPr id="90120" name="AutoShape 8"/>
          <p:cNvSpPr>
            <a:spLocks noChangeArrowheads="1"/>
          </p:cNvSpPr>
          <p:nvPr/>
        </p:nvSpPr>
        <p:spPr bwMode="auto">
          <a:xfrm flipV="1">
            <a:off x="4495800" y="3048000"/>
            <a:ext cx="914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r>
              <a:rPr lang="tr-TR"/>
              <a:t>M2</a:t>
            </a:r>
          </a:p>
        </p:txBody>
      </p:sp>
      <p:sp>
        <p:nvSpPr>
          <p:cNvPr id="90121" name="AutoShape 9"/>
          <p:cNvSpPr>
            <a:spLocks noChangeArrowheads="1"/>
          </p:cNvSpPr>
          <p:nvPr/>
        </p:nvSpPr>
        <p:spPr bwMode="auto">
          <a:xfrm flipV="1">
            <a:off x="5791200" y="4114800"/>
            <a:ext cx="914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r>
              <a:rPr lang="tr-TR"/>
              <a:t>M6</a:t>
            </a:r>
          </a:p>
        </p:txBody>
      </p:sp>
      <p:sp>
        <p:nvSpPr>
          <p:cNvPr id="90122" name="AutoShape 10"/>
          <p:cNvSpPr>
            <a:spLocks noChangeArrowheads="1"/>
          </p:cNvSpPr>
          <p:nvPr/>
        </p:nvSpPr>
        <p:spPr bwMode="auto">
          <a:xfrm flipV="1">
            <a:off x="4495800" y="4114800"/>
            <a:ext cx="914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r>
              <a:rPr lang="tr-TR"/>
              <a:t>M5</a:t>
            </a:r>
          </a:p>
        </p:txBody>
      </p:sp>
      <p:sp>
        <p:nvSpPr>
          <p:cNvPr id="90123" name="AutoShape 11"/>
          <p:cNvSpPr>
            <a:spLocks noChangeArrowheads="1"/>
          </p:cNvSpPr>
          <p:nvPr/>
        </p:nvSpPr>
        <p:spPr bwMode="auto">
          <a:xfrm flipV="1">
            <a:off x="7391400" y="2971800"/>
            <a:ext cx="914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r>
              <a:rPr lang="tr-TR"/>
              <a:t>M3</a:t>
            </a:r>
          </a:p>
        </p:txBody>
      </p:sp>
      <p:sp>
        <p:nvSpPr>
          <p:cNvPr id="90124" name="AutoShape 12"/>
          <p:cNvSpPr>
            <a:spLocks noChangeArrowheads="1"/>
          </p:cNvSpPr>
          <p:nvPr/>
        </p:nvSpPr>
        <p:spPr bwMode="auto">
          <a:xfrm flipV="1">
            <a:off x="7391400" y="4038600"/>
            <a:ext cx="914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r>
              <a:rPr lang="tr-TR"/>
              <a:t>M7</a:t>
            </a:r>
          </a:p>
        </p:txBody>
      </p:sp>
      <p:sp>
        <p:nvSpPr>
          <p:cNvPr id="90125" name="AutoShape 13"/>
          <p:cNvSpPr>
            <a:spLocks noChangeArrowheads="1"/>
          </p:cNvSpPr>
          <p:nvPr/>
        </p:nvSpPr>
        <p:spPr bwMode="auto">
          <a:xfrm flipV="1">
            <a:off x="7467600" y="5181600"/>
            <a:ext cx="914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r>
              <a:rPr lang="tr-TR"/>
              <a:t>M11</a:t>
            </a:r>
          </a:p>
        </p:txBody>
      </p:sp>
      <p:sp>
        <p:nvSpPr>
          <p:cNvPr id="90126" name="AutoShape 14"/>
          <p:cNvSpPr>
            <a:spLocks noChangeArrowheads="1"/>
          </p:cNvSpPr>
          <p:nvPr/>
        </p:nvSpPr>
        <p:spPr bwMode="auto">
          <a:xfrm flipV="1">
            <a:off x="3124200" y="4114800"/>
            <a:ext cx="914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r>
              <a:rPr lang="tr-TR"/>
              <a:t>M4</a:t>
            </a:r>
          </a:p>
        </p:txBody>
      </p:sp>
      <p:sp>
        <p:nvSpPr>
          <p:cNvPr id="90127" name="AutoShape 15"/>
          <p:cNvSpPr>
            <a:spLocks noChangeArrowheads="1"/>
          </p:cNvSpPr>
          <p:nvPr/>
        </p:nvSpPr>
        <p:spPr bwMode="auto">
          <a:xfrm flipV="1">
            <a:off x="4419600" y="5181600"/>
            <a:ext cx="914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r>
              <a:rPr lang="tr-TR"/>
              <a:t>M10</a:t>
            </a:r>
          </a:p>
        </p:txBody>
      </p:sp>
      <p:sp>
        <p:nvSpPr>
          <p:cNvPr id="90128" name="AutoShape 16"/>
          <p:cNvSpPr>
            <a:spLocks noChangeArrowheads="1"/>
          </p:cNvSpPr>
          <p:nvPr/>
        </p:nvSpPr>
        <p:spPr bwMode="auto">
          <a:xfrm flipV="1">
            <a:off x="3124200" y="5181600"/>
            <a:ext cx="914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r>
              <a:rPr lang="tr-TR"/>
              <a:t>M9</a:t>
            </a:r>
          </a:p>
        </p:txBody>
      </p:sp>
      <p:sp>
        <p:nvSpPr>
          <p:cNvPr id="90129" name="AutoShape 17"/>
          <p:cNvSpPr>
            <a:spLocks noChangeArrowheads="1"/>
          </p:cNvSpPr>
          <p:nvPr/>
        </p:nvSpPr>
        <p:spPr bwMode="auto">
          <a:xfrm flipV="1">
            <a:off x="1752600" y="5181600"/>
            <a:ext cx="914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10800000" wrap="none" anchor="ctr"/>
          <a:lstStyle/>
          <a:p>
            <a:r>
              <a:rPr lang="tr-TR"/>
              <a:t>M8</a:t>
            </a:r>
          </a:p>
        </p:txBody>
      </p:sp>
      <p:sp>
        <p:nvSpPr>
          <p:cNvPr id="90130" name="Line 18"/>
          <p:cNvSpPr>
            <a:spLocks noChangeShapeType="1"/>
          </p:cNvSpPr>
          <p:nvPr/>
        </p:nvSpPr>
        <p:spPr bwMode="auto">
          <a:xfrm flipH="1">
            <a:off x="4953000" y="2514600"/>
            <a:ext cx="1371600" cy="533400"/>
          </a:xfrm>
          <a:prstGeom prst="line">
            <a:avLst/>
          </a:prstGeom>
          <a:noFill/>
          <a:ln w="28575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31" name="Line 19"/>
          <p:cNvSpPr>
            <a:spLocks noChangeShapeType="1"/>
          </p:cNvSpPr>
          <p:nvPr/>
        </p:nvSpPr>
        <p:spPr bwMode="auto">
          <a:xfrm>
            <a:off x="6324600" y="2514600"/>
            <a:ext cx="152400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32" name="Line 20"/>
          <p:cNvSpPr>
            <a:spLocks noChangeShapeType="1"/>
          </p:cNvSpPr>
          <p:nvPr/>
        </p:nvSpPr>
        <p:spPr bwMode="auto">
          <a:xfrm flipH="1">
            <a:off x="3581400" y="3657600"/>
            <a:ext cx="137160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33" name="Line 21"/>
          <p:cNvSpPr>
            <a:spLocks noChangeShapeType="1"/>
          </p:cNvSpPr>
          <p:nvPr/>
        </p:nvSpPr>
        <p:spPr bwMode="auto">
          <a:xfrm>
            <a:off x="4953000" y="3657600"/>
            <a:ext cx="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34" name="Line 22"/>
          <p:cNvSpPr>
            <a:spLocks noChangeShapeType="1"/>
          </p:cNvSpPr>
          <p:nvPr/>
        </p:nvSpPr>
        <p:spPr bwMode="auto">
          <a:xfrm>
            <a:off x="4953000" y="3657600"/>
            <a:ext cx="129540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35" name="Line 23"/>
          <p:cNvSpPr>
            <a:spLocks noChangeShapeType="1"/>
          </p:cNvSpPr>
          <p:nvPr/>
        </p:nvSpPr>
        <p:spPr bwMode="auto">
          <a:xfrm>
            <a:off x="3552825" y="4724400"/>
            <a:ext cx="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36" name="Line 24"/>
          <p:cNvSpPr>
            <a:spLocks noChangeShapeType="1"/>
          </p:cNvSpPr>
          <p:nvPr/>
        </p:nvSpPr>
        <p:spPr bwMode="auto">
          <a:xfrm flipH="1">
            <a:off x="2209800" y="4724400"/>
            <a:ext cx="137160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37" name="Line 25"/>
          <p:cNvSpPr>
            <a:spLocks noChangeShapeType="1"/>
          </p:cNvSpPr>
          <p:nvPr/>
        </p:nvSpPr>
        <p:spPr bwMode="auto">
          <a:xfrm>
            <a:off x="3581400" y="4724400"/>
            <a:ext cx="129540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38" name="Line 26"/>
          <p:cNvSpPr>
            <a:spLocks noChangeShapeType="1"/>
          </p:cNvSpPr>
          <p:nvPr/>
        </p:nvSpPr>
        <p:spPr bwMode="auto">
          <a:xfrm>
            <a:off x="7848600" y="3581400"/>
            <a:ext cx="0" cy="4572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39" name="Line 27"/>
          <p:cNvSpPr>
            <a:spLocks noChangeShapeType="1"/>
          </p:cNvSpPr>
          <p:nvPr/>
        </p:nvSpPr>
        <p:spPr bwMode="auto">
          <a:xfrm>
            <a:off x="7864475" y="4648200"/>
            <a:ext cx="0" cy="5334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40" name="Line 28"/>
          <p:cNvSpPr>
            <a:spLocks noChangeShapeType="1"/>
          </p:cNvSpPr>
          <p:nvPr/>
        </p:nvSpPr>
        <p:spPr bwMode="auto">
          <a:xfrm>
            <a:off x="1600200" y="2133600"/>
            <a:ext cx="0" cy="365760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 type="triangle" w="med" len="med"/>
            <a:tailEnd type="triangle" w="med" len="med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tr-TR"/>
          </a:p>
        </p:txBody>
      </p:sp>
      <p:sp>
        <p:nvSpPr>
          <p:cNvPr id="90141" name="Line 29"/>
          <p:cNvSpPr>
            <a:spLocks noChangeShapeType="1"/>
          </p:cNvSpPr>
          <p:nvPr/>
        </p:nvSpPr>
        <p:spPr bwMode="auto">
          <a:xfrm>
            <a:off x="1752600" y="5943600"/>
            <a:ext cx="6629400" cy="0"/>
          </a:xfrm>
          <a:prstGeom prst="line">
            <a:avLst/>
          </a:prstGeom>
          <a:noFill/>
          <a:ln w="9525">
            <a:solidFill>
              <a:srgbClr val="0099CC"/>
            </a:solidFill>
            <a:round/>
            <a:headEnd type="triangle" w="med" len="med"/>
            <a:tailEnd type="triangle" w="med" len="med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tr-TR"/>
          </a:p>
        </p:txBody>
      </p:sp>
      <p:sp>
        <p:nvSpPr>
          <p:cNvPr id="90142" name="Rectangle 30"/>
          <p:cNvSpPr>
            <a:spLocks noChangeArrowheads="1"/>
          </p:cNvSpPr>
          <p:nvPr/>
        </p:nvSpPr>
        <p:spPr bwMode="auto">
          <a:xfrm>
            <a:off x="1828800" y="3429000"/>
            <a:ext cx="1295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tr-TR"/>
              <a:t>Derinlik</a:t>
            </a:r>
          </a:p>
        </p:txBody>
      </p:sp>
      <p:sp>
        <p:nvSpPr>
          <p:cNvPr id="90143" name="Rectangle 31"/>
          <p:cNvSpPr>
            <a:spLocks noChangeArrowheads="1"/>
          </p:cNvSpPr>
          <p:nvPr/>
        </p:nvSpPr>
        <p:spPr bwMode="auto">
          <a:xfrm>
            <a:off x="4572000" y="6019800"/>
            <a:ext cx="1295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tr-TR"/>
              <a:t>Genişlik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FFA21378-8E28-4084-8A76-834E7EB15F0B}" type="slidenum">
              <a:rPr lang="tr-TR"/>
              <a:pPr/>
              <a:t>18</a:t>
            </a:fld>
            <a:endParaRPr lang="tr-TR"/>
          </a:p>
        </p:txBody>
      </p:sp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676400"/>
            <a:ext cx="7620000" cy="4800600"/>
          </a:xfrm>
        </p:spPr>
        <p:txBody>
          <a:bodyPr/>
          <a:lstStyle/>
          <a:p>
            <a:pPr marL="533400" indent="-533400">
              <a:buFont typeface="Wingdings" pitchFamily="2" charset="2"/>
              <a:buChar char="¡"/>
            </a:pPr>
            <a:r>
              <a:rPr lang="tr-TR" sz="2400">
                <a:solidFill>
                  <a:srgbClr val="006666"/>
                </a:solidFill>
              </a:rPr>
              <a:t>Uygulama alanının özellikleri : </a:t>
            </a:r>
          </a:p>
          <a:p>
            <a:pPr marL="533400" indent="-533400"/>
            <a:r>
              <a:rPr lang="tr-TR" sz="2400">
                <a:solidFill>
                  <a:srgbClr val="006666"/>
                </a:solidFill>
              </a:rPr>
              <a:t>     </a:t>
            </a:r>
            <a:r>
              <a:rPr lang="tr-TR" sz="1800">
                <a:solidFill>
                  <a:srgbClr val="006666"/>
                </a:solidFill>
              </a:rPr>
              <a:t>Donanım özellikleri …</a:t>
            </a:r>
          </a:p>
          <a:p>
            <a:pPr marL="533400" indent="-533400">
              <a:buFont typeface="Wingdings" pitchFamily="2" charset="2"/>
              <a:buChar char="¡"/>
            </a:pPr>
            <a:r>
              <a:rPr lang="tr-TR" sz="2400">
                <a:solidFill>
                  <a:srgbClr val="006666"/>
                </a:solidFill>
              </a:rPr>
              <a:t>Uygulama yazılmının karmaşıklık derecesi : </a:t>
            </a:r>
            <a:r>
              <a:rPr lang="tr-TR" sz="1800">
                <a:solidFill>
                  <a:srgbClr val="006666"/>
                </a:solidFill>
              </a:rPr>
              <a:t>Basit uygulamalar , tek program içinde , hertürlü arayüz ve bilgi işlemeyi kapsayacak şekilde geliştirilebilirler.Bölümlemek.</a:t>
            </a:r>
          </a:p>
          <a:p>
            <a:pPr marL="533400" indent="-533400">
              <a:buFont typeface="Wingdings" pitchFamily="2" charset="2"/>
              <a:buChar char="¡"/>
            </a:pPr>
            <a:r>
              <a:rPr lang="tr-TR" sz="2400">
                <a:solidFill>
                  <a:srgbClr val="006666"/>
                </a:solidFill>
              </a:rPr>
              <a:t>Kullanıcı arayüzü kısıtlamaları :</a:t>
            </a:r>
          </a:p>
          <a:p>
            <a:pPr marL="533400" indent="-533400"/>
            <a:r>
              <a:rPr lang="tr-TR" sz="1800">
                <a:solidFill>
                  <a:srgbClr val="006666"/>
                </a:solidFill>
              </a:rPr>
              <a:t>       Bilgi işleme birimleri ile kullanıcı arayüzünün farklı mimariye sahip işlemcilerde çalışması gereken durumlar olabilir.</a:t>
            </a:r>
          </a:p>
          <a:p>
            <a:pPr marL="533400" indent="-533400">
              <a:buFont typeface="Wingdings" pitchFamily="2" charset="2"/>
              <a:buChar char="¡"/>
            </a:pPr>
            <a:r>
              <a:rPr lang="tr-TR" sz="2400">
                <a:solidFill>
                  <a:srgbClr val="006666"/>
                </a:solidFill>
              </a:rPr>
              <a:t>Taşınabilirlik :</a:t>
            </a:r>
          </a:p>
          <a:p>
            <a:pPr marL="533400" indent="-533400"/>
            <a:r>
              <a:rPr lang="tr-TR" sz="1800">
                <a:solidFill>
                  <a:srgbClr val="006666"/>
                </a:solidFill>
              </a:rPr>
              <a:t>       Farklı işletim sistemi ve donanım özelliklerinde de çalışabilmesi gereklidir.</a:t>
            </a:r>
          </a:p>
          <a:p>
            <a:pPr marL="533400" indent="-533400"/>
            <a:endParaRPr lang="tr-TR" sz="1800">
              <a:solidFill>
                <a:srgbClr val="006666"/>
              </a:solidFill>
            </a:endParaRPr>
          </a:p>
        </p:txBody>
      </p:sp>
    </p:spTree>
  </p:cSld>
  <p:clrMapOvr>
    <a:masterClrMapping/>
  </p:clrMapOvr>
  <p:transition spd="med">
    <p:cover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D3B0988-9BA5-44B6-9803-DFFC92049E99}" type="slidenum">
              <a:rPr lang="tr-TR"/>
              <a:pPr/>
              <a:t>19</a:t>
            </a:fld>
            <a:endParaRPr lang="tr-TR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600200"/>
            <a:ext cx="7620000" cy="4876800"/>
          </a:xfrm>
        </p:spPr>
        <p:txBody>
          <a:bodyPr/>
          <a:lstStyle/>
          <a:p>
            <a:r>
              <a:rPr lang="tr-TR" sz="2400">
                <a:solidFill>
                  <a:srgbClr val="006666"/>
                </a:solidFill>
              </a:rPr>
              <a:t>Yapısal Programlama Gösterimi :</a:t>
            </a:r>
          </a:p>
          <a:p>
            <a:endParaRPr lang="tr-TR" sz="2400">
              <a:solidFill>
                <a:srgbClr val="006666"/>
              </a:solidFill>
            </a:endParaRPr>
          </a:p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Yazılım tarihinin en eski tasarım yöntemlerinden biri belirli yapıları kullanarak işlevleri metinsel bir şekilde anlatmaktır.</a:t>
            </a:r>
          </a:p>
        </p:txBody>
      </p:sp>
    </p:spTree>
  </p:cSld>
  <p:clrMapOvr>
    <a:masterClrMapping/>
  </p:clrMapOvr>
  <p:transition spd="med">
    <p:cover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ADC5137-7B47-4EBB-A94C-66ED65A8A0C8}" type="slidenum">
              <a:rPr lang="tr-TR"/>
              <a:pPr/>
              <a:t>2</a:t>
            </a:fld>
            <a:endParaRPr lang="tr-TR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r>
              <a:rPr lang="tr-TR" sz="2400">
                <a:solidFill>
                  <a:srgbClr val="006666"/>
                </a:solidFill>
              </a:rPr>
              <a:t>Tasarım , herhangi bir mühendislik sürecindeki ilk adımdır.</a:t>
            </a:r>
          </a:p>
          <a:p>
            <a:endParaRPr lang="tr-TR" sz="2400">
              <a:solidFill>
                <a:srgbClr val="006666"/>
              </a:solidFill>
            </a:endParaRPr>
          </a:p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Genel olarak deneyim  bilgi birikimiyle desteklenen çeşitli kurallarla yapılır.</a:t>
            </a:r>
          </a:p>
          <a:p>
            <a:endParaRPr lang="tr-TR" sz="2400">
              <a:solidFill>
                <a:srgbClr val="006666"/>
              </a:solidFill>
            </a:endParaRPr>
          </a:p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Çeşitli geliştirme teknikleri , tanımlama ve tasarım yöntemleri bulunsa da Yazılım mühendisliği hala bir “</a:t>
            </a:r>
            <a:r>
              <a:rPr lang="tr-TR" sz="2400" b="1">
                <a:solidFill>
                  <a:srgbClr val="006666"/>
                </a:solidFill>
              </a:rPr>
              <a:t>sanat</a:t>
            </a:r>
            <a:r>
              <a:rPr lang="tr-TR" sz="2400">
                <a:solidFill>
                  <a:srgbClr val="006666"/>
                </a:solidFill>
              </a:rPr>
              <a:t>” niteliğindedir.</a:t>
            </a:r>
          </a:p>
          <a:p>
            <a:endParaRPr lang="tr-TR" sz="2400">
              <a:solidFill>
                <a:srgbClr val="006666"/>
              </a:solidFill>
            </a:endParaRPr>
          </a:p>
          <a:p>
            <a:endParaRPr lang="tr-TR" sz="2400">
              <a:solidFill>
                <a:srgbClr val="006666"/>
              </a:solidFill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tr-TR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Sistem Tasarımı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057C882-0D50-48C0-A8EE-2AE9989D1504}" type="slidenum">
              <a:rPr lang="tr-TR"/>
              <a:pPr/>
              <a:t>20</a:t>
            </a:fld>
            <a:endParaRPr lang="tr-TR"/>
          </a:p>
        </p:txBody>
      </p:sp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371600"/>
            <a:ext cx="7620000" cy="5105400"/>
          </a:xfrm>
        </p:spPr>
        <p:txBody>
          <a:bodyPr/>
          <a:lstStyle/>
          <a:p>
            <a:pPr marL="274638" indent="-274638"/>
            <a:r>
              <a:rPr lang="tr-TR" sz="2400" dirty="0">
                <a:solidFill>
                  <a:srgbClr val="006666"/>
                </a:solidFill>
              </a:rPr>
              <a:t>Tasarım dillerinin ortak özellikleri :</a:t>
            </a:r>
          </a:p>
          <a:p>
            <a:pPr marL="274638" indent="-274638"/>
            <a:endParaRPr lang="tr-TR" sz="2400" dirty="0">
              <a:solidFill>
                <a:srgbClr val="006666"/>
              </a:solidFill>
            </a:endParaRPr>
          </a:p>
          <a:p>
            <a:pPr marL="274638" indent="-274638"/>
            <a:endParaRPr lang="tr-TR" sz="2400" dirty="0">
              <a:solidFill>
                <a:srgbClr val="006666"/>
              </a:solidFill>
            </a:endParaRPr>
          </a:p>
          <a:p>
            <a:pPr marL="274638" indent="-274638">
              <a:buFont typeface="Wingdings" pitchFamily="2" charset="2"/>
              <a:buChar char="¡"/>
            </a:pPr>
            <a:r>
              <a:rPr lang="tr-TR" sz="2000" dirty="0">
                <a:solidFill>
                  <a:srgbClr val="006666"/>
                </a:solidFill>
              </a:rPr>
              <a:t>Her türlü yapıyı </a:t>
            </a:r>
            <a:r>
              <a:rPr lang="tr-TR" sz="2000" dirty="0" err="1">
                <a:solidFill>
                  <a:srgbClr val="006666"/>
                </a:solidFill>
              </a:rPr>
              <a:t>destekleyebilien</a:t>
            </a:r>
            <a:r>
              <a:rPr lang="tr-TR" sz="2000" dirty="0">
                <a:solidFill>
                  <a:srgbClr val="006666"/>
                </a:solidFill>
              </a:rPr>
              <a:t> sabit bir anahtar sözcük listesi.</a:t>
            </a:r>
          </a:p>
          <a:p>
            <a:pPr marL="274638" indent="-274638">
              <a:buFont typeface="Wingdings" pitchFamily="2" charset="2"/>
              <a:buChar char="¡"/>
            </a:pPr>
            <a:r>
              <a:rPr lang="tr-TR" sz="2000" dirty="0">
                <a:solidFill>
                  <a:srgbClr val="006666"/>
                </a:solidFill>
              </a:rPr>
              <a:t>Veri  tipleri ve veri yapıları tanımlama yeteneği.</a:t>
            </a:r>
          </a:p>
          <a:p>
            <a:pPr marL="274638" indent="-274638">
              <a:buFont typeface="Wingdings" pitchFamily="2" charset="2"/>
              <a:buChar char="¡"/>
            </a:pPr>
            <a:r>
              <a:rPr lang="tr-TR" sz="2000" dirty="0">
                <a:solidFill>
                  <a:srgbClr val="006666"/>
                </a:solidFill>
              </a:rPr>
              <a:t>Alt program tanımlama ve çağırma düzeneği.</a:t>
            </a:r>
          </a:p>
          <a:p>
            <a:pPr marL="274638" indent="-274638">
              <a:buFont typeface="Wingdings" pitchFamily="2" charset="2"/>
              <a:buChar char="¡"/>
            </a:pPr>
            <a:r>
              <a:rPr lang="tr-TR" sz="2000" dirty="0" smtClean="0">
                <a:solidFill>
                  <a:srgbClr val="006666"/>
                </a:solidFill>
              </a:rPr>
              <a:t>Bilgi </a:t>
            </a:r>
            <a:r>
              <a:rPr lang="tr-TR" sz="2000" dirty="0">
                <a:solidFill>
                  <a:srgbClr val="006666"/>
                </a:solidFill>
              </a:rPr>
              <a:t>işlemeyi serbest bir dille anlatabilme olanağı.</a:t>
            </a:r>
          </a:p>
          <a:p>
            <a:pPr marL="274638" indent="-274638">
              <a:buFont typeface="Wingdings" pitchFamily="2" charset="2"/>
              <a:buChar char="¡"/>
            </a:pPr>
            <a:r>
              <a:rPr lang="tr-TR" sz="2000" dirty="0" err="1">
                <a:solidFill>
                  <a:srgbClr val="006666"/>
                </a:solidFill>
              </a:rPr>
              <a:t>Arayüz</a:t>
            </a:r>
            <a:r>
              <a:rPr lang="tr-TR" sz="2000" dirty="0">
                <a:solidFill>
                  <a:srgbClr val="006666"/>
                </a:solidFill>
              </a:rPr>
              <a:t> tanımlama yeteneği.</a:t>
            </a:r>
          </a:p>
          <a:p>
            <a:pPr marL="274638" indent="-274638">
              <a:buFont typeface="Wingdings" pitchFamily="2" charset="2"/>
              <a:buChar char="¡"/>
            </a:pPr>
            <a:r>
              <a:rPr lang="tr-TR" sz="2000" dirty="0">
                <a:solidFill>
                  <a:srgbClr val="006666"/>
                </a:solidFill>
              </a:rPr>
              <a:t>Koşul ve çevrim yapıları.</a:t>
            </a:r>
          </a:p>
          <a:p>
            <a:pPr marL="274638" indent="-274638">
              <a:buFont typeface="Wingdings" pitchFamily="2" charset="2"/>
              <a:buChar char="¡"/>
            </a:pPr>
            <a:r>
              <a:rPr lang="tr-TR" sz="2000" dirty="0">
                <a:solidFill>
                  <a:srgbClr val="006666"/>
                </a:solidFill>
              </a:rPr>
              <a:t>Giriş / Çıkış yapıları</a:t>
            </a:r>
          </a:p>
          <a:p>
            <a:pPr marL="274638" indent="-274638">
              <a:buFont typeface="Wingdings" pitchFamily="2" charset="2"/>
              <a:buChar char="¡"/>
            </a:pPr>
            <a:r>
              <a:rPr lang="tr-TR" sz="2000" dirty="0">
                <a:solidFill>
                  <a:srgbClr val="006666"/>
                </a:solidFill>
              </a:rPr>
              <a:t>Zaman belirtimleri.</a:t>
            </a:r>
          </a:p>
          <a:p>
            <a:pPr marL="274638" indent="-274638"/>
            <a:endParaRPr lang="tr-TR" sz="2000" dirty="0">
              <a:solidFill>
                <a:srgbClr val="006666"/>
              </a:solidFill>
            </a:endParaRPr>
          </a:p>
        </p:txBody>
      </p:sp>
    </p:spTree>
  </p:cSld>
  <p:clrMapOvr>
    <a:masterClrMapping/>
  </p:clrMapOvr>
  <p:transition spd="med">
    <p:cover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523DA8A-D750-4A78-BDFF-EF2010B08785}" type="slidenum">
              <a:rPr lang="tr-TR"/>
              <a:pPr/>
              <a:t>21</a:t>
            </a:fld>
            <a:endParaRPr lang="tr-TR"/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143000"/>
            <a:ext cx="76200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 b="1" dirty="0">
                <a:solidFill>
                  <a:srgbClr val="006666"/>
                </a:solidFill>
              </a:rPr>
              <a:t>Grafiksel Gösterim </a:t>
            </a:r>
            <a:r>
              <a:rPr lang="tr-TR" sz="2400" dirty="0">
                <a:solidFill>
                  <a:srgbClr val="006666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endParaRPr lang="tr-TR" sz="2400" dirty="0">
              <a:solidFill>
                <a:srgbClr val="006666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200" dirty="0">
                <a:solidFill>
                  <a:srgbClr val="006666"/>
                </a:solidFill>
              </a:rPr>
              <a:t>Bazen bir  resim bir çok satırdan oluşan bir anlatım yerine geçebilir. </a:t>
            </a:r>
          </a:p>
          <a:p>
            <a:pPr>
              <a:lnSpc>
                <a:spcPct val="90000"/>
              </a:lnSpc>
            </a:pPr>
            <a:endParaRPr lang="tr-TR" sz="2200" dirty="0">
              <a:solidFill>
                <a:srgbClr val="006666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200" dirty="0">
                <a:solidFill>
                  <a:srgbClr val="006666"/>
                </a:solidFill>
              </a:rPr>
              <a:t>Bu gerçekten hareketle grafiksel gösterim yöntemleri bulunmuş, bu yöntemleri kullanan yazılım araçları geliştirilmiştir.</a:t>
            </a:r>
          </a:p>
          <a:p>
            <a:pPr>
              <a:lnSpc>
                <a:spcPct val="90000"/>
              </a:lnSpc>
            </a:pPr>
            <a:endParaRPr lang="tr-TR" sz="2200" dirty="0">
              <a:solidFill>
                <a:srgbClr val="006666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200" dirty="0">
                <a:solidFill>
                  <a:srgbClr val="006666"/>
                </a:solidFill>
              </a:rPr>
              <a:t>Gösterim şekillerinin iyi bilinmemesi sonucu tasarımı yanlış anlaması, hatalı kodlamaya neden olabilir. </a:t>
            </a:r>
          </a:p>
          <a:p>
            <a:pPr>
              <a:lnSpc>
                <a:spcPct val="90000"/>
              </a:lnSpc>
            </a:pPr>
            <a:endParaRPr lang="tr-TR" sz="2200" dirty="0">
              <a:solidFill>
                <a:srgbClr val="006666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000" b="1" dirty="0" smtClean="0">
                <a:solidFill>
                  <a:srgbClr val="006666"/>
                </a:solidFill>
              </a:rPr>
              <a:t>“Grafiksel </a:t>
            </a:r>
            <a:r>
              <a:rPr lang="tr-TR" sz="2000" b="1" dirty="0">
                <a:solidFill>
                  <a:srgbClr val="006666"/>
                </a:solidFill>
              </a:rPr>
              <a:t>gösterimlerin iyi öğrenilmesi ve anlaşılması gereklidir</a:t>
            </a:r>
            <a:r>
              <a:rPr lang="tr-TR" sz="2000" b="1" dirty="0" smtClean="0">
                <a:solidFill>
                  <a:srgbClr val="006666"/>
                </a:solidFill>
              </a:rPr>
              <a:t>.”</a:t>
            </a:r>
            <a:endParaRPr lang="tr-TR" sz="2000" b="1" dirty="0">
              <a:solidFill>
                <a:srgbClr val="006666"/>
              </a:solidFill>
            </a:endParaRPr>
          </a:p>
        </p:txBody>
      </p:sp>
    </p:spTree>
  </p:cSld>
  <p:clrMapOvr>
    <a:masterClrMapping/>
  </p:clrMapOvr>
  <p:transition spd="med">
    <p:cover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CE413C6-42D9-4EE4-8BBE-C6ADAA6FAF98}" type="slidenum">
              <a:rPr lang="tr-TR"/>
              <a:pPr/>
              <a:t>22</a:t>
            </a:fld>
            <a:endParaRPr lang="tr-TR"/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828800"/>
            <a:ext cx="7772400" cy="3352800"/>
          </a:xfrm>
        </p:spPr>
        <p:txBody>
          <a:bodyPr/>
          <a:lstStyle/>
          <a:p>
            <a:pPr marL="552450" indent="-552450"/>
            <a:r>
              <a:rPr lang="tr-TR" sz="2000" b="1" dirty="0">
                <a:solidFill>
                  <a:srgbClr val="006666"/>
                </a:solidFill>
              </a:rPr>
              <a:t>Yapısal çözümleme ve tasarım</a:t>
            </a:r>
            <a:r>
              <a:rPr lang="tr-TR" sz="2000" dirty="0">
                <a:solidFill>
                  <a:srgbClr val="006666"/>
                </a:solidFill>
              </a:rPr>
              <a:t> : </a:t>
            </a:r>
          </a:p>
          <a:p>
            <a:pPr marL="552450" indent="-552450"/>
            <a:r>
              <a:rPr lang="tr-TR" sz="2000" dirty="0">
                <a:solidFill>
                  <a:srgbClr val="006666"/>
                </a:solidFill>
              </a:rPr>
              <a:t>      Yapısal çözümleme ve tasarımda veri akış diyagramları ve durum geçiş diyagramları </a:t>
            </a:r>
            <a:r>
              <a:rPr lang="tr-TR" sz="2000" dirty="0" err="1">
                <a:solidFill>
                  <a:srgbClr val="006666"/>
                </a:solidFill>
              </a:rPr>
              <a:t>kulanılır</a:t>
            </a:r>
            <a:r>
              <a:rPr lang="tr-TR" sz="2000" dirty="0">
                <a:solidFill>
                  <a:srgbClr val="006666"/>
                </a:solidFill>
              </a:rPr>
              <a:t>.</a:t>
            </a:r>
          </a:p>
          <a:p>
            <a:pPr marL="552450" indent="-552450"/>
            <a:endParaRPr lang="tr-TR" sz="2000" dirty="0">
              <a:solidFill>
                <a:srgbClr val="006666"/>
              </a:solidFill>
            </a:endParaRPr>
          </a:p>
          <a:p>
            <a:pPr marL="552450" indent="-552450"/>
            <a:r>
              <a:rPr lang="tr-TR" sz="2000" b="1" dirty="0">
                <a:solidFill>
                  <a:srgbClr val="006666"/>
                </a:solidFill>
              </a:rPr>
              <a:t>UML</a:t>
            </a:r>
            <a:r>
              <a:rPr lang="tr-TR" sz="2000" dirty="0">
                <a:solidFill>
                  <a:srgbClr val="006666"/>
                </a:solidFill>
              </a:rPr>
              <a:t> : </a:t>
            </a:r>
          </a:p>
          <a:p>
            <a:pPr marL="552450" indent="-552450"/>
            <a:r>
              <a:rPr lang="tr-TR" sz="2000" dirty="0">
                <a:solidFill>
                  <a:srgbClr val="006666"/>
                </a:solidFill>
              </a:rPr>
              <a:t>      Nesneye yönelik çözümleme ve tasarımın hem metinsel hem de grafiksel olarak yapılabilmesine yardımcı olan uluslar arası çevrelerce kabul edilmiş, standart ve yaygın bir tanımlama dilidir.</a:t>
            </a:r>
          </a:p>
          <a:p>
            <a:pPr marL="552450" indent="-552450"/>
            <a:endParaRPr lang="tr-TR" sz="2000" dirty="0">
              <a:solidFill>
                <a:srgbClr val="006666"/>
              </a:solidFill>
            </a:endParaRPr>
          </a:p>
          <a:p>
            <a:pPr marL="552450" indent="-552450">
              <a:buFont typeface="Wingdings" pitchFamily="2" charset="2"/>
              <a:buAutoNum type="arabicPeriod"/>
            </a:pPr>
            <a:endParaRPr lang="tr-TR" sz="2800" dirty="0">
              <a:solidFill>
                <a:srgbClr val="006666"/>
              </a:solidFill>
            </a:endParaRPr>
          </a:p>
        </p:txBody>
      </p:sp>
    </p:spTree>
  </p:cSld>
  <p:clrMapOvr>
    <a:masterClrMapping/>
  </p:clrMapOvr>
  <p:transition spd="med">
    <p:cover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36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699D20CA-F1EB-4BDC-BA6B-38E732EFCE05}" type="slidenum">
              <a:rPr lang="tr-TR"/>
              <a:pPr/>
              <a:t>23</a:t>
            </a:fld>
            <a:endParaRPr lang="tr-TR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219200"/>
            <a:ext cx="7620000" cy="5334000"/>
          </a:xfrm>
        </p:spPr>
        <p:txBody>
          <a:bodyPr/>
          <a:lstStyle/>
          <a:p>
            <a:pPr marL="476250" indent="-476250">
              <a:lnSpc>
                <a:spcPct val="80000"/>
              </a:lnSpc>
            </a:pPr>
            <a:r>
              <a:rPr lang="tr-TR" sz="2000" b="1" dirty="0">
                <a:solidFill>
                  <a:srgbClr val="006666"/>
                </a:solidFill>
              </a:rPr>
              <a:t>Akış diyagramları </a:t>
            </a:r>
            <a:r>
              <a:rPr lang="tr-TR" sz="2000" dirty="0">
                <a:solidFill>
                  <a:srgbClr val="006666"/>
                </a:solidFill>
              </a:rPr>
              <a:t>: </a:t>
            </a:r>
          </a:p>
          <a:p>
            <a:pPr marL="476250" indent="-476250">
              <a:lnSpc>
                <a:spcPct val="80000"/>
              </a:lnSpc>
            </a:pPr>
            <a:r>
              <a:rPr lang="tr-TR" sz="1800" dirty="0">
                <a:solidFill>
                  <a:srgbClr val="006666"/>
                </a:solidFill>
              </a:rPr>
              <a:t>     </a:t>
            </a:r>
            <a:r>
              <a:rPr lang="tr-TR" sz="2000" dirty="0">
                <a:solidFill>
                  <a:srgbClr val="006666"/>
                </a:solidFill>
              </a:rPr>
              <a:t>Çeşitli tasarım yöntemlerinde </a:t>
            </a:r>
            <a:r>
              <a:rPr lang="tr-TR" sz="2000" dirty="0" smtClean="0">
                <a:solidFill>
                  <a:srgbClr val="006666"/>
                </a:solidFill>
              </a:rPr>
              <a:t>kullanılabilecek </a:t>
            </a:r>
            <a:r>
              <a:rPr lang="tr-TR" sz="2000" dirty="0">
                <a:solidFill>
                  <a:srgbClr val="006666"/>
                </a:solidFill>
              </a:rPr>
              <a:t>görsel anlatımları ve diyagramları ikiye ayırmak mümkündür.</a:t>
            </a:r>
          </a:p>
          <a:p>
            <a:pPr marL="476250" indent="-476250">
              <a:lnSpc>
                <a:spcPct val="80000"/>
              </a:lnSpc>
            </a:pPr>
            <a:endParaRPr lang="tr-TR" sz="2000" dirty="0">
              <a:solidFill>
                <a:srgbClr val="006666"/>
              </a:solidFill>
            </a:endParaRPr>
          </a:p>
          <a:p>
            <a:pPr marL="857250" lvl="1" indent="-4000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dirty="0">
                <a:solidFill>
                  <a:srgbClr val="006666"/>
                </a:solidFill>
              </a:rPr>
              <a:t>Statik </a:t>
            </a:r>
          </a:p>
          <a:p>
            <a:pPr marL="857250" lvl="1" indent="-4000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dirty="0">
                <a:solidFill>
                  <a:srgbClr val="006666"/>
                </a:solidFill>
              </a:rPr>
              <a:t>Dinamik</a:t>
            </a:r>
          </a:p>
          <a:p>
            <a:pPr marL="476250" indent="-476250">
              <a:lnSpc>
                <a:spcPct val="80000"/>
              </a:lnSpc>
            </a:pPr>
            <a:endParaRPr lang="tr-TR" sz="1800" dirty="0">
              <a:solidFill>
                <a:srgbClr val="006666"/>
              </a:solidFill>
            </a:endParaRPr>
          </a:p>
          <a:p>
            <a:pPr marL="476250" indent="-476250">
              <a:lnSpc>
                <a:spcPct val="80000"/>
              </a:lnSpc>
            </a:pPr>
            <a:r>
              <a:rPr lang="tr-TR" sz="1800" dirty="0">
                <a:solidFill>
                  <a:srgbClr val="006666"/>
                </a:solidFill>
              </a:rPr>
              <a:t>Statik akış diyagramlar ;</a:t>
            </a:r>
          </a:p>
          <a:p>
            <a:pPr marL="476250" indent="-476250">
              <a:lnSpc>
                <a:spcPct val="80000"/>
              </a:lnSpc>
            </a:pPr>
            <a:r>
              <a:rPr lang="tr-TR" sz="1800" dirty="0">
                <a:solidFill>
                  <a:srgbClr val="006666"/>
                </a:solidFill>
              </a:rPr>
              <a:t>	</a:t>
            </a:r>
            <a:r>
              <a:rPr lang="tr-TR" sz="1600" dirty="0">
                <a:solidFill>
                  <a:srgbClr val="006666"/>
                </a:solidFill>
              </a:rPr>
              <a:t>Sınıf ve nesne </a:t>
            </a:r>
          </a:p>
          <a:p>
            <a:pPr marL="476250" indent="-476250">
              <a:lnSpc>
                <a:spcPct val="80000"/>
              </a:lnSpc>
            </a:pPr>
            <a:r>
              <a:rPr lang="tr-TR" sz="1600" dirty="0">
                <a:solidFill>
                  <a:srgbClr val="006666"/>
                </a:solidFill>
              </a:rPr>
              <a:t>	Bileşen </a:t>
            </a:r>
          </a:p>
          <a:p>
            <a:pPr marL="476250" indent="-476250">
              <a:lnSpc>
                <a:spcPct val="80000"/>
              </a:lnSpc>
            </a:pPr>
            <a:r>
              <a:rPr lang="tr-TR" sz="1600" dirty="0">
                <a:solidFill>
                  <a:srgbClr val="006666"/>
                </a:solidFill>
              </a:rPr>
              <a:t>	Varlık-ilişki</a:t>
            </a:r>
          </a:p>
          <a:p>
            <a:pPr marL="476250" indent="-476250">
              <a:lnSpc>
                <a:spcPct val="80000"/>
              </a:lnSpc>
            </a:pPr>
            <a:r>
              <a:rPr lang="tr-TR" sz="1600" dirty="0">
                <a:solidFill>
                  <a:srgbClr val="006666"/>
                </a:solidFill>
              </a:rPr>
              <a:t>	Yapı …</a:t>
            </a:r>
          </a:p>
          <a:p>
            <a:pPr marL="476250" indent="-476250">
              <a:lnSpc>
                <a:spcPct val="80000"/>
              </a:lnSpc>
            </a:pPr>
            <a:r>
              <a:rPr lang="tr-TR" sz="1800" dirty="0">
                <a:solidFill>
                  <a:srgbClr val="006666"/>
                </a:solidFill>
              </a:rPr>
              <a:t>Dinamik akış diyagramlar ;</a:t>
            </a:r>
          </a:p>
          <a:p>
            <a:pPr marL="476250" indent="-476250">
              <a:lnSpc>
                <a:spcPct val="80000"/>
              </a:lnSpc>
            </a:pPr>
            <a:r>
              <a:rPr lang="tr-TR" sz="1800" dirty="0">
                <a:solidFill>
                  <a:srgbClr val="006666"/>
                </a:solidFill>
              </a:rPr>
              <a:t>	</a:t>
            </a:r>
            <a:r>
              <a:rPr lang="tr-TR" sz="1600" dirty="0">
                <a:solidFill>
                  <a:srgbClr val="006666"/>
                </a:solidFill>
              </a:rPr>
              <a:t>Veri akış </a:t>
            </a:r>
          </a:p>
          <a:p>
            <a:pPr marL="476250" indent="-476250">
              <a:lnSpc>
                <a:spcPct val="80000"/>
              </a:lnSpc>
            </a:pPr>
            <a:r>
              <a:rPr lang="tr-TR" sz="1600" dirty="0">
                <a:solidFill>
                  <a:srgbClr val="006666"/>
                </a:solidFill>
              </a:rPr>
              <a:t>	Etkileşim</a:t>
            </a:r>
          </a:p>
          <a:p>
            <a:pPr marL="476250" indent="-476250">
              <a:lnSpc>
                <a:spcPct val="80000"/>
              </a:lnSpc>
            </a:pPr>
            <a:r>
              <a:rPr lang="tr-TR" sz="1600" dirty="0">
                <a:solidFill>
                  <a:srgbClr val="006666"/>
                </a:solidFill>
              </a:rPr>
              <a:t>	Durum </a:t>
            </a:r>
          </a:p>
          <a:p>
            <a:pPr marL="476250" indent="-476250">
              <a:lnSpc>
                <a:spcPct val="80000"/>
              </a:lnSpc>
            </a:pPr>
            <a:r>
              <a:rPr lang="tr-TR" sz="1600" dirty="0">
                <a:solidFill>
                  <a:srgbClr val="006666"/>
                </a:solidFill>
              </a:rPr>
              <a:t>	Akış …</a:t>
            </a:r>
          </a:p>
        </p:txBody>
      </p:sp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6934200" y="5162550"/>
            <a:ext cx="1752600" cy="436563"/>
          </a:xfrm>
          <a:prstGeom prst="rect">
            <a:avLst/>
          </a:prstGeom>
          <a:solidFill>
            <a:schemeClr val="accent1">
              <a:alpha val="39000"/>
            </a:schemeClr>
          </a:solidFill>
          <a:ln w="9525" algn="ctr">
            <a:solidFill>
              <a:srgbClr val="0099CC"/>
            </a:solidFill>
            <a:miter lim="800000"/>
            <a:headEnd/>
            <a:tailEnd/>
          </a:ln>
          <a:effectLst>
            <a:prstShdw prst="shdw12">
              <a:schemeClr val="accent2">
                <a:alpha val="50000"/>
              </a:schemeClr>
            </a:prstShdw>
          </a:effectLst>
        </p:spPr>
        <p:txBody>
          <a:bodyPr wrap="none" anchor="ctr"/>
          <a:lstStyle/>
          <a:p>
            <a:r>
              <a:rPr lang="tr-TR"/>
              <a:t>İş</a:t>
            </a:r>
          </a:p>
        </p:txBody>
      </p:sp>
      <p:sp>
        <p:nvSpPr>
          <p:cNvPr id="104460" name="Rectangle 12"/>
          <p:cNvSpPr>
            <a:spLocks noChangeArrowheads="1"/>
          </p:cNvSpPr>
          <p:nvPr/>
        </p:nvSpPr>
        <p:spPr bwMode="auto">
          <a:xfrm>
            <a:off x="6934200" y="3560763"/>
            <a:ext cx="1752600" cy="438150"/>
          </a:xfrm>
          <a:prstGeom prst="rect">
            <a:avLst/>
          </a:prstGeom>
          <a:solidFill>
            <a:schemeClr val="accent1">
              <a:alpha val="24001"/>
            </a:schemeClr>
          </a:solidFill>
          <a:ln w="9525" algn="ctr">
            <a:solidFill>
              <a:srgbClr val="0099CC"/>
            </a:solidFill>
            <a:miter lim="800000"/>
            <a:headEnd/>
            <a:tailEnd/>
          </a:ln>
          <a:effectLst>
            <a:prstShdw prst="shdw12">
              <a:schemeClr val="accent2">
                <a:alpha val="50000"/>
              </a:schemeClr>
            </a:prstShdw>
          </a:effectLst>
        </p:spPr>
        <p:txBody>
          <a:bodyPr wrap="none" anchor="ctr"/>
          <a:lstStyle/>
          <a:p>
            <a:r>
              <a:rPr lang="tr-TR"/>
              <a:t>İş</a:t>
            </a:r>
          </a:p>
        </p:txBody>
      </p:sp>
      <p:grpSp>
        <p:nvGrpSpPr>
          <p:cNvPr id="104482" name="Group 34"/>
          <p:cNvGrpSpPr>
            <a:grpSpLocks/>
          </p:cNvGrpSpPr>
          <p:nvPr/>
        </p:nvGrpSpPr>
        <p:grpSpPr bwMode="auto">
          <a:xfrm>
            <a:off x="2819400" y="2247900"/>
            <a:ext cx="5029200" cy="4191000"/>
            <a:chOff x="1776" y="1416"/>
            <a:chExt cx="3168" cy="2640"/>
          </a:xfrm>
        </p:grpSpPr>
        <p:sp>
          <p:nvSpPr>
            <p:cNvPr id="104456" name="Rectangle 8"/>
            <p:cNvSpPr>
              <a:spLocks noChangeArrowheads="1"/>
            </p:cNvSpPr>
            <p:nvPr/>
          </p:nvSpPr>
          <p:spPr bwMode="auto">
            <a:xfrm>
              <a:off x="3072" y="1692"/>
              <a:ext cx="1104" cy="276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 w="9525" algn="ctr">
              <a:solidFill>
                <a:srgbClr val="0099CC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/>
                <a:t>İş</a:t>
              </a:r>
            </a:p>
          </p:txBody>
        </p:sp>
        <p:sp>
          <p:nvSpPr>
            <p:cNvPr id="104457" name="Rectangle 9"/>
            <p:cNvSpPr>
              <a:spLocks noChangeArrowheads="1"/>
            </p:cNvSpPr>
            <p:nvPr/>
          </p:nvSpPr>
          <p:spPr bwMode="auto">
            <a:xfrm>
              <a:off x="3024" y="2756"/>
              <a:ext cx="1104" cy="276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 w="9525" algn="ctr">
              <a:solidFill>
                <a:srgbClr val="0099CC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/>
                <a:t>İş</a:t>
              </a:r>
            </a:p>
          </p:txBody>
        </p:sp>
        <p:sp>
          <p:nvSpPr>
            <p:cNvPr id="104458" name="Rectangle 10"/>
            <p:cNvSpPr>
              <a:spLocks noChangeArrowheads="1"/>
            </p:cNvSpPr>
            <p:nvPr/>
          </p:nvSpPr>
          <p:spPr bwMode="auto">
            <a:xfrm>
              <a:off x="1776" y="3229"/>
              <a:ext cx="1104" cy="275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ln w="9525" algn="ctr">
              <a:solidFill>
                <a:srgbClr val="0099CC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/>
                <a:t>İş</a:t>
              </a:r>
            </a:p>
          </p:txBody>
        </p:sp>
        <p:sp>
          <p:nvSpPr>
            <p:cNvPr id="104461" name="Line 13"/>
            <p:cNvSpPr>
              <a:spLocks noChangeShapeType="1"/>
            </p:cNvSpPr>
            <p:nvPr/>
          </p:nvSpPr>
          <p:spPr bwMode="auto">
            <a:xfrm>
              <a:off x="3600" y="1416"/>
              <a:ext cx="0" cy="276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62" name="Line 14"/>
            <p:cNvSpPr>
              <a:spLocks noChangeShapeType="1"/>
            </p:cNvSpPr>
            <p:nvPr/>
          </p:nvSpPr>
          <p:spPr bwMode="auto">
            <a:xfrm>
              <a:off x="4896" y="2519"/>
              <a:ext cx="0" cy="710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63" name="AutoShape 15"/>
            <p:cNvSpPr>
              <a:spLocks noChangeArrowheads="1"/>
            </p:cNvSpPr>
            <p:nvPr/>
          </p:nvSpPr>
          <p:spPr bwMode="auto">
            <a:xfrm>
              <a:off x="3196" y="2165"/>
              <a:ext cx="816" cy="394"/>
            </a:xfrm>
            <a:prstGeom prst="diamond">
              <a:avLst/>
            </a:prstGeom>
            <a:solidFill>
              <a:schemeClr val="accent1">
                <a:alpha val="39000"/>
              </a:schemeClr>
            </a:solidFill>
            <a:ln w="9525" algn="ctr">
              <a:solidFill>
                <a:srgbClr val="0099CC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/>
                <a:t>Koşul</a:t>
              </a:r>
            </a:p>
          </p:txBody>
        </p:sp>
        <p:sp>
          <p:nvSpPr>
            <p:cNvPr id="104464" name="Line 16"/>
            <p:cNvSpPr>
              <a:spLocks noChangeShapeType="1"/>
            </p:cNvSpPr>
            <p:nvPr/>
          </p:nvSpPr>
          <p:spPr bwMode="auto">
            <a:xfrm>
              <a:off x="3600" y="1968"/>
              <a:ext cx="0" cy="197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65" name="Line 17"/>
            <p:cNvSpPr>
              <a:spLocks noChangeShapeType="1"/>
            </p:cNvSpPr>
            <p:nvPr/>
          </p:nvSpPr>
          <p:spPr bwMode="auto">
            <a:xfrm>
              <a:off x="3600" y="2559"/>
              <a:ext cx="0" cy="197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66" name="AutoShape 18"/>
            <p:cNvSpPr>
              <a:spLocks noChangeArrowheads="1"/>
            </p:cNvSpPr>
            <p:nvPr/>
          </p:nvSpPr>
          <p:spPr bwMode="auto">
            <a:xfrm>
              <a:off x="3188" y="3189"/>
              <a:ext cx="816" cy="394"/>
            </a:xfrm>
            <a:prstGeom prst="diamond">
              <a:avLst/>
            </a:prstGeom>
            <a:solidFill>
              <a:schemeClr val="accent1">
                <a:alpha val="39000"/>
              </a:schemeClr>
            </a:solidFill>
            <a:ln w="9525" algn="ctr">
              <a:solidFill>
                <a:srgbClr val="0099CC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/>
                <a:t>Koşul</a:t>
              </a:r>
            </a:p>
          </p:txBody>
        </p:sp>
        <p:sp>
          <p:nvSpPr>
            <p:cNvPr id="104467" name="Line 19"/>
            <p:cNvSpPr>
              <a:spLocks noChangeShapeType="1"/>
            </p:cNvSpPr>
            <p:nvPr/>
          </p:nvSpPr>
          <p:spPr bwMode="auto">
            <a:xfrm>
              <a:off x="3600" y="3032"/>
              <a:ext cx="0" cy="157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68" name="Line 20"/>
            <p:cNvSpPr>
              <a:spLocks noChangeShapeType="1"/>
            </p:cNvSpPr>
            <p:nvPr/>
          </p:nvSpPr>
          <p:spPr bwMode="auto">
            <a:xfrm flipH="1">
              <a:off x="2880" y="3386"/>
              <a:ext cx="288" cy="0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69" name="Line 21"/>
            <p:cNvSpPr>
              <a:spLocks noChangeShapeType="1"/>
            </p:cNvSpPr>
            <p:nvPr/>
          </p:nvSpPr>
          <p:spPr bwMode="auto">
            <a:xfrm>
              <a:off x="3984" y="3386"/>
              <a:ext cx="384" cy="0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70" name="Line 22"/>
            <p:cNvSpPr>
              <a:spLocks noChangeShapeType="1"/>
            </p:cNvSpPr>
            <p:nvPr/>
          </p:nvSpPr>
          <p:spPr bwMode="auto">
            <a:xfrm>
              <a:off x="3994" y="2362"/>
              <a:ext cx="384" cy="0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71" name="Line 23"/>
            <p:cNvSpPr>
              <a:spLocks noChangeShapeType="1"/>
            </p:cNvSpPr>
            <p:nvPr/>
          </p:nvSpPr>
          <p:spPr bwMode="auto">
            <a:xfrm>
              <a:off x="2304" y="3820"/>
              <a:ext cx="2640" cy="0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72" name="Line 24"/>
            <p:cNvSpPr>
              <a:spLocks noChangeShapeType="1"/>
            </p:cNvSpPr>
            <p:nvPr/>
          </p:nvSpPr>
          <p:spPr bwMode="auto">
            <a:xfrm flipV="1">
              <a:off x="4944" y="3504"/>
              <a:ext cx="0" cy="316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73" name="Line 25"/>
            <p:cNvSpPr>
              <a:spLocks noChangeShapeType="1"/>
            </p:cNvSpPr>
            <p:nvPr/>
          </p:nvSpPr>
          <p:spPr bwMode="auto">
            <a:xfrm flipV="1">
              <a:off x="2304" y="3504"/>
              <a:ext cx="0" cy="316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74" name="Line 26"/>
            <p:cNvSpPr>
              <a:spLocks noChangeShapeType="1"/>
            </p:cNvSpPr>
            <p:nvPr/>
          </p:nvSpPr>
          <p:spPr bwMode="auto">
            <a:xfrm>
              <a:off x="3600" y="3820"/>
              <a:ext cx="0" cy="78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75" name="Oval 27"/>
            <p:cNvSpPr>
              <a:spLocks noChangeArrowheads="1"/>
            </p:cNvSpPr>
            <p:nvPr/>
          </p:nvSpPr>
          <p:spPr bwMode="auto">
            <a:xfrm>
              <a:off x="3504" y="3898"/>
              <a:ext cx="192" cy="15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99CC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4476" name="Line 28"/>
            <p:cNvSpPr>
              <a:spLocks noChangeShapeType="1"/>
            </p:cNvSpPr>
            <p:nvPr/>
          </p:nvSpPr>
          <p:spPr bwMode="auto">
            <a:xfrm flipH="1">
              <a:off x="3549" y="3916"/>
              <a:ext cx="96" cy="118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77" name="Line 29"/>
            <p:cNvSpPr>
              <a:spLocks noChangeShapeType="1"/>
            </p:cNvSpPr>
            <p:nvPr/>
          </p:nvSpPr>
          <p:spPr bwMode="auto">
            <a:xfrm>
              <a:off x="3525" y="3938"/>
              <a:ext cx="144" cy="79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78" name="Rectangle 30"/>
            <p:cNvSpPr>
              <a:spLocks noChangeArrowheads="1"/>
            </p:cNvSpPr>
            <p:nvPr/>
          </p:nvSpPr>
          <p:spPr bwMode="auto">
            <a:xfrm>
              <a:off x="3504" y="2537"/>
              <a:ext cx="432" cy="1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tr-TR"/>
                <a:t>E</a:t>
              </a:r>
            </a:p>
          </p:txBody>
        </p:sp>
        <p:sp>
          <p:nvSpPr>
            <p:cNvPr id="104479" name="Rectangle 31"/>
            <p:cNvSpPr>
              <a:spLocks noChangeArrowheads="1"/>
            </p:cNvSpPr>
            <p:nvPr/>
          </p:nvSpPr>
          <p:spPr bwMode="auto">
            <a:xfrm>
              <a:off x="3936" y="2189"/>
              <a:ext cx="432" cy="1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tr-TR"/>
                <a:t>H</a:t>
              </a:r>
            </a:p>
          </p:txBody>
        </p:sp>
        <p:sp>
          <p:nvSpPr>
            <p:cNvPr id="104480" name="Rectangle 32"/>
            <p:cNvSpPr>
              <a:spLocks noChangeArrowheads="1"/>
            </p:cNvSpPr>
            <p:nvPr/>
          </p:nvSpPr>
          <p:spPr bwMode="auto">
            <a:xfrm>
              <a:off x="2811" y="3197"/>
              <a:ext cx="432" cy="1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tr-TR"/>
                <a:t>E</a:t>
              </a:r>
            </a:p>
          </p:txBody>
        </p:sp>
        <p:sp>
          <p:nvSpPr>
            <p:cNvPr id="104481" name="Rectangle 33"/>
            <p:cNvSpPr>
              <a:spLocks noChangeArrowheads="1"/>
            </p:cNvSpPr>
            <p:nvPr/>
          </p:nvSpPr>
          <p:spPr bwMode="auto">
            <a:xfrm>
              <a:off x="3888" y="3189"/>
              <a:ext cx="432" cy="1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tr-TR"/>
                <a:t>H</a:t>
              </a:r>
            </a:p>
          </p:txBody>
        </p:sp>
      </p:grpSp>
    </p:spTree>
  </p:cSld>
  <p:clrMapOvr>
    <a:masterClrMapping/>
  </p:clrMapOvr>
  <p:transition spd="med">
    <p:cover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36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1A4226E-075A-4238-89B6-98EED06B45D6}" type="slidenum">
              <a:rPr lang="tr-TR"/>
              <a:pPr/>
              <a:t>24</a:t>
            </a:fld>
            <a:endParaRPr lang="tr-TR"/>
          </a:p>
        </p:txBody>
      </p:sp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 dirty="0" smtClean="0">
                <a:solidFill>
                  <a:srgbClr val="006666"/>
                </a:solidFill>
                <a:latin typeface="Lucida Sans" pitchFamily="34" charset="0"/>
              </a:rPr>
              <a:t>Kaynaklar</a:t>
            </a:r>
            <a:r>
              <a:rPr lang="tr-TR" sz="2800" b="1" dirty="0" smtClean="0">
                <a:solidFill>
                  <a:srgbClr val="006666"/>
                </a:solidFill>
                <a:latin typeface="Lucida Sans" pitchFamily="34" charset="0"/>
              </a:rPr>
              <a:t> </a:t>
            </a:r>
            <a:endParaRPr lang="tr-TR" sz="2800" b="1" baseline="30000" dirty="0">
              <a:solidFill>
                <a:srgbClr val="006666"/>
              </a:solidFill>
              <a:latin typeface="Lucida Sans" pitchFamily="34" charset="0"/>
            </a:endParaRP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05505" name="Group 33"/>
          <p:cNvGrpSpPr>
            <a:grpSpLocks/>
          </p:cNvGrpSpPr>
          <p:nvPr/>
        </p:nvGrpSpPr>
        <p:grpSpPr bwMode="auto">
          <a:xfrm>
            <a:off x="5562600" y="3733800"/>
            <a:ext cx="2971800" cy="2514600"/>
            <a:chOff x="720" y="624"/>
            <a:chExt cx="3696" cy="3216"/>
          </a:xfrm>
        </p:grpSpPr>
        <p:sp>
          <p:nvSpPr>
            <p:cNvPr id="105479" name="Rectangle 7"/>
            <p:cNvSpPr>
              <a:spLocks noChangeArrowheads="1"/>
            </p:cNvSpPr>
            <p:nvPr/>
          </p:nvSpPr>
          <p:spPr bwMode="auto">
            <a:xfrm>
              <a:off x="2016" y="960"/>
              <a:ext cx="1104" cy="33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İş</a:t>
              </a:r>
            </a:p>
          </p:txBody>
        </p:sp>
        <p:sp>
          <p:nvSpPr>
            <p:cNvPr id="105480" name="Rectangle 8"/>
            <p:cNvSpPr>
              <a:spLocks noChangeArrowheads="1"/>
            </p:cNvSpPr>
            <p:nvPr/>
          </p:nvSpPr>
          <p:spPr bwMode="auto">
            <a:xfrm>
              <a:off x="1968" y="2256"/>
              <a:ext cx="1104" cy="33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İş</a:t>
              </a:r>
            </a:p>
          </p:txBody>
        </p:sp>
        <p:sp>
          <p:nvSpPr>
            <p:cNvPr id="105481" name="Rectangle 9"/>
            <p:cNvSpPr>
              <a:spLocks noChangeArrowheads="1"/>
            </p:cNvSpPr>
            <p:nvPr/>
          </p:nvSpPr>
          <p:spPr bwMode="auto">
            <a:xfrm>
              <a:off x="720" y="2832"/>
              <a:ext cx="1104" cy="33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İş</a:t>
              </a:r>
            </a:p>
          </p:txBody>
        </p:sp>
        <p:sp>
          <p:nvSpPr>
            <p:cNvPr id="105482" name="Rectangle 10"/>
            <p:cNvSpPr>
              <a:spLocks noChangeArrowheads="1"/>
            </p:cNvSpPr>
            <p:nvPr/>
          </p:nvSpPr>
          <p:spPr bwMode="auto">
            <a:xfrm>
              <a:off x="3312" y="2860"/>
              <a:ext cx="1104" cy="33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İş</a:t>
              </a:r>
            </a:p>
          </p:txBody>
        </p:sp>
        <p:sp>
          <p:nvSpPr>
            <p:cNvPr id="105483" name="Rectangle 11"/>
            <p:cNvSpPr>
              <a:spLocks noChangeArrowheads="1"/>
            </p:cNvSpPr>
            <p:nvPr/>
          </p:nvSpPr>
          <p:spPr bwMode="auto">
            <a:xfrm>
              <a:off x="3312" y="1632"/>
              <a:ext cx="1104" cy="336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İş</a:t>
              </a:r>
            </a:p>
          </p:txBody>
        </p:sp>
        <p:sp>
          <p:nvSpPr>
            <p:cNvPr id="105484" name="Line 12"/>
            <p:cNvSpPr>
              <a:spLocks noChangeShapeType="1"/>
            </p:cNvSpPr>
            <p:nvPr/>
          </p:nvSpPr>
          <p:spPr bwMode="auto">
            <a:xfrm>
              <a:off x="2544" y="624"/>
              <a:ext cx="0" cy="336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85" name="Line 13"/>
            <p:cNvSpPr>
              <a:spLocks noChangeShapeType="1"/>
            </p:cNvSpPr>
            <p:nvPr/>
          </p:nvSpPr>
          <p:spPr bwMode="auto">
            <a:xfrm>
              <a:off x="3840" y="1968"/>
              <a:ext cx="0" cy="864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86" name="AutoShape 14"/>
            <p:cNvSpPr>
              <a:spLocks noChangeArrowheads="1"/>
            </p:cNvSpPr>
            <p:nvPr/>
          </p:nvSpPr>
          <p:spPr bwMode="auto">
            <a:xfrm>
              <a:off x="2140" y="1536"/>
              <a:ext cx="816" cy="480"/>
            </a:xfrm>
            <a:prstGeom prst="diamond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Koşul</a:t>
              </a:r>
            </a:p>
          </p:txBody>
        </p:sp>
        <p:sp>
          <p:nvSpPr>
            <p:cNvPr id="105487" name="Line 15"/>
            <p:cNvSpPr>
              <a:spLocks noChangeShapeType="1"/>
            </p:cNvSpPr>
            <p:nvPr/>
          </p:nvSpPr>
          <p:spPr bwMode="auto">
            <a:xfrm>
              <a:off x="2544" y="1296"/>
              <a:ext cx="0" cy="24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88" name="Line 16"/>
            <p:cNvSpPr>
              <a:spLocks noChangeShapeType="1"/>
            </p:cNvSpPr>
            <p:nvPr/>
          </p:nvSpPr>
          <p:spPr bwMode="auto">
            <a:xfrm>
              <a:off x="2544" y="2016"/>
              <a:ext cx="0" cy="24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89" name="AutoShape 17"/>
            <p:cNvSpPr>
              <a:spLocks noChangeArrowheads="1"/>
            </p:cNvSpPr>
            <p:nvPr/>
          </p:nvSpPr>
          <p:spPr bwMode="auto">
            <a:xfrm>
              <a:off x="2132" y="2784"/>
              <a:ext cx="816" cy="480"/>
            </a:xfrm>
            <a:prstGeom prst="diamond">
              <a:avLst/>
            </a:prstGeom>
            <a:solidFill>
              <a:schemeClr val="accent1">
                <a:alpha val="23000"/>
              </a:schemeClr>
            </a:solidFill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prstShdw prst="shdw12">
                <a:schemeClr val="accent2">
                  <a:alpha val="50000"/>
                </a:schemeClr>
              </a:prstShdw>
            </a:effectLst>
          </p:spPr>
          <p:txBody>
            <a:bodyPr wrap="none" anchor="ctr"/>
            <a:lstStyle/>
            <a:p>
              <a:r>
                <a:rPr lang="tr-TR" sz="800"/>
                <a:t>Koşul</a:t>
              </a:r>
            </a:p>
          </p:txBody>
        </p:sp>
        <p:sp>
          <p:nvSpPr>
            <p:cNvPr id="105490" name="Line 18"/>
            <p:cNvSpPr>
              <a:spLocks noChangeShapeType="1"/>
            </p:cNvSpPr>
            <p:nvPr/>
          </p:nvSpPr>
          <p:spPr bwMode="auto">
            <a:xfrm>
              <a:off x="2544" y="2592"/>
              <a:ext cx="0" cy="192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91" name="Line 19"/>
            <p:cNvSpPr>
              <a:spLocks noChangeShapeType="1"/>
            </p:cNvSpPr>
            <p:nvPr/>
          </p:nvSpPr>
          <p:spPr bwMode="auto">
            <a:xfrm flipH="1">
              <a:off x="1824" y="3024"/>
              <a:ext cx="288" cy="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92" name="Line 20"/>
            <p:cNvSpPr>
              <a:spLocks noChangeShapeType="1"/>
            </p:cNvSpPr>
            <p:nvPr/>
          </p:nvSpPr>
          <p:spPr bwMode="auto">
            <a:xfrm>
              <a:off x="2928" y="3024"/>
              <a:ext cx="384" cy="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93" name="Line 21"/>
            <p:cNvSpPr>
              <a:spLocks noChangeShapeType="1"/>
            </p:cNvSpPr>
            <p:nvPr/>
          </p:nvSpPr>
          <p:spPr bwMode="auto">
            <a:xfrm>
              <a:off x="2938" y="1776"/>
              <a:ext cx="384" cy="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94" name="Line 22"/>
            <p:cNvSpPr>
              <a:spLocks noChangeShapeType="1"/>
            </p:cNvSpPr>
            <p:nvPr/>
          </p:nvSpPr>
          <p:spPr bwMode="auto">
            <a:xfrm>
              <a:off x="1248" y="3552"/>
              <a:ext cx="2640" cy="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95" name="Line 23"/>
            <p:cNvSpPr>
              <a:spLocks noChangeShapeType="1"/>
            </p:cNvSpPr>
            <p:nvPr/>
          </p:nvSpPr>
          <p:spPr bwMode="auto">
            <a:xfrm flipV="1">
              <a:off x="3888" y="3168"/>
              <a:ext cx="0" cy="384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96" name="Line 24"/>
            <p:cNvSpPr>
              <a:spLocks noChangeShapeType="1"/>
            </p:cNvSpPr>
            <p:nvPr/>
          </p:nvSpPr>
          <p:spPr bwMode="auto">
            <a:xfrm flipV="1">
              <a:off x="1248" y="3168"/>
              <a:ext cx="0" cy="384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97" name="Line 25"/>
            <p:cNvSpPr>
              <a:spLocks noChangeShapeType="1"/>
            </p:cNvSpPr>
            <p:nvPr/>
          </p:nvSpPr>
          <p:spPr bwMode="auto">
            <a:xfrm>
              <a:off x="2544" y="3552"/>
              <a:ext cx="0" cy="96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498" name="Oval 26"/>
            <p:cNvSpPr>
              <a:spLocks noChangeArrowheads="1"/>
            </p:cNvSpPr>
            <p:nvPr/>
          </p:nvSpPr>
          <p:spPr bwMode="auto">
            <a:xfrm>
              <a:off x="2448" y="3648"/>
              <a:ext cx="192" cy="192"/>
            </a:xfrm>
            <a:prstGeom prst="ellipse">
              <a:avLst/>
            </a:prstGeom>
            <a:solidFill>
              <a:srgbClr val="FFFFFF">
                <a:alpha val="23000"/>
              </a:srgbClr>
            </a:solidFill>
            <a:ln w="9525" algn="ctr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499" name="Line 27"/>
            <p:cNvSpPr>
              <a:spLocks noChangeShapeType="1"/>
            </p:cNvSpPr>
            <p:nvPr/>
          </p:nvSpPr>
          <p:spPr bwMode="auto">
            <a:xfrm flipH="1">
              <a:off x="2493" y="3669"/>
              <a:ext cx="96" cy="144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500" name="Line 28"/>
            <p:cNvSpPr>
              <a:spLocks noChangeShapeType="1"/>
            </p:cNvSpPr>
            <p:nvPr/>
          </p:nvSpPr>
          <p:spPr bwMode="auto">
            <a:xfrm>
              <a:off x="2469" y="3696"/>
              <a:ext cx="144" cy="96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tr-TR"/>
            </a:p>
          </p:txBody>
        </p:sp>
        <p:sp>
          <p:nvSpPr>
            <p:cNvPr id="105501" name="Rectangle 29"/>
            <p:cNvSpPr>
              <a:spLocks noChangeArrowheads="1"/>
            </p:cNvSpPr>
            <p:nvPr/>
          </p:nvSpPr>
          <p:spPr bwMode="auto">
            <a:xfrm>
              <a:off x="2448" y="1989"/>
              <a:ext cx="432" cy="240"/>
            </a:xfrm>
            <a:prstGeom prst="rect">
              <a:avLst/>
            </a:prstGeom>
            <a:noFill/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tr-TR" sz="800"/>
                <a:t>E</a:t>
              </a:r>
            </a:p>
          </p:txBody>
        </p:sp>
        <p:sp>
          <p:nvSpPr>
            <p:cNvPr id="105502" name="Rectangle 30"/>
            <p:cNvSpPr>
              <a:spLocks noChangeArrowheads="1"/>
            </p:cNvSpPr>
            <p:nvPr/>
          </p:nvSpPr>
          <p:spPr bwMode="auto">
            <a:xfrm>
              <a:off x="2880" y="1566"/>
              <a:ext cx="432" cy="240"/>
            </a:xfrm>
            <a:prstGeom prst="rect">
              <a:avLst/>
            </a:prstGeom>
            <a:noFill/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tr-TR" sz="800"/>
                <a:t>H</a:t>
              </a:r>
            </a:p>
          </p:txBody>
        </p:sp>
        <p:sp>
          <p:nvSpPr>
            <p:cNvPr id="105503" name="Rectangle 31"/>
            <p:cNvSpPr>
              <a:spLocks noChangeArrowheads="1"/>
            </p:cNvSpPr>
            <p:nvPr/>
          </p:nvSpPr>
          <p:spPr bwMode="auto">
            <a:xfrm>
              <a:off x="1755" y="2793"/>
              <a:ext cx="432" cy="240"/>
            </a:xfrm>
            <a:prstGeom prst="rect">
              <a:avLst/>
            </a:prstGeom>
            <a:noFill/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tr-TR" sz="800"/>
                <a:t>E</a:t>
              </a:r>
            </a:p>
          </p:txBody>
        </p:sp>
        <p:sp>
          <p:nvSpPr>
            <p:cNvPr id="105504" name="Rectangle 32"/>
            <p:cNvSpPr>
              <a:spLocks noChangeArrowheads="1"/>
            </p:cNvSpPr>
            <p:nvPr/>
          </p:nvSpPr>
          <p:spPr bwMode="auto">
            <a:xfrm>
              <a:off x="2832" y="2784"/>
              <a:ext cx="432" cy="240"/>
            </a:xfrm>
            <a:prstGeom prst="rect">
              <a:avLst/>
            </a:prstGeom>
            <a:noFill/>
            <a:ln w="9525" algn="ctr">
              <a:solidFill>
                <a:srgbClr val="CCFFFF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tr-TR" sz="800"/>
                <a:t>H</a:t>
              </a:r>
            </a:p>
          </p:txBody>
        </p:sp>
      </p:grp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600200" y="2286000"/>
            <a:ext cx="6781800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http://e-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bergi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.com/2008/Ekim/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Cevik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-Modelleme-ve-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Cevik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-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Yazilim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-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Gelistirme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Sistem Analizi ve Tasarımı 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Prof.Dr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. Oya Kalıpsız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Yazılım Mühendisliği 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Dr.M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.Erhan 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Sarıdoğan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BT HABER dergisi, Sayı 259, 2000. 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DELPHI UNLEASHED, SAMS PUBLISHING, Charles 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Calvert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1997.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4"/>
              </a:rPr>
              <a:t>www.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4"/>
              </a:rPr>
              <a:t>mehmetduran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4"/>
              </a:rPr>
              <a:t>.com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5"/>
              </a:rPr>
              <a:t>http://jamshidhashimi.com/2010/08/23/agilecevik-modelleme-ve-cevik-yazilim-gelistirme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6"/>
              </a:rPr>
              <a:t>http://en.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6"/>
              </a:rPr>
              <a:t>wikipedia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6"/>
              </a:rPr>
              <a:t>.org/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6"/>
              </a:rPr>
              <a:t>wiki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6"/>
              </a:rPr>
              <a:t>/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6"/>
              </a:rPr>
              <a:t>Agile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6"/>
              </a:rPr>
              <a:t>_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6"/>
              </a:rPr>
              <a:t>Modeling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7"/>
              </a:rPr>
              <a:t>http://en.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7"/>
              </a:rPr>
              <a:t>wikipedia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7"/>
              </a:rPr>
              <a:t>.org/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7"/>
              </a:rPr>
              <a:t>wiki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7"/>
              </a:rPr>
              <a:t>/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7"/>
              </a:rPr>
              <a:t>Agile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7"/>
              </a:rPr>
              <a:t>_software_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7"/>
              </a:rPr>
              <a:t>development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8"/>
              </a:rPr>
              <a:t>http://www.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8"/>
              </a:rPr>
              <a:t>minepla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8"/>
              </a:rPr>
              <a:t>.net/2008/10/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8"/>
              </a:rPr>
              <a:t>agilecevik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8"/>
              </a:rPr>
              <a:t>-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8"/>
              </a:rPr>
              <a:t>yazylym</a:t>
            </a:r>
            <a:r>
              <a:rPr kumimoji="0" lang="tr-TR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8"/>
              </a:rPr>
              <a:t>-</a:t>
            </a:r>
            <a:r>
              <a:rPr kumimoji="0" lang="tr-TR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8"/>
              </a:rPr>
              <a:t>gelithtirme</a:t>
            </a:r>
            <a:endParaRPr kumimoji="0" lang="tr-T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6071735-9699-4AAF-9CC0-45964EF6264D}" type="slidenum">
              <a:rPr lang="tr-TR"/>
              <a:pPr/>
              <a:t>3</a:t>
            </a:fld>
            <a:endParaRPr lang="tr-TR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371600"/>
            <a:ext cx="7696200" cy="5105400"/>
          </a:xfrm>
        </p:spPr>
        <p:txBody>
          <a:bodyPr/>
          <a:lstStyle/>
          <a:p>
            <a:r>
              <a:rPr lang="tr-TR" sz="2400">
                <a:solidFill>
                  <a:srgbClr val="006666"/>
                </a:solidFill>
              </a:rPr>
              <a:t>En önemli adımlarından birisi </a:t>
            </a:r>
            <a:r>
              <a:rPr lang="tr-TR" sz="2400" b="1" smtClean="0">
                <a:solidFill>
                  <a:srgbClr val="006666"/>
                </a:solidFill>
              </a:rPr>
              <a:t>Veri </a:t>
            </a:r>
            <a:r>
              <a:rPr lang="tr-TR" sz="2400" b="1">
                <a:solidFill>
                  <a:srgbClr val="006666"/>
                </a:solidFill>
              </a:rPr>
              <a:t>Tasarımı </a:t>
            </a:r>
            <a:r>
              <a:rPr lang="tr-TR" sz="2400" smtClean="0">
                <a:solidFill>
                  <a:srgbClr val="006666"/>
                </a:solidFill>
              </a:rPr>
              <a:t>dır</a:t>
            </a:r>
            <a:r>
              <a:rPr lang="tr-TR" sz="2400">
                <a:solidFill>
                  <a:srgbClr val="006666"/>
                </a:solidFill>
              </a:rPr>
              <a:t>.</a:t>
            </a:r>
          </a:p>
          <a:p>
            <a:endParaRPr lang="tr-TR" sz="2400">
              <a:solidFill>
                <a:srgbClr val="006666"/>
              </a:solidFill>
            </a:endParaRPr>
          </a:p>
          <a:p>
            <a:endParaRPr lang="tr-TR" sz="2400">
              <a:solidFill>
                <a:srgbClr val="006666"/>
              </a:solidFill>
            </a:endParaRPr>
          </a:p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Çözümleme sırasında toplanan bilgilerin kullanılacak veri yapılarına dönüştürülmesini içerir.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FA2E472-D3CD-405B-9C16-4D2D3CE8078E}" type="slidenum">
              <a:rPr lang="tr-TR"/>
              <a:pPr/>
              <a:t>4</a:t>
            </a:fld>
            <a:endParaRPr lang="tr-TR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600200"/>
            <a:ext cx="8001000" cy="4876800"/>
          </a:xfrm>
        </p:spPr>
        <p:txBody>
          <a:bodyPr/>
          <a:lstStyle/>
          <a:p>
            <a:r>
              <a:rPr lang="tr-TR" sz="2400" b="1">
                <a:solidFill>
                  <a:srgbClr val="006666"/>
                </a:solidFill>
              </a:rPr>
              <a:t>Mimari Tasarım ;</a:t>
            </a:r>
          </a:p>
          <a:p>
            <a:endParaRPr lang="tr-TR" sz="2400">
              <a:solidFill>
                <a:srgbClr val="006666"/>
              </a:solidFill>
            </a:endParaRPr>
          </a:p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Yazılm birimlerinin yapısal parçalarını , birbirleriyle ilişkilerini tanımlar.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EDA25A6-1152-4A27-92B0-FB916183DC92}" type="slidenum">
              <a:rPr lang="tr-TR"/>
              <a:pPr/>
              <a:t>5</a:t>
            </a:fld>
            <a:endParaRPr lang="tr-TR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600200"/>
            <a:ext cx="7620000" cy="4876800"/>
          </a:xfrm>
        </p:spPr>
        <p:txBody>
          <a:bodyPr/>
          <a:lstStyle/>
          <a:p>
            <a:r>
              <a:rPr lang="tr-TR" sz="2400" b="1">
                <a:solidFill>
                  <a:srgbClr val="006666"/>
                </a:solidFill>
              </a:rPr>
              <a:t>Yordamsal Tasarım ;</a:t>
            </a:r>
          </a:p>
          <a:p>
            <a:endParaRPr lang="tr-TR" sz="2400">
              <a:solidFill>
                <a:srgbClr val="006666"/>
              </a:solidFill>
            </a:endParaRPr>
          </a:p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Yazılılımı oluşturan yapısal birimler yordam ve fonksiyonlar haline dönüştülür.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80281E7-27DD-4FAE-90FE-739C600A3F51}" type="slidenum">
              <a:rPr lang="tr-TR"/>
              <a:pPr/>
              <a:t>6</a:t>
            </a:fld>
            <a:endParaRPr lang="tr-TR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676400"/>
            <a:ext cx="7620000" cy="4800600"/>
          </a:xfrm>
        </p:spPr>
        <p:txBody>
          <a:bodyPr/>
          <a:lstStyle/>
          <a:p>
            <a:r>
              <a:rPr lang="tr-TR" sz="2400" b="1">
                <a:solidFill>
                  <a:srgbClr val="006666"/>
                </a:solidFill>
              </a:rPr>
              <a:t>Arayüz Tasarımı ;</a:t>
            </a:r>
          </a:p>
          <a:p>
            <a:endParaRPr lang="tr-TR" sz="2400" b="1">
              <a:solidFill>
                <a:srgbClr val="006666"/>
              </a:solidFill>
            </a:endParaRPr>
          </a:p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İnsan – Makine etkileşiminin şeklini alt sistemlerle olan arayüzlerin ayrıntılarını içerir.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7FBDDBB-D1BB-42AD-877D-67A268C148A0}" type="slidenum">
              <a:rPr lang="tr-TR"/>
              <a:pPr/>
              <a:t>7</a:t>
            </a:fld>
            <a:endParaRPr lang="tr-TR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447800"/>
            <a:ext cx="7620000" cy="5029200"/>
          </a:xfrm>
        </p:spPr>
        <p:txBody>
          <a:bodyPr/>
          <a:lstStyle/>
          <a:p>
            <a:r>
              <a:rPr lang="tr-TR" sz="2400">
                <a:solidFill>
                  <a:srgbClr val="006666"/>
                </a:solidFill>
              </a:rPr>
              <a:t>Tüm detaylar belgede toplanır , değerendirilir sonra da kodlama aşamasına geçilir.</a:t>
            </a:r>
          </a:p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Tasarım , yazılım testine kadar her şeyi etkilediğinden nitelik unsurunun öne çıktığı ilk aşama özelliğini taşımaktadır.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3F00C6F-A53E-4FB6-A5DD-C1FF65BC5C75}" type="slidenum">
              <a:rPr lang="tr-TR"/>
              <a:pPr/>
              <a:t>8</a:t>
            </a:fld>
            <a:endParaRPr lang="tr-TR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524000"/>
            <a:ext cx="7620000" cy="4953000"/>
          </a:xfrm>
        </p:spPr>
        <p:txBody>
          <a:bodyPr/>
          <a:lstStyle/>
          <a:p>
            <a:r>
              <a:rPr lang="tr-TR" sz="2400" dirty="0">
                <a:solidFill>
                  <a:srgbClr val="006666"/>
                </a:solidFill>
              </a:rPr>
              <a:t>Yazılım geliştirme süreci içersinde </a:t>
            </a:r>
            <a:r>
              <a:rPr lang="tr-TR" sz="2400" dirty="0" smtClean="0">
                <a:solidFill>
                  <a:srgbClr val="006666"/>
                </a:solidFill>
              </a:rPr>
              <a:t>tasarım </a:t>
            </a:r>
            <a:r>
              <a:rPr lang="tr-TR" sz="2400" dirty="0">
                <a:solidFill>
                  <a:srgbClr val="006666"/>
                </a:solidFill>
              </a:rPr>
              <a:t>aşamasının yeri 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  <p:grpSp>
        <p:nvGrpSpPr>
          <p:cNvPr id="15" name="14 Grup"/>
          <p:cNvGrpSpPr/>
          <p:nvPr/>
        </p:nvGrpSpPr>
        <p:grpSpPr>
          <a:xfrm>
            <a:off x="1600200" y="2667000"/>
            <a:ext cx="6934200" cy="3657600"/>
            <a:chOff x="1600200" y="2667000"/>
            <a:chExt cx="6934200" cy="3657600"/>
          </a:xfrm>
        </p:grpSpPr>
        <p:sp>
          <p:nvSpPr>
            <p:cNvPr id="72710" name="AutoShape 6"/>
            <p:cNvSpPr>
              <a:spLocks noChangeArrowheads="1"/>
            </p:cNvSpPr>
            <p:nvPr/>
          </p:nvSpPr>
          <p:spPr bwMode="auto">
            <a:xfrm>
              <a:off x="6435892" y="4724400"/>
              <a:ext cx="2098508" cy="1600200"/>
            </a:xfrm>
            <a:prstGeom prst="diamond">
              <a:avLst/>
            </a:prstGeom>
            <a:solidFill>
              <a:srgbClr val="99CCFF">
                <a:alpha val="31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r>
                <a:rPr lang="tr-TR" sz="1400"/>
                <a:t>Test ve </a:t>
              </a:r>
            </a:p>
            <a:p>
              <a:r>
                <a:rPr lang="tr-TR" sz="1400"/>
                <a:t>Teslim</a:t>
              </a:r>
            </a:p>
          </p:txBody>
        </p:sp>
        <p:sp>
          <p:nvSpPr>
            <p:cNvPr id="72711" name="AutoShape 7"/>
            <p:cNvSpPr>
              <a:spLocks noChangeArrowheads="1"/>
            </p:cNvSpPr>
            <p:nvPr/>
          </p:nvSpPr>
          <p:spPr bwMode="auto">
            <a:xfrm>
              <a:off x="1600200" y="2667000"/>
              <a:ext cx="2098508" cy="1600200"/>
            </a:xfrm>
            <a:prstGeom prst="diamond">
              <a:avLst/>
            </a:prstGeom>
            <a:solidFill>
              <a:srgbClr val="99CCFF">
                <a:alpha val="31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r>
                <a:rPr lang="tr-TR" sz="1400" dirty="0"/>
                <a:t>Bilgisayar</a:t>
              </a:r>
            </a:p>
            <a:p>
              <a:r>
                <a:rPr lang="tr-TR" sz="1400" dirty="0"/>
                <a:t>Sistem Müh.</a:t>
              </a:r>
            </a:p>
          </p:txBody>
        </p:sp>
        <p:sp>
          <p:nvSpPr>
            <p:cNvPr id="72712" name="AutoShape 8"/>
            <p:cNvSpPr>
              <a:spLocks noChangeArrowheads="1"/>
            </p:cNvSpPr>
            <p:nvPr/>
          </p:nvSpPr>
          <p:spPr bwMode="auto">
            <a:xfrm>
              <a:off x="2786313" y="3200400"/>
              <a:ext cx="2098508" cy="1600200"/>
            </a:xfrm>
            <a:prstGeom prst="diamond">
              <a:avLst/>
            </a:prstGeom>
            <a:solidFill>
              <a:srgbClr val="99CCFF">
                <a:alpha val="31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r>
                <a:rPr lang="tr-TR" sz="1400"/>
                <a:t>Yazılım</a:t>
              </a:r>
            </a:p>
            <a:p>
              <a:r>
                <a:rPr lang="tr-TR" sz="1400"/>
                <a:t>İsterleri</a:t>
              </a:r>
            </a:p>
            <a:p>
              <a:r>
                <a:rPr lang="tr-TR" sz="1400"/>
                <a:t>Çözümlemesi</a:t>
              </a:r>
            </a:p>
          </p:txBody>
        </p:sp>
        <p:sp>
          <p:nvSpPr>
            <p:cNvPr id="72713" name="AutoShape 9"/>
            <p:cNvSpPr>
              <a:spLocks noChangeArrowheads="1"/>
            </p:cNvSpPr>
            <p:nvPr/>
          </p:nvSpPr>
          <p:spPr bwMode="auto">
            <a:xfrm>
              <a:off x="4063666" y="3657600"/>
              <a:ext cx="2098508" cy="1600200"/>
            </a:xfrm>
            <a:prstGeom prst="diamond">
              <a:avLst/>
            </a:prstGeom>
            <a:ln>
              <a:headEnd/>
              <a:tailEnd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tr-TR" sz="1400" b="1"/>
                <a:t>Yazılım</a:t>
              </a:r>
            </a:p>
            <a:p>
              <a:r>
                <a:rPr lang="tr-TR" sz="1400" b="1"/>
                <a:t>Tasarımı</a:t>
              </a:r>
            </a:p>
          </p:txBody>
        </p:sp>
        <p:sp>
          <p:nvSpPr>
            <p:cNvPr id="72714" name="AutoShape 10"/>
            <p:cNvSpPr>
              <a:spLocks noChangeArrowheads="1"/>
            </p:cNvSpPr>
            <p:nvPr/>
          </p:nvSpPr>
          <p:spPr bwMode="auto">
            <a:xfrm>
              <a:off x="5249779" y="4191000"/>
              <a:ext cx="2098508" cy="1600200"/>
            </a:xfrm>
            <a:prstGeom prst="diamond">
              <a:avLst/>
            </a:prstGeom>
            <a:solidFill>
              <a:srgbClr val="99CCFF">
                <a:alpha val="31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r>
                <a:rPr lang="tr-TR" sz="1400"/>
                <a:t>Uygulama</a:t>
              </a:r>
            </a:p>
            <a:p>
              <a:r>
                <a:rPr lang="tr-TR" sz="1400"/>
                <a:t>(Kodlama)</a:t>
              </a:r>
            </a:p>
            <a:p>
              <a:endParaRPr lang="tr-TR" sz="1400"/>
            </a:p>
          </p:txBody>
        </p:sp>
      </p:grp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mtClean="0"/>
              <a:t>Yazılım Mühendisliği</a:t>
            </a:r>
            <a:endParaRPr lang="tr-T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D5D45DF-88C3-484D-ADB7-F7A6AE22B7DD}" type="slidenum">
              <a:rPr lang="tr-TR"/>
              <a:pPr/>
              <a:t>9</a:t>
            </a:fld>
            <a:endParaRPr lang="tr-TR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676400"/>
            <a:ext cx="7620000" cy="4800600"/>
          </a:xfrm>
        </p:spPr>
        <p:txBody>
          <a:bodyPr/>
          <a:lstStyle/>
          <a:p>
            <a:r>
              <a:rPr lang="tr-TR" sz="2400">
                <a:solidFill>
                  <a:srgbClr val="006666"/>
                </a:solidFill>
              </a:rPr>
              <a:t>Tasarımın ilk amacı Basitlik Olmalıdır.</a:t>
            </a:r>
          </a:p>
          <a:p>
            <a:endParaRPr lang="tr-TR" sz="2400">
              <a:solidFill>
                <a:srgbClr val="006666"/>
              </a:solidFill>
            </a:endParaRPr>
          </a:p>
          <a:p>
            <a:endParaRPr lang="tr-TR" sz="2400">
              <a:solidFill>
                <a:srgbClr val="006666"/>
              </a:solidFill>
            </a:endParaRPr>
          </a:p>
          <a:p>
            <a:r>
              <a:rPr lang="tr-TR" sz="2400">
                <a:solidFill>
                  <a:srgbClr val="006666"/>
                </a:solidFill>
              </a:rPr>
              <a:t>“Sistem öyle tasarlanmalıdır ki,  bir dizi değişiklik yapılsa bile sistem tasarımı hala basit kalabilmelidir.”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301625" y="73025"/>
            <a:ext cx="304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/>
            <a:r>
              <a:rPr lang="tr-TR" sz="3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2743200" cy="1066800"/>
          </a:xfrm>
        </p:spPr>
        <p:txBody>
          <a:bodyPr/>
          <a:lstStyle/>
          <a:p>
            <a:r>
              <a:rPr lang="tr-TR" sz="3200"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</a:rPr>
              <a:t>Sistem Tasarımı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 pitchFamily="34" charset="0"/>
              </a:rPr>
              <a:t>Tasarım Aşaması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Çakışan Küreler">
  <a:themeElements>
    <a:clrScheme name="Çakışan Küreler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Çakışan Küreler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Şehir Hayatı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99CC"/>
          </a:solidFill>
          <a:prstDash val="solid"/>
          <a:round/>
          <a:headEnd type="none" w="med" len="med"/>
          <a:tailEnd type="triangl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99CC"/>
          </a:solidFill>
          <a:prstDash val="solid"/>
          <a:round/>
          <a:headEnd type="none" w="med" len="med"/>
          <a:tailEnd type="triangl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Çakışan Küreler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320</TotalTime>
  <Words>1128</Words>
  <Application>Microsoft Office PowerPoint</Application>
  <PresentationFormat>Ekran Gösterisi (4:3)</PresentationFormat>
  <Paragraphs>381</Paragraphs>
  <Slides>24</Slides>
  <Notes>24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5" baseType="lpstr">
      <vt:lpstr>Çakışan Küreler</vt:lpstr>
      <vt:lpstr>Sistem       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  <vt:lpstr>Sistem Tasarımı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YYURTAY</dc:creator>
  <cp:lastModifiedBy>Sau</cp:lastModifiedBy>
  <cp:revision>48</cp:revision>
  <cp:lastPrinted>1601-01-01T00:00:00Z</cp:lastPrinted>
  <dcterms:created xsi:type="dcterms:W3CDTF">1601-01-01T00:00:00Z</dcterms:created>
  <dcterms:modified xsi:type="dcterms:W3CDTF">2014-03-28T09:59:07Z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