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316" r:id="rId2"/>
    <p:sldId id="349" r:id="rId3"/>
    <p:sldId id="350" r:id="rId4"/>
    <p:sldId id="351" r:id="rId5"/>
    <p:sldId id="352" r:id="rId6"/>
    <p:sldId id="353" r:id="rId7"/>
    <p:sldId id="354" r:id="rId8"/>
    <p:sldId id="355" r:id="rId9"/>
    <p:sldId id="356" r:id="rId10"/>
    <p:sldId id="321" r:id="rId11"/>
    <p:sldId id="327" r:id="rId12"/>
    <p:sldId id="328" r:id="rId13"/>
    <p:sldId id="289" r:id="rId14"/>
    <p:sldId id="319" r:id="rId15"/>
    <p:sldId id="322" r:id="rId16"/>
    <p:sldId id="318" r:id="rId17"/>
    <p:sldId id="320" r:id="rId18"/>
    <p:sldId id="323" r:id="rId19"/>
    <p:sldId id="325" r:id="rId20"/>
    <p:sldId id="324" r:id="rId21"/>
    <p:sldId id="326" r:id="rId22"/>
    <p:sldId id="329" r:id="rId23"/>
    <p:sldId id="330" r:id="rId24"/>
    <p:sldId id="331" r:id="rId25"/>
    <p:sldId id="332" r:id="rId26"/>
    <p:sldId id="333" r:id="rId27"/>
    <p:sldId id="336" r:id="rId28"/>
    <p:sldId id="334" r:id="rId29"/>
    <p:sldId id="335" r:id="rId30"/>
    <p:sldId id="337" r:id="rId31"/>
    <p:sldId id="338" r:id="rId32"/>
    <p:sldId id="340" r:id="rId33"/>
    <p:sldId id="339" r:id="rId34"/>
    <p:sldId id="341" r:id="rId35"/>
    <p:sldId id="342" r:id="rId36"/>
    <p:sldId id="343" r:id="rId37"/>
    <p:sldId id="348" r:id="rId38"/>
    <p:sldId id="344" r:id="rId39"/>
    <p:sldId id="345" r:id="rId40"/>
    <p:sldId id="346" r:id="rId41"/>
    <p:sldId id="347" r:id="rId4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ACA52E-BB7C-4016-AEF3-C76610168B48}" type="datetimeFigureOut">
              <a:rPr lang="tr-TR" smtClean="0"/>
              <a:pPr/>
              <a:t>3.4.2018</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59D757-168F-423F-9B90-3059722693B0}" type="slidenum">
              <a:rPr lang="tr-TR" smtClean="0"/>
              <a:pPr/>
              <a:t>‹#›</a:t>
            </a:fld>
            <a:endParaRPr lang="tr-TR"/>
          </a:p>
        </p:txBody>
      </p:sp>
    </p:spTree>
    <p:extLst>
      <p:ext uri="{BB962C8B-B14F-4D97-AF65-F5344CB8AC3E}">
        <p14:creationId xmlns:p14="http://schemas.microsoft.com/office/powerpoint/2010/main" val="1816855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a:t>Asıl başlık stili için tıklatın</a:t>
            </a: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p>
            <a:fld id="{E9828C67-9424-437D-B114-F5A164C0CBCC}" type="datetimeFigureOut">
              <a:rPr lang="tr-TR" smtClean="0"/>
              <a:pPr/>
              <a:t>3.4.2018</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36C80F2A-3812-4FA9-BD91-2879E4808C7F}"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E9828C67-9424-437D-B114-F5A164C0CBCC}" type="datetimeFigureOut">
              <a:rPr lang="tr-TR" smtClean="0"/>
              <a:pPr/>
              <a:t>3.4.2018</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36C80F2A-3812-4FA9-BD91-2879E4808C7F}"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E9828C67-9424-437D-B114-F5A164C0CBCC}" type="datetimeFigureOut">
              <a:rPr lang="tr-TR" smtClean="0"/>
              <a:pPr/>
              <a:t>3.4.2018</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36C80F2A-3812-4FA9-BD91-2879E4808C7F}"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E9828C67-9424-437D-B114-F5A164C0CBCC}" type="datetimeFigureOut">
              <a:rPr lang="tr-TR" smtClean="0"/>
              <a:pPr/>
              <a:t>3.4.2018</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36C80F2A-3812-4FA9-BD91-2879E4808C7F}"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p>
            <a:fld id="{E9828C67-9424-437D-B114-F5A164C0CBCC}" type="datetimeFigureOut">
              <a:rPr lang="tr-TR" smtClean="0"/>
              <a:pPr/>
              <a:t>3.4.2018</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36C80F2A-3812-4FA9-BD91-2879E4808C7F}"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Veri Yer Tutucusu"/>
          <p:cNvSpPr>
            <a:spLocks noGrp="1"/>
          </p:cNvSpPr>
          <p:nvPr>
            <p:ph type="dt" sz="half" idx="10"/>
          </p:nvPr>
        </p:nvSpPr>
        <p:spPr/>
        <p:txBody>
          <a:bodyPr/>
          <a:lstStyle/>
          <a:p>
            <a:fld id="{E9828C67-9424-437D-B114-F5A164C0CBCC}" type="datetimeFigureOut">
              <a:rPr lang="tr-TR" smtClean="0"/>
              <a:pPr/>
              <a:t>3.4.2018</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36C80F2A-3812-4FA9-BD91-2879E4808C7F}"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6 Veri Yer Tutucusu"/>
          <p:cNvSpPr>
            <a:spLocks noGrp="1"/>
          </p:cNvSpPr>
          <p:nvPr>
            <p:ph type="dt" sz="half" idx="10"/>
          </p:nvPr>
        </p:nvSpPr>
        <p:spPr/>
        <p:txBody>
          <a:bodyPr/>
          <a:lstStyle/>
          <a:p>
            <a:fld id="{E9828C67-9424-437D-B114-F5A164C0CBCC}" type="datetimeFigureOut">
              <a:rPr lang="tr-TR" smtClean="0"/>
              <a:pPr/>
              <a:t>3.4.2018</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36C80F2A-3812-4FA9-BD91-2879E4808C7F}"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Veri Yer Tutucusu"/>
          <p:cNvSpPr>
            <a:spLocks noGrp="1"/>
          </p:cNvSpPr>
          <p:nvPr>
            <p:ph type="dt" sz="half" idx="10"/>
          </p:nvPr>
        </p:nvSpPr>
        <p:spPr/>
        <p:txBody>
          <a:bodyPr/>
          <a:lstStyle/>
          <a:p>
            <a:fld id="{E9828C67-9424-437D-B114-F5A164C0CBCC}" type="datetimeFigureOut">
              <a:rPr lang="tr-TR" smtClean="0"/>
              <a:pPr/>
              <a:t>3.4.2018</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36C80F2A-3812-4FA9-BD91-2879E4808C7F}"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E9828C67-9424-437D-B114-F5A164C0CBCC}" type="datetimeFigureOut">
              <a:rPr lang="tr-TR" smtClean="0"/>
              <a:pPr/>
              <a:t>3.4.2018</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36C80F2A-3812-4FA9-BD91-2879E4808C7F}"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fld id="{E9828C67-9424-437D-B114-F5A164C0CBCC}" type="datetimeFigureOut">
              <a:rPr lang="tr-TR" smtClean="0"/>
              <a:pPr/>
              <a:t>3.4.2018</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36C80F2A-3812-4FA9-BD91-2879E4808C7F}"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fld id="{E9828C67-9424-437D-B114-F5A164C0CBCC}" type="datetimeFigureOut">
              <a:rPr lang="tr-TR" smtClean="0"/>
              <a:pPr/>
              <a:t>3.4.2018</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36C80F2A-3812-4FA9-BD91-2879E4808C7F}"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a:t>Asıl başlık stili için tıklatın</a:t>
            </a: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828C67-9424-437D-B114-F5A164C0CBCC}" type="datetimeFigureOut">
              <a:rPr lang="tr-TR" smtClean="0"/>
              <a:pPr/>
              <a:t>3.4.2018</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C80F2A-3812-4FA9-BD91-2879E4808C7F}"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483577" y="2477160"/>
            <a:ext cx="8176847" cy="1546577"/>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base">
              <a:lnSpc>
                <a:spcPct val="90000"/>
              </a:lnSpc>
              <a:spcBef>
                <a:spcPct val="0"/>
              </a:spcBef>
              <a:spcAft>
                <a:spcPct val="0"/>
              </a:spcAft>
              <a:defRPr/>
            </a:pPr>
            <a:r>
              <a:rPr lang="tr-TR" sz="2100" b="1" spc="38" dirty="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rPr>
              <a:t>Sakarya Üniversitesi</a:t>
            </a:r>
          </a:p>
          <a:p>
            <a:pPr algn="ctr" fontAlgn="base">
              <a:lnSpc>
                <a:spcPct val="90000"/>
              </a:lnSpc>
              <a:spcBef>
                <a:spcPct val="0"/>
              </a:spcBef>
              <a:spcAft>
                <a:spcPct val="0"/>
              </a:spcAft>
              <a:defRPr/>
            </a:pPr>
            <a:r>
              <a:rPr lang="tr-TR" sz="2100" b="1" spc="38" dirty="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rPr>
              <a:t>Bilgisayar ve Bilişim Bilimleri Fakültesi</a:t>
            </a:r>
          </a:p>
          <a:p>
            <a:pPr algn="ctr" fontAlgn="base">
              <a:lnSpc>
                <a:spcPct val="90000"/>
              </a:lnSpc>
              <a:spcBef>
                <a:spcPct val="0"/>
              </a:spcBef>
              <a:spcAft>
                <a:spcPct val="0"/>
              </a:spcAft>
              <a:defRPr/>
            </a:pPr>
            <a:r>
              <a:rPr lang="tr-TR" sz="2100" b="1" spc="38" dirty="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rPr>
              <a:t>Bilgisayar Mühendisliği</a:t>
            </a:r>
          </a:p>
          <a:p>
            <a:pPr algn="ctr" fontAlgn="base">
              <a:lnSpc>
                <a:spcPct val="90000"/>
              </a:lnSpc>
              <a:spcBef>
                <a:spcPct val="0"/>
              </a:spcBef>
              <a:spcAft>
                <a:spcPct val="0"/>
              </a:spcAft>
              <a:defRPr/>
            </a:pPr>
            <a:endParaRPr lang="tr-TR" sz="2100" b="1" spc="38" dirty="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endParaRPr>
          </a:p>
          <a:p>
            <a:pPr algn="ctr" fontAlgn="base">
              <a:lnSpc>
                <a:spcPct val="90000"/>
              </a:lnSpc>
              <a:spcBef>
                <a:spcPct val="0"/>
              </a:spcBef>
              <a:spcAft>
                <a:spcPct val="0"/>
              </a:spcAft>
              <a:defRPr/>
            </a:pPr>
            <a:r>
              <a:rPr lang="tr-TR" sz="2100" b="1" spc="38" dirty="0" smtClean="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rPr>
              <a:t>Prof</a:t>
            </a:r>
            <a:r>
              <a:rPr lang="tr-TR" sz="2100" b="1" spc="38" dirty="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rPr>
              <a:t>. Dr. Cemil </a:t>
            </a:r>
            <a:r>
              <a:rPr lang="tr-TR" sz="2100" b="1" spc="38" dirty="0" smtClean="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rPr>
              <a:t>Öz</a:t>
            </a:r>
            <a:endParaRPr lang="tr-TR" sz="2100" b="1" spc="38" dirty="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endParaRPr>
          </a:p>
        </p:txBody>
      </p:sp>
      <p:sp>
        <p:nvSpPr>
          <p:cNvPr id="10" name="9 Dikdörtgen"/>
          <p:cNvSpPr/>
          <p:nvPr/>
        </p:nvSpPr>
        <p:spPr>
          <a:xfrm>
            <a:off x="1357290" y="1109129"/>
            <a:ext cx="6429420" cy="1214179"/>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base">
              <a:lnSpc>
                <a:spcPct val="90000"/>
              </a:lnSpc>
              <a:spcBef>
                <a:spcPct val="0"/>
              </a:spcBef>
              <a:spcAft>
                <a:spcPct val="0"/>
              </a:spcAft>
              <a:defRPr/>
            </a:pPr>
            <a:r>
              <a:rPr lang="tr-TR" sz="4050" b="1" spc="38" dirty="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rPr>
              <a:t>Nesneye Dayalı Programlama</a:t>
            </a:r>
          </a:p>
        </p:txBody>
      </p:sp>
    </p:spTree>
    <p:extLst>
      <p:ext uri="{BB962C8B-B14F-4D97-AF65-F5344CB8AC3E}">
        <p14:creationId xmlns:p14="http://schemas.microsoft.com/office/powerpoint/2010/main" val="2640292665"/>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251520" y="197346"/>
            <a:ext cx="8892480" cy="6001643"/>
          </a:xfrm>
          <a:prstGeom prst="rect">
            <a:avLst/>
          </a:prstGeom>
        </p:spPr>
        <p:txBody>
          <a:bodyPr wrap="square">
            <a:spAutoFit/>
          </a:bodyPr>
          <a:lstStyle/>
          <a:p>
            <a:r>
              <a:rPr lang="en-US" sz="2400" b="1" dirty="0" err="1"/>
              <a:t>ArrayList</a:t>
            </a:r>
            <a:r>
              <a:rPr lang="en-US" sz="2000" dirty="0"/>
              <a:t> </a:t>
            </a:r>
            <a:endParaRPr lang="tr-TR" sz="2000" dirty="0"/>
          </a:p>
          <a:p>
            <a:r>
              <a:rPr lang="en-US" sz="2000" dirty="0" err="1"/>
              <a:t>TheArrayList</a:t>
            </a:r>
            <a:r>
              <a:rPr lang="en-US" sz="2000" dirty="0"/>
              <a:t> class supports dynamic arrays, which can grow or shrink as needed. </a:t>
            </a:r>
            <a:endParaRPr lang="tr-TR" sz="2000" dirty="0"/>
          </a:p>
          <a:p>
            <a:endParaRPr lang="tr-TR" sz="2000" dirty="0"/>
          </a:p>
          <a:p>
            <a:r>
              <a:rPr lang="en-US" sz="2000" dirty="0"/>
              <a:t>In C#, standard arrays are of a fixed length, which cannot be changed during program execution. This means you must know in advance how many elements an array will hold. </a:t>
            </a:r>
            <a:endParaRPr lang="tr-TR" sz="2000" dirty="0"/>
          </a:p>
          <a:p>
            <a:endParaRPr lang="tr-TR" sz="2000" dirty="0"/>
          </a:p>
          <a:p>
            <a:r>
              <a:rPr lang="en-US" sz="2000" dirty="0"/>
              <a:t>But sometimes you may not know until runtime precisely how large an array you will need. To handle this situation, use </a:t>
            </a:r>
            <a:r>
              <a:rPr lang="en-US" sz="2000" dirty="0" err="1"/>
              <a:t>ArrayList</a:t>
            </a:r>
            <a:r>
              <a:rPr lang="en-US" sz="2000" dirty="0"/>
              <a:t>.</a:t>
            </a:r>
            <a:endParaRPr lang="tr-TR" sz="2000" dirty="0"/>
          </a:p>
          <a:p>
            <a:endParaRPr lang="tr-TR" sz="2000" dirty="0"/>
          </a:p>
          <a:p>
            <a:r>
              <a:rPr lang="en-US" sz="2000" dirty="0"/>
              <a:t>An </a:t>
            </a:r>
            <a:r>
              <a:rPr lang="en-US" sz="2000" dirty="0" err="1"/>
              <a:t>ArrayList</a:t>
            </a:r>
            <a:r>
              <a:rPr lang="en-US" sz="2000" dirty="0"/>
              <a:t> is a variable-length array of object references that can dynamically increase or decrease in size. An </a:t>
            </a:r>
            <a:r>
              <a:rPr lang="en-US" sz="2000" dirty="0" err="1"/>
              <a:t>ArrayList</a:t>
            </a:r>
            <a:r>
              <a:rPr lang="en-US" sz="2000" dirty="0"/>
              <a:t> is created with an initial size. When this size is exceeded, the collection is automatically enlarged. When objects are removed, the array can be shrunk.</a:t>
            </a:r>
            <a:endParaRPr lang="tr-TR" sz="2000" dirty="0"/>
          </a:p>
          <a:p>
            <a:endParaRPr lang="tr-TR" sz="2000" dirty="0"/>
          </a:p>
          <a:p>
            <a:r>
              <a:rPr lang="en-US" sz="2000" dirty="0" err="1"/>
              <a:t>ArrayList</a:t>
            </a:r>
            <a:r>
              <a:rPr lang="en-US" sz="2000" dirty="0"/>
              <a:t> is currently in wide use in existing code. For this reason, it is examined in depth here. However, many of the same techniques that apply to </a:t>
            </a:r>
            <a:r>
              <a:rPr lang="en-US" sz="2000" dirty="0" err="1"/>
              <a:t>ArrayList</a:t>
            </a:r>
            <a:r>
              <a:rPr lang="en-US" sz="2000" dirty="0"/>
              <a:t> apply to the other collections as well, including the generic collections. </a:t>
            </a:r>
            <a:r>
              <a:rPr lang="en-US" sz="2000" dirty="0" err="1"/>
              <a:t>ArrayList</a:t>
            </a:r>
            <a:r>
              <a:rPr lang="en-US" sz="2000" dirty="0"/>
              <a:t> implements </a:t>
            </a:r>
            <a:r>
              <a:rPr lang="en-US" sz="2000" dirty="0" err="1"/>
              <a:t>ICollection</a:t>
            </a:r>
            <a:r>
              <a:rPr lang="en-US" sz="2000" dirty="0"/>
              <a:t>, </a:t>
            </a:r>
            <a:r>
              <a:rPr lang="en-US" sz="2000" dirty="0" err="1"/>
              <a:t>IList</a:t>
            </a:r>
            <a:r>
              <a:rPr lang="en-US" sz="2000" dirty="0"/>
              <a:t>, </a:t>
            </a:r>
            <a:r>
              <a:rPr lang="en-US" sz="2000" dirty="0" err="1"/>
              <a:t>IEnumerable</a:t>
            </a:r>
            <a:r>
              <a:rPr lang="en-US" sz="2000" dirty="0"/>
              <a:t>, and </a:t>
            </a:r>
            <a:r>
              <a:rPr lang="en-US" sz="2000" dirty="0" err="1"/>
              <a:t>ICloneable</a:t>
            </a:r>
            <a:r>
              <a:rPr lang="en-US" sz="2000" dirty="0"/>
              <a:t>. </a:t>
            </a:r>
            <a:r>
              <a:rPr lang="en-US" sz="2000" dirty="0" err="1"/>
              <a:t>ArrayList</a:t>
            </a:r>
            <a:r>
              <a:rPr lang="en-US" sz="2000" dirty="0"/>
              <a:t> has the constructors</a:t>
            </a:r>
          </a:p>
        </p:txBody>
      </p:sp>
    </p:spTree>
    <p:extLst>
      <p:ext uri="{BB962C8B-B14F-4D97-AF65-F5344CB8AC3E}">
        <p14:creationId xmlns:p14="http://schemas.microsoft.com/office/powerpoint/2010/main" val="444292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o 1"/>
          <p:cNvGraphicFramePr>
            <a:graphicFrameLocks noGrp="1"/>
          </p:cNvGraphicFramePr>
          <p:nvPr>
            <p:extLst>
              <p:ext uri="{D42A27DB-BD31-4B8C-83A1-F6EECF244321}">
                <p14:modId xmlns:p14="http://schemas.microsoft.com/office/powerpoint/2010/main" val="2820243817"/>
              </p:ext>
            </p:extLst>
          </p:nvPr>
        </p:nvGraphicFramePr>
        <p:xfrm>
          <a:off x="251520" y="116632"/>
          <a:ext cx="8496944" cy="2834640"/>
        </p:xfrm>
        <a:graphic>
          <a:graphicData uri="http://schemas.openxmlformats.org/drawingml/2006/table">
            <a:tbl>
              <a:tblPr/>
              <a:tblGrid>
                <a:gridCol w="2110168">
                  <a:extLst>
                    <a:ext uri="{9D8B030D-6E8A-4147-A177-3AD203B41FA5}">
                      <a16:colId xmlns:a16="http://schemas.microsoft.com/office/drawing/2014/main" val="1506837650"/>
                    </a:ext>
                  </a:extLst>
                </a:gridCol>
                <a:gridCol w="6386776">
                  <a:extLst>
                    <a:ext uri="{9D8B030D-6E8A-4147-A177-3AD203B41FA5}">
                      <a16:colId xmlns:a16="http://schemas.microsoft.com/office/drawing/2014/main" val="1655662442"/>
                    </a:ext>
                  </a:extLst>
                </a:gridCol>
              </a:tblGrid>
              <a:tr h="0">
                <a:tc>
                  <a:txBody>
                    <a:bodyPr/>
                    <a:lstStyle/>
                    <a:p>
                      <a:pPr algn="l" fontAlgn="t"/>
                      <a:r>
                        <a:rPr lang="en-US">
                          <a:effectLst/>
                        </a:rPr>
                        <a:t>Property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068404847"/>
                  </a:ext>
                </a:extLst>
              </a:tr>
              <a:tr h="0">
                <a:tc>
                  <a:txBody>
                    <a:bodyPr/>
                    <a:lstStyle/>
                    <a:p>
                      <a:pPr fontAlgn="t"/>
                      <a:r>
                        <a:rPr lang="en-US">
                          <a:effectLst/>
                        </a:rPr>
                        <a:t>Capacity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Gets or sets the number of elements that the ArrayList can contain.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32726677"/>
                  </a:ext>
                </a:extLst>
              </a:tr>
              <a:tr h="0">
                <a:tc>
                  <a:txBody>
                    <a:bodyPr/>
                    <a:lstStyle/>
                    <a:p>
                      <a:pPr fontAlgn="t"/>
                      <a:r>
                        <a:rPr lang="en-US">
                          <a:effectLst/>
                        </a:rPr>
                        <a:t>Count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Gets the number of elements actually contained in the ArrayList.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50891705"/>
                  </a:ext>
                </a:extLst>
              </a:tr>
              <a:tr h="0">
                <a:tc>
                  <a:txBody>
                    <a:bodyPr/>
                    <a:lstStyle/>
                    <a:p>
                      <a:pPr fontAlgn="t"/>
                      <a:r>
                        <a:rPr lang="en-US">
                          <a:effectLst/>
                        </a:rPr>
                        <a:t>IsFixedSize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Gets a value indicating whether the ArrayList has a fixed size.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31100428"/>
                  </a:ext>
                </a:extLst>
              </a:tr>
              <a:tr h="0">
                <a:tc>
                  <a:txBody>
                    <a:bodyPr/>
                    <a:lstStyle/>
                    <a:p>
                      <a:pPr fontAlgn="t"/>
                      <a:r>
                        <a:rPr lang="en-US">
                          <a:effectLst/>
                        </a:rPr>
                        <a:t>IsReadOnly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Gets a value indicating whether the ArrayList is read-only.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63314138"/>
                  </a:ext>
                </a:extLst>
              </a:tr>
              <a:tr h="0">
                <a:tc>
                  <a:txBody>
                    <a:bodyPr/>
                    <a:lstStyle/>
                    <a:p>
                      <a:pPr fontAlgn="t"/>
                      <a:r>
                        <a:rPr lang="en-US">
                          <a:effectLst/>
                        </a:rPr>
                        <a:t>Item</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Gets or sets the element at the specified index.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43169157"/>
                  </a:ext>
                </a:extLst>
              </a:tr>
            </a:tbl>
          </a:graphicData>
        </a:graphic>
      </p:graphicFrame>
    </p:spTree>
    <p:extLst>
      <p:ext uri="{BB962C8B-B14F-4D97-AF65-F5344CB8AC3E}">
        <p14:creationId xmlns:p14="http://schemas.microsoft.com/office/powerpoint/2010/main" val="38153936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o 1"/>
          <p:cNvGraphicFramePr>
            <a:graphicFrameLocks noGrp="1"/>
          </p:cNvGraphicFramePr>
          <p:nvPr>
            <p:extLst>
              <p:ext uri="{D42A27DB-BD31-4B8C-83A1-F6EECF244321}">
                <p14:modId xmlns:p14="http://schemas.microsoft.com/office/powerpoint/2010/main" val="3583938018"/>
              </p:ext>
            </p:extLst>
          </p:nvPr>
        </p:nvGraphicFramePr>
        <p:xfrm>
          <a:off x="179512" y="332656"/>
          <a:ext cx="8712967" cy="6113709"/>
        </p:xfrm>
        <a:graphic>
          <a:graphicData uri="http://schemas.openxmlformats.org/drawingml/2006/table">
            <a:tbl>
              <a:tblPr/>
              <a:tblGrid>
                <a:gridCol w="952081">
                  <a:extLst>
                    <a:ext uri="{9D8B030D-6E8A-4147-A177-3AD203B41FA5}">
                      <a16:colId xmlns:a16="http://schemas.microsoft.com/office/drawing/2014/main" val="3194900062"/>
                    </a:ext>
                  </a:extLst>
                </a:gridCol>
                <a:gridCol w="7760886">
                  <a:extLst>
                    <a:ext uri="{9D8B030D-6E8A-4147-A177-3AD203B41FA5}">
                      <a16:colId xmlns:a16="http://schemas.microsoft.com/office/drawing/2014/main" val="1527078348"/>
                    </a:ext>
                  </a:extLst>
                </a:gridCol>
              </a:tblGrid>
              <a:tr h="293796">
                <a:tc>
                  <a:txBody>
                    <a:bodyPr/>
                    <a:lstStyle/>
                    <a:p>
                      <a:pPr algn="l" fontAlgn="t"/>
                      <a:r>
                        <a:rPr lang="en-US" sz="1400">
                          <a:effectLst/>
                        </a:rPr>
                        <a:t>Sr.No.</a:t>
                      </a:r>
                    </a:p>
                  </a:txBody>
                  <a:tcPr marL="26253" marR="26253" marT="26253" marB="262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400">
                          <a:effectLst/>
                        </a:rPr>
                        <a:t>Methods</a:t>
                      </a:r>
                    </a:p>
                  </a:txBody>
                  <a:tcPr marL="26253" marR="26253" marT="26253" marB="262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467232348"/>
                  </a:ext>
                </a:extLst>
              </a:tr>
              <a:tr h="293796">
                <a:tc>
                  <a:txBody>
                    <a:bodyPr/>
                    <a:lstStyle/>
                    <a:p>
                      <a:pPr algn="ctr" fontAlgn="t"/>
                      <a:r>
                        <a:rPr lang="en-US" sz="1400" dirty="0">
                          <a:effectLst/>
                        </a:rPr>
                        <a:t>1</a:t>
                      </a:r>
                    </a:p>
                  </a:txBody>
                  <a:tcPr marL="26253" marR="26253" marT="26253" marB="262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a:effectLst/>
                        </a:rPr>
                        <a:t>public virtual int Add(object value);</a:t>
                      </a:r>
                      <a:r>
                        <a:rPr lang="en-US" sz="1400">
                          <a:solidFill>
                            <a:srgbClr val="000000"/>
                          </a:solidFill>
                          <a:effectLst/>
                        </a:rPr>
                        <a:t>Adds an object to the end of the ArrayList.</a:t>
                      </a:r>
                    </a:p>
                  </a:txBody>
                  <a:tcPr marL="26253" marR="26253" marT="26253" marB="262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98320998"/>
                  </a:ext>
                </a:extLst>
              </a:tr>
              <a:tr h="293796">
                <a:tc>
                  <a:txBody>
                    <a:bodyPr/>
                    <a:lstStyle/>
                    <a:p>
                      <a:pPr algn="ctr" fontAlgn="t"/>
                      <a:r>
                        <a:rPr lang="en-US" sz="1400" dirty="0">
                          <a:effectLst/>
                        </a:rPr>
                        <a:t>2</a:t>
                      </a:r>
                    </a:p>
                  </a:txBody>
                  <a:tcPr marL="26253" marR="26253" marT="26253" marB="262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a:effectLst/>
                        </a:rPr>
                        <a:t>public virtual void AddRange(ICollection c);</a:t>
                      </a:r>
                      <a:r>
                        <a:rPr lang="en-US" sz="1400">
                          <a:solidFill>
                            <a:srgbClr val="000000"/>
                          </a:solidFill>
                          <a:effectLst/>
                        </a:rPr>
                        <a:t>Adds the elements of an ICollection to the end of the ArrayList.</a:t>
                      </a:r>
                    </a:p>
                  </a:txBody>
                  <a:tcPr marL="26253" marR="26253" marT="26253" marB="262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80982257"/>
                  </a:ext>
                </a:extLst>
              </a:tr>
              <a:tr h="293796">
                <a:tc>
                  <a:txBody>
                    <a:bodyPr/>
                    <a:lstStyle/>
                    <a:p>
                      <a:pPr algn="ctr" fontAlgn="t"/>
                      <a:r>
                        <a:rPr lang="en-US" sz="1400" dirty="0">
                          <a:effectLst/>
                        </a:rPr>
                        <a:t>3</a:t>
                      </a:r>
                    </a:p>
                  </a:txBody>
                  <a:tcPr marL="26253" marR="26253" marT="26253" marB="262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a:effectLst/>
                        </a:rPr>
                        <a:t>public virtual void Clear();</a:t>
                      </a:r>
                      <a:r>
                        <a:rPr lang="en-US" sz="1400">
                          <a:solidFill>
                            <a:srgbClr val="000000"/>
                          </a:solidFill>
                          <a:effectLst/>
                        </a:rPr>
                        <a:t>Removes all elements from the ArrayList.</a:t>
                      </a:r>
                    </a:p>
                  </a:txBody>
                  <a:tcPr marL="26253" marR="26253" marT="26253" marB="262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16546885"/>
                  </a:ext>
                </a:extLst>
              </a:tr>
              <a:tr h="293796">
                <a:tc>
                  <a:txBody>
                    <a:bodyPr/>
                    <a:lstStyle/>
                    <a:p>
                      <a:pPr algn="ctr" fontAlgn="t"/>
                      <a:r>
                        <a:rPr lang="en-US" sz="1400" dirty="0">
                          <a:effectLst/>
                        </a:rPr>
                        <a:t>4</a:t>
                      </a:r>
                    </a:p>
                  </a:txBody>
                  <a:tcPr marL="26253" marR="26253" marT="26253" marB="262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a:effectLst/>
                        </a:rPr>
                        <a:t>public virtual bool Contains(object item);</a:t>
                      </a:r>
                      <a:r>
                        <a:rPr lang="en-US" sz="1400">
                          <a:solidFill>
                            <a:srgbClr val="000000"/>
                          </a:solidFill>
                          <a:effectLst/>
                        </a:rPr>
                        <a:t>Determines whether an element is in the ArrayList.</a:t>
                      </a:r>
                    </a:p>
                  </a:txBody>
                  <a:tcPr marL="26253" marR="26253" marT="26253" marB="262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96508880"/>
                  </a:ext>
                </a:extLst>
              </a:tr>
              <a:tr h="408759">
                <a:tc>
                  <a:txBody>
                    <a:bodyPr/>
                    <a:lstStyle/>
                    <a:p>
                      <a:pPr algn="ctr" fontAlgn="t"/>
                      <a:r>
                        <a:rPr lang="en-US" sz="1400" dirty="0">
                          <a:effectLst/>
                        </a:rPr>
                        <a:t>5</a:t>
                      </a:r>
                    </a:p>
                  </a:txBody>
                  <a:tcPr marL="26253" marR="26253" marT="26253" marB="262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a:effectLst/>
                        </a:rPr>
                        <a:t>public virtual ArrayList GetRange(int index, int count);</a:t>
                      </a:r>
                      <a:r>
                        <a:rPr lang="en-US" sz="1400">
                          <a:solidFill>
                            <a:srgbClr val="000000"/>
                          </a:solidFill>
                          <a:effectLst/>
                        </a:rPr>
                        <a:t>Returns an ArrayList which represents a subset of the elements in the source ArrayList.</a:t>
                      </a:r>
                    </a:p>
                  </a:txBody>
                  <a:tcPr marL="26253" marR="26253" marT="26253" marB="262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56266556"/>
                  </a:ext>
                </a:extLst>
              </a:tr>
              <a:tr h="408759">
                <a:tc>
                  <a:txBody>
                    <a:bodyPr/>
                    <a:lstStyle/>
                    <a:p>
                      <a:pPr algn="ctr" fontAlgn="t"/>
                      <a:r>
                        <a:rPr lang="en-US" sz="1400" dirty="0">
                          <a:effectLst/>
                        </a:rPr>
                        <a:t>6</a:t>
                      </a:r>
                    </a:p>
                  </a:txBody>
                  <a:tcPr marL="26253" marR="26253" marT="26253" marB="262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a:effectLst/>
                        </a:rPr>
                        <a:t>public virtual int IndexOf(object);</a:t>
                      </a:r>
                      <a:r>
                        <a:rPr lang="en-US" sz="1400">
                          <a:solidFill>
                            <a:srgbClr val="000000"/>
                          </a:solidFill>
                          <a:effectLst/>
                        </a:rPr>
                        <a:t>Returns the zero-based index of the first occurrence of a value in the ArrayList or in a portion of it.</a:t>
                      </a:r>
                    </a:p>
                  </a:txBody>
                  <a:tcPr marL="26253" marR="26253" marT="26253" marB="262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65032513"/>
                  </a:ext>
                </a:extLst>
              </a:tr>
              <a:tr h="408759">
                <a:tc>
                  <a:txBody>
                    <a:bodyPr/>
                    <a:lstStyle/>
                    <a:p>
                      <a:pPr algn="ctr" fontAlgn="t"/>
                      <a:r>
                        <a:rPr lang="en-US" sz="1400" dirty="0">
                          <a:effectLst/>
                        </a:rPr>
                        <a:t>7</a:t>
                      </a:r>
                    </a:p>
                  </a:txBody>
                  <a:tcPr marL="26253" marR="26253" marT="26253" marB="262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a:effectLst/>
                        </a:rPr>
                        <a:t>public virtual void Insert(int index, object value);</a:t>
                      </a:r>
                      <a:r>
                        <a:rPr lang="en-US" sz="1400">
                          <a:solidFill>
                            <a:srgbClr val="000000"/>
                          </a:solidFill>
                          <a:effectLst/>
                        </a:rPr>
                        <a:t>Inserts an element into the ArrayList at the specified index.</a:t>
                      </a:r>
                    </a:p>
                  </a:txBody>
                  <a:tcPr marL="26253" marR="26253" marT="26253" marB="262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16154267"/>
                  </a:ext>
                </a:extLst>
              </a:tr>
              <a:tr h="408759">
                <a:tc>
                  <a:txBody>
                    <a:bodyPr/>
                    <a:lstStyle/>
                    <a:p>
                      <a:pPr algn="ctr" fontAlgn="t"/>
                      <a:r>
                        <a:rPr lang="en-US" sz="1400" dirty="0">
                          <a:effectLst/>
                        </a:rPr>
                        <a:t>8</a:t>
                      </a:r>
                    </a:p>
                  </a:txBody>
                  <a:tcPr marL="26253" marR="26253" marT="26253" marB="262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a:effectLst/>
                        </a:rPr>
                        <a:t>public virtual void InsertRange(int index, ICollection c);</a:t>
                      </a:r>
                      <a:r>
                        <a:rPr lang="en-US" sz="1400">
                          <a:solidFill>
                            <a:srgbClr val="000000"/>
                          </a:solidFill>
                          <a:effectLst/>
                        </a:rPr>
                        <a:t>Inserts the elements of a collection into the ArrayList at the specified index.</a:t>
                      </a:r>
                    </a:p>
                  </a:txBody>
                  <a:tcPr marL="26253" marR="26253" marT="26253" marB="262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54033796"/>
                  </a:ext>
                </a:extLst>
              </a:tr>
              <a:tr h="408759">
                <a:tc>
                  <a:txBody>
                    <a:bodyPr/>
                    <a:lstStyle/>
                    <a:p>
                      <a:pPr algn="ctr" fontAlgn="t"/>
                      <a:r>
                        <a:rPr lang="en-US" sz="1400" dirty="0">
                          <a:effectLst/>
                        </a:rPr>
                        <a:t>9</a:t>
                      </a:r>
                    </a:p>
                  </a:txBody>
                  <a:tcPr marL="26253" marR="26253" marT="26253" marB="262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a:effectLst/>
                        </a:rPr>
                        <a:t>public virtual void Remove(object obj);</a:t>
                      </a:r>
                      <a:r>
                        <a:rPr lang="en-US" sz="1400">
                          <a:solidFill>
                            <a:srgbClr val="000000"/>
                          </a:solidFill>
                          <a:effectLst/>
                        </a:rPr>
                        <a:t>Removes the first occurrence of a specific object from the ArrayList.</a:t>
                      </a:r>
                    </a:p>
                  </a:txBody>
                  <a:tcPr marL="26253" marR="26253" marT="26253" marB="262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80383336"/>
                  </a:ext>
                </a:extLst>
              </a:tr>
              <a:tr h="293796">
                <a:tc>
                  <a:txBody>
                    <a:bodyPr/>
                    <a:lstStyle/>
                    <a:p>
                      <a:pPr algn="ctr" fontAlgn="t"/>
                      <a:r>
                        <a:rPr lang="en-US" sz="1400" dirty="0">
                          <a:effectLst/>
                        </a:rPr>
                        <a:t>10</a:t>
                      </a:r>
                    </a:p>
                  </a:txBody>
                  <a:tcPr marL="26253" marR="26253" marT="26253" marB="262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a:effectLst/>
                        </a:rPr>
                        <a:t>public virtual void RemoveAt(int index);</a:t>
                      </a:r>
                      <a:r>
                        <a:rPr lang="en-US" sz="1400">
                          <a:solidFill>
                            <a:srgbClr val="000000"/>
                          </a:solidFill>
                          <a:effectLst/>
                        </a:rPr>
                        <a:t>Removes the element at the specified index of the ArrayList.</a:t>
                      </a:r>
                    </a:p>
                  </a:txBody>
                  <a:tcPr marL="26253" marR="26253" marT="26253" marB="262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00765386"/>
                  </a:ext>
                </a:extLst>
              </a:tr>
              <a:tr h="408759">
                <a:tc>
                  <a:txBody>
                    <a:bodyPr/>
                    <a:lstStyle/>
                    <a:p>
                      <a:pPr algn="ctr" fontAlgn="t"/>
                      <a:r>
                        <a:rPr lang="en-US" sz="1400" dirty="0">
                          <a:effectLst/>
                        </a:rPr>
                        <a:t>11</a:t>
                      </a:r>
                    </a:p>
                  </a:txBody>
                  <a:tcPr marL="26253" marR="26253" marT="26253" marB="262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a:effectLst/>
                        </a:rPr>
                        <a:t>public virtual void RemoveRange(int index, int count);</a:t>
                      </a:r>
                      <a:r>
                        <a:rPr lang="en-US" sz="1400">
                          <a:solidFill>
                            <a:srgbClr val="000000"/>
                          </a:solidFill>
                          <a:effectLst/>
                        </a:rPr>
                        <a:t>Removes a range of elements from the ArrayList.</a:t>
                      </a:r>
                    </a:p>
                  </a:txBody>
                  <a:tcPr marL="26253" marR="26253" marT="26253" marB="262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11058307"/>
                  </a:ext>
                </a:extLst>
              </a:tr>
              <a:tr h="293796">
                <a:tc>
                  <a:txBody>
                    <a:bodyPr/>
                    <a:lstStyle/>
                    <a:p>
                      <a:pPr algn="ctr" fontAlgn="t"/>
                      <a:r>
                        <a:rPr lang="en-US" sz="1400" dirty="0">
                          <a:effectLst/>
                        </a:rPr>
                        <a:t>12</a:t>
                      </a:r>
                    </a:p>
                  </a:txBody>
                  <a:tcPr marL="26253" marR="26253" marT="26253" marB="262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a:effectLst/>
                        </a:rPr>
                        <a:t>public virtual void Reverse();</a:t>
                      </a:r>
                      <a:r>
                        <a:rPr lang="en-US" sz="1400">
                          <a:solidFill>
                            <a:srgbClr val="000000"/>
                          </a:solidFill>
                          <a:effectLst/>
                        </a:rPr>
                        <a:t>Reverses the order of the elements in the ArrayList.</a:t>
                      </a:r>
                    </a:p>
                  </a:txBody>
                  <a:tcPr marL="26253" marR="26253" marT="26253" marB="262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28116107"/>
                  </a:ext>
                </a:extLst>
              </a:tr>
              <a:tr h="408759">
                <a:tc>
                  <a:txBody>
                    <a:bodyPr/>
                    <a:lstStyle/>
                    <a:p>
                      <a:pPr algn="ctr" fontAlgn="t"/>
                      <a:r>
                        <a:rPr lang="en-US" sz="1400" dirty="0">
                          <a:effectLst/>
                        </a:rPr>
                        <a:t>13</a:t>
                      </a:r>
                    </a:p>
                  </a:txBody>
                  <a:tcPr marL="26253" marR="26253" marT="26253" marB="262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a:effectLst/>
                        </a:rPr>
                        <a:t>public virtual void SetRange(int index, ICollection c);</a:t>
                      </a:r>
                      <a:r>
                        <a:rPr lang="en-US" sz="1400">
                          <a:solidFill>
                            <a:srgbClr val="000000"/>
                          </a:solidFill>
                          <a:effectLst/>
                        </a:rPr>
                        <a:t>Copies the elements of a collection over a range of elements in the ArrayList.</a:t>
                      </a:r>
                    </a:p>
                  </a:txBody>
                  <a:tcPr marL="26253" marR="26253" marT="26253" marB="262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59146681"/>
                  </a:ext>
                </a:extLst>
              </a:tr>
              <a:tr h="293796">
                <a:tc>
                  <a:txBody>
                    <a:bodyPr/>
                    <a:lstStyle/>
                    <a:p>
                      <a:pPr algn="ctr" fontAlgn="t"/>
                      <a:r>
                        <a:rPr lang="en-US" sz="1400" dirty="0">
                          <a:effectLst/>
                        </a:rPr>
                        <a:t>14</a:t>
                      </a:r>
                    </a:p>
                  </a:txBody>
                  <a:tcPr marL="26253" marR="26253" marT="26253" marB="262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a:effectLst/>
                        </a:rPr>
                        <a:t>public virtual void Sort();</a:t>
                      </a:r>
                      <a:r>
                        <a:rPr lang="en-US" sz="1400">
                          <a:solidFill>
                            <a:srgbClr val="000000"/>
                          </a:solidFill>
                          <a:effectLst/>
                        </a:rPr>
                        <a:t>Sorts the elements in the ArrayList.</a:t>
                      </a:r>
                    </a:p>
                  </a:txBody>
                  <a:tcPr marL="26253" marR="26253" marT="26253" marB="262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68879698"/>
                  </a:ext>
                </a:extLst>
              </a:tr>
              <a:tr h="293796">
                <a:tc>
                  <a:txBody>
                    <a:bodyPr/>
                    <a:lstStyle/>
                    <a:p>
                      <a:pPr algn="ctr" fontAlgn="t"/>
                      <a:r>
                        <a:rPr lang="en-US" sz="1400" dirty="0">
                          <a:effectLst/>
                        </a:rPr>
                        <a:t>15</a:t>
                      </a:r>
                    </a:p>
                  </a:txBody>
                  <a:tcPr marL="26253" marR="26253" marT="26253" marB="262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effectLst/>
                        </a:rPr>
                        <a:t>public virtual void </a:t>
                      </a:r>
                      <a:r>
                        <a:rPr lang="en-US" sz="1400" b="1" dirty="0" err="1">
                          <a:effectLst/>
                        </a:rPr>
                        <a:t>TrimToSize</a:t>
                      </a:r>
                      <a:r>
                        <a:rPr lang="en-US" sz="1400" b="1" dirty="0">
                          <a:effectLst/>
                        </a:rPr>
                        <a:t>();</a:t>
                      </a:r>
                      <a:r>
                        <a:rPr lang="en-US" sz="1400" dirty="0">
                          <a:solidFill>
                            <a:srgbClr val="000000"/>
                          </a:solidFill>
                          <a:effectLst/>
                        </a:rPr>
                        <a:t>Sets the capacity to the actual number of elements in the </a:t>
                      </a:r>
                      <a:r>
                        <a:rPr lang="en-US" sz="1400" dirty="0" err="1">
                          <a:solidFill>
                            <a:srgbClr val="000000"/>
                          </a:solidFill>
                          <a:effectLst/>
                        </a:rPr>
                        <a:t>ArrayList</a:t>
                      </a:r>
                      <a:r>
                        <a:rPr lang="en-US" sz="1400" dirty="0">
                          <a:solidFill>
                            <a:srgbClr val="000000"/>
                          </a:solidFill>
                          <a:effectLst/>
                        </a:rPr>
                        <a:t>.</a:t>
                      </a:r>
                    </a:p>
                  </a:txBody>
                  <a:tcPr marL="26253" marR="26253" marT="26253" marB="262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00380357"/>
                  </a:ext>
                </a:extLst>
              </a:tr>
            </a:tbl>
          </a:graphicData>
        </a:graphic>
      </p:graphicFrame>
    </p:spTree>
    <p:extLst>
      <p:ext uri="{BB962C8B-B14F-4D97-AF65-F5344CB8AC3E}">
        <p14:creationId xmlns:p14="http://schemas.microsoft.com/office/powerpoint/2010/main" val="41083884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r>
              <a:rPr lang="en-US"/>
              <a:t>SAÜ Bilgisayar Mühendisliği Dr. Cemil Öz </a:t>
            </a:r>
          </a:p>
        </p:txBody>
      </p:sp>
      <p:sp>
        <p:nvSpPr>
          <p:cNvPr id="2" name="Dikdörtgen 1"/>
          <p:cNvSpPr/>
          <p:nvPr/>
        </p:nvSpPr>
        <p:spPr>
          <a:xfrm>
            <a:off x="539552" y="260648"/>
            <a:ext cx="7272808" cy="5940088"/>
          </a:xfrm>
          <a:prstGeom prst="rect">
            <a:avLst/>
          </a:prstGeom>
        </p:spPr>
        <p:txBody>
          <a:bodyPr wrap="square">
            <a:spAutoFit/>
          </a:bodyPr>
          <a:lstStyle/>
          <a:p>
            <a:r>
              <a:rPr lang="en-US" sz="1000" dirty="0">
                <a:solidFill>
                  <a:srgbClr val="0000FF"/>
                </a:solidFill>
                <a:highlight>
                  <a:srgbClr val="FFFFFF"/>
                </a:highlight>
                <a:latin typeface="Consolas" panose="020B0609020204030204" pitchFamily="49" charset="0"/>
              </a:rPr>
              <a:t>using</a:t>
            </a:r>
            <a:r>
              <a:rPr lang="en-US" sz="1000" dirty="0">
                <a:solidFill>
                  <a:srgbClr val="000000"/>
                </a:solidFill>
                <a:highlight>
                  <a:srgbClr val="FFFFFF"/>
                </a:highlight>
                <a:latin typeface="Consolas" panose="020B0609020204030204" pitchFamily="49" charset="0"/>
              </a:rPr>
              <a:t> System;</a:t>
            </a:r>
          </a:p>
          <a:p>
            <a:r>
              <a:rPr lang="en-US" sz="1000" dirty="0">
                <a:solidFill>
                  <a:srgbClr val="0000FF"/>
                </a:solidFill>
                <a:highlight>
                  <a:srgbClr val="FFFFFF"/>
                </a:highlight>
                <a:latin typeface="Consolas" panose="020B0609020204030204" pitchFamily="49" charset="0"/>
              </a:rPr>
              <a:t>using</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System.Collections</a:t>
            </a:r>
            <a:r>
              <a:rPr lang="en-US" sz="1000" dirty="0">
                <a:solidFill>
                  <a:srgbClr val="000000"/>
                </a:solidFill>
                <a:highlight>
                  <a:srgbClr val="FFFFFF"/>
                </a:highlight>
                <a:latin typeface="Consolas" panose="020B0609020204030204" pitchFamily="49" charset="0"/>
              </a:rPr>
              <a:t>;</a:t>
            </a:r>
          </a:p>
          <a:p>
            <a:r>
              <a:rPr lang="en-US" sz="1000" dirty="0">
                <a:solidFill>
                  <a:srgbClr val="0000FF"/>
                </a:solidFill>
                <a:highlight>
                  <a:srgbClr val="FFFFFF"/>
                </a:highlight>
                <a:latin typeface="Consolas" panose="020B0609020204030204" pitchFamily="49" charset="0"/>
              </a:rPr>
              <a:t>using</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System.Collections.Generic</a:t>
            </a:r>
            <a:r>
              <a:rPr lang="en-US" sz="1000" dirty="0">
                <a:solidFill>
                  <a:srgbClr val="000000"/>
                </a:solidFill>
                <a:highlight>
                  <a:srgbClr val="FFFFFF"/>
                </a:highlight>
                <a:latin typeface="Consolas" panose="020B0609020204030204" pitchFamily="49" charset="0"/>
              </a:rPr>
              <a:t>;</a:t>
            </a:r>
          </a:p>
          <a:p>
            <a:r>
              <a:rPr lang="en-US" sz="1000" dirty="0">
                <a:solidFill>
                  <a:srgbClr val="0000FF"/>
                </a:solidFill>
                <a:highlight>
                  <a:srgbClr val="FFFFFF"/>
                </a:highlight>
                <a:latin typeface="Consolas" panose="020B0609020204030204" pitchFamily="49" charset="0"/>
              </a:rPr>
              <a:t>using</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System.Linq</a:t>
            </a:r>
            <a:r>
              <a:rPr lang="en-US" sz="1000" dirty="0">
                <a:solidFill>
                  <a:srgbClr val="000000"/>
                </a:solidFill>
                <a:highlight>
                  <a:srgbClr val="FFFFFF"/>
                </a:highlight>
                <a:latin typeface="Consolas" panose="020B0609020204030204" pitchFamily="49" charset="0"/>
              </a:rPr>
              <a:t>;</a:t>
            </a:r>
          </a:p>
          <a:p>
            <a:r>
              <a:rPr lang="en-US" sz="1000" dirty="0">
                <a:solidFill>
                  <a:srgbClr val="0000FF"/>
                </a:solidFill>
                <a:highlight>
                  <a:srgbClr val="FFFFFF"/>
                </a:highlight>
                <a:latin typeface="Consolas" panose="020B0609020204030204" pitchFamily="49" charset="0"/>
              </a:rPr>
              <a:t>using</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System.Text</a:t>
            </a:r>
            <a:r>
              <a:rPr lang="en-US" sz="1000" dirty="0">
                <a:solidFill>
                  <a:srgbClr val="000000"/>
                </a:solidFill>
                <a:highlight>
                  <a:srgbClr val="FFFFFF"/>
                </a:highlight>
                <a:latin typeface="Consolas" panose="020B0609020204030204" pitchFamily="49" charset="0"/>
              </a:rPr>
              <a:t>;</a:t>
            </a:r>
          </a:p>
          <a:p>
            <a:r>
              <a:rPr lang="en-US" sz="1000" dirty="0">
                <a:solidFill>
                  <a:srgbClr val="0000FF"/>
                </a:solidFill>
                <a:highlight>
                  <a:srgbClr val="FFFFFF"/>
                </a:highlight>
                <a:latin typeface="Consolas" panose="020B0609020204030204" pitchFamily="49" charset="0"/>
              </a:rPr>
              <a:t>using</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System.Threading.Tasks</a:t>
            </a:r>
            <a:r>
              <a:rPr lang="en-US" sz="1000" dirty="0">
                <a:solidFill>
                  <a:srgbClr val="000000"/>
                </a:solidFill>
                <a:highlight>
                  <a:srgbClr val="FFFFFF"/>
                </a:highlight>
                <a:latin typeface="Consolas" panose="020B0609020204030204" pitchFamily="49" charset="0"/>
              </a:rPr>
              <a:t>;</a:t>
            </a:r>
          </a:p>
          <a:p>
            <a:endParaRPr lang="en-US" sz="1000" dirty="0">
              <a:solidFill>
                <a:srgbClr val="000000"/>
              </a:solidFill>
              <a:highlight>
                <a:srgbClr val="FFFFFF"/>
              </a:highlight>
              <a:latin typeface="Consolas" panose="020B0609020204030204" pitchFamily="49" charset="0"/>
            </a:endParaRPr>
          </a:p>
          <a:p>
            <a:r>
              <a:rPr lang="en-US" sz="1000" dirty="0">
                <a:solidFill>
                  <a:srgbClr val="0000FF"/>
                </a:solidFill>
                <a:highlight>
                  <a:srgbClr val="FFFFFF"/>
                </a:highlight>
                <a:latin typeface="Consolas" panose="020B0609020204030204" pitchFamily="49" charset="0"/>
              </a:rPr>
              <a:t>namespace</a:t>
            </a:r>
            <a:r>
              <a:rPr lang="en-US" sz="1000" dirty="0">
                <a:solidFill>
                  <a:srgbClr val="000000"/>
                </a:solidFill>
                <a:highlight>
                  <a:srgbClr val="FFFFFF"/>
                </a:highlight>
                <a:latin typeface="Consolas" panose="020B0609020204030204" pitchFamily="49" charset="0"/>
              </a:rPr>
              <a:t> listarray1</a:t>
            </a:r>
          </a:p>
          <a:p>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a:solidFill>
                  <a:srgbClr val="008000"/>
                </a:solidFill>
                <a:highlight>
                  <a:srgbClr val="FFFFFF"/>
                </a:highlight>
                <a:latin typeface="Consolas" panose="020B0609020204030204" pitchFamily="49" charset="0"/>
              </a:rPr>
              <a:t>// </a:t>
            </a:r>
            <a:r>
              <a:rPr lang="en-US" sz="1000" dirty="0" err="1">
                <a:solidFill>
                  <a:srgbClr val="008000"/>
                </a:solidFill>
                <a:highlight>
                  <a:srgbClr val="FFFFFF"/>
                </a:highlight>
                <a:latin typeface="Consolas" panose="020B0609020204030204" pitchFamily="49" charset="0"/>
              </a:rPr>
              <a:t>ArrayList</a:t>
            </a:r>
            <a:r>
              <a:rPr lang="en-US" sz="1000" dirty="0">
                <a:solidFill>
                  <a:srgbClr val="008000"/>
                </a:solidFill>
                <a:highlight>
                  <a:srgbClr val="FFFFFF"/>
                </a:highlight>
                <a:latin typeface="Consolas" panose="020B0609020204030204" pitchFamily="49" charset="0"/>
              </a:rPr>
              <a:t> </a:t>
            </a:r>
            <a:r>
              <a:rPr lang="en-US" sz="1000" dirty="0" err="1">
                <a:solidFill>
                  <a:srgbClr val="008000"/>
                </a:solidFill>
                <a:highlight>
                  <a:srgbClr val="FFFFFF"/>
                </a:highlight>
                <a:latin typeface="Consolas" panose="020B0609020204030204" pitchFamily="49" charset="0"/>
              </a:rPr>
              <a:t>demosu</a:t>
            </a:r>
            <a:r>
              <a:rPr lang="en-US" sz="1000" dirty="0">
                <a:solidFill>
                  <a:srgbClr val="008000"/>
                </a:solidFill>
                <a:highlight>
                  <a:srgbClr val="FFFFFF"/>
                </a:highlight>
                <a:latin typeface="Consolas" panose="020B0609020204030204" pitchFamily="49" charset="0"/>
              </a:rPr>
              <a:t>.</a:t>
            </a:r>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class</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ArrayListDemo</a:t>
            </a:r>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static</a:t>
            </a:r>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void</a:t>
            </a:r>
            <a:r>
              <a:rPr lang="en-US" sz="1000" dirty="0">
                <a:solidFill>
                  <a:srgbClr val="000000"/>
                </a:solidFill>
                <a:highlight>
                  <a:srgbClr val="FFFFFF"/>
                </a:highlight>
                <a:latin typeface="Consolas" panose="020B0609020204030204" pitchFamily="49" charset="0"/>
              </a:rPr>
              <a:t> Main()</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a:solidFill>
                  <a:srgbClr val="008000"/>
                </a:solidFill>
                <a:highlight>
                  <a:srgbClr val="FFFFFF"/>
                </a:highlight>
                <a:latin typeface="Consolas" panose="020B0609020204030204" pitchFamily="49" charset="0"/>
              </a:rPr>
              <a:t>// </a:t>
            </a:r>
            <a:r>
              <a:rPr lang="en-US" sz="1000" dirty="0" err="1">
                <a:solidFill>
                  <a:srgbClr val="008000"/>
                </a:solidFill>
                <a:highlight>
                  <a:srgbClr val="FFFFFF"/>
                </a:highlight>
                <a:latin typeface="Consolas" panose="020B0609020204030204" pitchFamily="49" charset="0"/>
              </a:rPr>
              <a:t>bir</a:t>
            </a:r>
            <a:r>
              <a:rPr lang="en-US" sz="1000" dirty="0">
                <a:solidFill>
                  <a:srgbClr val="008000"/>
                </a:solidFill>
                <a:highlight>
                  <a:srgbClr val="FFFFFF"/>
                </a:highlight>
                <a:latin typeface="Consolas" panose="020B0609020204030204" pitchFamily="49" charset="0"/>
              </a:rPr>
              <a:t> array list </a:t>
            </a:r>
            <a:r>
              <a:rPr lang="en-US" sz="1000" dirty="0" err="1">
                <a:solidFill>
                  <a:srgbClr val="008000"/>
                </a:solidFill>
                <a:highlight>
                  <a:srgbClr val="FFFFFF"/>
                </a:highlight>
                <a:latin typeface="Consolas" panose="020B0609020204030204" pitchFamily="49" charset="0"/>
              </a:rPr>
              <a:t>oluştur</a:t>
            </a:r>
            <a:r>
              <a:rPr lang="en-US" sz="1000" dirty="0">
                <a:solidFill>
                  <a:srgbClr val="008000"/>
                </a:solidFill>
                <a:highlight>
                  <a:srgbClr val="FFFFFF"/>
                </a:highlight>
                <a:latin typeface="Consolas" panose="020B0609020204030204" pitchFamily="49" charset="0"/>
              </a:rPr>
              <a:t>.</a:t>
            </a:r>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ArrayList</a:t>
            </a:r>
            <a:r>
              <a:rPr lang="en-US" sz="1000" dirty="0">
                <a:solidFill>
                  <a:srgbClr val="000000"/>
                </a:solidFill>
                <a:highlight>
                  <a:srgbClr val="FFFFFF"/>
                </a:highlight>
                <a:latin typeface="Consolas" panose="020B0609020204030204" pitchFamily="49" charset="0"/>
              </a:rPr>
              <a:t> al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ArrayList</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Console</a:t>
            </a:r>
            <a:r>
              <a:rPr lang="en-US" sz="1000" dirty="0" err="1">
                <a:solidFill>
                  <a:srgbClr val="000000"/>
                </a:solidFill>
                <a:highlight>
                  <a:srgbClr val="FFFFFF"/>
                </a:highlight>
                <a:latin typeface="Consolas" panose="020B0609020204030204" pitchFamily="49" charset="0"/>
              </a:rPr>
              <a:t>.WriteLine</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 ilk </a:t>
            </a:r>
            <a:r>
              <a:rPr lang="en-US" sz="1000" dirty="0" err="1">
                <a:solidFill>
                  <a:srgbClr val="A31515"/>
                </a:solidFill>
                <a:highlight>
                  <a:srgbClr val="FFFFFF"/>
                </a:highlight>
                <a:latin typeface="Consolas" panose="020B0609020204030204" pitchFamily="49" charset="0"/>
              </a:rPr>
              <a:t>eleman</a:t>
            </a:r>
            <a:r>
              <a:rPr lang="en-US" sz="1000" dirty="0">
                <a:solidFill>
                  <a:srgbClr val="A31515"/>
                </a:solidFill>
                <a:highlight>
                  <a:srgbClr val="FFFFFF"/>
                </a:highlight>
                <a:latin typeface="Consolas" panose="020B0609020204030204" pitchFamily="49" charset="0"/>
              </a:rPr>
              <a:t> </a:t>
            </a:r>
            <a:r>
              <a:rPr lang="en-US" sz="1000" dirty="0" err="1">
                <a:solidFill>
                  <a:srgbClr val="A31515"/>
                </a:solidFill>
                <a:highlight>
                  <a:srgbClr val="FFFFFF"/>
                </a:highlight>
                <a:latin typeface="Consolas" panose="020B0609020204030204" pitchFamily="49" charset="0"/>
              </a:rPr>
              <a:t>sayısı</a:t>
            </a:r>
            <a:r>
              <a:rPr lang="en-US" sz="1000" dirty="0">
                <a:solidFill>
                  <a:srgbClr val="A31515"/>
                </a:solidFill>
                <a:highlight>
                  <a:srgbClr val="FFFFFF"/>
                </a:highlight>
                <a:latin typeface="Consolas" panose="020B0609020204030204" pitchFamily="49" charset="0"/>
              </a:rPr>
              <a:t> : "</a:t>
            </a:r>
            <a:r>
              <a:rPr lang="en-US" sz="1000" dirty="0">
                <a:solidFill>
                  <a:srgbClr val="000000"/>
                </a:solidFill>
                <a:highlight>
                  <a:srgbClr val="FFFFFF"/>
                </a:highlight>
                <a:latin typeface="Consolas" panose="020B0609020204030204" pitchFamily="49" charset="0"/>
              </a:rPr>
              <a:t> + </a:t>
            </a:r>
            <a:r>
              <a:rPr lang="en-US" sz="1000" dirty="0" err="1">
                <a:solidFill>
                  <a:srgbClr val="000000"/>
                </a:solidFill>
                <a:highlight>
                  <a:srgbClr val="FFFFFF"/>
                </a:highlight>
                <a:latin typeface="Consolas" panose="020B0609020204030204" pitchFamily="49" charset="0"/>
              </a:rPr>
              <a:t>al.Count</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Console</a:t>
            </a:r>
            <a:r>
              <a:rPr lang="en-US" sz="1000" dirty="0" err="1">
                <a:solidFill>
                  <a:srgbClr val="000000"/>
                </a:solidFill>
                <a:highlight>
                  <a:srgbClr val="FFFFFF"/>
                </a:highlight>
                <a:latin typeface="Consolas" panose="020B0609020204030204" pitchFamily="49" charset="0"/>
              </a:rPr>
              <a:t>.WriteLine</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Console</a:t>
            </a:r>
            <a:r>
              <a:rPr lang="en-US" sz="1000" dirty="0" err="1">
                <a:solidFill>
                  <a:srgbClr val="000000"/>
                </a:solidFill>
                <a:highlight>
                  <a:srgbClr val="FFFFFF"/>
                </a:highlight>
                <a:latin typeface="Consolas" panose="020B0609020204030204" pitchFamily="49" charset="0"/>
              </a:rPr>
              <a:t>.WriteLine</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 6 </a:t>
            </a:r>
            <a:r>
              <a:rPr lang="en-US" sz="1000" dirty="0" err="1">
                <a:solidFill>
                  <a:srgbClr val="A31515"/>
                </a:solidFill>
                <a:highlight>
                  <a:srgbClr val="FFFFFF"/>
                </a:highlight>
                <a:latin typeface="Consolas" panose="020B0609020204030204" pitchFamily="49" charset="0"/>
              </a:rPr>
              <a:t>eleman</a:t>
            </a:r>
            <a:r>
              <a:rPr lang="en-US" sz="1000" dirty="0">
                <a:solidFill>
                  <a:srgbClr val="A31515"/>
                </a:solidFill>
                <a:highlight>
                  <a:srgbClr val="FFFFFF"/>
                </a:highlight>
                <a:latin typeface="Consolas" panose="020B0609020204030204" pitchFamily="49" charset="0"/>
              </a:rPr>
              <a:t> </a:t>
            </a:r>
            <a:r>
              <a:rPr lang="en-US" sz="1000" dirty="0" err="1">
                <a:solidFill>
                  <a:srgbClr val="A31515"/>
                </a:solidFill>
                <a:highlight>
                  <a:srgbClr val="FFFFFF"/>
                </a:highlight>
                <a:latin typeface="Consolas" panose="020B0609020204030204" pitchFamily="49" charset="0"/>
              </a:rPr>
              <a:t>ekleme</a:t>
            </a:r>
            <a:r>
              <a:rPr lang="en-US" sz="1000" dirty="0">
                <a:solidFill>
                  <a:srgbClr val="A31515"/>
                </a:solidFill>
                <a:highlight>
                  <a:srgbClr val="FFFFFF"/>
                </a:highlight>
                <a:latin typeface="Consolas" panose="020B0609020204030204" pitchFamily="49" charset="0"/>
              </a:rPr>
              <a:t>  "</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a:solidFill>
                  <a:srgbClr val="008000"/>
                </a:solidFill>
                <a:highlight>
                  <a:srgbClr val="FFFFFF"/>
                </a:highlight>
                <a:latin typeface="Consolas" panose="020B0609020204030204" pitchFamily="49" charset="0"/>
              </a:rPr>
              <a:t>// array </a:t>
            </a:r>
            <a:r>
              <a:rPr lang="en-US" sz="1000" dirty="0" err="1">
                <a:solidFill>
                  <a:srgbClr val="008000"/>
                </a:solidFill>
                <a:highlight>
                  <a:srgbClr val="FFFFFF"/>
                </a:highlight>
                <a:latin typeface="Consolas" panose="020B0609020204030204" pitchFamily="49" charset="0"/>
              </a:rPr>
              <a:t>list'e</a:t>
            </a:r>
            <a:r>
              <a:rPr lang="en-US" sz="1000" dirty="0">
                <a:solidFill>
                  <a:srgbClr val="008000"/>
                </a:solidFill>
                <a:highlight>
                  <a:srgbClr val="FFFFFF"/>
                </a:highlight>
                <a:latin typeface="Consolas" panose="020B0609020204030204" pitchFamily="49" charset="0"/>
              </a:rPr>
              <a:t> </a:t>
            </a:r>
            <a:r>
              <a:rPr lang="en-US" sz="1000" dirty="0" err="1">
                <a:solidFill>
                  <a:srgbClr val="008000"/>
                </a:solidFill>
                <a:highlight>
                  <a:srgbClr val="FFFFFF"/>
                </a:highlight>
                <a:latin typeface="Consolas" panose="020B0609020204030204" pitchFamily="49" charset="0"/>
              </a:rPr>
              <a:t>eleman</a:t>
            </a:r>
            <a:r>
              <a:rPr lang="en-US" sz="1000" dirty="0">
                <a:solidFill>
                  <a:srgbClr val="008000"/>
                </a:solidFill>
                <a:highlight>
                  <a:srgbClr val="FFFFFF"/>
                </a:highlight>
                <a:latin typeface="Consolas" panose="020B0609020204030204" pitchFamily="49" charset="0"/>
              </a:rPr>
              <a:t> </a:t>
            </a:r>
            <a:r>
              <a:rPr lang="en-US" sz="1000" dirty="0" err="1">
                <a:solidFill>
                  <a:srgbClr val="008000"/>
                </a:solidFill>
                <a:highlight>
                  <a:srgbClr val="FFFFFF"/>
                </a:highlight>
                <a:latin typeface="Consolas" panose="020B0609020204030204" pitchFamily="49" charset="0"/>
              </a:rPr>
              <a:t>ekleme</a:t>
            </a:r>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al.Add</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'C'</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al.Add</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'A'</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al.Add</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'E'</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al.Add</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'B'</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al.Add</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'D'</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al.Add</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'F'</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Console</a:t>
            </a:r>
            <a:r>
              <a:rPr lang="en-US" sz="1000" dirty="0" err="1">
                <a:solidFill>
                  <a:srgbClr val="000000"/>
                </a:solidFill>
                <a:highlight>
                  <a:srgbClr val="FFFFFF"/>
                </a:highlight>
                <a:latin typeface="Consolas" panose="020B0609020204030204" pitchFamily="49" charset="0"/>
              </a:rPr>
              <a:t>.WriteLine</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 </a:t>
            </a:r>
            <a:r>
              <a:rPr lang="en-US" sz="1000" dirty="0" err="1">
                <a:solidFill>
                  <a:srgbClr val="A31515"/>
                </a:solidFill>
                <a:highlight>
                  <a:srgbClr val="FFFFFF"/>
                </a:highlight>
                <a:latin typeface="Consolas" panose="020B0609020204030204" pitchFamily="49" charset="0"/>
              </a:rPr>
              <a:t>Eleman</a:t>
            </a:r>
            <a:r>
              <a:rPr lang="en-US" sz="1000" dirty="0">
                <a:solidFill>
                  <a:srgbClr val="A31515"/>
                </a:solidFill>
                <a:highlight>
                  <a:srgbClr val="FFFFFF"/>
                </a:highlight>
                <a:latin typeface="Consolas" panose="020B0609020204030204" pitchFamily="49" charset="0"/>
              </a:rPr>
              <a:t> </a:t>
            </a:r>
            <a:r>
              <a:rPr lang="en-US" sz="1000" dirty="0" err="1">
                <a:solidFill>
                  <a:srgbClr val="A31515"/>
                </a:solidFill>
                <a:highlight>
                  <a:srgbClr val="FFFFFF"/>
                </a:highlight>
                <a:latin typeface="Consolas" panose="020B0609020204030204" pitchFamily="49" charset="0"/>
              </a:rPr>
              <a:t>sayısı</a:t>
            </a:r>
            <a:r>
              <a:rPr lang="en-US" sz="1000" dirty="0">
                <a:solidFill>
                  <a:srgbClr val="A31515"/>
                </a:solidFill>
                <a:highlight>
                  <a:srgbClr val="FFFFFF"/>
                </a:highlight>
                <a:latin typeface="Consolas" panose="020B0609020204030204" pitchFamily="49" charset="0"/>
              </a:rPr>
              <a:t> : "</a:t>
            </a:r>
            <a:r>
              <a:rPr lang="en-US" sz="1000" dirty="0">
                <a:solidFill>
                  <a:srgbClr val="000000"/>
                </a:solidFill>
                <a:highlight>
                  <a:srgbClr val="FFFFFF"/>
                </a:highlight>
                <a:latin typeface="Consolas" panose="020B0609020204030204" pitchFamily="49" charset="0"/>
              </a:rPr>
              <a:t> + </a:t>
            </a:r>
            <a:r>
              <a:rPr lang="en-US" sz="1000" dirty="0" err="1">
                <a:solidFill>
                  <a:srgbClr val="000000"/>
                </a:solidFill>
                <a:highlight>
                  <a:srgbClr val="FFFFFF"/>
                </a:highlight>
                <a:latin typeface="Consolas" panose="020B0609020204030204" pitchFamily="49" charset="0"/>
              </a:rPr>
              <a:t>al.Count</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a:solidFill>
                  <a:srgbClr val="008000"/>
                </a:solidFill>
                <a:highlight>
                  <a:srgbClr val="FFFFFF"/>
                </a:highlight>
                <a:latin typeface="Consolas" panose="020B0609020204030204" pitchFamily="49" charset="0"/>
              </a:rPr>
              <a:t>// </a:t>
            </a:r>
            <a:r>
              <a:rPr lang="en-US" sz="1000" dirty="0" err="1">
                <a:solidFill>
                  <a:srgbClr val="008000"/>
                </a:solidFill>
                <a:highlight>
                  <a:srgbClr val="FFFFFF"/>
                </a:highlight>
                <a:latin typeface="Consolas" panose="020B0609020204030204" pitchFamily="49" charset="0"/>
              </a:rPr>
              <a:t>dizi</a:t>
            </a:r>
            <a:r>
              <a:rPr lang="en-US" sz="1000" dirty="0">
                <a:solidFill>
                  <a:srgbClr val="008000"/>
                </a:solidFill>
                <a:highlight>
                  <a:srgbClr val="FFFFFF"/>
                </a:highlight>
                <a:latin typeface="Consolas" panose="020B0609020204030204" pitchFamily="49" charset="0"/>
              </a:rPr>
              <a:t> </a:t>
            </a:r>
            <a:r>
              <a:rPr lang="en-US" sz="1000" dirty="0" err="1">
                <a:solidFill>
                  <a:srgbClr val="008000"/>
                </a:solidFill>
                <a:highlight>
                  <a:srgbClr val="FFFFFF"/>
                </a:highlight>
                <a:latin typeface="Consolas" panose="020B0609020204030204" pitchFamily="49" charset="0"/>
              </a:rPr>
              <a:t>indisi</a:t>
            </a:r>
            <a:r>
              <a:rPr lang="en-US" sz="1000" dirty="0">
                <a:solidFill>
                  <a:srgbClr val="008000"/>
                </a:solidFill>
                <a:highlight>
                  <a:srgbClr val="FFFFFF"/>
                </a:highlight>
                <a:latin typeface="Consolas" panose="020B0609020204030204" pitchFamily="49" charset="0"/>
              </a:rPr>
              <a:t> </a:t>
            </a:r>
            <a:r>
              <a:rPr lang="en-US" sz="1000" dirty="0" err="1">
                <a:solidFill>
                  <a:srgbClr val="008000"/>
                </a:solidFill>
                <a:highlight>
                  <a:srgbClr val="FFFFFF"/>
                </a:highlight>
                <a:latin typeface="Consolas" panose="020B0609020204030204" pitchFamily="49" charset="0"/>
              </a:rPr>
              <a:t>kullanılarak</a:t>
            </a:r>
            <a:r>
              <a:rPr lang="en-US" sz="1000" dirty="0">
                <a:solidFill>
                  <a:srgbClr val="008000"/>
                </a:solidFill>
                <a:highlight>
                  <a:srgbClr val="FFFFFF"/>
                </a:highlight>
                <a:latin typeface="Consolas" panose="020B0609020204030204" pitchFamily="49" charset="0"/>
              </a:rPr>
              <a:t> </a:t>
            </a:r>
            <a:r>
              <a:rPr lang="en-US" sz="1000" dirty="0" err="1">
                <a:solidFill>
                  <a:srgbClr val="008000"/>
                </a:solidFill>
                <a:highlight>
                  <a:srgbClr val="FFFFFF"/>
                </a:highlight>
                <a:latin typeface="Consolas" panose="020B0609020204030204" pitchFamily="49" charset="0"/>
              </a:rPr>
              <a:t>dizi</a:t>
            </a:r>
            <a:r>
              <a:rPr lang="en-US" sz="1000" dirty="0">
                <a:solidFill>
                  <a:srgbClr val="008000"/>
                </a:solidFill>
                <a:highlight>
                  <a:srgbClr val="FFFFFF"/>
                </a:highlight>
                <a:latin typeface="Consolas" panose="020B0609020204030204" pitchFamily="49" charset="0"/>
              </a:rPr>
              <a:t> </a:t>
            </a:r>
            <a:r>
              <a:rPr lang="en-US" sz="1000" dirty="0" err="1">
                <a:solidFill>
                  <a:srgbClr val="008000"/>
                </a:solidFill>
                <a:highlight>
                  <a:srgbClr val="FFFFFF"/>
                </a:highlight>
                <a:latin typeface="Consolas" panose="020B0609020204030204" pitchFamily="49" charset="0"/>
              </a:rPr>
              <a:t>elemanlarını</a:t>
            </a:r>
            <a:r>
              <a:rPr lang="en-US" sz="1000" dirty="0">
                <a:solidFill>
                  <a:srgbClr val="008000"/>
                </a:solidFill>
                <a:highlight>
                  <a:srgbClr val="FFFFFF"/>
                </a:highlight>
                <a:latin typeface="Consolas" panose="020B0609020204030204" pitchFamily="49" charset="0"/>
              </a:rPr>
              <a:t> </a:t>
            </a:r>
            <a:r>
              <a:rPr lang="en-US" sz="1000" dirty="0" err="1">
                <a:solidFill>
                  <a:srgbClr val="008000"/>
                </a:solidFill>
                <a:highlight>
                  <a:srgbClr val="FFFFFF"/>
                </a:highlight>
                <a:latin typeface="Consolas" panose="020B0609020204030204" pitchFamily="49" charset="0"/>
              </a:rPr>
              <a:t>görster</a:t>
            </a:r>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Console</a:t>
            </a:r>
            <a:r>
              <a:rPr lang="en-US" sz="1000" dirty="0" err="1">
                <a:solidFill>
                  <a:srgbClr val="000000"/>
                </a:solidFill>
                <a:highlight>
                  <a:srgbClr val="FFFFFF"/>
                </a:highlight>
                <a:latin typeface="Consolas" panose="020B0609020204030204" pitchFamily="49" charset="0"/>
              </a:rPr>
              <a:t>.Write</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 Su </a:t>
            </a:r>
            <a:r>
              <a:rPr lang="en-US" sz="1000" dirty="0" err="1">
                <a:solidFill>
                  <a:srgbClr val="A31515"/>
                </a:solidFill>
                <a:highlight>
                  <a:srgbClr val="FFFFFF"/>
                </a:highlight>
                <a:latin typeface="Consolas" panose="020B0609020204030204" pitchFamily="49" charset="0"/>
              </a:rPr>
              <a:t>andaki</a:t>
            </a:r>
            <a:r>
              <a:rPr lang="en-US" sz="1000" dirty="0">
                <a:solidFill>
                  <a:srgbClr val="A31515"/>
                </a:solidFill>
                <a:highlight>
                  <a:srgbClr val="FFFFFF"/>
                </a:highlight>
                <a:latin typeface="Consolas" panose="020B0609020204030204" pitchFamily="49" charset="0"/>
              </a:rPr>
              <a:t> </a:t>
            </a:r>
            <a:r>
              <a:rPr lang="en-US" sz="1000" dirty="0" err="1">
                <a:solidFill>
                  <a:srgbClr val="A31515"/>
                </a:solidFill>
                <a:highlight>
                  <a:srgbClr val="FFFFFF"/>
                </a:highlight>
                <a:latin typeface="Consolas" panose="020B0609020204030204" pitchFamily="49" charset="0"/>
              </a:rPr>
              <a:t>elemanlar</a:t>
            </a:r>
            <a:r>
              <a:rPr lang="en-US" sz="1000" dirty="0">
                <a:solidFill>
                  <a:srgbClr val="A31515"/>
                </a:solidFill>
                <a:highlight>
                  <a:srgbClr val="FFFFFF"/>
                </a:highlight>
                <a:latin typeface="Consolas" panose="020B0609020204030204" pitchFamily="49" charset="0"/>
              </a:rPr>
              <a:t> "</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for</a:t>
            </a:r>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int</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i</a:t>
            </a:r>
            <a:r>
              <a:rPr lang="en-US" sz="1000" dirty="0">
                <a:solidFill>
                  <a:srgbClr val="000000"/>
                </a:solidFill>
                <a:highlight>
                  <a:srgbClr val="FFFFFF"/>
                </a:highlight>
                <a:latin typeface="Consolas" panose="020B0609020204030204" pitchFamily="49" charset="0"/>
              </a:rPr>
              <a:t> = 0; </a:t>
            </a:r>
            <a:r>
              <a:rPr lang="en-US" sz="1000" dirty="0" err="1">
                <a:solidFill>
                  <a:srgbClr val="000000"/>
                </a:solidFill>
                <a:highlight>
                  <a:srgbClr val="FFFFFF"/>
                </a:highlight>
                <a:latin typeface="Consolas" panose="020B0609020204030204" pitchFamily="49" charset="0"/>
              </a:rPr>
              <a:t>i</a:t>
            </a:r>
            <a:r>
              <a:rPr lang="en-US" sz="1000" dirty="0">
                <a:solidFill>
                  <a:srgbClr val="000000"/>
                </a:solidFill>
                <a:highlight>
                  <a:srgbClr val="FFFFFF"/>
                </a:highlight>
                <a:latin typeface="Consolas" panose="020B0609020204030204" pitchFamily="49" charset="0"/>
              </a:rPr>
              <a:t> &lt; </a:t>
            </a:r>
            <a:r>
              <a:rPr lang="en-US" sz="1000" dirty="0" err="1">
                <a:solidFill>
                  <a:srgbClr val="000000"/>
                </a:solidFill>
                <a:highlight>
                  <a:srgbClr val="FFFFFF"/>
                </a:highlight>
                <a:latin typeface="Consolas" panose="020B0609020204030204" pitchFamily="49" charset="0"/>
              </a:rPr>
              <a:t>al.Count</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i</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Console</a:t>
            </a:r>
            <a:r>
              <a:rPr lang="en-US" sz="1000" dirty="0" err="1">
                <a:solidFill>
                  <a:srgbClr val="000000"/>
                </a:solidFill>
                <a:highlight>
                  <a:srgbClr val="FFFFFF"/>
                </a:highlight>
                <a:latin typeface="Consolas" panose="020B0609020204030204" pitchFamily="49" charset="0"/>
              </a:rPr>
              <a:t>.Write</a:t>
            </a:r>
            <a:r>
              <a:rPr lang="en-US" sz="1000" dirty="0">
                <a:solidFill>
                  <a:srgbClr val="000000"/>
                </a:solidFill>
                <a:highlight>
                  <a:srgbClr val="FFFFFF"/>
                </a:highlight>
                <a:latin typeface="Consolas" panose="020B0609020204030204" pitchFamily="49" charset="0"/>
              </a:rPr>
              <a:t>(al[</a:t>
            </a:r>
            <a:r>
              <a:rPr lang="en-US" sz="1000" dirty="0" err="1">
                <a:solidFill>
                  <a:srgbClr val="000000"/>
                </a:solidFill>
                <a:highlight>
                  <a:srgbClr val="FFFFFF"/>
                </a:highlight>
                <a:latin typeface="Consolas" panose="020B0609020204030204" pitchFamily="49" charset="0"/>
              </a:rPr>
              <a:t>i</a:t>
            </a:r>
            <a:r>
              <a:rPr lang="en-US" sz="1000" dirty="0">
                <a:solidFill>
                  <a:srgbClr val="000000"/>
                </a:solidFill>
                <a:highlight>
                  <a:srgbClr val="FFFFFF"/>
                </a:highlight>
                <a:latin typeface="Consolas" panose="020B0609020204030204" pitchFamily="49" charset="0"/>
              </a:rPr>
              <a:t>] + </a:t>
            </a:r>
            <a:r>
              <a:rPr lang="en-US" sz="1000" dirty="0">
                <a:solidFill>
                  <a:srgbClr val="A31515"/>
                </a:solidFill>
                <a:highlight>
                  <a:srgbClr val="FFFFFF"/>
                </a:highlight>
                <a:latin typeface="Consolas" panose="020B0609020204030204" pitchFamily="49" charset="0"/>
              </a:rPr>
              <a:t>" "</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Console</a:t>
            </a:r>
            <a:r>
              <a:rPr lang="en-US" sz="1000" dirty="0" err="1">
                <a:solidFill>
                  <a:srgbClr val="000000"/>
                </a:solidFill>
                <a:highlight>
                  <a:srgbClr val="FFFFFF"/>
                </a:highlight>
                <a:latin typeface="Consolas" panose="020B0609020204030204" pitchFamily="49" charset="0"/>
              </a:rPr>
              <a:t>.WriteLine</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"\n"</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Console</a:t>
            </a:r>
            <a:r>
              <a:rPr lang="en-US" sz="1000" dirty="0" err="1">
                <a:solidFill>
                  <a:srgbClr val="000000"/>
                </a:solidFill>
                <a:highlight>
                  <a:srgbClr val="FFFFFF"/>
                </a:highlight>
                <a:latin typeface="Consolas" panose="020B0609020204030204" pitchFamily="49" charset="0"/>
              </a:rPr>
              <a:t>.WriteLine</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 2 </a:t>
            </a:r>
            <a:r>
              <a:rPr lang="en-US" sz="1000" dirty="0" err="1">
                <a:solidFill>
                  <a:srgbClr val="A31515"/>
                </a:solidFill>
                <a:highlight>
                  <a:srgbClr val="FFFFFF"/>
                </a:highlight>
                <a:latin typeface="Consolas" panose="020B0609020204030204" pitchFamily="49" charset="0"/>
              </a:rPr>
              <a:t>elemanı</a:t>
            </a:r>
            <a:r>
              <a:rPr lang="en-US" sz="1000" dirty="0">
                <a:solidFill>
                  <a:srgbClr val="A31515"/>
                </a:solidFill>
                <a:highlight>
                  <a:srgbClr val="FFFFFF"/>
                </a:highlight>
                <a:latin typeface="Consolas" panose="020B0609020204030204" pitchFamily="49" charset="0"/>
              </a:rPr>
              <a:t> </a:t>
            </a:r>
            <a:r>
              <a:rPr lang="en-US" sz="1000" dirty="0" err="1">
                <a:solidFill>
                  <a:srgbClr val="A31515"/>
                </a:solidFill>
                <a:highlight>
                  <a:srgbClr val="FFFFFF"/>
                </a:highlight>
                <a:latin typeface="Consolas" panose="020B0609020204030204" pitchFamily="49" charset="0"/>
              </a:rPr>
              <a:t>silme</a:t>
            </a:r>
            <a:r>
              <a:rPr lang="en-US" sz="1000" dirty="0">
                <a:solidFill>
                  <a:srgbClr val="A31515"/>
                </a:solidFill>
                <a:highlight>
                  <a:srgbClr val="FFFFFF"/>
                </a:highlight>
                <a:latin typeface="Consolas" panose="020B0609020204030204" pitchFamily="49" charset="0"/>
              </a:rPr>
              <a:t>   "</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a:solidFill>
                  <a:srgbClr val="008000"/>
                </a:solidFill>
                <a:highlight>
                  <a:srgbClr val="FFFFFF"/>
                </a:highlight>
                <a:latin typeface="Consolas" panose="020B0609020204030204" pitchFamily="49" charset="0"/>
              </a:rPr>
              <a:t>// Remove elements from the array list.</a:t>
            </a:r>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al.Remove</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'F'</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al.Remove</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'A'</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Console</a:t>
            </a:r>
            <a:r>
              <a:rPr lang="en-US" sz="1000" dirty="0" err="1">
                <a:solidFill>
                  <a:srgbClr val="000000"/>
                </a:solidFill>
                <a:highlight>
                  <a:srgbClr val="FFFFFF"/>
                </a:highlight>
                <a:latin typeface="Consolas" panose="020B0609020204030204" pitchFamily="49" charset="0"/>
              </a:rPr>
              <a:t>.WriteLine</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 </a:t>
            </a:r>
            <a:r>
              <a:rPr lang="en-US" sz="1000" dirty="0" err="1">
                <a:solidFill>
                  <a:srgbClr val="A31515"/>
                </a:solidFill>
                <a:highlight>
                  <a:srgbClr val="FFFFFF"/>
                </a:highlight>
                <a:latin typeface="Consolas" panose="020B0609020204030204" pitchFamily="49" charset="0"/>
              </a:rPr>
              <a:t>eleman</a:t>
            </a:r>
            <a:r>
              <a:rPr lang="en-US" sz="1000" dirty="0">
                <a:solidFill>
                  <a:srgbClr val="A31515"/>
                </a:solidFill>
                <a:highlight>
                  <a:srgbClr val="FFFFFF"/>
                </a:highlight>
                <a:latin typeface="Consolas" panose="020B0609020204030204" pitchFamily="49" charset="0"/>
              </a:rPr>
              <a:t> </a:t>
            </a:r>
            <a:r>
              <a:rPr lang="en-US" sz="1000" dirty="0" err="1">
                <a:solidFill>
                  <a:srgbClr val="A31515"/>
                </a:solidFill>
                <a:highlight>
                  <a:srgbClr val="FFFFFF"/>
                </a:highlight>
                <a:latin typeface="Consolas" panose="020B0609020204030204" pitchFamily="49" charset="0"/>
              </a:rPr>
              <a:t>sayısı</a:t>
            </a:r>
            <a:r>
              <a:rPr lang="en-US" sz="1000" dirty="0">
                <a:solidFill>
                  <a:srgbClr val="A31515"/>
                </a:solidFill>
                <a:highlight>
                  <a:srgbClr val="FFFFFF"/>
                </a:highlight>
                <a:latin typeface="Consolas" panose="020B0609020204030204" pitchFamily="49" charset="0"/>
              </a:rPr>
              <a:t>: "</a:t>
            </a:r>
            <a:r>
              <a:rPr lang="en-US" sz="1000" dirty="0">
                <a:solidFill>
                  <a:srgbClr val="000000"/>
                </a:solidFill>
                <a:highlight>
                  <a:srgbClr val="FFFFFF"/>
                </a:highlight>
                <a:latin typeface="Consolas" panose="020B0609020204030204" pitchFamily="49" charset="0"/>
              </a:rPr>
              <a:t> + </a:t>
            </a:r>
            <a:r>
              <a:rPr lang="en-US" sz="1000" dirty="0" err="1">
                <a:solidFill>
                  <a:srgbClr val="000000"/>
                </a:solidFill>
                <a:highlight>
                  <a:srgbClr val="FFFFFF"/>
                </a:highlight>
                <a:latin typeface="Consolas" panose="020B0609020204030204" pitchFamily="49" charset="0"/>
              </a:rPr>
              <a:t>al.Count</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endParaRPr lang="en-US" sz="2000" dirty="0"/>
          </a:p>
        </p:txBody>
      </p:sp>
    </p:spTree>
    <p:extLst>
      <p:ext uri="{BB962C8B-B14F-4D97-AF65-F5344CB8AC3E}">
        <p14:creationId xmlns:p14="http://schemas.microsoft.com/office/powerpoint/2010/main" val="32040135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r>
              <a:rPr lang="en-US"/>
              <a:t>SAÜ Bilgisayar Mühendisliği Dr. Cemil Öz </a:t>
            </a:r>
          </a:p>
        </p:txBody>
      </p:sp>
      <p:sp>
        <p:nvSpPr>
          <p:cNvPr id="2" name="Dikdörtgen 1"/>
          <p:cNvSpPr/>
          <p:nvPr/>
        </p:nvSpPr>
        <p:spPr>
          <a:xfrm>
            <a:off x="838200" y="332656"/>
            <a:ext cx="6614120" cy="4778231"/>
          </a:xfrm>
          <a:prstGeom prst="rect">
            <a:avLst/>
          </a:prstGeom>
        </p:spPr>
        <p:txBody>
          <a:bodyPr wrap="square">
            <a:spAutoFit/>
          </a:bodyPr>
          <a:lstStyle/>
          <a:p>
            <a:r>
              <a:rPr lang="tr-TR" sz="1050" dirty="0">
                <a:solidFill>
                  <a:srgbClr val="2B91AF"/>
                </a:solidFill>
                <a:highlight>
                  <a:srgbClr val="FFFFFF"/>
                </a:highlight>
                <a:latin typeface="Consolas" panose="020B0609020204030204" pitchFamily="49" charset="0"/>
              </a:rPr>
              <a:t> </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1050" dirty="0">
                <a:solidFill>
                  <a:srgbClr val="008000"/>
                </a:solidFill>
                <a:highlight>
                  <a:srgbClr val="FFFFFF"/>
                </a:highlight>
                <a:latin typeface="Consolas" panose="020B0609020204030204" pitchFamily="49" charset="0"/>
              </a:rPr>
              <a:t>// Use </a:t>
            </a:r>
            <a:r>
              <a:rPr lang="en-US" sz="1050" dirty="0" err="1">
                <a:solidFill>
                  <a:srgbClr val="008000"/>
                </a:solidFill>
                <a:highlight>
                  <a:srgbClr val="FFFFFF"/>
                </a:highlight>
                <a:latin typeface="Consolas" panose="020B0609020204030204" pitchFamily="49" charset="0"/>
              </a:rPr>
              <a:t>foreach</a:t>
            </a:r>
            <a:r>
              <a:rPr lang="en-US" sz="1050" dirty="0">
                <a:solidFill>
                  <a:srgbClr val="008000"/>
                </a:solidFill>
                <a:highlight>
                  <a:srgbClr val="FFFFFF"/>
                </a:highlight>
                <a:latin typeface="Consolas" panose="020B0609020204030204" pitchFamily="49" charset="0"/>
              </a:rPr>
              <a:t> loop to display the list.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1050" dirty="0" err="1">
                <a:solidFill>
                  <a:srgbClr val="2B91AF"/>
                </a:solidFill>
                <a:highlight>
                  <a:srgbClr val="FFFFFF"/>
                </a:highlight>
                <a:latin typeface="Consolas" panose="020B0609020204030204" pitchFamily="49" charset="0"/>
              </a:rPr>
              <a:t>Console</a:t>
            </a:r>
            <a:r>
              <a:rPr lang="en-US" sz="1050" dirty="0" err="1">
                <a:solidFill>
                  <a:srgbClr val="000000"/>
                </a:solidFill>
                <a:highlight>
                  <a:srgbClr val="FFFFFF"/>
                </a:highlight>
                <a:latin typeface="Consolas" panose="020B0609020204030204" pitchFamily="49" charset="0"/>
              </a:rPr>
              <a:t>.Write</a:t>
            </a:r>
            <a:r>
              <a:rPr lang="en-US" sz="1050" dirty="0">
                <a:solidFill>
                  <a:srgbClr val="000000"/>
                </a:solidFill>
                <a:highlight>
                  <a:srgbClr val="FFFFFF"/>
                </a:highlight>
                <a:latin typeface="Consolas" panose="020B0609020204030204" pitchFamily="49" charset="0"/>
              </a:rPr>
              <a:t>(</a:t>
            </a:r>
            <a:r>
              <a:rPr lang="en-US" sz="1050" dirty="0">
                <a:solidFill>
                  <a:srgbClr val="A31515"/>
                </a:solidFill>
                <a:highlight>
                  <a:srgbClr val="FFFFFF"/>
                </a:highlight>
                <a:latin typeface="Consolas" panose="020B0609020204030204" pitchFamily="49" charset="0"/>
              </a:rPr>
              <a:t>" </a:t>
            </a:r>
            <a:r>
              <a:rPr lang="en-US" sz="1050" dirty="0" err="1">
                <a:solidFill>
                  <a:srgbClr val="A31515"/>
                </a:solidFill>
                <a:highlight>
                  <a:srgbClr val="FFFFFF"/>
                </a:highlight>
                <a:latin typeface="Consolas" panose="020B0609020204030204" pitchFamily="49" charset="0"/>
              </a:rPr>
              <a:t>elemanlar</a:t>
            </a:r>
            <a:r>
              <a:rPr lang="en-US" sz="1050" dirty="0">
                <a:solidFill>
                  <a:srgbClr val="A31515"/>
                </a:solidFill>
                <a:highlight>
                  <a:srgbClr val="FFFFFF"/>
                </a:highlight>
                <a:latin typeface="Consolas" panose="020B0609020204030204" pitchFamily="49" charset="0"/>
              </a:rPr>
              <a:t>: "</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err="1">
                <a:solidFill>
                  <a:srgbClr val="0000FF"/>
                </a:solidFill>
                <a:highlight>
                  <a:srgbClr val="FFFFFF"/>
                </a:highlight>
                <a:latin typeface="Consolas" panose="020B0609020204030204" pitchFamily="49" charset="0"/>
              </a:rPr>
              <a:t>foreach</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char</a:t>
            </a:r>
            <a:r>
              <a:rPr lang="en-US" sz="1050" dirty="0">
                <a:solidFill>
                  <a:srgbClr val="000000"/>
                </a:solidFill>
                <a:highlight>
                  <a:srgbClr val="FFFFFF"/>
                </a:highlight>
                <a:latin typeface="Consolas" panose="020B0609020204030204" pitchFamily="49" charset="0"/>
              </a:rPr>
              <a:t> c </a:t>
            </a:r>
            <a:r>
              <a:rPr lang="en-US" sz="1050" dirty="0">
                <a:solidFill>
                  <a:srgbClr val="0000FF"/>
                </a:solidFill>
                <a:highlight>
                  <a:srgbClr val="FFFFFF"/>
                </a:highlight>
                <a:latin typeface="Consolas" panose="020B0609020204030204" pitchFamily="49" charset="0"/>
              </a:rPr>
              <a:t>in</a:t>
            </a:r>
            <a:r>
              <a:rPr lang="en-US" sz="1050" dirty="0">
                <a:solidFill>
                  <a:srgbClr val="000000"/>
                </a:solidFill>
                <a:highlight>
                  <a:srgbClr val="FFFFFF"/>
                </a:highlight>
                <a:latin typeface="Consolas" panose="020B0609020204030204" pitchFamily="49" charset="0"/>
              </a:rPr>
              <a:t> al)</a:t>
            </a:r>
          </a:p>
          <a:p>
            <a:r>
              <a:rPr lang="en-US" sz="1050" dirty="0">
                <a:solidFill>
                  <a:srgbClr val="000000"/>
                </a:solidFill>
                <a:highlight>
                  <a:srgbClr val="FFFFFF"/>
                </a:highlight>
                <a:latin typeface="Consolas" panose="020B0609020204030204" pitchFamily="49" charset="0"/>
              </a:rPr>
              <a:t>                </a:t>
            </a:r>
            <a:r>
              <a:rPr lang="en-US" sz="1050" dirty="0" err="1">
                <a:solidFill>
                  <a:srgbClr val="2B91AF"/>
                </a:solidFill>
                <a:highlight>
                  <a:srgbClr val="FFFFFF"/>
                </a:highlight>
                <a:latin typeface="Consolas" panose="020B0609020204030204" pitchFamily="49" charset="0"/>
              </a:rPr>
              <a:t>Console</a:t>
            </a:r>
            <a:r>
              <a:rPr lang="en-US" sz="1050" dirty="0" err="1">
                <a:solidFill>
                  <a:srgbClr val="000000"/>
                </a:solidFill>
                <a:highlight>
                  <a:srgbClr val="FFFFFF"/>
                </a:highlight>
                <a:latin typeface="Consolas" panose="020B0609020204030204" pitchFamily="49" charset="0"/>
              </a:rPr>
              <a:t>.Write</a:t>
            </a:r>
            <a:r>
              <a:rPr lang="en-US" sz="1050" dirty="0">
                <a:solidFill>
                  <a:srgbClr val="000000"/>
                </a:solidFill>
                <a:highlight>
                  <a:srgbClr val="FFFFFF"/>
                </a:highlight>
                <a:latin typeface="Consolas" panose="020B0609020204030204" pitchFamily="49" charset="0"/>
              </a:rPr>
              <a:t>(c + </a:t>
            </a:r>
            <a:r>
              <a:rPr lang="en-US" sz="1050" dirty="0">
                <a:solidFill>
                  <a:srgbClr val="A31515"/>
                </a:solidFill>
                <a:highlight>
                  <a:srgbClr val="FFFFFF"/>
                </a:highlight>
                <a:latin typeface="Consolas" panose="020B0609020204030204" pitchFamily="49" charset="0"/>
              </a:rPr>
              <a:t>" "</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err="1">
                <a:solidFill>
                  <a:srgbClr val="2B91AF"/>
                </a:solidFill>
                <a:highlight>
                  <a:srgbClr val="FFFFFF"/>
                </a:highlight>
                <a:latin typeface="Consolas" panose="020B0609020204030204" pitchFamily="49" charset="0"/>
              </a:rPr>
              <a:t>Console</a:t>
            </a:r>
            <a:r>
              <a:rPr lang="en-US" sz="1050" dirty="0" err="1">
                <a:solidFill>
                  <a:srgbClr val="000000"/>
                </a:solidFill>
                <a:highlight>
                  <a:srgbClr val="FFFFFF"/>
                </a:highlight>
                <a:latin typeface="Consolas" panose="020B0609020204030204" pitchFamily="49" charset="0"/>
              </a:rPr>
              <a:t>.WriteLine</a:t>
            </a:r>
            <a:r>
              <a:rPr lang="en-US" sz="1050" dirty="0">
                <a:solidFill>
                  <a:srgbClr val="000000"/>
                </a:solidFill>
                <a:highlight>
                  <a:srgbClr val="FFFFFF"/>
                </a:highlight>
                <a:latin typeface="Consolas" panose="020B0609020204030204" pitchFamily="49" charset="0"/>
              </a:rPr>
              <a:t>(</a:t>
            </a:r>
            <a:r>
              <a:rPr lang="en-US" sz="1050" dirty="0">
                <a:solidFill>
                  <a:srgbClr val="A31515"/>
                </a:solidFill>
                <a:highlight>
                  <a:srgbClr val="FFFFFF"/>
                </a:highlight>
                <a:latin typeface="Consolas" panose="020B0609020204030204" pitchFamily="49" charset="0"/>
              </a:rPr>
              <a:t>"\n"</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err="1">
                <a:solidFill>
                  <a:srgbClr val="2B91AF"/>
                </a:solidFill>
                <a:highlight>
                  <a:srgbClr val="FFFFFF"/>
                </a:highlight>
                <a:latin typeface="Consolas" panose="020B0609020204030204" pitchFamily="49" charset="0"/>
              </a:rPr>
              <a:t>Console</a:t>
            </a:r>
            <a:r>
              <a:rPr lang="en-US" sz="1050" dirty="0" err="1">
                <a:solidFill>
                  <a:srgbClr val="000000"/>
                </a:solidFill>
                <a:highlight>
                  <a:srgbClr val="FFFFFF"/>
                </a:highlight>
                <a:latin typeface="Consolas" panose="020B0609020204030204" pitchFamily="49" charset="0"/>
              </a:rPr>
              <a:t>.WriteLine</a:t>
            </a:r>
            <a:r>
              <a:rPr lang="en-US" sz="1050" dirty="0">
                <a:solidFill>
                  <a:srgbClr val="000000"/>
                </a:solidFill>
                <a:highlight>
                  <a:srgbClr val="FFFFFF"/>
                </a:highlight>
                <a:latin typeface="Consolas" panose="020B0609020204030204" pitchFamily="49" charset="0"/>
              </a:rPr>
              <a:t>(</a:t>
            </a:r>
            <a:r>
              <a:rPr lang="en-US" sz="1050" dirty="0">
                <a:solidFill>
                  <a:srgbClr val="A31515"/>
                </a:solidFill>
                <a:highlight>
                  <a:srgbClr val="FFFFFF"/>
                </a:highlight>
                <a:latin typeface="Consolas" panose="020B0609020204030204" pitchFamily="49" charset="0"/>
              </a:rPr>
              <a:t>"  20 </a:t>
            </a:r>
            <a:r>
              <a:rPr lang="en-US" sz="1050" dirty="0" err="1">
                <a:solidFill>
                  <a:srgbClr val="A31515"/>
                </a:solidFill>
                <a:highlight>
                  <a:srgbClr val="FFFFFF"/>
                </a:highlight>
                <a:latin typeface="Consolas" panose="020B0609020204030204" pitchFamily="49" charset="0"/>
              </a:rPr>
              <a:t>ilave</a:t>
            </a:r>
            <a:r>
              <a:rPr lang="en-US" sz="1050" dirty="0">
                <a:solidFill>
                  <a:srgbClr val="A31515"/>
                </a:solidFill>
                <a:highlight>
                  <a:srgbClr val="FFFFFF"/>
                </a:highlight>
                <a:latin typeface="Consolas" panose="020B0609020204030204" pitchFamily="49" charset="0"/>
              </a:rPr>
              <a:t> </a:t>
            </a:r>
            <a:r>
              <a:rPr lang="en-US" sz="1050" dirty="0" err="1">
                <a:solidFill>
                  <a:srgbClr val="A31515"/>
                </a:solidFill>
                <a:highlight>
                  <a:srgbClr val="FFFFFF"/>
                </a:highlight>
                <a:latin typeface="Consolas" panose="020B0609020204030204" pitchFamily="49" charset="0"/>
              </a:rPr>
              <a:t>eleman</a:t>
            </a:r>
            <a:r>
              <a:rPr lang="en-US" sz="1050" dirty="0">
                <a:solidFill>
                  <a:srgbClr val="A31515"/>
                </a:solidFill>
                <a:highlight>
                  <a:srgbClr val="FFFFFF"/>
                </a:highlight>
                <a:latin typeface="Consolas" panose="020B0609020204030204" pitchFamily="49" charset="0"/>
              </a:rPr>
              <a:t> </a:t>
            </a:r>
            <a:r>
              <a:rPr lang="en-US" sz="1050" dirty="0" err="1">
                <a:solidFill>
                  <a:srgbClr val="A31515"/>
                </a:solidFill>
                <a:highlight>
                  <a:srgbClr val="FFFFFF"/>
                </a:highlight>
                <a:latin typeface="Consolas" panose="020B0609020204030204" pitchFamily="49" charset="0"/>
              </a:rPr>
              <a:t>ekleme</a:t>
            </a:r>
            <a:r>
              <a:rPr lang="en-US" sz="1050" dirty="0">
                <a:solidFill>
                  <a:srgbClr val="A31515"/>
                </a:solidFill>
                <a:highlight>
                  <a:srgbClr val="FFFFFF"/>
                </a:highlight>
                <a:latin typeface="Consolas" panose="020B0609020204030204" pitchFamily="49" charset="0"/>
              </a:rPr>
              <a:t>  "</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a:solidFill>
                  <a:srgbClr val="008000"/>
                </a:solidFill>
                <a:highlight>
                  <a:srgbClr val="FFFFFF"/>
                </a:highlight>
                <a:latin typeface="Consolas" panose="020B0609020204030204" pitchFamily="49" charset="0"/>
              </a:rPr>
              <a:t>// Add enough elements to force al to grow.</a:t>
            </a:r>
            <a:endParaRPr lang="en-US" sz="1050" dirty="0">
              <a:solidFill>
                <a:srgbClr val="000000"/>
              </a:solidFill>
              <a:highlight>
                <a:srgbClr val="FFFFFF"/>
              </a:highlight>
              <a:latin typeface="Consolas" panose="020B0609020204030204" pitchFamily="49" charset="0"/>
            </a:endParaRPr>
          </a:p>
          <a:p>
            <a:r>
              <a:rPr lang="nn-NO" sz="1050" dirty="0">
                <a:solidFill>
                  <a:srgbClr val="000000"/>
                </a:solidFill>
                <a:highlight>
                  <a:srgbClr val="FFFFFF"/>
                </a:highlight>
                <a:latin typeface="Consolas" panose="020B0609020204030204" pitchFamily="49" charset="0"/>
              </a:rPr>
              <a:t>            </a:t>
            </a:r>
            <a:r>
              <a:rPr lang="nn-NO" sz="1050" dirty="0">
                <a:solidFill>
                  <a:srgbClr val="0000FF"/>
                </a:solidFill>
                <a:highlight>
                  <a:srgbClr val="FFFFFF"/>
                </a:highlight>
                <a:latin typeface="Consolas" panose="020B0609020204030204" pitchFamily="49" charset="0"/>
              </a:rPr>
              <a:t>for</a:t>
            </a:r>
            <a:r>
              <a:rPr lang="nn-NO" sz="1050" dirty="0">
                <a:solidFill>
                  <a:srgbClr val="000000"/>
                </a:solidFill>
                <a:highlight>
                  <a:srgbClr val="FFFFFF"/>
                </a:highlight>
                <a:latin typeface="Consolas" panose="020B0609020204030204" pitchFamily="49" charset="0"/>
              </a:rPr>
              <a:t> (</a:t>
            </a:r>
            <a:r>
              <a:rPr lang="nn-NO" sz="1050" dirty="0">
                <a:solidFill>
                  <a:srgbClr val="0000FF"/>
                </a:solidFill>
                <a:highlight>
                  <a:srgbClr val="FFFFFF"/>
                </a:highlight>
                <a:latin typeface="Consolas" panose="020B0609020204030204" pitchFamily="49" charset="0"/>
              </a:rPr>
              <a:t>int</a:t>
            </a:r>
            <a:r>
              <a:rPr lang="nn-NO" sz="1050" dirty="0">
                <a:solidFill>
                  <a:srgbClr val="000000"/>
                </a:solidFill>
                <a:highlight>
                  <a:srgbClr val="FFFFFF"/>
                </a:highlight>
                <a:latin typeface="Consolas" panose="020B0609020204030204" pitchFamily="49" charset="0"/>
              </a:rPr>
              <a:t> i = 0; i &lt; 20; i++)</a:t>
            </a:r>
          </a:p>
          <a:p>
            <a:r>
              <a:rPr lang="en-US" sz="1050" dirty="0">
                <a:solidFill>
                  <a:srgbClr val="000000"/>
                </a:solidFill>
                <a:highlight>
                  <a:srgbClr val="FFFFFF"/>
                </a:highlight>
                <a:latin typeface="Consolas" panose="020B0609020204030204" pitchFamily="49" charset="0"/>
              </a:rPr>
              <a:t>                </a:t>
            </a:r>
            <a:r>
              <a:rPr lang="en-US" sz="1050" dirty="0" err="1">
                <a:solidFill>
                  <a:srgbClr val="000000"/>
                </a:solidFill>
                <a:highlight>
                  <a:srgbClr val="FFFFFF"/>
                </a:highlight>
                <a:latin typeface="Consolas" panose="020B0609020204030204" pitchFamily="49" charset="0"/>
              </a:rPr>
              <a:t>al.Add</a:t>
            </a:r>
            <a:r>
              <a:rPr lang="en-US" sz="1050" dirty="0">
                <a:solidFill>
                  <a:srgbClr val="000000"/>
                </a:solidFill>
                <a:highlight>
                  <a:srgbClr val="FFFFFF"/>
                </a:highlight>
                <a:latin typeface="Consolas" panose="020B0609020204030204" pitchFamily="49" charset="0"/>
              </a:rPr>
              <a:t>((</a:t>
            </a:r>
            <a:r>
              <a:rPr lang="en-US" sz="1050" dirty="0">
                <a:solidFill>
                  <a:srgbClr val="0000FF"/>
                </a:solidFill>
                <a:highlight>
                  <a:srgbClr val="FFFFFF"/>
                </a:highlight>
                <a:latin typeface="Consolas" panose="020B0609020204030204" pitchFamily="49" charset="0"/>
              </a:rPr>
              <a:t>char</a:t>
            </a:r>
            <a:r>
              <a:rPr lang="en-US" sz="1050" dirty="0">
                <a:solidFill>
                  <a:srgbClr val="000000"/>
                </a:solidFill>
                <a:highlight>
                  <a:srgbClr val="FFFFFF"/>
                </a:highlight>
                <a:latin typeface="Consolas" panose="020B0609020204030204" pitchFamily="49" charset="0"/>
              </a:rPr>
              <a:t>)(</a:t>
            </a:r>
            <a:r>
              <a:rPr lang="en-US" sz="1050" dirty="0">
                <a:solidFill>
                  <a:srgbClr val="A31515"/>
                </a:solidFill>
                <a:highlight>
                  <a:srgbClr val="FFFFFF"/>
                </a:highlight>
                <a:latin typeface="Consolas" panose="020B0609020204030204" pitchFamily="49" charset="0"/>
              </a:rPr>
              <a:t>'a'</a:t>
            </a:r>
            <a:r>
              <a:rPr lang="en-US" sz="1050" dirty="0">
                <a:solidFill>
                  <a:srgbClr val="000000"/>
                </a:solidFill>
                <a:highlight>
                  <a:srgbClr val="FFFFFF"/>
                </a:highlight>
                <a:latin typeface="Consolas" panose="020B0609020204030204" pitchFamily="49" charset="0"/>
              </a:rPr>
              <a:t> + </a:t>
            </a:r>
            <a:r>
              <a:rPr lang="en-US" sz="1050" dirty="0" err="1">
                <a:solidFill>
                  <a:srgbClr val="000000"/>
                </a:solidFill>
                <a:highlight>
                  <a:srgbClr val="FFFFFF"/>
                </a:highlight>
                <a:latin typeface="Consolas" panose="020B0609020204030204" pitchFamily="49" charset="0"/>
              </a:rPr>
              <a:t>i</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err="1">
                <a:solidFill>
                  <a:srgbClr val="2B91AF"/>
                </a:solidFill>
                <a:highlight>
                  <a:srgbClr val="FFFFFF"/>
                </a:highlight>
                <a:latin typeface="Consolas" panose="020B0609020204030204" pitchFamily="49" charset="0"/>
              </a:rPr>
              <a:t>Console</a:t>
            </a:r>
            <a:r>
              <a:rPr lang="en-US" sz="1050" dirty="0" err="1">
                <a:solidFill>
                  <a:srgbClr val="000000"/>
                </a:solidFill>
                <a:highlight>
                  <a:srgbClr val="FFFFFF"/>
                </a:highlight>
                <a:latin typeface="Consolas" panose="020B0609020204030204" pitchFamily="49" charset="0"/>
              </a:rPr>
              <a:t>.WriteLine</a:t>
            </a:r>
            <a:r>
              <a:rPr lang="en-US" sz="1050" dirty="0">
                <a:solidFill>
                  <a:srgbClr val="000000"/>
                </a:solidFill>
                <a:highlight>
                  <a:srgbClr val="FFFFFF"/>
                </a:highlight>
                <a:latin typeface="Consolas" panose="020B0609020204030204" pitchFamily="49" charset="0"/>
              </a:rPr>
              <a:t>(</a:t>
            </a:r>
            <a:r>
              <a:rPr lang="en-US" sz="1050" dirty="0">
                <a:solidFill>
                  <a:srgbClr val="A31515"/>
                </a:solidFill>
                <a:highlight>
                  <a:srgbClr val="FFFFFF"/>
                </a:highlight>
                <a:latin typeface="Consolas" panose="020B0609020204030204" pitchFamily="49" charset="0"/>
              </a:rPr>
              <a:t>" </a:t>
            </a:r>
            <a:r>
              <a:rPr lang="en-US" sz="1050" dirty="0" err="1">
                <a:solidFill>
                  <a:srgbClr val="A31515"/>
                </a:solidFill>
                <a:highlight>
                  <a:srgbClr val="FFFFFF"/>
                </a:highlight>
                <a:latin typeface="Consolas" panose="020B0609020204030204" pitchFamily="49" charset="0"/>
              </a:rPr>
              <a:t>mevcut</a:t>
            </a:r>
            <a:r>
              <a:rPr lang="en-US" sz="1050" dirty="0">
                <a:solidFill>
                  <a:srgbClr val="A31515"/>
                </a:solidFill>
                <a:highlight>
                  <a:srgbClr val="FFFFFF"/>
                </a:highlight>
                <a:latin typeface="Consolas" panose="020B0609020204030204" pitchFamily="49" charset="0"/>
              </a:rPr>
              <a:t> </a:t>
            </a:r>
            <a:r>
              <a:rPr lang="en-US" sz="1050" dirty="0" err="1">
                <a:solidFill>
                  <a:srgbClr val="A31515"/>
                </a:solidFill>
                <a:highlight>
                  <a:srgbClr val="FFFFFF"/>
                </a:highlight>
                <a:latin typeface="Consolas" panose="020B0609020204030204" pitchFamily="49" charset="0"/>
              </a:rPr>
              <a:t>kapasite</a:t>
            </a:r>
            <a:r>
              <a:rPr lang="en-US" sz="1050" dirty="0">
                <a:solidFill>
                  <a:srgbClr val="A31515"/>
                </a:solidFill>
                <a:highlight>
                  <a:srgbClr val="FFFFFF"/>
                </a:highlight>
                <a:latin typeface="Consolas" panose="020B0609020204030204" pitchFamily="49" charset="0"/>
              </a:rPr>
              <a:t>: "</a:t>
            </a:r>
            <a:r>
              <a:rPr lang="en-US" sz="1050" dirty="0">
                <a:solidFill>
                  <a:srgbClr val="000000"/>
                </a:solidFill>
                <a:highlight>
                  <a:srgbClr val="FFFFFF"/>
                </a:highlight>
                <a:latin typeface="Consolas" panose="020B0609020204030204" pitchFamily="49" charset="0"/>
              </a:rPr>
              <a:t> + </a:t>
            </a:r>
            <a:r>
              <a:rPr lang="en-US" sz="1050" dirty="0" err="1">
                <a:solidFill>
                  <a:srgbClr val="000000"/>
                </a:solidFill>
                <a:highlight>
                  <a:srgbClr val="FFFFFF"/>
                </a:highlight>
                <a:latin typeface="Consolas" panose="020B0609020204030204" pitchFamily="49" charset="0"/>
              </a:rPr>
              <a:t>al.Capacity</a:t>
            </a:r>
            <a:r>
              <a:rPr lang="en-US" sz="1050" dirty="0">
                <a:solidFill>
                  <a:srgbClr val="000000"/>
                </a:solidFill>
                <a:highlight>
                  <a:srgbClr val="FFFFFF"/>
                </a:highlight>
                <a:latin typeface="Consolas" panose="020B0609020204030204" pitchFamily="49" charset="0"/>
              </a:rPr>
              <a:t>);</a:t>
            </a:r>
          </a:p>
          <a:p>
            <a:r>
              <a:rPr lang="nn-NO" sz="1050" dirty="0">
                <a:solidFill>
                  <a:srgbClr val="000000"/>
                </a:solidFill>
                <a:highlight>
                  <a:srgbClr val="FFFFFF"/>
                </a:highlight>
                <a:latin typeface="Consolas" panose="020B0609020204030204" pitchFamily="49" charset="0"/>
              </a:rPr>
              <a:t>            </a:t>
            </a:r>
            <a:r>
              <a:rPr lang="nn-NO" sz="1050" dirty="0">
                <a:solidFill>
                  <a:srgbClr val="2B91AF"/>
                </a:solidFill>
                <a:highlight>
                  <a:srgbClr val="FFFFFF"/>
                </a:highlight>
                <a:latin typeface="Consolas" panose="020B0609020204030204" pitchFamily="49" charset="0"/>
              </a:rPr>
              <a:t>Console</a:t>
            </a:r>
            <a:r>
              <a:rPr lang="nn-NO" sz="1050" dirty="0">
                <a:solidFill>
                  <a:srgbClr val="000000"/>
                </a:solidFill>
                <a:highlight>
                  <a:srgbClr val="FFFFFF"/>
                </a:highlight>
                <a:latin typeface="Consolas" panose="020B0609020204030204" pitchFamily="49" charset="0"/>
              </a:rPr>
              <a:t>.WriteLine(</a:t>
            </a:r>
            <a:r>
              <a:rPr lang="nn-NO" sz="1050" dirty="0">
                <a:solidFill>
                  <a:srgbClr val="A31515"/>
                </a:solidFill>
                <a:highlight>
                  <a:srgbClr val="FFFFFF"/>
                </a:highlight>
                <a:latin typeface="Consolas" panose="020B0609020204030204" pitchFamily="49" charset="0"/>
              </a:rPr>
              <a:t>" 20 eleman ekledikten sonra eleman sayısı: "</a:t>
            </a:r>
            <a:r>
              <a:rPr lang="nn-NO" sz="1050" dirty="0">
                <a:solidFill>
                  <a:srgbClr val="000000"/>
                </a:solidFill>
                <a:highlight>
                  <a:srgbClr val="FFFFFF"/>
                </a:highlight>
                <a:latin typeface="Consolas" panose="020B0609020204030204" pitchFamily="49" charset="0"/>
              </a:rPr>
              <a:t> + al.Count);</a:t>
            </a:r>
          </a:p>
          <a:p>
            <a:r>
              <a:rPr lang="en-US" sz="1050" dirty="0">
                <a:solidFill>
                  <a:srgbClr val="000000"/>
                </a:solidFill>
                <a:highlight>
                  <a:srgbClr val="FFFFFF"/>
                </a:highlight>
                <a:latin typeface="Consolas" panose="020B0609020204030204" pitchFamily="49" charset="0"/>
              </a:rPr>
              <a:t>            </a:t>
            </a:r>
            <a:r>
              <a:rPr lang="en-US" sz="1050" dirty="0" err="1">
                <a:solidFill>
                  <a:srgbClr val="2B91AF"/>
                </a:solidFill>
                <a:highlight>
                  <a:srgbClr val="FFFFFF"/>
                </a:highlight>
                <a:latin typeface="Consolas" panose="020B0609020204030204" pitchFamily="49" charset="0"/>
              </a:rPr>
              <a:t>Console</a:t>
            </a:r>
            <a:r>
              <a:rPr lang="en-US" sz="1050" dirty="0" err="1">
                <a:solidFill>
                  <a:srgbClr val="000000"/>
                </a:solidFill>
                <a:highlight>
                  <a:srgbClr val="FFFFFF"/>
                </a:highlight>
                <a:latin typeface="Consolas" panose="020B0609020204030204" pitchFamily="49" charset="0"/>
              </a:rPr>
              <a:t>.Write</a:t>
            </a:r>
            <a:r>
              <a:rPr lang="en-US" sz="1050" dirty="0">
                <a:solidFill>
                  <a:srgbClr val="000000"/>
                </a:solidFill>
                <a:highlight>
                  <a:srgbClr val="FFFFFF"/>
                </a:highlight>
                <a:latin typeface="Consolas" panose="020B0609020204030204" pitchFamily="49" charset="0"/>
              </a:rPr>
              <a:t>(</a:t>
            </a:r>
            <a:r>
              <a:rPr lang="en-US" sz="1050" dirty="0">
                <a:solidFill>
                  <a:srgbClr val="A31515"/>
                </a:solidFill>
                <a:highlight>
                  <a:srgbClr val="FFFFFF"/>
                </a:highlight>
                <a:latin typeface="Consolas" panose="020B0609020204030204" pitchFamily="49" charset="0"/>
              </a:rPr>
              <a:t>" </a:t>
            </a:r>
            <a:r>
              <a:rPr lang="en-US" sz="1050" dirty="0" err="1">
                <a:solidFill>
                  <a:srgbClr val="A31515"/>
                </a:solidFill>
                <a:highlight>
                  <a:srgbClr val="FFFFFF"/>
                </a:highlight>
                <a:latin typeface="Consolas" panose="020B0609020204030204" pitchFamily="49" charset="0"/>
              </a:rPr>
              <a:t>elemanlar</a:t>
            </a:r>
            <a:r>
              <a:rPr lang="en-US" sz="1050" dirty="0">
                <a:solidFill>
                  <a:srgbClr val="A31515"/>
                </a:solidFill>
                <a:highlight>
                  <a:srgbClr val="FFFFFF"/>
                </a:highlight>
                <a:latin typeface="Consolas" panose="020B0609020204030204" pitchFamily="49" charset="0"/>
              </a:rPr>
              <a:t> : "</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err="1">
                <a:solidFill>
                  <a:srgbClr val="0000FF"/>
                </a:solidFill>
                <a:highlight>
                  <a:srgbClr val="FFFFFF"/>
                </a:highlight>
                <a:latin typeface="Consolas" panose="020B0609020204030204" pitchFamily="49" charset="0"/>
              </a:rPr>
              <a:t>foreach</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char</a:t>
            </a:r>
            <a:r>
              <a:rPr lang="en-US" sz="1050" dirty="0">
                <a:solidFill>
                  <a:srgbClr val="000000"/>
                </a:solidFill>
                <a:highlight>
                  <a:srgbClr val="FFFFFF"/>
                </a:highlight>
                <a:latin typeface="Consolas" panose="020B0609020204030204" pitchFamily="49" charset="0"/>
              </a:rPr>
              <a:t> c </a:t>
            </a:r>
            <a:r>
              <a:rPr lang="en-US" sz="1050" dirty="0">
                <a:solidFill>
                  <a:srgbClr val="0000FF"/>
                </a:solidFill>
                <a:highlight>
                  <a:srgbClr val="FFFFFF"/>
                </a:highlight>
                <a:latin typeface="Consolas" panose="020B0609020204030204" pitchFamily="49" charset="0"/>
              </a:rPr>
              <a:t>in</a:t>
            </a:r>
            <a:r>
              <a:rPr lang="en-US" sz="1050" dirty="0">
                <a:solidFill>
                  <a:srgbClr val="000000"/>
                </a:solidFill>
                <a:highlight>
                  <a:srgbClr val="FFFFFF"/>
                </a:highlight>
                <a:latin typeface="Consolas" panose="020B0609020204030204" pitchFamily="49" charset="0"/>
              </a:rPr>
              <a:t> al)</a:t>
            </a:r>
          </a:p>
          <a:p>
            <a:r>
              <a:rPr lang="en-US" sz="1050" dirty="0">
                <a:solidFill>
                  <a:srgbClr val="000000"/>
                </a:solidFill>
                <a:highlight>
                  <a:srgbClr val="FFFFFF"/>
                </a:highlight>
                <a:latin typeface="Consolas" panose="020B0609020204030204" pitchFamily="49" charset="0"/>
              </a:rPr>
              <a:t>                </a:t>
            </a:r>
            <a:r>
              <a:rPr lang="en-US" sz="1050" dirty="0" err="1">
                <a:solidFill>
                  <a:srgbClr val="2B91AF"/>
                </a:solidFill>
                <a:highlight>
                  <a:srgbClr val="FFFFFF"/>
                </a:highlight>
                <a:latin typeface="Consolas" panose="020B0609020204030204" pitchFamily="49" charset="0"/>
              </a:rPr>
              <a:t>Console</a:t>
            </a:r>
            <a:r>
              <a:rPr lang="en-US" sz="1050" dirty="0" err="1">
                <a:solidFill>
                  <a:srgbClr val="000000"/>
                </a:solidFill>
                <a:highlight>
                  <a:srgbClr val="FFFFFF"/>
                </a:highlight>
                <a:latin typeface="Consolas" panose="020B0609020204030204" pitchFamily="49" charset="0"/>
              </a:rPr>
              <a:t>.Write</a:t>
            </a:r>
            <a:r>
              <a:rPr lang="en-US" sz="1050" dirty="0">
                <a:solidFill>
                  <a:srgbClr val="000000"/>
                </a:solidFill>
                <a:highlight>
                  <a:srgbClr val="FFFFFF"/>
                </a:highlight>
                <a:latin typeface="Consolas" panose="020B0609020204030204" pitchFamily="49" charset="0"/>
              </a:rPr>
              <a:t>(c + </a:t>
            </a:r>
            <a:r>
              <a:rPr lang="en-US" sz="1050" dirty="0">
                <a:solidFill>
                  <a:srgbClr val="A31515"/>
                </a:solidFill>
                <a:highlight>
                  <a:srgbClr val="FFFFFF"/>
                </a:highlight>
                <a:latin typeface="Consolas" panose="020B0609020204030204" pitchFamily="49" charset="0"/>
              </a:rPr>
              <a:t>" "</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err="1">
                <a:solidFill>
                  <a:srgbClr val="2B91AF"/>
                </a:solidFill>
                <a:highlight>
                  <a:srgbClr val="FFFFFF"/>
                </a:highlight>
                <a:latin typeface="Consolas" panose="020B0609020204030204" pitchFamily="49" charset="0"/>
              </a:rPr>
              <a:t>Console</a:t>
            </a:r>
            <a:r>
              <a:rPr lang="en-US" sz="1050" dirty="0" err="1">
                <a:solidFill>
                  <a:srgbClr val="000000"/>
                </a:solidFill>
                <a:highlight>
                  <a:srgbClr val="FFFFFF"/>
                </a:highlight>
                <a:latin typeface="Consolas" panose="020B0609020204030204" pitchFamily="49" charset="0"/>
              </a:rPr>
              <a:t>.WriteLine</a:t>
            </a:r>
            <a:r>
              <a:rPr lang="en-US" sz="1050" dirty="0">
                <a:solidFill>
                  <a:srgbClr val="000000"/>
                </a:solidFill>
                <a:highlight>
                  <a:srgbClr val="FFFFFF"/>
                </a:highlight>
                <a:latin typeface="Consolas" panose="020B0609020204030204" pitchFamily="49" charset="0"/>
              </a:rPr>
              <a:t>(</a:t>
            </a:r>
            <a:r>
              <a:rPr lang="en-US" sz="1050" dirty="0">
                <a:solidFill>
                  <a:srgbClr val="A31515"/>
                </a:solidFill>
                <a:highlight>
                  <a:srgbClr val="FFFFFF"/>
                </a:highlight>
                <a:latin typeface="Consolas" panose="020B0609020204030204" pitchFamily="49" charset="0"/>
              </a:rPr>
              <a:t>"\n"</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a:solidFill>
                  <a:srgbClr val="008000"/>
                </a:solidFill>
                <a:highlight>
                  <a:srgbClr val="FFFFFF"/>
                </a:highlight>
                <a:latin typeface="Consolas" panose="020B0609020204030204" pitchFamily="49" charset="0"/>
              </a:rPr>
              <a:t>// Change contents using array indexing.</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1050" dirty="0" err="1">
                <a:solidFill>
                  <a:srgbClr val="2B91AF"/>
                </a:solidFill>
                <a:highlight>
                  <a:srgbClr val="FFFFFF"/>
                </a:highlight>
                <a:latin typeface="Consolas" panose="020B0609020204030204" pitchFamily="49" charset="0"/>
              </a:rPr>
              <a:t>Console</a:t>
            </a:r>
            <a:r>
              <a:rPr lang="en-US" sz="1050" dirty="0" err="1">
                <a:solidFill>
                  <a:srgbClr val="000000"/>
                </a:solidFill>
                <a:highlight>
                  <a:srgbClr val="FFFFFF"/>
                </a:highlight>
                <a:latin typeface="Consolas" panose="020B0609020204030204" pitchFamily="49" charset="0"/>
              </a:rPr>
              <a:t>.WriteLine</a:t>
            </a:r>
            <a:r>
              <a:rPr lang="en-US" sz="1050" dirty="0">
                <a:solidFill>
                  <a:srgbClr val="000000"/>
                </a:solidFill>
                <a:highlight>
                  <a:srgbClr val="FFFFFF"/>
                </a:highlight>
                <a:latin typeface="Consolas" panose="020B0609020204030204" pitchFamily="49" charset="0"/>
              </a:rPr>
              <a:t>(</a:t>
            </a:r>
            <a:r>
              <a:rPr lang="en-US" sz="1050" dirty="0">
                <a:solidFill>
                  <a:srgbClr val="A31515"/>
                </a:solidFill>
                <a:highlight>
                  <a:srgbClr val="FFFFFF"/>
                </a:highlight>
                <a:latin typeface="Consolas" panose="020B0609020204030204" pitchFamily="49" charset="0"/>
              </a:rPr>
              <a:t>" ilk </a:t>
            </a:r>
            <a:r>
              <a:rPr lang="en-US" sz="1050" dirty="0" err="1">
                <a:solidFill>
                  <a:srgbClr val="A31515"/>
                </a:solidFill>
                <a:highlight>
                  <a:srgbClr val="FFFFFF"/>
                </a:highlight>
                <a:latin typeface="Consolas" panose="020B0609020204030204" pitchFamily="49" charset="0"/>
              </a:rPr>
              <a:t>üç</a:t>
            </a:r>
            <a:r>
              <a:rPr lang="en-US" sz="1050" dirty="0">
                <a:solidFill>
                  <a:srgbClr val="A31515"/>
                </a:solidFill>
                <a:highlight>
                  <a:srgbClr val="FFFFFF"/>
                </a:highlight>
                <a:latin typeface="Consolas" panose="020B0609020204030204" pitchFamily="49" charset="0"/>
              </a:rPr>
              <a:t> </a:t>
            </a:r>
            <a:r>
              <a:rPr lang="en-US" sz="1050" dirty="0" err="1">
                <a:solidFill>
                  <a:srgbClr val="A31515"/>
                </a:solidFill>
                <a:highlight>
                  <a:srgbClr val="FFFFFF"/>
                </a:highlight>
                <a:latin typeface="Consolas" panose="020B0609020204030204" pitchFamily="49" charset="0"/>
              </a:rPr>
              <a:t>elemanı</a:t>
            </a:r>
            <a:r>
              <a:rPr lang="en-US" sz="1050" dirty="0">
                <a:solidFill>
                  <a:srgbClr val="A31515"/>
                </a:solidFill>
                <a:highlight>
                  <a:srgbClr val="FFFFFF"/>
                </a:highlight>
                <a:latin typeface="Consolas" panose="020B0609020204030204" pitchFamily="49" charset="0"/>
              </a:rPr>
              <a:t> </a:t>
            </a:r>
            <a:r>
              <a:rPr lang="en-US" sz="1050" dirty="0" err="1">
                <a:solidFill>
                  <a:srgbClr val="A31515"/>
                </a:solidFill>
                <a:highlight>
                  <a:srgbClr val="FFFFFF"/>
                </a:highlight>
                <a:latin typeface="Consolas" panose="020B0609020204030204" pitchFamily="49" charset="0"/>
              </a:rPr>
              <a:t>değiştirme</a:t>
            </a:r>
            <a:r>
              <a:rPr lang="en-US" sz="1050" dirty="0">
                <a:solidFill>
                  <a:srgbClr val="A31515"/>
                </a:solidFill>
                <a:highlight>
                  <a:srgbClr val="FFFFFF"/>
                </a:highlight>
                <a:latin typeface="Consolas" panose="020B0609020204030204" pitchFamily="49" charset="0"/>
              </a:rPr>
              <a:t> "</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al[0] = </a:t>
            </a:r>
            <a:r>
              <a:rPr lang="en-US" sz="1050" dirty="0">
                <a:solidFill>
                  <a:srgbClr val="A31515"/>
                </a:solidFill>
                <a:highlight>
                  <a:srgbClr val="FFFFFF"/>
                </a:highlight>
                <a:latin typeface="Consolas" panose="020B0609020204030204" pitchFamily="49" charset="0"/>
              </a:rPr>
              <a:t>'X'</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al[1] = </a:t>
            </a:r>
            <a:r>
              <a:rPr lang="en-US" sz="1050" dirty="0">
                <a:solidFill>
                  <a:srgbClr val="A31515"/>
                </a:solidFill>
                <a:highlight>
                  <a:srgbClr val="FFFFFF"/>
                </a:highlight>
                <a:latin typeface="Consolas" panose="020B0609020204030204" pitchFamily="49" charset="0"/>
              </a:rPr>
              <a:t>'Y'</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al[2] = </a:t>
            </a:r>
            <a:r>
              <a:rPr lang="en-US" sz="1050" dirty="0">
                <a:solidFill>
                  <a:srgbClr val="A31515"/>
                </a:solidFill>
                <a:highlight>
                  <a:srgbClr val="FFFFFF"/>
                </a:highlight>
                <a:latin typeface="Consolas" panose="020B0609020204030204" pitchFamily="49" charset="0"/>
              </a:rPr>
              <a:t>'Z'</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err="1">
                <a:solidFill>
                  <a:srgbClr val="2B91AF"/>
                </a:solidFill>
                <a:highlight>
                  <a:srgbClr val="FFFFFF"/>
                </a:highlight>
                <a:latin typeface="Consolas" panose="020B0609020204030204" pitchFamily="49" charset="0"/>
              </a:rPr>
              <a:t>Console</a:t>
            </a:r>
            <a:r>
              <a:rPr lang="en-US" sz="1050" dirty="0" err="1">
                <a:solidFill>
                  <a:srgbClr val="000000"/>
                </a:solidFill>
                <a:highlight>
                  <a:srgbClr val="FFFFFF"/>
                </a:highlight>
                <a:latin typeface="Consolas" panose="020B0609020204030204" pitchFamily="49" charset="0"/>
              </a:rPr>
              <a:t>.Write</a:t>
            </a:r>
            <a:r>
              <a:rPr lang="en-US" sz="1050" dirty="0">
                <a:solidFill>
                  <a:srgbClr val="000000"/>
                </a:solidFill>
                <a:highlight>
                  <a:srgbClr val="FFFFFF"/>
                </a:highlight>
                <a:latin typeface="Consolas" panose="020B0609020204030204" pitchFamily="49" charset="0"/>
              </a:rPr>
              <a:t>(</a:t>
            </a:r>
            <a:r>
              <a:rPr lang="en-US" sz="1050" dirty="0">
                <a:solidFill>
                  <a:srgbClr val="A31515"/>
                </a:solidFill>
                <a:highlight>
                  <a:srgbClr val="FFFFFF"/>
                </a:highlight>
                <a:latin typeface="Consolas" panose="020B0609020204030204" pitchFamily="49" charset="0"/>
              </a:rPr>
              <a:t>" </a:t>
            </a:r>
            <a:r>
              <a:rPr lang="en-US" sz="1050" dirty="0" err="1">
                <a:solidFill>
                  <a:srgbClr val="A31515"/>
                </a:solidFill>
                <a:highlight>
                  <a:srgbClr val="FFFFFF"/>
                </a:highlight>
                <a:latin typeface="Consolas" panose="020B0609020204030204" pitchFamily="49" charset="0"/>
              </a:rPr>
              <a:t>elemanlar</a:t>
            </a:r>
            <a:r>
              <a:rPr lang="en-US" sz="1050" dirty="0">
                <a:solidFill>
                  <a:srgbClr val="A31515"/>
                </a:solidFill>
                <a:highlight>
                  <a:srgbClr val="FFFFFF"/>
                </a:highlight>
                <a:latin typeface="Consolas" panose="020B0609020204030204" pitchFamily="49" charset="0"/>
              </a:rPr>
              <a:t>: "</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err="1">
                <a:solidFill>
                  <a:srgbClr val="0000FF"/>
                </a:solidFill>
                <a:highlight>
                  <a:srgbClr val="FFFFFF"/>
                </a:highlight>
                <a:latin typeface="Consolas" panose="020B0609020204030204" pitchFamily="49" charset="0"/>
              </a:rPr>
              <a:t>foreach</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char</a:t>
            </a:r>
            <a:r>
              <a:rPr lang="en-US" sz="1050" dirty="0">
                <a:solidFill>
                  <a:srgbClr val="000000"/>
                </a:solidFill>
                <a:highlight>
                  <a:srgbClr val="FFFFFF"/>
                </a:highlight>
                <a:latin typeface="Consolas" panose="020B0609020204030204" pitchFamily="49" charset="0"/>
              </a:rPr>
              <a:t> c </a:t>
            </a:r>
            <a:r>
              <a:rPr lang="en-US" sz="1050" dirty="0">
                <a:solidFill>
                  <a:srgbClr val="0000FF"/>
                </a:solidFill>
                <a:highlight>
                  <a:srgbClr val="FFFFFF"/>
                </a:highlight>
                <a:latin typeface="Consolas" panose="020B0609020204030204" pitchFamily="49" charset="0"/>
              </a:rPr>
              <a:t>in</a:t>
            </a:r>
            <a:r>
              <a:rPr lang="en-US" sz="1050" dirty="0">
                <a:solidFill>
                  <a:srgbClr val="000000"/>
                </a:solidFill>
                <a:highlight>
                  <a:srgbClr val="FFFFFF"/>
                </a:highlight>
                <a:latin typeface="Consolas" panose="020B0609020204030204" pitchFamily="49" charset="0"/>
              </a:rPr>
              <a:t> al)</a:t>
            </a:r>
          </a:p>
          <a:p>
            <a:r>
              <a:rPr lang="en-US" sz="1050" dirty="0">
                <a:solidFill>
                  <a:srgbClr val="000000"/>
                </a:solidFill>
                <a:highlight>
                  <a:srgbClr val="FFFFFF"/>
                </a:highlight>
                <a:latin typeface="Consolas" panose="020B0609020204030204" pitchFamily="49" charset="0"/>
              </a:rPr>
              <a:t>                </a:t>
            </a:r>
            <a:r>
              <a:rPr lang="en-US" sz="1050" dirty="0" err="1">
                <a:solidFill>
                  <a:srgbClr val="2B91AF"/>
                </a:solidFill>
                <a:highlight>
                  <a:srgbClr val="FFFFFF"/>
                </a:highlight>
                <a:latin typeface="Consolas" panose="020B0609020204030204" pitchFamily="49" charset="0"/>
              </a:rPr>
              <a:t>Console</a:t>
            </a:r>
            <a:r>
              <a:rPr lang="en-US" sz="1050" dirty="0" err="1">
                <a:solidFill>
                  <a:srgbClr val="000000"/>
                </a:solidFill>
                <a:highlight>
                  <a:srgbClr val="FFFFFF"/>
                </a:highlight>
                <a:latin typeface="Consolas" panose="020B0609020204030204" pitchFamily="49" charset="0"/>
              </a:rPr>
              <a:t>.Write</a:t>
            </a:r>
            <a:r>
              <a:rPr lang="en-US" sz="1050" dirty="0">
                <a:solidFill>
                  <a:srgbClr val="000000"/>
                </a:solidFill>
                <a:highlight>
                  <a:srgbClr val="FFFFFF"/>
                </a:highlight>
                <a:latin typeface="Consolas" panose="020B0609020204030204" pitchFamily="49" charset="0"/>
              </a:rPr>
              <a:t>(c + </a:t>
            </a:r>
            <a:r>
              <a:rPr lang="en-US" sz="1050" dirty="0">
                <a:solidFill>
                  <a:srgbClr val="A31515"/>
                </a:solidFill>
                <a:highlight>
                  <a:srgbClr val="FFFFFF"/>
                </a:highlight>
                <a:latin typeface="Consolas" panose="020B0609020204030204" pitchFamily="49" charset="0"/>
              </a:rPr>
              <a:t>" "</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err="1">
                <a:solidFill>
                  <a:srgbClr val="2B91AF"/>
                </a:solidFill>
                <a:highlight>
                  <a:srgbClr val="FFFFFF"/>
                </a:highlight>
                <a:latin typeface="Consolas" panose="020B0609020204030204" pitchFamily="49" charset="0"/>
              </a:rPr>
              <a:t>Console</a:t>
            </a:r>
            <a:r>
              <a:rPr lang="en-US" sz="1050" dirty="0" err="1">
                <a:solidFill>
                  <a:srgbClr val="000000"/>
                </a:solidFill>
                <a:highlight>
                  <a:srgbClr val="FFFFFF"/>
                </a:highlight>
                <a:latin typeface="Consolas" panose="020B0609020204030204" pitchFamily="49" charset="0"/>
              </a:rPr>
              <a:t>.WriteLine</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err="1">
                <a:solidFill>
                  <a:srgbClr val="2B91AF"/>
                </a:solidFill>
                <a:highlight>
                  <a:srgbClr val="FFFFFF"/>
                </a:highlight>
                <a:latin typeface="Consolas" panose="020B0609020204030204" pitchFamily="49" charset="0"/>
              </a:rPr>
              <a:t>Console</a:t>
            </a:r>
            <a:r>
              <a:rPr lang="en-US" sz="1050" dirty="0" err="1">
                <a:solidFill>
                  <a:srgbClr val="000000"/>
                </a:solidFill>
                <a:highlight>
                  <a:srgbClr val="FFFFFF"/>
                </a:highlight>
                <a:latin typeface="Consolas" panose="020B0609020204030204" pitchFamily="49" charset="0"/>
              </a:rPr>
              <a:t>.ReadKey</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p>
          <a:p>
            <a:r>
              <a:rPr lang="en-US" sz="1050" dirty="0">
                <a:solidFill>
                  <a:srgbClr val="000000"/>
                </a:solidFill>
                <a:highlight>
                  <a:srgbClr val="FFFFFF"/>
                </a:highlight>
                <a:latin typeface="Consolas" panose="020B0609020204030204" pitchFamily="49" charset="0"/>
              </a:rPr>
              <a:t>    }</a:t>
            </a:r>
          </a:p>
          <a:p>
            <a:r>
              <a:rPr lang="en-US" sz="1050" dirty="0">
                <a:solidFill>
                  <a:srgbClr val="000000"/>
                </a:solidFill>
                <a:highlight>
                  <a:srgbClr val="FFFFFF"/>
                </a:highlight>
                <a:latin typeface="Consolas" panose="020B0609020204030204" pitchFamily="49" charset="0"/>
              </a:rPr>
              <a:t>}</a:t>
            </a:r>
            <a:endParaRPr lang="en-US" sz="2400" dirty="0"/>
          </a:p>
        </p:txBody>
      </p:sp>
      <p:pic>
        <p:nvPicPr>
          <p:cNvPr id="3" name="Resim 2"/>
          <p:cNvPicPr>
            <a:picLocks noChangeAspect="1"/>
          </p:cNvPicPr>
          <p:nvPr/>
        </p:nvPicPr>
        <p:blipFill rotWithShape="1">
          <a:blip r:embed="rId2"/>
          <a:srcRect r="20845" b="25924"/>
          <a:stretch/>
        </p:blipFill>
        <p:spPr>
          <a:xfrm>
            <a:off x="4145260" y="3652186"/>
            <a:ext cx="4968552" cy="3062186"/>
          </a:xfrm>
          <a:prstGeom prst="rect">
            <a:avLst/>
          </a:prstGeom>
        </p:spPr>
      </p:pic>
    </p:spTree>
    <p:extLst>
      <p:ext uri="{BB962C8B-B14F-4D97-AF65-F5344CB8AC3E}">
        <p14:creationId xmlns:p14="http://schemas.microsoft.com/office/powerpoint/2010/main" val="15632059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23528" y="404664"/>
            <a:ext cx="8424936" cy="3170099"/>
          </a:xfrm>
          <a:prstGeom prst="rect">
            <a:avLst/>
          </a:prstGeom>
        </p:spPr>
        <p:txBody>
          <a:bodyPr wrap="square">
            <a:spAutoFit/>
          </a:bodyPr>
          <a:lstStyle/>
          <a:p>
            <a:pPr algn="just"/>
            <a:r>
              <a:rPr lang="en-US" sz="2000" b="1" dirty="0">
                <a:solidFill>
                  <a:srgbClr val="000000"/>
                </a:solidFill>
                <a:latin typeface="Verdana" panose="020B0604030504040204" pitchFamily="34" charset="0"/>
              </a:rPr>
              <a:t>The </a:t>
            </a:r>
            <a:r>
              <a:rPr lang="en-US" sz="2000" b="1" dirty="0" err="1">
                <a:solidFill>
                  <a:srgbClr val="000000"/>
                </a:solidFill>
                <a:latin typeface="Verdana" panose="020B0604030504040204" pitchFamily="34" charset="0"/>
              </a:rPr>
              <a:t>SortedList</a:t>
            </a:r>
            <a:r>
              <a:rPr lang="en-US" sz="2000" b="1" dirty="0">
                <a:solidFill>
                  <a:srgbClr val="000000"/>
                </a:solidFill>
                <a:latin typeface="Verdana" panose="020B0604030504040204" pitchFamily="34" charset="0"/>
              </a:rPr>
              <a:t> class</a:t>
            </a:r>
            <a:endParaRPr lang="tr-TR" sz="2000" b="1" dirty="0">
              <a:solidFill>
                <a:srgbClr val="000000"/>
              </a:solidFill>
              <a:latin typeface="Verdana" panose="020B0604030504040204" pitchFamily="34" charset="0"/>
            </a:endParaRPr>
          </a:p>
          <a:p>
            <a:pPr algn="just"/>
            <a:endParaRPr lang="tr-TR" sz="2000" b="1" dirty="0">
              <a:solidFill>
                <a:srgbClr val="000000"/>
              </a:solidFill>
              <a:latin typeface="Verdana" panose="020B0604030504040204" pitchFamily="34" charset="0"/>
            </a:endParaRPr>
          </a:p>
          <a:p>
            <a:pPr algn="just"/>
            <a:r>
              <a:rPr lang="en-US" sz="2000" dirty="0">
                <a:solidFill>
                  <a:srgbClr val="000000"/>
                </a:solidFill>
                <a:latin typeface="Verdana" panose="020B0604030504040204" pitchFamily="34" charset="0"/>
              </a:rPr>
              <a:t>represents a collection of key-and-value pairs that are sorted by the keys and are accessible by key and by index.</a:t>
            </a:r>
            <a:endParaRPr lang="tr-TR" sz="2000" dirty="0">
              <a:solidFill>
                <a:srgbClr val="000000"/>
              </a:solidFill>
              <a:latin typeface="Verdana" panose="020B0604030504040204" pitchFamily="34" charset="0"/>
            </a:endParaRPr>
          </a:p>
          <a:p>
            <a:pPr algn="just"/>
            <a:endParaRPr lang="en-US" sz="2000" dirty="0">
              <a:solidFill>
                <a:srgbClr val="000000"/>
              </a:solidFill>
              <a:latin typeface="Verdana" panose="020B0604030504040204" pitchFamily="34" charset="0"/>
            </a:endParaRPr>
          </a:p>
          <a:p>
            <a:pPr algn="just"/>
            <a:r>
              <a:rPr lang="en-US" sz="2000" dirty="0">
                <a:solidFill>
                  <a:srgbClr val="000000"/>
                </a:solidFill>
                <a:latin typeface="Verdana" panose="020B0604030504040204" pitchFamily="34" charset="0"/>
              </a:rPr>
              <a:t>A sorted list is a combination of an array and a hash table. It contains a list of items that can be accessed using a key or an index. If you access items using an index, it is an </a:t>
            </a:r>
            <a:r>
              <a:rPr lang="en-US" sz="2000" dirty="0" err="1">
                <a:solidFill>
                  <a:srgbClr val="000000"/>
                </a:solidFill>
                <a:latin typeface="Verdana" panose="020B0604030504040204" pitchFamily="34" charset="0"/>
              </a:rPr>
              <a:t>ArrayList</a:t>
            </a:r>
            <a:r>
              <a:rPr lang="en-US" sz="2000" dirty="0">
                <a:solidFill>
                  <a:srgbClr val="000000"/>
                </a:solidFill>
                <a:latin typeface="Verdana" panose="020B0604030504040204" pitchFamily="34" charset="0"/>
              </a:rPr>
              <a:t>, and if you access items using a key, it is a </a:t>
            </a:r>
            <a:r>
              <a:rPr lang="en-US" sz="2000" dirty="0" err="1">
                <a:solidFill>
                  <a:srgbClr val="000000"/>
                </a:solidFill>
                <a:latin typeface="Verdana" panose="020B0604030504040204" pitchFamily="34" charset="0"/>
              </a:rPr>
              <a:t>Hashtable</a:t>
            </a:r>
            <a:r>
              <a:rPr lang="en-US" sz="2000" dirty="0">
                <a:solidFill>
                  <a:srgbClr val="000000"/>
                </a:solidFill>
                <a:latin typeface="Verdana" panose="020B0604030504040204" pitchFamily="34" charset="0"/>
              </a:rPr>
              <a:t>. The collection of items is always sorted by the key value.</a:t>
            </a:r>
            <a:endParaRPr lang="en-US" sz="20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8898816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539552" y="148471"/>
            <a:ext cx="6174432" cy="6709529"/>
          </a:xfrm>
          <a:prstGeom prst="rect">
            <a:avLst/>
          </a:prstGeom>
        </p:spPr>
        <p:txBody>
          <a:bodyPr wrap="square">
            <a:spAutoFit/>
          </a:bodyPr>
          <a:lstStyle/>
          <a:p>
            <a:r>
              <a:rPr lang="en-US" sz="1000" dirty="0">
                <a:solidFill>
                  <a:srgbClr val="0000FF"/>
                </a:solidFill>
                <a:highlight>
                  <a:srgbClr val="FFFFFF"/>
                </a:highlight>
                <a:latin typeface="Consolas" panose="020B0609020204030204" pitchFamily="49" charset="0"/>
              </a:rPr>
              <a:t>using</a:t>
            </a:r>
            <a:r>
              <a:rPr lang="en-US" sz="1000" dirty="0">
                <a:solidFill>
                  <a:srgbClr val="000000"/>
                </a:solidFill>
                <a:highlight>
                  <a:srgbClr val="FFFFFF"/>
                </a:highlight>
                <a:latin typeface="Consolas" panose="020B0609020204030204" pitchFamily="49" charset="0"/>
              </a:rPr>
              <a:t> System;</a:t>
            </a:r>
          </a:p>
          <a:p>
            <a:r>
              <a:rPr lang="en-US" sz="1000" dirty="0">
                <a:solidFill>
                  <a:srgbClr val="0000FF"/>
                </a:solidFill>
                <a:highlight>
                  <a:srgbClr val="FFFFFF"/>
                </a:highlight>
                <a:latin typeface="Consolas" panose="020B0609020204030204" pitchFamily="49" charset="0"/>
              </a:rPr>
              <a:t>using</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System.Collections</a:t>
            </a:r>
            <a:r>
              <a:rPr lang="en-US" sz="1000" dirty="0">
                <a:solidFill>
                  <a:srgbClr val="000000"/>
                </a:solidFill>
                <a:highlight>
                  <a:srgbClr val="FFFFFF"/>
                </a:highlight>
                <a:latin typeface="Consolas" panose="020B0609020204030204" pitchFamily="49" charset="0"/>
              </a:rPr>
              <a:t>;</a:t>
            </a:r>
          </a:p>
          <a:p>
            <a:r>
              <a:rPr lang="en-US" sz="1000" dirty="0">
                <a:solidFill>
                  <a:srgbClr val="0000FF"/>
                </a:solidFill>
                <a:highlight>
                  <a:srgbClr val="FFFFFF"/>
                </a:highlight>
                <a:latin typeface="Consolas" panose="020B0609020204030204" pitchFamily="49" charset="0"/>
              </a:rPr>
              <a:t>using</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System.Collections.Generic</a:t>
            </a:r>
            <a:r>
              <a:rPr lang="en-US" sz="1000" dirty="0">
                <a:solidFill>
                  <a:srgbClr val="000000"/>
                </a:solidFill>
                <a:highlight>
                  <a:srgbClr val="FFFFFF"/>
                </a:highlight>
                <a:latin typeface="Consolas" panose="020B0609020204030204" pitchFamily="49" charset="0"/>
              </a:rPr>
              <a:t>;</a:t>
            </a:r>
          </a:p>
          <a:p>
            <a:r>
              <a:rPr lang="en-US" sz="1000" dirty="0">
                <a:solidFill>
                  <a:srgbClr val="0000FF"/>
                </a:solidFill>
                <a:highlight>
                  <a:srgbClr val="FFFFFF"/>
                </a:highlight>
                <a:latin typeface="Consolas" panose="020B0609020204030204" pitchFamily="49" charset="0"/>
              </a:rPr>
              <a:t>using</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System.Linq</a:t>
            </a:r>
            <a:r>
              <a:rPr lang="en-US" sz="1000" dirty="0">
                <a:solidFill>
                  <a:srgbClr val="000000"/>
                </a:solidFill>
                <a:highlight>
                  <a:srgbClr val="FFFFFF"/>
                </a:highlight>
                <a:latin typeface="Consolas" panose="020B0609020204030204" pitchFamily="49" charset="0"/>
              </a:rPr>
              <a:t>;</a:t>
            </a:r>
          </a:p>
          <a:p>
            <a:r>
              <a:rPr lang="en-US" sz="1000" dirty="0">
                <a:solidFill>
                  <a:srgbClr val="0000FF"/>
                </a:solidFill>
                <a:highlight>
                  <a:srgbClr val="FFFFFF"/>
                </a:highlight>
                <a:latin typeface="Consolas" panose="020B0609020204030204" pitchFamily="49" charset="0"/>
              </a:rPr>
              <a:t>using</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System.Text</a:t>
            </a:r>
            <a:r>
              <a:rPr lang="en-US" sz="1000" dirty="0">
                <a:solidFill>
                  <a:srgbClr val="000000"/>
                </a:solidFill>
                <a:highlight>
                  <a:srgbClr val="FFFFFF"/>
                </a:highlight>
                <a:latin typeface="Consolas" panose="020B0609020204030204" pitchFamily="49" charset="0"/>
              </a:rPr>
              <a:t>;</a:t>
            </a:r>
          </a:p>
          <a:p>
            <a:r>
              <a:rPr lang="en-US" sz="1000" dirty="0">
                <a:solidFill>
                  <a:srgbClr val="0000FF"/>
                </a:solidFill>
                <a:highlight>
                  <a:srgbClr val="FFFFFF"/>
                </a:highlight>
                <a:latin typeface="Consolas" panose="020B0609020204030204" pitchFamily="49" charset="0"/>
              </a:rPr>
              <a:t>using</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System.Threading.Tasks</a:t>
            </a:r>
            <a:r>
              <a:rPr lang="en-US" sz="1000" dirty="0">
                <a:solidFill>
                  <a:srgbClr val="000000"/>
                </a:solidFill>
                <a:highlight>
                  <a:srgbClr val="FFFFFF"/>
                </a:highlight>
                <a:latin typeface="Consolas" panose="020B0609020204030204" pitchFamily="49" charset="0"/>
              </a:rPr>
              <a:t>;</a:t>
            </a:r>
          </a:p>
          <a:p>
            <a:endParaRPr lang="en-US" sz="1000" dirty="0">
              <a:solidFill>
                <a:srgbClr val="000000"/>
              </a:solidFill>
              <a:highlight>
                <a:srgbClr val="FFFFFF"/>
              </a:highlight>
              <a:latin typeface="Consolas" panose="020B0609020204030204" pitchFamily="49" charset="0"/>
            </a:endParaRPr>
          </a:p>
          <a:p>
            <a:r>
              <a:rPr lang="en-US" sz="1000" dirty="0">
                <a:solidFill>
                  <a:srgbClr val="0000FF"/>
                </a:solidFill>
                <a:highlight>
                  <a:srgbClr val="FFFFFF"/>
                </a:highlight>
                <a:latin typeface="Consolas" panose="020B0609020204030204" pitchFamily="49" charset="0"/>
              </a:rPr>
              <a:t>namespace</a:t>
            </a:r>
            <a:r>
              <a:rPr lang="en-US" sz="1000" dirty="0">
                <a:solidFill>
                  <a:srgbClr val="000000"/>
                </a:solidFill>
                <a:highlight>
                  <a:srgbClr val="FFFFFF"/>
                </a:highlight>
                <a:latin typeface="Consolas" panose="020B0609020204030204" pitchFamily="49" charset="0"/>
              </a:rPr>
              <a:t> listarray1</a:t>
            </a:r>
          </a:p>
          <a:p>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class</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SortedListDemo</a:t>
            </a:r>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static</a:t>
            </a:r>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void</a:t>
            </a:r>
            <a:r>
              <a:rPr lang="en-US" sz="1000" dirty="0">
                <a:solidFill>
                  <a:srgbClr val="000000"/>
                </a:solidFill>
                <a:highlight>
                  <a:srgbClr val="FFFFFF"/>
                </a:highlight>
                <a:latin typeface="Consolas" panose="020B0609020204030204" pitchFamily="49" charset="0"/>
              </a:rPr>
              <a:t> Main()</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SortedList</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sl</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SortedList</a:t>
            </a:r>
            <a:r>
              <a:rPr lang="en-US" sz="1000" dirty="0">
                <a:solidFill>
                  <a:srgbClr val="000000"/>
                </a:solidFill>
                <a:highlight>
                  <a:srgbClr val="FFFFFF"/>
                </a:highlight>
                <a:latin typeface="Consolas" panose="020B0609020204030204" pitchFamily="49" charset="0"/>
              </a:rPr>
              <a:t>();</a:t>
            </a:r>
          </a:p>
          <a:p>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sl.Add</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"001"</a:t>
            </a:r>
            <a:r>
              <a:rPr lang="en-US" sz="1000" dirty="0">
                <a:solidFill>
                  <a:srgbClr val="000000"/>
                </a:solidFill>
                <a:highlight>
                  <a:srgbClr val="FFFFFF"/>
                </a:highlight>
                <a:latin typeface="Consolas" panose="020B0609020204030204" pitchFamily="49" charset="0"/>
              </a:rPr>
              <a:t>, </a:t>
            </a:r>
            <a:r>
              <a:rPr lang="en-US" sz="1000" dirty="0">
                <a:solidFill>
                  <a:srgbClr val="A31515"/>
                </a:solidFill>
                <a:highlight>
                  <a:srgbClr val="FFFFFF"/>
                </a:highlight>
                <a:latin typeface="Consolas" panose="020B0609020204030204" pitchFamily="49" charset="0"/>
              </a:rPr>
              <a:t>"Zara Ali"</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sl.Add</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"002"</a:t>
            </a:r>
            <a:r>
              <a:rPr lang="en-US" sz="1000" dirty="0">
                <a:solidFill>
                  <a:srgbClr val="000000"/>
                </a:solidFill>
                <a:highlight>
                  <a:srgbClr val="FFFFFF"/>
                </a:highlight>
                <a:latin typeface="Consolas" panose="020B0609020204030204" pitchFamily="49" charset="0"/>
              </a:rPr>
              <a:t>, </a:t>
            </a:r>
            <a:r>
              <a:rPr lang="en-US" sz="1000" dirty="0">
                <a:solidFill>
                  <a:srgbClr val="A31515"/>
                </a:solidFill>
                <a:highlight>
                  <a:srgbClr val="FFFFFF"/>
                </a:highlight>
                <a:latin typeface="Consolas" panose="020B0609020204030204" pitchFamily="49" charset="0"/>
              </a:rPr>
              <a:t>"</a:t>
            </a:r>
            <a:r>
              <a:rPr lang="en-US" sz="1000" dirty="0" err="1">
                <a:solidFill>
                  <a:srgbClr val="A31515"/>
                </a:solidFill>
                <a:highlight>
                  <a:srgbClr val="FFFFFF"/>
                </a:highlight>
                <a:latin typeface="Consolas" panose="020B0609020204030204" pitchFamily="49" charset="0"/>
              </a:rPr>
              <a:t>Abida</a:t>
            </a:r>
            <a:r>
              <a:rPr lang="en-US" sz="1000" dirty="0">
                <a:solidFill>
                  <a:srgbClr val="A31515"/>
                </a:solidFill>
                <a:highlight>
                  <a:srgbClr val="FFFFFF"/>
                </a:highlight>
                <a:latin typeface="Consolas" panose="020B0609020204030204" pitchFamily="49" charset="0"/>
              </a:rPr>
              <a:t> </a:t>
            </a:r>
            <a:r>
              <a:rPr lang="en-US" sz="1000" dirty="0" err="1">
                <a:solidFill>
                  <a:srgbClr val="A31515"/>
                </a:solidFill>
                <a:highlight>
                  <a:srgbClr val="FFFFFF"/>
                </a:highlight>
                <a:latin typeface="Consolas" panose="020B0609020204030204" pitchFamily="49" charset="0"/>
              </a:rPr>
              <a:t>Rehman</a:t>
            </a:r>
            <a:r>
              <a:rPr lang="en-US" sz="1000" dirty="0">
                <a:solidFill>
                  <a:srgbClr val="A31515"/>
                </a:solidFill>
                <a:highlight>
                  <a:srgbClr val="FFFFFF"/>
                </a:highlight>
                <a:latin typeface="Consolas" panose="020B0609020204030204" pitchFamily="49" charset="0"/>
              </a:rPr>
              <a:t>"</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sl.Add</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"003"</a:t>
            </a:r>
            <a:r>
              <a:rPr lang="en-US" sz="1000" dirty="0">
                <a:solidFill>
                  <a:srgbClr val="000000"/>
                </a:solidFill>
                <a:highlight>
                  <a:srgbClr val="FFFFFF"/>
                </a:highlight>
                <a:latin typeface="Consolas" panose="020B0609020204030204" pitchFamily="49" charset="0"/>
              </a:rPr>
              <a:t>, </a:t>
            </a:r>
            <a:r>
              <a:rPr lang="en-US" sz="1000" dirty="0">
                <a:solidFill>
                  <a:srgbClr val="A31515"/>
                </a:solidFill>
                <a:highlight>
                  <a:srgbClr val="FFFFFF"/>
                </a:highlight>
                <a:latin typeface="Consolas" panose="020B0609020204030204" pitchFamily="49" charset="0"/>
              </a:rPr>
              <a:t>"Joe </a:t>
            </a:r>
            <a:r>
              <a:rPr lang="en-US" sz="1000" dirty="0" err="1">
                <a:solidFill>
                  <a:srgbClr val="A31515"/>
                </a:solidFill>
                <a:highlight>
                  <a:srgbClr val="FFFFFF"/>
                </a:highlight>
                <a:latin typeface="Consolas" panose="020B0609020204030204" pitchFamily="49" charset="0"/>
              </a:rPr>
              <a:t>Holzner</a:t>
            </a:r>
            <a:r>
              <a:rPr lang="en-US" sz="1000" dirty="0">
                <a:solidFill>
                  <a:srgbClr val="A31515"/>
                </a:solidFill>
                <a:highlight>
                  <a:srgbClr val="FFFFFF"/>
                </a:highlight>
                <a:latin typeface="Consolas" panose="020B0609020204030204" pitchFamily="49" charset="0"/>
              </a:rPr>
              <a:t>"</a:t>
            </a:r>
            <a:r>
              <a:rPr lang="en-US" sz="1000" dirty="0">
                <a:solidFill>
                  <a:srgbClr val="000000"/>
                </a:solidFill>
                <a:highlight>
                  <a:srgbClr val="FFFFFF"/>
                </a:highlight>
                <a:latin typeface="Consolas" panose="020B0609020204030204" pitchFamily="49" charset="0"/>
              </a:rPr>
              <a:t>);</a:t>
            </a:r>
          </a:p>
          <a:p>
            <a:r>
              <a:rPr lang="de-DE" sz="1000" dirty="0">
                <a:solidFill>
                  <a:srgbClr val="000000"/>
                </a:solidFill>
                <a:highlight>
                  <a:srgbClr val="FFFFFF"/>
                </a:highlight>
                <a:latin typeface="Consolas" panose="020B0609020204030204" pitchFamily="49" charset="0"/>
              </a:rPr>
              <a:t>            </a:t>
            </a:r>
            <a:r>
              <a:rPr lang="de-DE" sz="1000" dirty="0" err="1">
                <a:solidFill>
                  <a:srgbClr val="000000"/>
                </a:solidFill>
                <a:highlight>
                  <a:srgbClr val="FFFFFF"/>
                </a:highlight>
                <a:latin typeface="Consolas" panose="020B0609020204030204" pitchFamily="49" charset="0"/>
              </a:rPr>
              <a:t>sl.Add</a:t>
            </a:r>
            <a:r>
              <a:rPr lang="de-DE" sz="1000" dirty="0">
                <a:solidFill>
                  <a:srgbClr val="000000"/>
                </a:solidFill>
                <a:highlight>
                  <a:srgbClr val="FFFFFF"/>
                </a:highlight>
                <a:latin typeface="Consolas" panose="020B0609020204030204" pitchFamily="49" charset="0"/>
              </a:rPr>
              <a:t>(</a:t>
            </a:r>
            <a:r>
              <a:rPr lang="de-DE" sz="1000" dirty="0">
                <a:solidFill>
                  <a:srgbClr val="A31515"/>
                </a:solidFill>
                <a:highlight>
                  <a:srgbClr val="FFFFFF"/>
                </a:highlight>
                <a:latin typeface="Consolas" panose="020B0609020204030204" pitchFamily="49" charset="0"/>
              </a:rPr>
              <a:t>"004"</a:t>
            </a:r>
            <a:r>
              <a:rPr lang="de-DE" sz="1000" dirty="0">
                <a:solidFill>
                  <a:srgbClr val="000000"/>
                </a:solidFill>
                <a:highlight>
                  <a:srgbClr val="FFFFFF"/>
                </a:highlight>
                <a:latin typeface="Consolas" panose="020B0609020204030204" pitchFamily="49" charset="0"/>
              </a:rPr>
              <a:t>, </a:t>
            </a:r>
            <a:r>
              <a:rPr lang="de-DE" sz="1000" dirty="0">
                <a:solidFill>
                  <a:srgbClr val="A31515"/>
                </a:solidFill>
                <a:highlight>
                  <a:srgbClr val="FFFFFF"/>
                </a:highlight>
                <a:latin typeface="Consolas" panose="020B0609020204030204" pitchFamily="49" charset="0"/>
              </a:rPr>
              <a:t>"</a:t>
            </a:r>
            <a:r>
              <a:rPr lang="de-DE" sz="1000" dirty="0" err="1">
                <a:solidFill>
                  <a:srgbClr val="A31515"/>
                </a:solidFill>
                <a:highlight>
                  <a:srgbClr val="FFFFFF"/>
                </a:highlight>
                <a:latin typeface="Consolas" panose="020B0609020204030204" pitchFamily="49" charset="0"/>
              </a:rPr>
              <a:t>Mausam</a:t>
            </a:r>
            <a:r>
              <a:rPr lang="de-DE" sz="1000" dirty="0">
                <a:solidFill>
                  <a:srgbClr val="A31515"/>
                </a:solidFill>
                <a:highlight>
                  <a:srgbClr val="FFFFFF"/>
                </a:highlight>
                <a:latin typeface="Consolas" panose="020B0609020204030204" pitchFamily="49" charset="0"/>
              </a:rPr>
              <a:t> Benazir Nur"</a:t>
            </a:r>
            <a:r>
              <a:rPr lang="de-DE"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sl.Add</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"005"</a:t>
            </a:r>
            <a:r>
              <a:rPr lang="en-US" sz="1000" dirty="0">
                <a:solidFill>
                  <a:srgbClr val="000000"/>
                </a:solidFill>
                <a:highlight>
                  <a:srgbClr val="FFFFFF"/>
                </a:highlight>
                <a:latin typeface="Consolas" panose="020B0609020204030204" pitchFamily="49" charset="0"/>
              </a:rPr>
              <a:t>, </a:t>
            </a:r>
            <a:r>
              <a:rPr lang="en-US" sz="1000" dirty="0">
                <a:solidFill>
                  <a:srgbClr val="A31515"/>
                </a:solidFill>
                <a:highlight>
                  <a:srgbClr val="FFFFFF"/>
                </a:highlight>
                <a:latin typeface="Consolas" panose="020B0609020204030204" pitchFamily="49" charset="0"/>
              </a:rPr>
              <a:t>"M. </a:t>
            </a:r>
            <a:r>
              <a:rPr lang="en-US" sz="1000" dirty="0" err="1">
                <a:solidFill>
                  <a:srgbClr val="A31515"/>
                </a:solidFill>
                <a:highlight>
                  <a:srgbClr val="FFFFFF"/>
                </a:highlight>
                <a:latin typeface="Consolas" panose="020B0609020204030204" pitchFamily="49" charset="0"/>
              </a:rPr>
              <a:t>Amlan</a:t>
            </a:r>
            <a:r>
              <a:rPr lang="en-US" sz="1000" dirty="0">
                <a:solidFill>
                  <a:srgbClr val="A31515"/>
                </a:solidFill>
                <a:highlight>
                  <a:srgbClr val="FFFFFF"/>
                </a:highlight>
                <a:latin typeface="Consolas" panose="020B0609020204030204" pitchFamily="49" charset="0"/>
              </a:rPr>
              <a:t>"</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sl.Add</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"006"</a:t>
            </a:r>
            <a:r>
              <a:rPr lang="en-US" sz="1000" dirty="0">
                <a:solidFill>
                  <a:srgbClr val="000000"/>
                </a:solidFill>
                <a:highlight>
                  <a:srgbClr val="FFFFFF"/>
                </a:highlight>
                <a:latin typeface="Consolas" panose="020B0609020204030204" pitchFamily="49" charset="0"/>
              </a:rPr>
              <a:t>, </a:t>
            </a:r>
            <a:r>
              <a:rPr lang="en-US" sz="1000" dirty="0">
                <a:solidFill>
                  <a:srgbClr val="A31515"/>
                </a:solidFill>
                <a:highlight>
                  <a:srgbClr val="FFFFFF"/>
                </a:highlight>
                <a:latin typeface="Consolas" panose="020B0609020204030204" pitchFamily="49" charset="0"/>
              </a:rPr>
              <a:t>"M. </a:t>
            </a:r>
            <a:r>
              <a:rPr lang="en-US" sz="1000" dirty="0" err="1">
                <a:solidFill>
                  <a:srgbClr val="A31515"/>
                </a:solidFill>
                <a:highlight>
                  <a:srgbClr val="FFFFFF"/>
                </a:highlight>
                <a:latin typeface="Consolas" panose="020B0609020204030204" pitchFamily="49" charset="0"/>
              </a:rPr>
              <a:t>Arif</a:t>
            </a:r>
            <a:r>
              <a:rPr lang="en-US" sz="1000" dirty="0">
                <a:solidFill>
                  <a:srgbClr val="A31515"/>
                </a:solidFill>
                <a:highlight>
                  <a:srgbClr val="FFFFFF"/>
                </a:highlight>
                <a:latin typeface="Consolas" panose="020B0609020204030204" pitchFamily="49" charset="0"/>
              </a:rPr>
              <a:t>"</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sl.Add</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"007"</a:t>
            </a:r>
            <a:r>
              <a:rPr lang="en-US" sz="1000" dirty="0">
                <a:solidFill>
                  <a:srgbClr val="000000"/>
                </a:solidFill>
                <a:highlight>
                  <a:srgbClr val="FFFFFF"/>
                </a:highlight>
                <a:latin typeface="Consolas" panose="020B0609020204030204" pitchFamily="49" charset="0"/>
              </a:rPr>
              <a:t>, </a:t>
            </a:r>
            <a:r>
              <a:rPr lang="en-US" sz="1000" dirty="0">
                <a:solidFill>
                  <a:srgbClr val="A31515"/>
                </a:solidFill>
                <a:highlight>
                  <a:srgbClr val="FFFFFF"/>
                </a:highlight>
                <a:latin typeface="Consolas" panose="020B0609020204030204" pitchFamily="49" charset="0"/>
              </a:rPr>
              <a:t>"</a:t>
            </a:r>
            <a:r>
              <a:rPr lang="en-US" sz="1000" dirty="0" err="1">
                <a:solidFill>
                  <a:srgbClr val="A31515"/>
                </a:solidFill>
                <a:highlight>
                  <a:srgbClr val="FFFFFF"/>
                </a:highlight>
                <a:latin typeface="Consolas" panose="020B0609020204030204" pitchFamily="49" charset="0"/>
              </a:rPr>
              <a:t>Ritesh</a:t>
            </a:r>
            <a:r>
              <a:rPr lang="en-US" sz="1000" dirty="0">
                <a:solidFill>
                  <a:srgbClr val="A31515"/>
                </a:solidFill>
                <a:highlight>
                  <a:srgbClr val="FFFFFF"/>
                </a:highlight>
                <a:latin typeface="Consolas" panose="020B0609020204030204" pitchFamily="49" charset="0"/>
              </a:rPr>
              <a:t> </a:t>
            </a:r>
            <a:r>
              <a:rPr lang="en-US" sz="1000" dirty="0" err="1">
                <a:solidFill>
                  <a:srgbClr val="A31515"/>
                </a:solidFill>
                <a:highlight>
                  <a:srgbClr val="FFFFFF"/>
                </a:highlight>
                <a:latin typeface="Consolas" panose="020B0609020204030204" pitchFamily="49" charset="0"/>
              </a:rPr>
              <a:t>Saikia</a:t>
            </a:r>
            <a:r>
              <a:rPr lang="en-US" sz="1000" dirty="0">
                <a:solidFill>
                  <a:srgbClr val="A31515"/>
                </a:solidFill>
                <a:highlight>
                  <a:srgbClr val="FFFFFF"/>
                </a:highlight>
                <a:latin typeface="Consolas" panose="020B0609020204030204" pitchFamily="49" charset="0"/>
              </a:rPr>
              <a:t>"</a:t>
            </a:r>
            <a:r>
              <a:rPr lang="en-US" sz="1000" dirty="0">
                <a:solidFill>
                  <a:srgbClr val="000000"/>
                </a:solidFill>
                <a:highlight>
                  <a:srgbClr val="FFFFFF"/>
                </a:highlight>
                <a:latin typeface="Consolas" panose="020B0609020204030204" pitchFamily="49" charset="0"/>
              </a:rPr>
              <a:t>);</a:t>
            </a:r>
          </a:p>
          <a:p>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if</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sl.ContainsValue</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a:t>
            </a:r>
            <a:r>
              <a:rPr lang="en-US" sz="1000" dirty="0" err="1">
                <a:solidFill>
                  <a:srgbClr val="A31515"/>
                </a:solidFill>
                <a:highlight>
                  <a:srgbClr val="FFFFFF"/>
                </a:highlight>
                <a:latin typeface="Consolas" panose="020B0609020204030204" pitchFamily="49" charset="0"/>
              </a:rPr>
              <a:t>Nuha</a:t>
            </a:r>
            <a:r>
              <a:rPr lang="en-US" sz="1000" dirty="0">
                <a:solidFill>
                  <a:srgbClr val="A31515"/>
                </a:solidFill>
                <a:highlight>
                  <a:srgbClr val="FFFFFF"/>
                </a:highlight>
                <a:latin typeface="Consolas" panose="020B0609020204030204" pitchFamily="49" charset="0"/>
              </a:rPr>
              <a:t> Ali"</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Console</a:t>
            </a:r>
            <a:r>
              <a:rPr lang="en-US" sz="1000" dirty="0" err="1">
                <a:solidFill>
                  <a:srgbClr val="000000"/>
                </a:solidFill>
                <a:highlight>
                  <a:srgbClr val="FFFFFF"/>
                </a:highlight>
                <a:latin typeface="Consolas" panose="020B0609020204030204" pitchFamily="49" charset="0"/>
              </a:rPr>
              <a:t>.WriteLine</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"This student name is already in the list"</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else</a:t>
            </a:r>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sl.Add</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"008"</a:t>
            </a:r>
            <a:r>
              <a:rPr lang="en-US" sz="1000" dirty="0">
                <a:solidFill>
                  <a:srgbClr val="000000"/>
                </a:solidFill>
                <a:highlight>
                  <a:srgbClr val="FFFFFF"/>
                </a:highlight>
                <a:latin typeface="Consolas" panose="020B0609020204030204" pitchFamily="49" charset="0"/>
              </a:rPr>
              <a:t>, </a:t>
            </a:r>
            <a:r>
              <a:rPr lang="en-US" sz="1000" dirty="0">
                <a:solidFill>
                  <a:srgbClr val="A31515"/>
                </a:solidFill>
                <a:highlight>
                  <a:srgbClr val="FFFFFF"/>
                </a:highlight>
                <a:latin typeface="Consolas" panose="020B0609020204030204" pitchFamily="49" charset="0"/>
              </a:rPr>
              <a:t>"</a:t>
            </a:r>
            <a:r>
              <a:rPr lang="en-US" sz="1000" dirty="0" err="1">
                <a:solidFill>
                  <a:srgbClr val="A31515"/>
                </a:solidFill>
                <a:highlight>
                  <a:srgbClr val="FFFFFF"/>
                </a:highlight>
                <a:latin typeface="Consolas" panose="020B0609020204030204" pitchFamily="49" charset="0"/>
              </a:rPr>
              <a:t>Nuha</a:t>
            </a:r>
            <a:r>
              <a:rPr lang="en-US" sz="1000" dirty="0">
                <a:solidFill>
                  <a:srgbClr val="A31515"/>
                </a:solidFill>
                <a:highlight>
                  <a:srgbClr val="FFFFFF"/>
                </a:highlight>
                <a:latin typeface="Consolas" panose="020B0609020204030204" pitchFamily="49" charset="0"/>
              </a:rPr>
              <a:t> Ali"</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r>
              <a:rPr lang="en-US" sz="1000" dirty="0">
                <a:solidFill>
                  <a:srgbClr val="008000"/>
                </a:solidFill>
                <a:highlight>
                  <a:srgbClr val="FFFFFF"/>
                </a:highlight>
                <a:latin typeface="Consolas" panose="020B0609020204030204" pitchFamily="49" charset="0"/>
              </a:rPr>
              <a:t>// get a collection of the keys. </a:t>
            </a:r>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ICollection</a:t>
            </a:r>
            <a:r>
              <a:rPr lang="en-US" sz="1000" dirty="0">
                <a:solidFill>
                  <a:srgbClr val="000000"/>
                </a:solidFill>
                <a:highlight>
                  <a:srgbClr val="FFFFFF"/>
                </a:highlight>
                <a:latin typeface="Consolas" panose="020B0609020204030204" pitchFamily="49" charset="0"/>
              </a:rPr>
              <a:t> key = </a:t>
            </a:r>
            <a:r>
              <a:rPr lang="en-US" sz="1000" dirty="0" err="1">
                <a:solidFill>
                  <a:srgbClr val="000000"/>
                </a:solidFill>
                <a:highlight>
                  <a:srgbClr val="FFFFFF"/>
                </a:highlight>
                <a:latin typeface="Consolas" panose="020B0609020204030204" pitchFamily="49" charset="0"/>
              </a:rPr>
              <a:t>sl.Keys</a:t>
            </a:r>
            <a:r>
              <a:rPr lang="en-US" sz="1000" dirty="0">
                <a:solidFill>
                  <a:srgbClr val="000000"/>
                </a:solidFill>
                <a:highlight>
                  <a:srgbClr val="FFFFFF"/>
                </a:highlight>
                <a:latin typeface="Consolas" panose="020B0609020204030204" pitchFamily="49" charset="0"/>
              </a:rPr>
              <a:t>;</a:t>
            </a:r>
          </a:p>
          <a:p>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foreach</a:t>
            </a:r>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string</a:t>
            </a:r>
            <a:r>
              <a:rPr lang="en-US" sz="1000" dirty="0">
                <a:solidFill>
                  <a:srgbClr val="000000"/>
                </a:solidFill>
                <a:highlight>
                  <a:srgbClr val="FFFFFF"/>
                </a:highlight>
                <a:latin typeface="Consolas" panose="020B0609020204030204" pitchFamily="49" charset="0"/>
              </a:rPr>
              <a:t> k </a:t>
            </a:r>
            <a:r>
              <a:rPr lang="en-US" sz="1000" dirty="0">
                <a:solidFill>
                  <a:srgbClr val="0000FF"/>
                </a:solidFill>
                <a:highlight>
                  <a:srgbClr val="FFFFFF"/>
                </a:highlight>
                <a:latin typeface="Consolas" panose="020B0609020204030204" pitchFamily="49" charset="0"/>
              </a:rPr>
              <a:t>in</a:t>
            </a:r>
            <a:r>
              <a:rPr lang="en-US" sz="1000" dirty="0">
                <a:solidFill>
                  <a:srgbClr val="000000"/>
                </a:solidFill>
                <a:highlight>
                  <a:srgbClr val="FFFFFF"/>
                </a:highlight>
                <a:latin typeface="Consolas" panose="020B0609020204030204" pitchFamily="49" charset="0"/>
              </a:rPr>
              <a:t> key)</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Console</a:t>
            </a:r>
            <a:r>
              <a:rPr lang="en-US" sz="1000" dirty="0" err="1">
                <a:solidFill>
                  <a:srgbClr val="000000"/>
                </a:solidFill>
                <a:highlight>
                  <a:srgbClr val="FFFFFF"/>
                </a:highlight>
                <a:latin typeface="Consolas" panose="020B0609020204030204" pitchFamily="49" charset="0"/>
              </a:rPr>
              <a:t>.WriteLine</a:t>
            </a:r>
            <a:r>
              <a:rPr lang="en-US" sz="1000" dirty="0">
                <a:solidFill>
                  <a:srgbClr val="000000"/>
                </a:solidFill>
                <a:highlight>
                  <a:srgbClr val="FFFFFF"/>
                </a:highlight>
                <a:latin typeface="Consolas" panose="020B0609020204030204" pitchFamily="49" charset="0"/>
              </a:rPr>
              <a:t>(k + </a:t>
            </a:r>
            <a:r>
              <a:rPr lang="en-US" sz="1000" dirty="0">
                <a:solidFill>
                  <a:srgbClr val="A31515"/>
                </a:solidFill>
                <a:highlight>
                  <a:srgbClr val="FFFFFF"/>
                </a:highlight>
                <a:latin typeface="Consolas" panose="020B0609020204030204" pitchFamily="49" charset="0"/>
              </a:rPr>
              <a:t>": "</a:t>
            </a:r>
            <a:r>
              <a:rPr lang="en-US" sz="1000" dirty="0">
                <a:solidFill>
                  <a:srgbClr val="000000"/>
                </a:solidFill>
                <a:highlight>
                  <a:srgbClr val="FFFFFF"/>
                </a:highlight>
                <a:latin typeface="Consolas" panose="020B0609020204030204" pitchFamily="49" charset="0"/>
              </a:rPr>
              <a:t> + </a:t>
            </a:r>
            <a:r>
              <a:rPr lang="en-US" sz="1000" dirty="0" err="1">
                <a:solidFill>
                  <a:srgbClr val="000000"/>
                </a:solidFill>
                <a:highlight>
                  <a:srgbClr val="FFFFFF"/>
                </a:highlight>
                <a:latin typeface="Consolas" panose="020B0609020204030204" pitchFamily="49" charset="0"/>
              </a:rPr>
              <a:t>sl</a:t>
            </a:r>
            <a:r>
              <a:rPr lang="en-US" sz="1000" dirty="0">
                <a:solidFill>
                  <a:srgbClr val="000000"/>
                </a:solidFill>
                <a:highlight>
                  <a:srgbClr val="FFFFFF"/>
                </a:highlight>
                <a:latin typeface="Consolas" panose="020B0609020204030204" pitchFamily="49" charset="0"/>
              </a:rPr>
              <a:t>[k]);</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Console</a:t>
            </a:r>
            <a:r>
              <a:rPr lang="en-US" sz="1000" dirty="0" err="1">
                <a:solidFill>
                  <a:srgbClr val="000000"/>
                </a:solidFill>
                <a:highlight>
                  <a:srgbClr val="FFFFFF"/>
                </a:highlight>
                <a:latin typeface="Consolas" panose="020B0609020204030204" pitchFamily="49" charset="0"/>
              </a:rPr>
              <a:t>.ReadKey</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endParaRPr lang="en-US" sz="2000" dirty="0"/>
          </a:p>
        </p:txBody>
      </p:sp>
    </p:spTree>
    <p:extLst>
      <p:ext uri="{BB962C8B-B14F-4D97-AF65-F5344CB8AC3E}">
        <p14:creationId xmlns:p14="http://schemas.microsoft.com/office/powerpoint/2010/main" val="17207100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2771800" y="1844824"/>
            <a:ext cx="6276975" cy="4133850"/>
          </a:xfrm>
          <a:prstGeom prst="rect">
            <a:avLst/>
          </a:prstGeom>
        </p:spPr>
      </p:pic>
    </p:spTree>
    <p:extLst>
      <p:ext uri="{BB962C8B-B14F-4D97-AF65-F5344CB8AC3E}">
        <p14:creationId xmlns:p14="http://schemas.microsoft.com/office/powerpoint/2010/main" val="29391876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23528" y="404664"/>
            <a:ext cx="8640960" cy="2893100"/>
          </a:xfrm>
          <a:prstGeom prst="rect">
            <a:avLst/>
          </a:prstGeom>
        </p:spPr>
        <p:txBody>
          <a:bodyPr wrap="square">
            <a:spAutoFit/>
          </a:bodyPr>
          <a:lstStyle/>
          <a:p>
            <a:pPr algn="just"/>
            <a:r>
              <a:rPr lang="en-US" sz="2000" b="1" dirty="0">
                <a:solidFill>
                  <a:srgbClr val="000000"/>
                </a:solidFill>
                <a:latin typeface="Verdana" panose="020B0604030504040204" pitchFamily="34" charset="0"/>
              </a:rPr>
              <a:t>The </a:t>
            </a:r>
            <a:r>
              <a:rPr lang="en-US" sz="2000" b="1" dirty="0" err="1">
                <a:solidFill>
                  <a:srgbClr val="000000"/>
                </a:solidFill>
                <a:latin typeface="Verdana" panose="020B0604030504040204" pitchFamily="34" charset="0"/>
              </a:rPr>
              <a:t>Hashtable</a:t>
            </a:r>
            <a:r>
              <a:rPr lang="en-US" sz="2000" b="1" dirty="0">
                <a:solidFill>
                  <a:srgbClr val="000000"/>
                </a:solidFill>
                <a:latin typeface="Verdana" panose="020B0604030504040204" pitchFamily="34" charset="0"/>
              </a:rPr>
              <a:t> class</a:t>
            </a:r>
            <a:endParaRPr lang="tr-TR" sz="2000" b="1" dirty="0">
              <a:solidFill>
                <a:srgbClr val="000000"/>
              </a:solidFill>
              <a:latin typeface="Verdana" panose="020B0604030504040204" pitchFamily="34" charset="0"/>
            </a:endParaRPr>
          </a:p>
          <a:p>
            <a:pPr algn="just"/>
            <a:endParaRPr lang="tr-TR" dirty="0">
              <a:solidFill>
                <a:srgbClr val="000000"/>
              </a:solidFill>
              <a:latin typeface="Verdana" panose="020B0604030504040204" pitchFamily="34" charset="0"/>
            </a:endParaRPr>
          </a:p>
          <a:p>
            <a:pPr algn="just"/>
            <a:r>
              <a:rPr lang="en-US" dirty="0">
                <a:solidFill>
                  <a:srgbClr val="000000"/>
                </a:solidFill>
                <a:latin typeface="Verdana" panose="020B0604030504040204" pitchFamily="34" charset="0"/>
              </a:rPr>
              <a:t>The </a:t>
            </a:r>
            <a:r>
              <a:rPr lang="en-US" dirty="0" err="1">
                <a:solidFill>
                  <a:srgbClr val="000000"/>
                </a:solidFill>
                <a:latin typeface="Verdana" panose="020B0604030504040204" pitchFamily="34" charset="0"/>
              </a:rPr>
              <a:t>Hashtable</a:t>
            </a:r>
            <a:r>
              <a:rPr lang="en-US" dirty="0">
                <a:solidFill>
                  <a:srgbClr val="000000"/>
                </a:solidFill>
                <a:latin typeface="Verdana" panose="020B0604030504040204" pitchFamily="34" charset="0"/>
              </a:rPr>
              <a:t> class represents a collection of </a:t>
            </a:r>
            <a:r>
              <a:rPr lang="en-US" b="1" dirty="0">
                <a:solidFill>
                  <a:srgbClr val="000000"/>
                </a:solidFill>
                <a:latin typeface="Verdana" panose="020B0604030504040204" pitchFamily="34" charset="0"/>
              </a:rPr>
              <a:t>key-and-value pairs</a:t>
            </a:r>
            <a:r>
              <a:rPr lang="en-US" dirty="0">
                <a:solidFill>
                  <a:srgbClr val="000000"/>
                </a:solidFill>
                <a:latin typeface="Verdana" panose="020B0604030504040204" pitchFamily="34" charset="0"/>
              </a:rPr>
              <a:t> that are organized based on the hash code of the key. </a:t>
            </a:r>
            <a:endParaRPr lang="tr-TR" dirty="0">
              <a:solidFill>
                <a:srgbClr val="000000"/>
              </a:solidFill>
              <a:latin typeface="Verdana" panose="020B0604030504040204" pitchFamily="34" charset="0"/>
            </a:endParaRPr>
          </a:p>
          <a:p>
            <a:pPr algn="just"/>
            <a:endParaRPr lang="tr-TR" dirty="0">
              <a:solidFill>
                <a:srgbClr val="000000"/>
              </a:solidFill>
              <a:latin typeface="Verdana" panose="020B0604030504040204" pitchFamily="34" charset="0"/>
            </a:endParaRPr>
          </a:p>
          <a:p>
            <a:pPr algn="just"/>
            <a:r>
              <a:rPr lang="en-US" dirty="0">
                <a:solidFill>
                  <a:srgbClr val="000000"/>
                </a:solidFill>
                <a:latin typeface="Verdana" panose="020B0604030504040204" pitchFamily="34" charset="0"/>
              </a:rPr>
              <a:t>It uses the key to access the elements in the collection.</a:t>
            </a:r>
            <a:endParaRPr lang="tr-TR" dirty="0">
              <a:solidFill>
                <a:srgbClr val="000000"/>
              </a:solidFill>
              <a:latin typeface="Verdana" panose="020B0604030504040204" pitchFamily="34" charset="0"/>
            </a:endParaRPr>
          </a:p>
          <a:p>
            <a:pPr algn="just"/>
            <a:endParaRPr lang="en-US" dirty="0">
              <a:solidFill>
                <a:srgbClr val="000000"/>
              </a:solidFill>
              <a:latin typeface="Verdana" panose="020B0604030504040204" pitchFamily="34" charset="0"/>
            </a:endParaRPr>
          </a:p>
          <a:p>
            <a:pPr algn="just"/>
            <a:r>
              <a:rPr lang="en-US" dirty="0">
                <a:solidFill>
                  <a:srgbClr val="000000"/>
                </a:solidFill>
                <a:latin typeface="Verdana" panose="020B0604030504040204" pitchFamily="34" charset="0"/>
              </a:rPr>
              <a:t>A hash table is used when you need to access elements by using </a:t>
            </a:r>
            <a:r>
              <a:rPr lang="en-US" b="1" dirty="0">
                <a:solidFill>
                  <a:srgbClr val="000000"/>
                </a:solidFill>
                <a:latin typeface="Verdana" panose="020B0604030504040204" pitchFamily="34" charset="0"/>
              </a:rPr>
              <a:t>key</a:t>
            </a:r>
            <a:r>
              <a:rPr lang="en-US" dirty="0">
                <a:solidFill>
                  <a:srgbClr val="000000"/>
                </a:solidFill>
                <a:latin typeface="Verdana" panose="020B0604030504040204" pitchFamily="34" charset="0"/>
              </a:rPr>
              <a:t>, and you can identify a useful key value. Each item in the hash table has a key/value pair. The key is used to access the items in the collection.</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7799313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o 1"/>
          <p:cNvGraphicFramePr>
            <a:graphicFrameLocks noGrp="1"/>
          </p:cNvGraphicFramePr>
          <p:nvPr>
            <p:extLst>
              <p:ext uri="{D42A27DB-BD31-4B8C-83A1-F6EECF244321}">
                <p14:modId xmlns:p14="http://schemas.microsoft.com/office/powerpoint/2010/main" val="3566057705"/>
              </p:ext>
            </p:extLst>
          </p:nvPr>
        </p:nvGraphicFramePr>
        <p:xfrm>
          <a:off x="395536" y="116632"/>
          <a:ext cx="8352928" cy="3067724"/>
        </p:xfrm>
        <a:graphic>
          <a:graphicData uri="http://schemas.openxmlformats.org/drawingml/2006/table">
            <a:tbl>
              <a:tblPr/>
              <a:tblGrid>
                <a:gridCol w="1800200">
                  <a:extLst>
                    <a:ext uri="{9D8B030D-6E8A-4147-A177-3AD203B41FA5}">
                      <a16:colId xmlns:a16="http://schemas.microsoft.com/office/drawing/2014/main" val="4033191500"/>
                    </a:ext>
                  </a:extLst>
                </a:gridCol>
                <a:gridCol w="6552728">
                  <a:extLst>
                    <a:ext uri="{9D8B030D-6E8A-4147-A177-3AD203B41FA5}">
                      <a16:colId xmlns:a16="http://schemas.microsoft.com/office/drawing/2014/main" val="4020290817"/>
                    </a:ext>
                  </a:extLst>
                </a:gridCol>
              </a:tblGrid>
              <a:tr h="349328">
                <a:tc>
                  <a:txBody>
                    <a:bodyPr/>
                    <a:lstStyle/>
                    <a:p>
                      <a:pPr algn="l" fontAlgn="t"/>
                      <a:r>
                        <a:rPr lang="en-US" sz="1600" dirty="0">
                          <a:effectLst/>
                        </a:rPr>
                        <a:t>Property</a:t>
                      </a:r>
                    </a:p>
                  </a:txBody>
                  <a:tcPr marL="74440" marR="74440" marT="74440" marB="744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a:effectLst/>
                        </a:rPr>
                        <a:t>Description</a:t>
                      </a:r>
                    </a:p>
                  </a:txBody>
                  <a:tcPr marL="74440" marR="74440" marT="74440" marB="744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333513620"/>
                  </a:ext>
                </a:extLst>
              </a:tr>
              <a:tr h="445834">
                <a:tc>
                  <a:txBody>
                    <a:bodyPr/>
                    <a:lstStyle/>
                    <a:p>
                      <a:pPr fontAlgn="t"/>
                      <a:r>
                        <a:rPr lang="en-US" sz="1600">
                          <a:effectLst/>
                        </a:rPr>
                        <a:t>Count</a:t>
                      </a:r>
                    </a:p>
                  </a:txBody>
                  <a:tcPr marL="74440" marR="74440" marT="74440" marB="744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Gets the number of key-and-value pairs contained in the Hashtable.</a:t>
                      </a:r>
                    </a:p>
                  </a:txBody>
                  <a:tcPr marL="74440" marR="74440" marT="74440" marB="744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36725249"/>
                  </a:ext>
                </a:extLst>
              </a:tr>
              <a:tr h="445834">
                <a:tc>
                  <a:txBody>
                    <a:bodyPr/>
                    <a:lstStyle/>
                    <a:p>
                      <a:pPr fontAlgn="t"/>
                      <a:r>
                        <a:rPr lang="en-US" sz="1600">
                          <a:effectLst/>
                        </a:rPr>
                        <a:t>IsFixedSize</a:t>
                      </a:r>
                    </a:p>
                  </a:txBody>
                  <a:tcPr marL="74440" marR="74440" marT="74440" marB="744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Gets a value indicating whether the Hashtable has a fixed size.</a:t>
                      </a:r>
                    </a:p>
                  </a:txBody>
                  <a:tcPr marL="74440" marR="74440" marT="74440" marB="744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24229006"/>
                  </a:ext>
                </a:extLst>
              </a:tr>
              <a:tr h="445834">
                <a:tc>
                  <a:txBody>
                    <a:bodyPr/>
                    <a:lstStyle/>
                    <a:p>
                      <a:pPr fontAlgn="t"/>
                      <a:r>
                        <a:rPr lang="en-US" sz="1600">
                          <a:effectLst/>
                        </a:rPr>
                        <a:t>IsReadOnly</a:t>
                      </a:r>
                    </a:p>
                  </a:txBody>
                  <a:tcPr marL="74440" marR="74440" marT="74440" marB="744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Gets a value indicating whether the Hashtable is read-only.</a:t>
                      </a:r>
                    </a:p>
                  </a:txBody>
                  <a:tcPr marL="74440" marR="74440" marT="74440" marB="744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2714268"/>
                  </a:ext>
                </a:extLst>
              </a:tr>
              <a:tr h="445834">
                <a:tc>
                  <a:txBody>
                    <a:bodyPr/>
                    <a:lstStyle/>
                    <a:p>
                      <a:pPr fontAlgn="t"/>
                      <a:r>
                        <a:rPr lang="en-US" sz="1600">
                          <a:effectLst/>
                        </a:rPr>
                        <a:t>Item</a:t>
                      </a:r>
                    </a:p>
                  </a:txBody>
                  <a:tcPr marL="74440" marR="74440" marT="74440" marB="744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Gets or sets the value associated with the specified key.</a:t>
                      </a:r>
                    </a:p>
                  </a:txBody>
                  <a:tcPr marL="74440" marR="74440" marT="74440" marB="744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3163860"/>
                  </a:ext>
                </a:extLst>
              </a:tr>
              <a:tr h="445834">
                <a:tc>
                  <a:txBody>
                    <a:bodyPr/>
                    <a:lstStyle/>
                    <a:p>
                      <a:pPr fontAlgn="t"/>
                      <a:r>
                        <a:rPr lang="en-US" sz="1600">
                          <a:effectLst/>
                        </a:rPr>
                        <a:t>Keys</a:t>
                      </a:r>
                    </a:p>
                  </a:txBody>
                  <a:tcPr marL="74440" marR="74440" marT="74440" marB="744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Gets an ICollection containing the keys in the Hashtable.</a:t>
                      </a:r>
                    </a:p>
                  </a:txBody>
                  <a:tcPr marL="74440" marR="74440" marT="74440" marB="744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78628631"/>
                  </a:ext>
                </a:extLst>
              </a:tr>
              <a:tr h="445834">
                <a:tc>
                  <a:txBody>
                    <a:bodyPr/>
                    <a:lstStyle/>
                    <a:p>
                      <a:pPr fontAlgn="t"/>
                      <a:r>
                        <a:rPr lang="en-US" sz="1600">
                          <a:effectLst/>
                        </a:rPr>
                        <a:t>Values</a:t>
                      </a:r>
                    </a:p>
                  </a:txBody>
                  <a:tcPr marL="74440" marR="74440" marT="74440" marB="744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Gets an </a:t>
                      </a:r>
                      <a:r>
                        <a:rPr lang="en-US" sz="1600" dirty="0" err="1">
                          <a:effectLst/>
                        </a:rPr>
                        <a:t>ICollection</a:t>
                      </a:r>
                      <a:r>
                        <a:rPr lang="en-US" sz="1600" dirty="0">
                          <a:effectLst/>
                        </a:rPr>
                        <a:t> containing the values in the </a:t>
                      </a:r>
                      <a:r>
                        <a:rPr lang="en-US" sz="1600" dirty="0" err="1">
                          <a:effectLst/>
                        </a:rPr>
                        <a:t>Hashtable</a:t>
                      </a:r>
                      <a:r>
                        <a:rPr lang="en-US" sz="1600" dirty="0">
                          <a:effectLst/>
                        </a:rPr>
                        <a:t>.</a:t>
                      </a:r>
                    </a:p>
                  </a:txBody>
                  <a:tcPr marL="74440" marR="74440" marT="74440" marB="744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67494174"/>
                  </a:ext>
                </a:extLst>
              </a:tr>
            </a:tbl>
          </a:graphicData>
        </a:graphic>
      </p:graphicFrame>
      <p:graphicFrame>
        <p:nvGraphicFramePr>
          <p:cNvPr id="3" name="Tablo 2"/>
          <p:cNvGraphicFramePr>
            <a:graphicFrameLocks noGrp="1"/>
          </p:cNvGraphicFramePr>
          <p:nvPr>
            <p:extLst>
              <p:ext uri="{D42A27DB-BD31-4B8C-83A1-F6EECF244321}">
                <p14:modId xmlns:p14="http://schemas.microsoft.com/office/powerpoint/2010/main" val="1757461376"/>
              </p:ext>
            </p:extLst>
          </p:nvPr>
        </p:nvGraphicFramePr>
        <p:xfrm>
          <a:off x="395536" y="3717032"/>
          <a:ext cx="8352928" cy="3035746"/>
        </p:xfrm>
        <a:graphic>
          <a:graphicData uri="http://schemas.openxmlformats.org/drawingml/2006/table">
            <a:tbl>
              <a:tblPr/>
              <a:tblGrid>
                <a:gridCol w="912736">
                  <a:extLst>
                    <a:ext uri="{9D8B030D-6E8A-4147-A177-3AD203B41FA5}">
                      <a16:colId xmlns:a16="http://schemas.microsoft.com/office/drawing/2014/main" val="556425289"/>
                    </a:ext>
                  </a:extLst>
                </a:gridCol>
                <a:gridCol w="7440192">
                  <a:extLst>
                    <a:ext uri="{9D8B030D-6E8A-4147-A177-3AD203B41FA5}">
                      <a16:colId xmlns:a16="http://schemas.microsoft.com/office/drawing/2014/main" val="2968605383"/>
                    </a:ext>
                  </a:extLst>
                </a:gridCol>
              </a:tblGrid>
              <a:tr h="390133">
                <a:tc>
                  <a:txBody>
                    <a:bodyPr/>
                    <a:lstStyle/>
                    <a:p>
                      <a:pPr algn="l" fontAlgn="t"/>
                      <a:r>
                        <a:rPr lang="en-US" sz="1400">
                          <a:effectLst/>
                        </a:rPr>
                        <a:t>Sr.No.</a:t>
                      </a:r>
                    </a:p>
                  </a:txBody>
                  <a:tcPr marL="68575" marR="68575" marT="68575" marB="685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400" dirty="0">
                          <a:effectLst/>
                        </a:rPr>
                        <a:t>Method</a:t>
                      </a:r>
                    </a:p>
                  </a:txBody>
                  <a:tcPr marL="68575" marR="68575" marT="68575" marB="685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004040541"/>
                  </a:ext>
                </a:extLst>
              </a:tr>
              <a:tr h="542793">
                <a:tc>
                  <a:txBody>
                    <a:bodyPr/>
                    <a:lstStyle/>
                    <a:p>
                      <a:pPr fontAlgn="t"/>
                      <a:r>
                        <a:rPr lang="en-US" sz="1400">
                          <a:effectLst/>
                        </a:rPr>
                        <a:t>1</a:t>
                      </a:r>
                    </a:p>
                  </a:txBody>
                  <a:tcPr marL="68575" marR="68575" marT="68575" marB="685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a:effectLst/>
                        </a:rPr>
                        <a:t>public virtual void Add(object key, object value);</a:t>
                      </a:r>
                      <a:r>
                        <a:rPr lang="en-US" sz="1400">
                          <a:solidFill>
                            <a:srgbClr val="000000"/>
                          </a:solidFill>
                          <a:effectLst/>
                        </a:rPr>
                        <a:t>Adds an element with the specified key and value into the Hashtable.</a:t>
                      </a:r>
                    </a:p>
                  </a:txBody>
                  <a:tcPr marL="68575" marR="68575" marT="68575" marB="685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71581358"/>
                  </a:ext>
                </a:extLst>
              </a:tr>
              <a:tr h="390133">
                <a:tc>
                  <a:txBody>
                    <a:bodyPr/>
                    <a:lstStyle/>
                    <a:p>
                      <a:pPr fontAlgn="t"/>
                      <a:r>
                        <a:rPr lang="en-US" sz="1400">
                          <a:effectLst/>
                        </a:rPr>
                        <a:t>2</a:t>
                      </a:r>
                    </a:p>
                  </a:txBody>
                  <a:tcPr marL="68575" marR="68575" marT="68575" marB="685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a:effectLst/>
                        </a:rPr>
                        <a:t>public virtual void Clear();</a:t>
                      </a:r>
                      <a:r>
                        <a:rPr lang="en-US" sz="1400">
                          <a:solidFill>
                            <a:srgbClr val="000000"/>
                          </a:solidFill>
                          <a:effectLst/>
                        </a:rPr>
                        <a:t>Removes all elements from the Hashtable.</a:t>
                      </a:r>
                    </a:p>
                  </a:txBody>
                  <a:tcPr marL="68575" marR="68575" marT="68575" marB="685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41710342"/>
                  </a:ext>
                </a:extLst>
              </a:tr>
              <a:tr h="542793">
                <a:tc>
                  <a:txBody>
                    <a:bodyPr/>
                    <a:lstStyle/>
                    <a:p>
                      <a:pPr fontAlgn="t"/>
                      <a:r>
                        <a:rPr lang="en-US" sz="1400">
                          <a:effectLst/>
                        </a:rPr>
                        <a:t>3</a:t>
                      </a:r>
                    </a:p>
                  </a:txBody>
                  <a:tcPr marL="68575" marR="68575" marT="68575" marB="685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a:effectLst/>
                        </a:rPr>
                        <a:t>public virtual bool ContainsKey(object key);</a:t>
                      </a:r>
                      <a:r>
                        <a:rPr lang="en-US" sz="1400">
                          <a:solidFill>
                            <a:srgbClr val="000000"/>
                          </a:solidFill>
                          <a:effectLst/>
                        </a:rPr>
                        <a:t>Determines whether the Hashtable contains a specific key.</a:t>
                      </a:r>
                    </a:p>
                  </a:txBody>
                  <a:tcPr marL="68575" marR="68575" marT="68575" marB="685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15920419"/>
                  </a:ext>
                </a:extLst>
              </a:tr>
              <a:tr h="542793">
                <a:tc>
                  <a:txBody>
                    <a:bodyPr/>
                    <a:lstStyle/>
                    <a:p>
                      <a:pPr fontAlgn="t"/>
                      <a:r>
                        <a:rPr lang="en-US" sz="1400">
                          <a:effectLst/>
                        </a:rPr>
                        <a:t>4</a:t>
                      </a:r>
                    </a:p>
                  </a:txBody>
                  <a:tcPr marL="68575" marR="68575" marT="68575" marB="685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a:effectLst/>
                        </a:rPr>
                        <a:t>public virtual bool ContainsValue(object value);</a:t>
                      </a:r>
                      <a:r>
                        <a:rPr lang="en-US" sz="1400">
                          <a:solidFill>
                            <a:srgbClr val="000000"/>
                          </a:solidFill>
                          <a:effectLst/>
                        </a:rPr>
                        <a:t>Determines whether the Hashtable contains a specific value.</a:t>
                      </a:r>
                    </a:p>
                  </a:txBody>
                  <a:tcPr marL="68575" marR="68575" marT="68575" marB="685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85979825"/>
                  </a:ext>
                </a:extLst>
              </a:tr>
              <a:tr h="390133">
                <a:tc>
                  <a:txBody>
                    <a:bodyPr/>
                    <a:lstStyle/>
                    <a:p>
                      <a:pPr fontAlgn="t"/>
                      <a:r>
                        <a:rPr lang="en-US" sz="1400">
                          <a:effectLst/>
                        </a:rPr>
                        <a:t>5</a:t>
                      </a:r>
                    </a:p>
                  </a:txBody>
                  <a:tcPr marL="68575" marR="68575" marT="68575" marB="685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effectLst/>
                        </a:rPr>
                        <a:t>public virtual void Remove(object key);</a:t>
                      </a:r>
                      <a:r>
                        <a:rPr lang="en-US" sz="1400" dirty="0">
                          <a:solidFill>
                            <a:srgbClr val="000000"/>
                          </a:solidFill>
                          <a:effectLst/>
                        </a:rPr>
                        <a:t>Removes the element with the specified key from the </a:t>
                      </a:r>
                      <a:r>
                        <a:rPr lang="en-US" sz="1400" dirty="0" err="1">
                          <a:solidFill>
                            <a:srgbClr val="000000"/>
                          </a:solidFill>
                          <a:effectLst/>
                        </a:rPr>
                        <a:t>Hashtable</a:t>
                      </a:r>
                      <a:r>
                        <a:rPr lang="en-US" sz="1400" dirty="0">
                          <a:solidFill>
                            <a:srgbClr val="000000"/>
                          </a:solidFill>
                          <a:effectLst/>
                        </a:rPr>
                        <a:t>.</a:t>
                      </a:r>
                    </a:p>
                  </a:txBody>
                  <a:tcPr marL="68575" marR="68575" marT="68575" marB="685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02130654"/>
                  </a:ext>
                </a:extLst>
              </a:tr>
            </a:tbl>
          </a:graphicData>
        </a:graphic>
      </p:graphicFrame>
      <p:sp>
        <p:nvSpPr>
          <p:cNvPr id="4" name="Dikdörtgen 3"/>
          <p:cNvSpPr/>
          <p:nvPr/>
        </p:nvSpPr>
        <p:spPr>
          <a:xfrm>
            <a:off x="395536" y="3344183"/>
            <a:ext cx="8208912" cy="369332"/>
          </a:xfrm>
          <a:prstGeom prst="rect">
            <a:avLst/>
          </a:prstGeom>
        </p:spPr>
        <p:txBody>
          <a:bodyPr wrap="square">
            <a:spAutoFit/>
          </a:bodyPr>
          <a:lstStyle/>
          <a:p>
            <a:r>
              <a:rPr lang="en-US"/>
              <a:t>The following table lists some of the commonly used methods of the </a:t>
            </a:r>
            <a:r>
              <a:rPr lang="en-US" dirty="0" err="1"/>
              <a:t>Hashtable</a:t>
            </a:r>
            <a:r>
              <a:rPr lang="en-US" dirty="0"/>
              <a:t> class:</a:t>
            </a:r>
          </a:p>
        </p:txBody>
      </p:sp>
    </p:spTree>
    <p:extLst>
      <p:ext uri="{BB962C8B-B14F-4D97-AF65-F5344CB8AC3E}">
        <p14:creationId xmlns:p14="http://schemas.microsoft.com/office/powerpoint/2010/main" val="12320435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15041" y="1001867"/>
            <a:ext cx="8540750" cy="646949"/>
          </a:xfrm>
        </p:spPr>
        <p:txBody>
          <a:bodyPr>
            <a:normAutofit fontScale="90000"/>
          </a:bodyPr>
          <a:lstStyle/>
          <a:p>
            <a:r>
              <a:rPr lang="tr-TR" dirty="0"/>
              <a:t>Genelleyiciler (</a:t>
            </a:r>
            <a:r>
              <a:rPr lang="tr-TR" dirty="0" err="1"/>
              <a:t>Generics</a:t>
            </a:r>
            <a:r>
              <a:rPr lang="tr-TR" dirty="0"/>
              <a:t>): Temel Kavramlar </a:t>
            </a:r>
            <a:endParaRPr lang="en-US" dirty="0"/>
          </a:p>
        </p:txBody>
      </p:sp>
      <p:sp>
        <p:nvSpPr>
          <p:cNvPr id="3" name="İçerik Yer Tutucusu 2"/>
          <p:cNvSpPr>
            <a:spLocks noGrp="1"/>
          </p:cNvSpPr>
          <p:nvPr>
            <p:ph idx="1"/>
          </p:nvPr>
        </p:nvSpPr>
        <p:spPr>
          <a:xfrm>
            <a:off x="274732" y="1691182"/>
            <a:ext cx="8540750" cy="3899647"/>
          </a:xfrm>
        </p:spPr>
        <p:txBody>
          <a:bodyPr/>
          <a:lstStyle/>
          <a:p>
            <a:r>
              <a:rPr lang="tr-TR" sz="1800" dirty="0"/>
              <a:t>Genelleyiciler C# 2.0 ile kullanılmaya başlamıştır</a:t>
            </a:r>
          </a:p>
          <a:p>
            <a:r>
              <a:rPr lang="tr-TR" sz="1800" dirty="0"/>
              <a:t>Genelleyiciler </a:t>
            </a:r>
            <a:r>
              <a:rPr lang="tr-TR" sz="1800" dirty="0">
                <a:solidFill>
                  <a:srgbClr val="FFC000"/>
                </a:solidFill>
              </a:rPr>
              <a:t>tip güvenli </a:t>
            </a:r>
            <a:r>
              <a:rPr lang="tr-TR" sz="1800" dirty="0"/>
              <a:t>veri yapıları oluşturmamıza imkan tanır</a:t>
            </a:r>
          </a:p>
          <a:p>
            <a:r>
              <a:rPr lang="tr-TR" sz="1800" dirty="0"/>
              <a:t>Tek bir sınıf yazarak tüm tipler için bir genel kalıp oluşturabilirsiniz</a:t>
            </a:r>
          </a:p>
          <a:p>
            <a:r>
              <a:rPr lang="tr-TR" sz="1800" dirty="0"/>
              <a:t>Kod tekrar kullanımı, tip güvenliği ve performans avantajları getirir</a:t>
            </a:r>
          </a:p>
          <a:p>
            <a:r>
              <a:rPr lang="tr-TR" sz="1800" dirty="0"/>
              <a:t>Genelleyiciler en çok koleksiyonlarda kullanışlıdır</a:t>
            </a:r>
          </a:p>
          <a:p>
            <a:r>
              <a:rPr lang="tr-TR" sz="1800" dirty="0" err="1"/>
              <a:t>ArrayList</a:t>
            </a:r>
            <a:r>
              <a:rPr lang="tr-TR" sz="1800" dirty="0"/>
              <a:t> sınıfları yerine </a:t>
            </a:r>
            <a:r>
              <a:rPr lang="tr-TR" sz="1800" dirty="0" err="1"/>
              <a:t>System.Collections.Generic</a:t>
            </a:r>
            <a:r>
              <a:rPr lang="tr-TR" sz="1800" dirty="0"/>
              <a:t> kullanılması tercih edilmelidir</a:t>
            </a:r>
          </a:p>
          <a:p>
            <a:r>
              <a:rPr lang="tr-TR" sz="1800" dirty="0"/>
              <a:t>Kendinize ait arayüz, sınıf, yöntem, olay ve temsilciler oluşturabilirsiniz</a:t>
            </a:r>
          </a:p>
          <a:p>
            <a:r>
              <a:rPr lang="tr-TR" sz="1800" dirty="0"/>
              <a:t>Genelleyicilerle belirli veri tipleri için bazı yöntemlere erişim sınırlandırılabilir</a:t>
            </a:r>
          </a:p>
          <a:p>
            <a:pPr marL="0" indent="0">
              <a:buNone/>
            </a:pPr>
            <a:endParaRPr lang="tr-TR" sz="1800" dirty="0"/>
          </a:p>
          <a:p>
            <a:endParaRPr lang="tr-TR" sz="1800" dirty="0"/>
          </a:p>
          <a:p>
            <a:endParaRPr lang="tr-TR" sz="1800" dirty="0"/>
          </a:p>
          <a:p>
            <a:endParaRPr lang="tr-TR" sz="1800" dirty="0"/>
          </a:p>
        </p:txBody>
      </p:sp>
      <p:sp>
        <p:nvSpPr>
          <p:cNvPr id="4" name="Veri Yer Tutucusu 3"/>
          <p:cNvSpPr>
            <a:spLocks noGrp="1"/>
          </p:cNvSpPr>
          <p:nvPr>
            <p:ph type="dt" sz="half" idx="10"/>
          </p:nvPr>
        </p:nvSpPr>
        <p:spPr/>
        <p:txBody>
          <a:bodyPr/>
          <a:lstStyle/>
          <a:p>
            <a:pPr>
              <a:defRPr/>
            </a:pPr>
            <a:fld id="{A6FAB1EC-7A00-4607-8BF8-66EE9839B22B}" type="datetime1">
              <a:rPr lang="tr-TR" smtClean="0">
                <a:solidFill>
                  <a:srgbClr val="FFFFFF"/>
                </a:solidFill>
              </a:rPr>
              <a:t>3.4.2018</a:t>
            </a:fld>
            <a:endParaRPr lang="tr-TR">
              <a:solidFill>
                <a:srgbClr val="FFFFFF"/>
              </a:solidFill>
            </a:endParaRPr>
          </a:p>
        </p:txBody>
      </p:sp>
      <p:sp>
        <p:nvSpPr>
          <p:cNvPr id="5" name="Slayt Numarası Yer Tutucusu 4"/>
          <p:cNvSpPr>
            <a:spLocks noGrp="1"/>
          </p:cNvSpPr>
          <p:nvPr>
            <p:ph type="sldNum" sz="quarter" idx="12"/>
          </p:nvPr>
        </p:nvSpPr>
        <p:spPr/>
        <p:txBody>
          <a:bodyPr/>
          <a:lstStyle/>
          <a:p>
            <a:pPr>
              <a:defRPr/>
            </a:pPr>
            <a:fld id="{B4D9CBB0-09FD-4FB3-A512-12DBE7913E78}" type="slidenum">
              <a:rPr lang="tr-TR" smtClean="0">
                <a:solidFill>
                  <a:srgbClr val="FFFFFF"/>
                </a:solidFill>
              </a:rPr>
              <a:pPr>
                <a:defRPr/>
              </a:pPr>
              <a:t>2</a:t>
            </a:fld>
            <a:endParaRPr lang="tr-TR">
              <a:solidFill>
                <a:srgbClr val="FFFFFF"/>
              </a:solidFill>
            </a:endParaRPr>
          </a:p>
        </p:txBody>
      </p:sp>
    </p:spTree>
    <p:extLst>
      <p:ext uri="{BB962C8B-B14F-4D97-AF65-F5344CB8AC3E}">
        <p14:creationId xmlns:p14="http://schemas.microsoft.com/office/powerpoint/2010/main" val="269724019"/>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0" y="32502"/>
            <a:ext cx="4572000" cy="4924425"/>
          </a:xfrm>
          <a:prstGeom prst="rect">
            <a:avLst/>
          </a:prstGeom>
        </p:spPr>
        <p:txBody>
          <a:bodyPr>
            <a:spAutoFit/>
          </a:bodyPr>
          <a:lstStyle/>
          <a:p>
            <a:r>
              <a:rPr lang="en-US" sz="1600" dirty="0"/>
              <a:t>using System;</a:t>
            </a:r>
          </a:p>
          <a:p>
            <a:r>
              <a:rPr lang="en-US" sz="1600" dirty="0"/>
              <a:t>using </a:t>
            </a:r>
            <a:r>
              <a:rPr lang="en-US" sz="1600" dirty="0" err="1"/>
              <a:t>System.Collections</a:t>
            </a:r>
            <a:r>
              <a:rPr lang="en-US" sz="1600" dirty="0"/>
              <a:t>;</a:t>
            </a:r>
          </a:p>
          <a:p>
            <a:endParaRPr lang="en-US" sz="1600" dirty="0"/>
          </a:p>
          <a:p>
            <a:r>
              <a:rPr lang="en-US" sz="1600" dirty="0"/>
              <a:t>namespace </a:t>
            </a:r>
            <a:r>
              <a:rPr lang="en-US" sz="1600" dirty="0" err="1"/>
              <a:t>CollectionsApplication</a:t>
            </a:r>
            <a:endParaRPr lang="en-US" sz="1600" dirty="0"/>
          </a:p>
          <a:p>
            <a:r>
              <a:rPr lang="en-US" sz="1600" dirty="0"/>
              <a:t>{</a:t>
            </a:r>
          </a:p>
          <a:p>
            <a:r>
              <a:rPr lang="en-US" sz="1600" dirty="0"/>
              <a:t>   class Program</a:t>
            </a:r>
          </a:p>
          <a:p>
            <a:r>
              <a:rPr lang="en-US" sz="1600" dirty="0"/>
              <a:t>   {</a:t>
            </a:r>
          </a:p>
          <a:p>
            <a:r>
              <a:rPr lang="en-US" sz="1600" dirty="0"/>
              <a:t>      static void Main(string[] </a:t>
            </a:r>
            <a:r>
              <a:rPr lang="en-US" sz="1600" dirty="0" err="1"/>
              <a:t>args</a:t>
            </a:r>
            <a:r>
              <a:rPr lang="en-US" sz="1600" dirty="0"/>
              <a:t>)</a:t>
            </a:r>
          </a:p>
          <a:p>
            <a:r>
              <a:rPr lang="en-US" sz="1600" dirty="0"/>
              <a:t>      {</a:t>
            </a:r>
          </a:p>
          <a:p>
            <a:r>
              <a:rPr lang="en-US" sz="1600" dirty="0"/>
              <a:t>         </a:t>
            </a:r>
            <a:r>
              <a:rPr lang="en-US" sz="1600" dirty="0" err="1"/>
              <a:t>Hashtable</a:t>
            </a:r>
            <a:r>
              <a:rPr lang="en-US" sz="1600" dirty="0"/>
              <a:t> </a:t>
            </a:r>
            <a:r>
              <a:rPr lang="en-US" sz="1600" dirty="0" err="1"/>
              <a:t>ht</a:t>
            </a:r>
            <a:r>
              <a:rPr lang="en-US" sz="1600" dirty="0"/>
              <a:t> = new </a:t>
            </a:r>
            <a:r>
              <a:rPr lang="en-US" sz="1600" dirty="0" err="1"/>
              <a:t>Hashtable</a:t>
            </a:r>
            <a:r>
              <a:rPr lang="en-US" sz="1600" dirty="0"/>
              <a:t>();</a:t>
            </a:r>
          </a:p>
          <a:p>
            <a:r>
              <a:rPr lang="en-US" sz="1600" dirty="0"/>
              <a:t>         </a:t>
            </a:r>
          </a:p>
          <a:p>
            <a:r>
              <a:rPr lang="en-US" sz="1600" dirty="0"/>
              <a:t>         </a:t>
            </a:r>
            <a:r>
              <a:rPr lang="en-US" sz="1600" dirty="0" err="1"/>
              <a:t>ht.Add</a:t>
            </a:r>
            <a:r>
              <a:rPr lang="en-US" sz="1600" dirty="0"/>
              <a:t>("001", "Zara Ali");</a:t>
            </a:r>
          </a:p>
          <a:p>
            <a:r>
              <a:rPr lang="en-US" sz="1600" dirty="0"/>
              <a:t>         </a:t>
            </a:r>
            <a:r>
              <a:rPr lang="en-US" sz="1600" dirty="0" err="1"/>
              <a:t>ht.Add</a:t>
            </a:r>
            <a:r>
              <a:rPr lang="en-US" sz="1600" dirty="0"/>
              <a:t>("002", "</a:t>
            </a:r>
            <a:r>
              <a:rPr lang="en-US" sz="1600" dirty="0" err="1"/>
              <a:t>Abida</a:t>
            </a:r>
            <a:r>
              <a:rPr lang="en-US" sz="1600" dirty="0"/>
              <a:t> </a:t>
            </a:r>
            <a:r>
              <a:rPr lang="en-US" sz="1600" dirty="0" err="1"/>
              <a:t>Rehman</a:t>
            </a:r>
            <a:r>
              <a:rPr lang="en-US" sz="1600" dirty="0"/>
              <a:t>");</a:t>
            </a:r>
          </a:p>
          <a:p>
            <a:r>
              <a:rPr lang="en-US" sz="1600" dirty="0"/>
              <a:t>         </a:t>
            </a:r>
            <a:r>
              <a:rPr lang="en-US" sz="1600" dirty="0" err="1"/>
              <a:t>ht.Add</a:t>
            </a:r>
            <a:r>
              <a:rPr lang="en-US" sz="1600" dirty="0"/>
              <a:t>("003", "Joe </a:t>
            </a:r>
            <a:r>
              <a:rPr lang="en-US" sz="1600" dirty="0" err="1"/>
              <a:t>Holzner</a:t>
            </a:r>
            <a:r>
              <a:rPr lang="en-US" sz="1600" dirty="0"/>
              <a:t>");</a:t>
            </a:r>
          </a:p>
          <a:p>
            <a:r>
              <a:rPr lang="en-US" sz="1600" dirty="0"/>
              <a:t>         </a:t>
            </a:r>
            <a:r>
              <a:rPr lang="en-US" sz="1600" dirty="0" err="1"/>
              <a:t>ht.Add</a:t>
            </a:r>
            <a:r>
              <a:rPr lang="en-US" sz="1600" dirty="0"/>
              <a:t>("004", "</a:t>
            </a:r>
            <a:r>
              <a:rPr lang="en-US" sz="1600" dirty="0" err="1"/>
              <a:t>Mausam</a:t>
            </a:r>
            <a:r>
              <a:rPr lang="en-US" sz="1600" dirty="0"/>
              <a:t> Benazir </a:t>
            </a:r>
            <a:r>
              <a:rPr lang="en-US" sz="1600" dirty="0" err="1"/>
              <a:t>Nur</a:t>
            </a:r>
            <a:r>
              <a:rPr lang="en-US" sz="1600" dirty="0"/>
              <a:t>");</a:t>
            </a:r>
          </a:p>
          <a:p>
            <a:r>
              <a:rPr lang="en-US" sz="1600" dirty="0"/>
              <a:t>         </a:t>
            </a:r>
            <a:r>
              <a:rPr lang="en-US" sz="1600" dirty="0" err="1"/>
              <a:t>ht.Add</a:t>
            </a:r>
            <a:r>
              <a:rPr lang="en-US" sz="1600" dirty="0"/>
              <a:t>("005", "M. </a:t>
            </a:r>
            <a:r>
              <a:rPr lang="en-US" sz="1600" dirty="0" err="1"/>
              <a:t>Amlan</a:t>
            </a:r>
            <a:r>
              <a:rPr lang="en-US" sz="1600" dirty="0"/>
              <a:t>");</a:t>
            </a:r>
          </a:p>
          <a:p>
            <a:r>
              <a:rPr lang="en-US" sz="1600" dirty="0"/>
              <a:t>         </a:t>
            </a:r>
            <a:r>
              <a:rPr lang="en-US" sz="1600" dirty="0" err="1"/>
              <a:t>ht.Add</a:t>
            </a:r>
            <a:r>
              <a:rPr lang="en-US" sz="1600" dirty="0"/>
              <a:t>("006", "M. </a:t>
            </a:r>
            <a:r>
              <a:rPr lang="en-US" sz="1600" dirty="0" err="1"/>
              <a:t>Arif</a:t>
            </a:r>
            <a:r>
              <a:rPr lang="en-US" sz="1600" dirty="0"/>
              <a:t>");</a:t>
            </a:r>
          </a:p>
          <a:p>
            <a:r>
              <a:rPr lang="en-US" sz="1600" dirty="0"/>
              <a:t>         </a:t>
            </a:r>
            <a:r>
              <a:rPr lang="en-US" sz="1600" dirty="0" err="1"/>
              <a:t>ht.Add</a:t>
            </a:r>
            <a:r>
              <a:rPr lang="en-US" sz="1600" dirty="0"/>
              <a:t>("007", "</a:t>
            </a:r>
            <a:r>
              <a:rPr lang="en-US" sz="1600" dirty="0" err="1"/>
              <a:t>Ritesh</a:t>
            </a:r>
            <a:r>
              <a:rPr lang="en-US" sz="1600" dirty="0"/>
              <a:t> </a:t>
            </a:r>
            <a:r>
              <a:rPr lang="en-US" sz="1600" dirty="0" err="1"/>
              <a:t>Saikia</a:t>
            </a:r>
            <a:r>
              <a:rPr lang="en-US" sz="1600" dirty="0"/>
              <a:t>");</a:t>
            </a:r>
          </a:p>
          <a:p>
            <a:r>
              <a:rPr lang="en-US" sz="1600" dirty="0"/>
              <a:t>         </a:t>
            </a:r>
          </a:p>
        </p:txBody>
      </p:sp>
      <p:sp>
        <p:nvSpPr>
          <p:cNvPr id="3" name="Dikdörtgen 2"/>
          <p:cNvSpPr/>
          <p:nvPr/>
        </p:nvSpPr>
        <p:spPr>
          <a:xfrm>
            <a:off x="3743400" y="188640"/>
            <a:ext cx="5400600" cy="5262979"/>
          </a:xfrm>
          <a:prstGeom prst="rect">
            <a:avLst/>
          </a:prstGeom>
        </p:spPr>
        <p:txBody>
          <a:bodyPr wrap="square">
            <a:spAutoFit/>
          </a:bodyPr>
          <a:lstStyle/>
          <a:p>
            <a:r>
              <a:rPr lang="en-US" sz="1600" dirty="0"/>
              <a:t> if (</a:t>
            </a:r>
            <a:r>
              <a:rPr lang="en-US" sz="1600" dirty="0" err="1"/>
              <a:t>ht.ContainsValue</a:t>
            </a:r>
            <a:r>
              <a:rPr lang="en-US" sz="1600" dirty="0"/>
              <a:t>("</a:t>
            </a:r>
            <a:r>
              <a:rPr lang="en-US" sz="1600" dirty="0" err="1"/>
              <a:t>Nuha</a:t>
            </a:r>
            <a:r>
              <a:rPr lang="en-US" sz="1600" dirty="0"/>
              <a:t> Ali"))</a:t>
            </a:r>
          </a:p>
          <a:p>
            <a:r>
              <a:rPr lang="en-US" sz="1600" dirty="0"/>
              <a:t>         {</a:t>
            </a:r>
            <a:endParaRPr lang="tr-TR" sz="1600" dirty="0"/>
          </a:p>
          <a:p>
            <a:r>
              <a:rPr lang="en-US" sz="1600" dirty="0"/>
              <a:t> </a:t>
            </a:r>
            <a:r>
              <a:rPr lang="en-US" sz="1600" dirty="0" err="1"/>
              <a:t>Console.WriteLine</a:t>
            </a:r>
            <a:r>
              <a:rPr lang="en-US" sz="1600" dirty="0"/>
              <a:t>("This student name is already in the list");</a:t>
            </a:r>
          </a:p>
          <a:p>
            <a:r>
              <a:rPr lang="en-US" sz="1600" dirty="0"/>
              <a:t>         }</a:t>
            </a:r>
          </a:p>
          <a:p>
            <a:r>
              <a:rPr lang="en-US" sz="1600" dirty="0"/>
              <a:t>         else</a:t>
            </a:r>
          </a:p>
          <a:p>
            <a:r>
              <a:rPr lang="en-US" sz="1600" dirty="0"/>
              <a:t>         {</a:t>
            </a:r>
          </a:p>
          <a:p>
            <a:r>
              <a:rPr lang="en-US" sz="1600" dirty="0"/>
              <a:t>            </a:t>
            </a:r>
            <a:r>
              <a:rPr lang="en-US" sz="1600" dirty="0" err="1"/>
              <a:t>ht.Add</a:t>
            </a:r>
            <a:r>
              <a:rPr lang="en-US" sz="1600" dirty="0"/>
              <a:t>("008", "</a:t>
            </a:r>
            <a:r>
              <a:rPr lang="en-US" sz="1600" dirty="0" err="1"/>
              <a:t>Nuha</a:t>
            </a:r>
            <a:r>
              <a:rPr lang="en-US" sz="1600" dirty="0"/>
              <a:t> Ali");</a:t>
            </a:r>
          </a:p>
          <a:p>
            <a:r>
              <a:rPr lang="en-US" sz="1600" dirty="0"/>
              <a:t>         }</a:t>
            </a:r>
          </a:p>
          <a:p>
            <a:r>
              <a:rPr lang="en-US" sz="1600" dirty="0"/>
              <a:t>         </a:t>
            </a:r>
          </a:p>
          <a:p>
            <a:r>
              <a:rPr lang="en-US" sz="1600" dirty="0"/>
              <a:t>         // Get a collection of the keys.</a:t>
            </a:r>
          </a:p>
          <a:p>
            <a:r>
              <a:rPr lang="en-US" sz="1600" dirty="0"/>
              <a:t>         </a:t>
            </a:r>
            <a:r>
              <a:rPr lang="en-US" sz="1600" dirty="0" err="1"/>
              <a:t>ICollection</a:t>
            </a:r>
            <a:r>
              <a:rPr lang="en-US" sz="1600" dirty="0"/>
              <a:t> key = </a:t>
            </a:r>
            <a:r>
              <a:rPr lang="en-US" sz="1600" dirty="0" err="1"/>
              <a:t>ht.Keys</a:t>
            </a:r>
            <a:r>
              <a:rPr lang="en-US" sz="1600" dirty="0"/>
              <a:t>;</a:t>
            </a:r>
          </a:p>
          <a:p>
            <a:r>
              <a:rPr lang="en-US" sz="1600" dirty="0"/>
              <a:t>         </a:t>
            </a:r>
          </a:p>
          <a:p>
            <a:r>
              <a:rPr lang="en-US" sz="1600" dirty="0"/>
              <a:t>         </a:t>
            </a:r>
            <a:r>
              <a:rPr lang="en-US" sz="1600" dirty="0" err="1"/>
              <a:t>foreach</a:t>
            </a:r>
            <a:r>
              <a:rPr lang="en-US" sz="1600" dirty="0"/>
              <a:t> (string k in key)</a:t>
            </a:r>
          </a:p>
          <a:p>
            <a:r>
              <a:rPr lang="en-US" sz="1600" dirty="0"/>
              <a:t>         {</a:t>
            </a:r>
          </a:p>
          <a:p>
            <a:r>
              <a:rPr lang="en-US" sz="1600" dirty="0"/>
              <a:t>            </a:t>
            </a:r>
            <a:r>
              <a:rPr lang="en-US" sz="1600" dirty="0" err="1"/>
              <a:t>Console.WriteLine</a:t>
            </a:r>
            <a:r>
              <a:rPr lang="en-US" sz="1600" dirty="0"/>
              <a:t>(k + ": " + </a:t>
            </a:r>
            <a:r>
              <a:rPr lang="en-US" sz="1600" dirty="0" err="1"/>
              <a:t>ht</a:t>
            </a:r>
            <a:r>
              <a:rPr lang="en-US" sz="1600" dirty="0"/>
              <a:t>[k]);</a:t>
            </a:r>
          </a:p>
          <a:p>
            <a:r>
              <a:rPr lang="en-US" sz="1600" dirty="0"/>
              <a:t>         }</a:t>
            </a:r>
          </a:p>
          <a:p>
            <a:r>
              <a:rPr lang="en-US" sz="1600" dirty="0"/>
              <a:t>         </a:t>
            </a:r>
          </a:p>
          <a:p>
            <a:r>
              <a:rPr lang="en-US" sz="1600" dirty="0"/>
              <a:t>         </a:t>
            </a:r>
            <a:r>
              <a:rPr lang="en-US" sz="1600" dirty="0" err="1"/>
              <a:t>Console.ReadKey</a:t>
            </a:r>
            <a:r>
              <a:rPr lang="en-US" sz="1600" dirty="0"/>
              <a:t>();</a:t>
            </a:r>
          </a:p>
          <a:p>
            <a:r>
              <a:rPr lang="en-US" sz="1600" dirty="0"/>
              <a:t>      }</a:t>
            </a:r>
          </a:p>
          <a:p>
            <a:r>
              <a:rPr lang="en-US" sz="1600" dirty="0"/>
              <a:t>   }</a:t>
            </a:r>
          </a:p>
          <a:p>
            <a:r>
              <a:rPr lang="en-US" sz="1600" dirty="0"/>
              <a:t>}</a:t>
            </a:r>
          </a:p>
        </p:txBody>
      </p:sp>
    </p:spTree>
    <p:extLst>
      <p:ext uri="{BB962C8B-B14F-4D97-AF65-F5344CB8AC3E}">
        <p14:creationId xmlns:p14="http://schemas.microsoft.com/office/powerpoint/2010/main" val="29465307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95536" y="620688"/>
            <a:ext cx="8064896" cy="3785652"/>
          </a:xfrm>
          <a:prstGeom prst="rect">
            <a:avLst/>
          </a:prstGeom>
        </p:spPr>
        <p:txBody>
          <a:bodyPr wrap="square">
            <a:spAutoFit/>
          </a:bodyPr>
          <a:lstStyle/>
          <a:p>
            <a:pPr algn="just"/>
            <a:r>
              <a:rPr lang="en-US" sz="2400" b="1" dirty="0">
                <a:solidFill>
                  <a:srgbClr val="000000"/>
                </a:solidFill>
                <a:latin typeface="Verdana" panose="020B0604030504040204" pitchFamily="34" charset="0"/>
              </a:rPr>
              <a:t>Queue</a:t>
            </a:r>
            <a:r>
              <a:rPr lang="en-US" sz="2400" dirty="0" smtClean="0">
                <a:solidFill>
                  <a:srgbClr val="000000"/>
                </a:solidFill>
                <a:latin typeface="Verdana" panose="020B0604030504040204" pitchFamily="34" charset="0"/>
              </a:rPr>
              <a:t>.</a:t>
            </a:r>
            <a:endParaRPr lang="tr-TR" sz="2400" dirty="0">
              <a:solidFill>
                <a:srgbClr val="000000"/>
              </a:solidFill>
              <a:latin typeface="Verdana" panose="020B0604030504040204" pitchFamily="34" charset="0"/>
            </a:endParaRPr>
          </a:p>
          <a:p>
            <a:pPr algn="just"/>
            <a:r>
              <a:rPr lang="en-US" sz="2400" dirty="0">
                <a:solidFill>
                  <a:srgbClr val="000000"/>
                </a:solidFill>
                <a:latin typeface="Verdana" panose="020B0604030504040204" pitchFamily="34" charset="0"/>
              </a:rPr>
              <a:t>It represents a first-in, first out collection of object.</a:t>
            </a:r>
            <a:endParaRPr lang="tr-TR" sz="2400" dirty="0">
              <a:solidFill>
                <a:srgbClr val="000000"/>
              </a:solidFill>
              <a:latin typeface="Verdana" panose="020B0604030504040204" pitchFamily="34" charset="0"/>
            </a:endParaRPr>
          </a:p>
          <a:p>
            <a:pPr algn="just"/>
            <a:endParaRPr lang="tr-TR" sz="2400" dirty="0">
              <a:solidFill>
                <a:srgbClr val="000000"/>
              </a:solidFill>
              <a:latin typeface="Verdana" panose="020B0604030504040204" pitchFamily="34" charset="0"/>
            </a:endParaRPr>
          </a:p>
          <a:p>
            <a:pPr algn="just"/>
            <a:r>
              <a:rPr lang="en-US" sz="2400" dirty="0">
                <a:solidFill>
                  <a:srgbClr val="000000"/>
                </a:solidFill>
                <a:latin typeface="Verdana" panose="020B0604030504040204" pitchFamily="34" charset="0"/>
              </a:rPr>
              <a:t>It is used when you need a first-in, first-out access of items.</a:t>
            </a:r>
            <a:endParaRPr lang="tr-TR" sz="2400" dirty="0">
              <a:solidFill>
                <a:srgbClr val="000000"/>
              </a:solidFill>
              <a:latin typeface="Verdana" panose="020B0604030504040204" pitchFamily="34" charset="0"/>
            </a:endParaRPr>
          </a:p>
          <a:p>
            <a:pPr algn="just"/>
            <a:endParaRPr lang="tr-TR" sz="2400" dirty="0">
              <a:solidFill>
                <a:srgbClr val="000000"/>
              </a:solidFill>
              <a:latin typeface="Verdana" panose="020B0604030504040204" pitchFamily="34" charset="0"/>
            </a:endParaRPr>
          </a:p>
          <a:p>
            <a:pPr algn="just"/>
            <a:r>
              <a:rPr lang="en-US" sz="2400" dirty="0">
                <a:solidFill>
                  <a:srgbClr val="000000"/>
                </a:solidFill>
                <a:latin typeface="Verdana" panose="020B0604030504040204" pitchFamily="34" charset="0"/>
              </a:rPr>
              <a:t> When you add an item in the list, it is called</a:t>
            </a:r>
            <a:r>
              <a:rPr lang="tr-TR" sz="2400" dirty="0">
                <a:solidFill>
                  <a:srgbClr val="000000"/>
                </a:solidFill>
                <a:latin typeface="Verdana" panose="020B0604030504040204" pitchFamily="34" charset="0"/>
              </a:rPr>
              <a:t> </a:t>
            </a:r>
            <a:r>
              <a:rPr lang="en-US" sz="2400" b="1" dirty="0" err="1">
                <a:solidFill>
                  <a:srgbClr val="000000"/>
                </a:solidFill>
                <a:latin typeface="Verdana" panose="020B0604030504040204" pitchFamily="34" charset="0"/>
              </a:rPr>
              <a:t>enqueue</a:t>
            </a:r>
            <a:r>
              <a:rPr lang="en-US" sz="2400" dirty="0">
                <a:solidFill>
                  <a:srgbClr val="000000"/>
                </a:solidFill>
                <a:latin typeface="Verdana" panose="020B0604030504040204" pitchFamily="34" charset="0"/>
              </a:rPr>
              <a:t>, and when you remove an item, it is called </a:t>
            </a:r>
            <a:r>
              <a:rPr lang="en-US" sz="2400" b="1" dirty="0" err="1">
                <a:solidFill>
                  <a:srgbClr val="000000"/>
                </a:solidFill>
                <a:latin typeface="Verdana" panose="020B0604030504040204" pitchFamily="34" charset="0"/>
              </a:rPr>
              <a:t>deque</a:t>
            </a:r>
            <a:r>
              <a:rPr lang="en-US" sz="2400" dirty="0">
                <a:solidFill>
                  <a:srgbClr val="000000"/>
                </a:solidFill>
                <a:latin typeface="Verdana" panose="020B0604030504040204" pitchFamily="34" charset="0"/>
              </a:rPr>
              <a:t>.</a:t>
            </a:r>
            <a:endParaRPr lang="en-US" sz="2400" dirty="0"/>
          </a:p>
        </p:txBody>
      </p:sp>
    </p:spTree>
    <p:extLst>
      <p:ext uri="{BB962C8B-B14F-4D97-AF65-F5344CB8AC3E}">
        <p14:creationId xmlns:p14="http://schemas.microsoft.com/office/powerpoint/2010/main" val="10408782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o 1"/>
          <p:cNvGraphicFramePr>
            <a:graphicFrameLocks noGrp="1"/>
          </p:cNvGraphicFramePr>
          <p:nvPr>
            <p:extLst>
              <p:ext uri="{D42A27DB-BD31-4B8C-83A1-F6EECF244321}">
                <p14:modId xmlns:p14="http://schemas.microsoft.com/office/powerpoint/2010/main" val="975979807"/>
              </p:ext>
            </p:extLst>
          </p:nvPr>
        </p:nvGraphicFramePr>
        <p:xfrm>
          <a:off x="179512" y="116632"/>
          <a:ext cx="8568952" cy="853440"/>
        </p:xfrm>
        <a:graphic>
          <a:graphicData uri="http://schemas.openxmlformats.org/drawingml/2006/table">
            <a:tbl>
              <a:tblPr/>
              <a:tblGrid>
                <a:gridCol w="2128051">
                  <a:extLst>
                    <a:ext uri="{9D8B030D-6E8A-4147-A177-3AD203B41FA5}">
                      <a16:colId xmlns:a16="http://schemas.microsoft.com/office/drawing/2014/main" val="2711644981"/>
                    </a:ext>
                  </a:extLst>
                </a:gridCol>
                <a:gridCol w="6440901">
                  <a:extLst>
                    <a:ext uri="{9D8B030D-6E8A-4147-A177-3AD203B41FA5}">
                      <a16:colId xmlns:a16="http://schemas.microsoft.com/office/drawing/2014/main" val="1419668306"/>
                    </a:ext>
                  </a:extLst>
                </a:gridCol>
              </a:tblGrid>
              <a:tr h="0">
                <a:tc>
                  <a:txBody>
                    <a:bodyPr/>
                    <a:lstStyle/>
                    <a:p>
                      <a:pPr algn="l" fontAlgn="t"/>
                      <a:r>
                        <a:rPr lang="en-US">
                          <a:effectLst/>
                        </a:rPr>
                        <a:t>Property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474273048"/>
                  </a:ext>
                </a:extLst>
              </a:tr>
              <a:tr h="0">
                <a:tc>
                  <a:txBody>
                    <a:bodyPr/>
                    <a:lstStyle/>
                    <a:p>
                      <a:pPr fontAlgn="t"/>
                      <a:r>
                        <a:rPr lang="en-US">
                          <a:effectLst/>
                        </a:rPr>
                        <a:t>Count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Gets the number of elements contained in the Queue.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67933766"/>
                  </a:ext>
                </a:extLst>
              </a:tr>
            </a:tbl>
          </a:graphicData>
        </a:graphic>
      </p:graphicFrame>
      <p:graphicFrame>
        <p:nvGraphicFramePr>
          <p:cNvPr id="3" name="Tablo 2"/>
          <p:cNvGraphicFramePr>
            <a:graphicFrameLocks noGrp="1"/>
          </p:cNvGraphicFramePr>
          <p:nvPr>
            <p:extLst>
              <p:ext uri="{D42A27DB-BD31-4B8C-83A1-F6EECF244321}">
                <p14:modId xmlns:p14="http://schemas.microsoft.com/office/powerpoint/2010/main" val="2680644693"/>
              </p:ext>
            </p:extLst>
          </p:nvPr>
        </p:nvGraphicFramePr>
        <p:xfrm>
          <a:off x="323528" y="1916832"/>
          <a:ext cx="8280920" cy="4562418"/>
        </p:xfrm>
        <a:graphic>
          <a:graphicData uri="http://schemas.openxmlformats.org/drawingml/2006/table">
            <a:tbl>
              <a:tblPr/>
              <a:tblGrid>
                <a:gridCol w="904869">
                  <a:extLst>
                    <a:ext uri="{9D8B030D-6E8A-4147-A177-3AD203B41FA5}">
                      <a16:colId xmlns:a16="http://schemas.microsoft.com/office/drawing/2014/main" val="1862122174"/>
                    </a:ext>
                  </a:extLst>
                </a:gridCol>
                <a:gridCol w="7376051">
                  <a:extLst>
                    <a:ext uri="{9D8B030D-6E8A-4147-A177-3AD203B41FA5}">
                      <a16:colId xmlns:a16="http://schemas.microsoft.com/office/drawing/2014/main" val="4291547486"/>
                    </a:ext>
                  </a:extLst>
                </a:gridCol>
              </a:tblGrid>
              <a:tr h="646566">
                <a:tc>
                  <a:txBody>
                    <a:bodyPr/>
                    <a:lstStyle/>
                    <a:p>
                      <a:pPr algn="l" fontAlgn="t"/>
                      <a:r>
                        <a:rPr lang="en-US" sz="1700">
                          <a:effectLst/>
                        </a:rPr>
                        <a:t>Sr.No.</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700">
                          <a:effectLst/>
                        </a:rPr>
                        <a:t>Methods</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179683247"/>
                  </a:ext>
                </a:extLst>
              </a:tr>
              <a:tr h="646566">
                <a:tc>
                  <a:txBody>
                    <a:bodyPr/>
                    <a:lstStyle/>
                    <a:p>
                      <a:pPr fontAlgn="t"/>
                      <a:r>
                        <a:rPr lang="en-US" sz="1700">
                          <a:effectLst/>
                        </a:rPr>
                        <a:t>1</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700" b="1">
                          <a:effectLst/>
                        </a:rPr>
                        <a:t>public virtual void Clear();</a:t>
                      </a:r>
                      <a:r>
                        <a:rPr lang="en-US" sz="1700">
                          <a:solidFill>
                            <a:srgbClr val="000000"/>
                          </a:solidFill>
                          <a:effectLst/>
                        </a:rPr>
                        <a:t>Removes all elements from the Queue.</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96558035"/>
                  </a:ext>
                </a:extLst>
              </a:tr>
              <a:tr h="646566">
                <a:tc>
                  <a:txBody>
                    <a:bodyPr/>
                    <a:lstStyle/>
                    <a:p>
                      <a:pPr fontAlgn="t"/>
                      <a:r>
                        <a:rPr lang="en-US" sz="1700">
                          <a:effectLst/>
                        </a:rPr>
                        <a:t>2</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700" b="1">
                          <a:effectLst/>
                        </a:rPr>
                        <a:t>public virtual bool Contains(object obj);</a:t>
                      </a:r>
                      <a:r>
                        <a:rPr lang="en-US" sz="1700">
                          <a:solidFill>
                            <a:srgbClr val="000000"/>
                          </a:solidFill>
                          <a:effectLst/>
                        </a:rPr>
                        <a:t>Determines whether an element is in the Queue.</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70601654"/>
                  </a:ext>
                </a:extLst>
              </a:tr>
              <a:tr h="646566">
                <a:tc>
                  <a:txBody>
                    <a:bodyPr/>
                    <a:lstStyle/>
                    <a:p>
                      <a:pPr fontAlgn="t"/>
                      <a:r>
                        <a:rPr lang="en-US" sz="1700">
                          <a:effectLst/>
                        </a:rPr>
                        <a:t>3</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700" b="1">
                          <a:effectLst/>
                        </a:rPr>
                        <a:t>public virtual object Dequeue();</a:t>
                      </a:r>
                      <a:r>
                        <a:rPr lang="en-US" sz="1700">
                          <a:solidFill>
                            <a:srgbClr val="000000"/>
                          </a:solidFill>
                          <a:effectLst/>
                        </a:rPr>
                        <a:t>Removes and returns the object at the beginning of the Queue.</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88776838"/>
                  </a:ext>
                </a:extLst>
              </a:tr>
              <a:tr h="646566">
                <a:tc>
                  <a:txBody>
                    <a:bodyPr/>
                    <a:lstStyle/>
                    <a:p>
                      <a:pPr fontAlgn="t"/>
                      <a:r>
                        <a:rPr lang="en-US" sz="1700">
                          <a:effectLst/>
                        </a:rPr>
                        <a:t>4</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700" b="1">
                          <a:effectLst/>
                        </a:rPr>
                        <a:t>public virtual void Enqueue(object obj);</a:t>
                      </a:r>
                      <a:r>
                        <a:rPr lang="en-US" sz="1700">
                          <a:solidFill>
                            <a:srgbClr val="000000"/>
                          </a:solidFill>
                          <a:effectLst/>
                        </a:rPr>
                        <a:t>Adds an object to the end of the Queue.</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81682647"/>
                  </a:ext>
                </a:extLst>
              </a:tr>
              <a:tr h="646566">
                <a:tc>
                  <a:txBody>
                    <a:bodyPr/>
                    <a:lstStyle/>
                    <a:p>
                      <a:pPr fontAlgn="t"/>
                      <a:r>
                        <a:rPr lang="en-US" sz="1700">
                          <a:effectLst/>
                        </a:rPr>
                        <a:t>5</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700" b="1">
                          <a:effectLst/>
                        </a:rPr>
                        <a:t>public virtual object[] ToArray();</a:t>
                      </a:r>
                      <a:r>
                        <a:rPr lang="en-US" sz="1700">
                          <a:solidFill>
                            <a:srgbClr val="000000"/>
                          </a:solidFill>
                          <a:effectLst/>
                        </a:rPr>
                        <a:t>Copies the Queue to a new array.</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42972923"/>
                  </a:ext>
                </a:extLst>
              </a:tr>
              <a:tr h="646566">
                <a:tc>
                  <a:txBody>
                    <a:bodyPr/>
                    <a:lstStyle/>
                    <a:p>
                      <a:pPr fontAlgn="t"/>
                      <a:r>
                        <a:rPr lang="en-US" sz="1700">
                          <a:effectLst/>
                        </a:rPr>
                        <a:t>6</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700" b="1" dirty="0">
                          <a:effectLst/>
                        </a:rPr>
                        <a:t>public virtual void </a:t>
                      </a:r>
                      <a:r>
                        <a:rPr lang="en-US" sz="1700" b="1" dirty="0" err="1">
                          <a:effectLst/>
                        </a:rPr>
                        <a:t>TrimToSize</a:t>
                      </a:r>
                      <a:r>
                        <a:rPr lang="en-US" sz="1700" b="1" dirty="0">
                          <a:effectLst/>
                        </a:rPr>
                        <a:t>();</a:t>
                      </a:r>
                      <a:r>
                        <a:rPr lang="en-US" sz="1700" dirty="0">
                          <a:solidFill>
                            <a:srgbClr val="000000"/>
                          </a:solidFill>
                          <a:effectLst/>
                        </a:rPr>
                        <a:t>Sets the capacity to the actual number of elements in the Queue.</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6604862"/>
                  </a:ext>
                </a:extLst>
              </a:tr>
            </a:tbl>
          </a:graphicData>
        </a:graphic>
      </p:graphicFrame>
      <p:sp>
        <p:nvSpPr>
          <p:cNvPr id="4" name="Dikdörtgen 3"/>
          <p:cNvSpPr/>
          <p:nvPr/>
        </p:nvSpPr>
        <p:spPr>
          <a:xfrm>
            <a:off x="179512" y="1412776"/>
            <a:ext cx="3730508" cy="369332"/>
          </a:xfrm>
          <a:prstGeom prst="rect">
            <a:avLst/>
          </a:prstGeom>
        </p:spPr>
        <p:txBody>
          <a:bodyPr wrap="none">
            <a:spAutoFit/>
          </a:bodyPr>
          <a:lstStyle/>
          <a:p>
            <a:r>
              <a:rPr lang="en-US" b="1" dirty="0">
                <a:solidFill>
                  <a:srgbClr val="000000"/>
                </a:solidFill>
                <a:latin typeface="Verdana" panose="020B0604030504040204" pitchFamily="34" charset="0"/>
              </a:rPr>
              <a:t>methods</a:t>
            </a:r>
            <a:r>
              <a:rPr lang="en-US" dirty="0">
                <a:solidFill>
                  <a:srgbClr val="000000"/>
                </a:solidFill>
                <a:latin typeface="Verdana" panose="020B0604030504040204" pitchFamily="34" charset="0"/>
              </a:rPr>
              <a:t> of the </a:t>
            </a:r>
            <a:r>
              <a:rPr lang="en-US" b="1" dirty="0" smtClean="0">
                <a:solidFill>
                  <a:srgbClr val="000000"/>
                </a:solidFill>
                <a:latin typeface="Verdana" panose="020B0604030504040204" pitchFamily="34" charset="0"/>
              </a:rPr>
              <a:t>Queue</a:t>
            </a:r>
            <a:r>
              <a:rPr lang="tr-TR" b="1" dirty="0" smtClean="0">
                <a:solidFill>
                  <a:srgbClr val="000000"/>
                </a:solidFill>
                <a:latin typeface="Verdana" panose="020B0604030504040204" pitchFamily="34" charset="0"/>
              </a:rPr>
              <a:t> </a:t>
            </a:r>
            <a:r>
              <a:rPr lang="en-US" dirty="0" smtClean="0">
                <a:solidFill>
                  <a:srgbClr val="000000"/>
                </a:solidFill>
                <a:latin typeface="Verdana" panose="020B0604030504040204" pitchFamily="34" charset="0"/>
              </a:rPr>
              <a:t>class</a:t>
            </a:r>
            <a:r>
              <a:rPr lang="en-US" dirty="0">
                <a:solidFill>
                  <a:srgbClr val="000000"/>
                </a:solidFill>
                <a:latin typeface="Verdana" panose="020B0604030504040204" pitchFamily="34" charset="0"/>
              </a:rPr>
              <a:t>:</a:t>
            </a:r>
            <a:endParaRPr lang="en-US" dirty="0"/>
          </a:p>
        </p:txBody>
      </p:sp>
    </p:spTree>
    <p:extLst>
      <p:ext uri="{BB962C8B-B14F-4D97-AF65-F5344CB8AC3E}">
        <p14:creationId xmlns:p14="http://schemas.microsoft.com/office/powerpoint/2010/main" val="13911842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3821" y="8881"/>
            <a:ext cx="4486171" cy="5170646"/>
          </a:xfrm>
          <a:prstGeom prst="rect">
            <a:avLst/>
          </a:prstGeom>
        </p:spPr>
        <p:txBody>
          <a:bodyPr wrap="square">
            <a:spAutoFit/>
          </a:bodyPr>
          <a:lstStyle/>
          <a:p>
            <a:r>
              <a:rPr lang="en-US" sz="1600" dirty="0"/>
              <a:t>using System;</a:t>
            </a:r>
          </a:p>
          <a:p>
            <a:r>
              <a:rPr lang="en-US" sz="1600" dirty="0"/>
              <a:t>using </a:t>
            </a:r>
            <a:r>
              <a:rPr lang="en-US" sz="1600" dirty="0" err="1"/>
              <a:t>System.Collections</a:t>
            </a:r>
            <a:r>
              <a:rPr lang="en-US" sz="1600" dirty="0"/>
              <a:t>;</a:t>
            </a:r>
          </a:p>
          <a:p>
            <a:endParaRPr lang="en-US" sz="1600" dirty="0"/>
          </a:p>
          <a:p>
            <a:r>
              <a:rPr lang="en-US" sz="1600" dirty="0"/>
              <a:t>namespace </a:t>
            </a:r>
            <a:r>
              <a:rPr lang="en-US" sz="1600" dirty="0" err="1"/>
              <a:t>CollectionsApplication</a:t>
            </a:r>
            <a:endParaRPr lang="en-US" sz="1600" dirty="0"/>
          </a:p>
          <a:p>
            <a:r>
              <a:rPr lang="en-US" sz="1600" dirty="0"/>
              <a:t>{</a:t>
            </a:r>
          </a:p>
          <a:p>
            <a:r>
              <a:rPr lang="en-US" sz="1600" dirty="0"/>
              <a:t>   class Program</a:t>
            </a:r>
          </a:p>
          <a:p>
            <a:r>
              <a:rPr lang="en-US" sz="1600" dirty="0"/>
              <a:t>   {</a:t>
            </a:r>
          </a:p>
          <a:p>
            <a:r>
              <a:rPr lang="en-US" sz="1600" dirty="0"/>
              <a:t>      static void Main(string[] </a:t>
            </a:r>
            <a:r>
              <a:rPr lang="en-US" sz="1600" dirty="0" err="1"/>
              <a:t>args</a:t>
            </a:r>
            <a:r>
              <a:rPr lang="en-US" sz="1600" dirty="0"/>
              <a:t>)</a:t>
            </a:r>
          </a:p>
          <a:p>
            <a:r>
              <a:rPr lang="en-US" sz="1600" dirty="0"/>
              <a:t>      {</a:t>
            </a:r>
          </a:p>
          <a:p>
            <a:r>
              <a:rPr lang="en-US" sz="1600" dirty="0"/>
              <a:t>         Queue q = new Queue();</a:t>
            </a:r>
          </a:p>
          <a:p>
            <a:r>
              <a:rPr lang="en-US" sz="1600" dirty="0"/>
              <a:t>         </a:t>
            </a:r>
          </a:p>
          <a:p>
            <a:r>
              <a:rPr lang="en-US" sz="1600" dirty="0"/>
              <a:t>         </a:t>
            </a:r>
            <a:r>
              <a:rPr lang="en-US" sz="1600" dirty="0" err="1"/>
              <a:t>q.Enqueue</a:t>
            </a:r>
            <a:r>
              <a:rPr lang="en-US" sz="1600" dirty="0"/>
              <a:t>('A');</a:t>
            </a:r>
          </a:p>
          <a:p>
            <a:r>
              <a:rPr lang="en-US" sz="1600" dirty="0"/>
              <a:t>         </a:t>
            </a:r>
            <a:r>
              <a:rPr lang="en-US" sz="1600" dirty="0" err="1"/>
              <a:t>q.Enqueue</a:t>
            </a:r>
            <a:r>
              <a:rPr lang="en-US" sz="1600" dirty="0"/>
              <a:t>('M');</a:t>
            </a:r>
          </a:p>
          <a:p>
            <a:r>
              <a:rPr lang="en-US" sz="1600" dirty="0"/>
              <a:t>         </a:t>
            </a:r>
            <a:r>
              <a:rPr lang="en-US" sz="1600" dirty="0" err="1"/>
              <a:t>q.Enqueue</a:t>
            </a:r>
            <a:r>
              <a:rPr lang="en-US" sz="1600" dirty="0"/>
              <a:t>('G');</a:t>
            </a:r>
          </a:p>
          <a:p>
            <a:r>
              <a:rPr lang="en-US" sz="1600" dirty="0"/>
              <a:t>         </a:t>
            </a:r>
            <a:r>
              <a:rPr lang="en-US" sz="1400" dirty="0" err="1"/>
              <a:t>q.Enqueue</a:t>
            </a:r>
            <a:r>
              <a:rPr lang="en-US" sz="1600" dirty="0"/>
              <a:t>('W');</a:t>
            </a:r>
          </a:p>
          <a:p>
            <a:r>
              <a:rPr lang="en-US" sz="1600" dirty="0"/>
              <a:t>         </a:t>
            </a:r>
          </a:p>
          <a:p>
            <a:r>
              <a:rPr lang="en-US" sz="1600" dirty="0"/>
              <a:t>         </a:t>
            </a:r>
            <a:r>
              <a:rPr lang="en-US" sz="1600" dirty="0" err="1"/>
              <a:t>Console.WriteLine</a:t>
            </a:r>
            <a:r>
              <a:rPr lang="en-US" sz="1600" dirty="0"/>
              <a:t>("Current queue: ");</a:t>
            </a:r>
          </a:p>
          <a:p>
            <a:r>
              <a:rPr lang="en-US" sz="1600" dirty="0"/>
              <a:t>         </a:t>
            </a:r>
            <a:r>
              <a:rPr lang="en-US" sz="1600" dirty="0" err="1"/>
              <a:t>foreach</a:t>
            </a:r>
            <a:r>
              <a:rPr lang="en-US" sz="1600" dirty="0"/>
              <a:t> (char c in q) </a:t>
            </a:r>
            <a:r>
              <a:rPr lang="en-US" sz="1600" dirty="0" err="1"/>
              <a:t>Console.Write</a:t>
            </a:r>
            <a:r>
              <a:rPr lang="en-US" sz="1600" dirty="0"/>
              <a:t>(c + " ");</a:t>
            </a:r>
          </a:p>
          <a:p>
            <a:r>
              <a:rPr lang="en-US" sz="1600" dirty="0"/>
              <a:t>         </a:t>
            </a:r>
          </a:p>
          <a:p>
            <a:r>
              <a:rPr lang="en-US" sz="1600" dirty="0"/>
              <a:t>         </a:t>
            </a:r>
          </a:p>
        </p:txBody>
      </p:sp>
      <p:sp>
        <p:nvSpPr>
          <p:cNvPr id="3" name="Dikdörtgen 2"/>
          <p:cNvSpPr/>
          <p:nvPr/>
        </p:nvSpPr>
        <p:spPr>
          <a:xfrm>
            <a:off x="4283968" y="378212"/>
            <a:ext cx="5544616" cy="4431983"/>
          </a:xfrm>
          <a:prstGeom prst="rect">
            <a:avLst/>
          </a:prstGeom>
        </p:spPr>
        <p:txBody>
          <a:bodyPr wrap="square">
            <a:spAutoFit/>
          </a:bodyPr>
          <a:lstStyle/>
          <a:p>
            <a:r>
              <a:rPr lang="tr-TR" sz="1600" dirty="0"/>
              <a:t>         </a:t>
            </a:r>
            <a:r>
              <a:rPr lang="en-US" sz="1600" dirty="0" err="1"/>
              <a:t>Console.WriteLine</a:t>
            </a:r>
            <a:r>
              <a:rPr lang="en-US" sz="1600" dirty="0"/>
              <a:t>();</a:t>
            </a:r>
          </a:p>
          <a:p>
            <a:r>
              <a:rPr lang="en-US" sz="1600" dirty="0"/>
              <a:t>         </a:t>
            </a:r>
            <a:r>
              <a:rPr lang="en-US" sz="1600" dirty="0" err="1"/>
              <a:t>q.Enqueue</a:t>
            </a:r>
            <a:r>
              <a:rPr lang="en-US" sz="1600" dirty="0"/>
              <a:t>('V');</a:t>
            </a:r>
          </a:p>
          <a:p>
            <a:r>
              <a:rPr lang="en-US" sz="1600" dirty="0"/>
              <a:t>         </a:t>
            </a:r>
            <a:r>
              <a:rPr lang="en-US" sz="1600" dirty="0" err="1"/>
              <a:t>q.Enqueue</a:t>
            </a:r>
            <a:r>
              <a:rPr lang="en-US" sz="1600" dirty="0"/>
              <a:t>('H');</a:t>
            </a:r>
          </a:p>
          <a:p>
            <a:r>
              <a:rPr lang="en-US" sz="1600" dirty="0"/>
              <a:t>         </a:t>
            </a:r>
            <a:r>
              <a:rPr lang="en-US" sz="1600" dirty="0" err="1"/>
              <a:t>Console.WriteLine</a:t>
            </a:r>
            <a:r>
              <a:rPr lang="en-US" sz="1600" dirty="0"/>
              <a:t>("Current queue: ");</a:t>
            </a:r>
          </a:p>
          <a:p>
            <a:r>
              <a:rPr lang="en-US" sz="1600" dirty="0"/>
              <a:t>         </a:t>
            </a:r>
            <a:r>
              <a:rPr lang="en-US" sz="1600" dirty="0" err="1"/>
              <a:t>foreach</a:t>
            </a:r>
            <a:r>
              <a:rPr lang="en-US" sz="1600" dirty="0"/>
              <a:t> (char c in q) </a:t>
            </a:r>
            <a:r>
              <a:rPr lang="en-US" sz="1600" dirty="0" err="1"/>
              <a:t>Console.Write</a:t>
            </a:r>
            <a:r>
              <a:rPr lang="en-US" sz="1600" dirty="0"/>
              <a:t>(c + " ");</a:t>
            </a:r>
          </a:p>
          <a:p>
            <a:r>
              <a:rPr lang="en-US" sz="1600" dirty="0"/>
              <a:t>         </a:t>
            </a:r>
          </a:p>
          <a:p>
            <a:r>
              <a:rPr lang="en-US" sz="1600" dirty="0"/>
              <a:t>         </a:t>
            </a:r>
            <a:r>
              <a:rPr lang="en-US" sz="1600" dirty="0" err="1"/>
              <a:t>Console.WriteLine</a:t>
            </a:r>
            <a:r>
              <a:rPr lang="en-US" sz="1600" dirty="0"/>
              <a:t>();</a:t>
            </a:r>
          </a:p>
          <a:p>
            <a:r>
              <a:rPr lang="en-US" sz="1600" dirty="0"/>
              <a:t>         </a:t>
            </a:r>
            <a:r>
              <a:rPr lang="en-US" sz="1600" dirty="0" err="1"/>
              <a:t>Console.WriteLine</a:t>
            </a:r>
            <a:r>
              <a:rPr lang="en-US" sz="1600" dirty="0"/>
              <a:t>("Removing some values ");</a:t>
            </a:r>
          </a:p>
          <a:p>
            <a:r>
              <a:rPr lang="en-US" sz="1600" dirty="0"/>
              <a:t>         char </a:t>
            </a:r>
            <a:r>
              <a:rPr lang="en-US" sz="1600" dirty="0" err="1"/>
              <a:t>ch</a:t>
            </a:r>
            <a:r>
              <a:rPr lang="en-US" sz="1600" dirty="0"/>
              <a:t> = (char)</a:t>
            </a:r>
            <a:r>
              <a:rPr lang="en-US" sz="1600" dirty="0" err="1"/>
              <a:t>q.Dequeue</a:t>
            </a:r>
            <a:r>
              <a:rPr lang="en-US" sz="1600" dirty="0"/>
              <a:t>();</a:t>
            </a:r>
          </a:p>
          <a:p>
            <a:r>
              <a:rPr lang="en-US" sz="1600" dirty="0"/>
              <a:t>         </a:t>
            </a:r>
            <a:r>
              <a:rPr lang="en-US" sz="1600" dirty="0" err="1"/>
              <a:t>Console.WriteLine</a:t>
            </a:r>
            <a:r>
              <a:rPr lang="en-US" sz="1600" dirty="0"/>
              <a:t>("The removed value: {0}", </a:t>
            </a:r>
            <a:r>
              <a:rPr lang="en-US" sz="1600" dirty="0" err="1"/>
              <a:t>ch</a:t>
            </a:r>
            <a:r>
              <a:rPr lang="en-US" sz="1600" dirty="0"/>
              <a:t>);</a:t>
            </a:r>
          </a:p>
          <a:p>
            <a:r>
              <a:rPr lang="en-US" sz="1600" dirty="0"/>
              <a:t>         </a:t>
            </a:r>
            <a:r>
              <a:rPr lang="en-US" sz="1600" dirty="0" err="1"/>
              <a:t>ch</a:t>
            </a:r>
            <a:r>
              <a:rPr lang="en-US" sz="1600" dirty="0"/>
              <a:t> = (char)</a:t>
            </a:r>
            <a:r>
              <a:rPr lang="en-US" sz="1600" dirty="0" err="1"/>
              <a:t>q.Dequeue</a:t>
            </a:r>
            <a:r>
              <a:rPr lang="en-US" sz="1600" dirty="0"/>
              <a:t>();</a:t>
            </a:r>
          </a:p>
          <a:p>
            <a:r>
              <a:rPr lang="en-US" sz="1600" dirty="0"/>
              <a:t>         </a:t>
            </a:r>
            <a:r>
              <a:rPr lang="en-US" sz="1600" dirty="0" err="1"/>
              <a:t>Console.WriteLine</a:t>
            </a:r>
            <a:r>
              <a:rPr lang="en-US" sz="1600" dirty="0"/>
              <a:t>("The removed value: {0}", </a:t>
            </a:r>
            <a:r>
              <a:rPr lang="en-US" sz="1600" dirty="0" err="1"/>
              <a:t>ch</a:t>
            </a:r>
            <a:r>
              <a:rPr lang="en-US" sz="1600" dirty="0"/>
              <a:t>);</a:t>
            </a:r>
          </a:p>
          <a:p>
            <a:r>
              <a:rPr lang="en-US" sz="1600" dirty="0"/>
              <a:t>         </a:t>
            </a:r>
          </a:p>
          <a:p>
            <a:r>
              <a:rPr lang="en-US" sz="1600" dirty="0"/>
              <a:t>         </a:t>
            </a:r>
            <a:r>
              <a:rPr lang="en-US" sz="1600" dirty="0" err="1"/>
              <a:t>Console.ReadKey</a:t>
            </a:r>
            <a:r>
              <a:rPr lang="en-US" sz="1600" dirty="0"/>
              <a:t>();</a:t>
            </a:r>
          </a:p>
          <a:p>
            <a:r>
              <a:rPr lang="en-US" sz="1600" dirty="0"/>
              <a:t>      }</a:t>
            </a:r>
          </a:p>
          <a:p>
            <a:r>
              <a:rPr lang="en-US" sz="1600" dirty="0"/>
              <a:t>   }</a:t>
            </a:r>
          </a:p>
          <a:p>
            <a:r>
              <a:rPr lang="en-US" sz="1600" dirty="0"/>
              <a:t>}</a:t>
            </a:r>
          </a:p>
        </p:txBody>
      </p:sp>
      <p:sp>
        <p:nvSpPr>
          <p:cNvPr id="4" name="Dikdörtgen 3"/>
          <p:cNvSpPr/>
          <p:nvPr/>
        </p:nvSpPr>
        <p:spPr>
          <a:xfrm>
            <a:off x="6372200" y="4581128"/>
            <a:ext cx="2664296" cy="2031325"/>
          </a:xfrm>
          <a:prstGeom prst="rect">
            <a:avLst/>
          </a:prstGeom>
        </p:spPr>
        <p:txBody>
          <a:bodyPr wrap="square">
            <a:spAutoFit/>
          </a:bodyPr>
          <a:lstStyle/>
          <a:p>
            <a:r>
              <a:rPr lang="tr-TR" dirty="0" err="1"/>
              <a:t>cur</a:t>
            </a:r>
            <a:r>
              <a:rPr lang="en-US" dirty="0" err="1"/>
              <a:t>rrent</a:t>
            </a:r>
            <a:r>
              <a:rPr lang="en-US" dirty="0"/>
              <a:t> queue: </a:t>
            </a:r>
          </a:p>
          <a:p>
            <a:r>
              <a:rPr lang="en-US" dirty="0"/>
              <a:t>A M G W </a:t>
            </a:r>
          </a:p>
          <a:p>
            <a:r>
              <a:rPr lang="en-US" dirty="0"/>
              <a:t>Current queue: </a:t>
            </a:r>
          </a:p>
          <a:p>
            <a:r>
              <a:rPr lang="en-US" dirty="0"/>
              <a:t>A M G W V H </a:t>
            </a:r>
          </a:p>
          <a:p>
            <a:r>
              <a:rPr lang="en-US" dirty="0"/>
              <a:t>Removing values</a:t>
            </a:r>
          </a:p>
          <a:p>
            <a:r>
              <a:rPr lang="en-US" dirty="0"/>
              <a:t>The removed value: A</a:t>
            </a:r>
          </a:p>
          <a:p>
            <a:r>
              <a:rPr lang="en-US" dirty="0"/>
              <a:t>The removed value: M</a:t>
            </a:r>
          </a:p>
        </p:txBody>
      </p:sp>
    </p:spTree>
    <p:extLst>
      <p:ext uri="{BB962C8B-B14F-4D97-AF65-F5344CB8AC3E}">
        <p14:creationId xmlns:p14="http://schemas.microsoft.com/office/powerpoint/2010/main" val="26422990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67544" y="188640"/>
            <a:ext cx="8424936" cy="3908762"/>
          </a:xfrm>
          <a:prstGeom prst="rect">
            <a:avLst/>
          </a:prstGeom>
        </p:spPr>
        <p:txBody>
          <a:bodyPr wrap="square">
            <a:spAutoFit/>
          </a:bodyPr>
          <a:lstStyle/>
          <a:p>
            <a:r>
              <a:rPr lang="tr-TR" sz="2800" b="1" dirty="0" err="1">
                <a:solidFill>
                  <a:srgbClr val="000000"/>
                </a:solidFill>
                <a:latin typeface="Verdana" panose="020B0604030504040204" pitchFamily="34" charset="0"/>
              </a:rPr>
              <a:t>Stack</a:t>
            </a:r>
            <a:endParaRPr lang="tr-TR" sz="2800" b="1" dirty="0">
              <a:solidFill>
                <a:srgbClr val="000000"/>
              </a:solidFill>
              <a:latin typeface="Verdana" panose="020B0604030504040204" pitchFamily="34" charset="0"/>
            </a:endParaRPr>
          </a:p>
          <a:p>
            <a:endParaRPr lang="tr-TR" sz="2800" b="1" dirty="0">
              <a:solidFill>
                <a:srgbClr val="000000"/>
              </a:solidFill>
              <a:latin typeface="Verdana" panose="020B0604030504040204" pitchFamily="34" charset="0"/>
            </a:endParaRPr>
          </a:p>
          <a:p>
            <a:r>
              <a:rPr lang="en-US" sz="2400" dirty="0">
                <a:solidFill>
                  <a:srgbClr val="000000"/>
                </a:solidFill>
                <a:latin typeface="Verdana" panose="020B0604030504040204" pitchFamily="34" charset="0"/>
              </a:rPr>
              <a:t>It represents a last-in, first out collection of object. </a:t>
            </a:r>
            <a:endParaRPr lang="tr-TR" sz="2400" dirty="0">
              <a:solidFill>
                <a:srgbClr val="000000"/>
              </a:solidFill>
              <a:latin typeface="Verdana" panose="020B0604030504040204" pitchFamily="34" charset="0"/>
            </a:endParaRPr>
          </a:p>
          <a:p>
            <a:endParaRPr lang="tr-TR" sz="2400" dirty="0">
              <a:solidFill>
                <a:srgbClr val="000000"/>
              </a:solidFill>
              <a:latin typeface="Verdana" panose="020B0604030504040204" pitchFamily="34" charset="0"/>
            </a:endParaRPr>
          </a:p>
          <a:p>
            <a:r>
              <a:rPr lang="en-US" sz="2400" dirty="0">
                <a:solidFill>
                  <a:srgbClr val="000000"/>
                </a:solidFill>
                <a:latin typeface="Verdana" panose="020B0604030504040204" pitchFamily="34" charset="0"/>
              </a:rPr>
              <a:t>It is used when you need a last-in, first-out access of items. </a:t>
            </a:r>
            <a:endParaRPr lang="tr-TR" sz="2400" dirty="0">
              <a:solidFill>
                <a:srgbClr val="000000"/>
              </a:solidFill>
              <a:latin typeface="Verdana" panose="020B0604030504040204" pitchFamily="34" charset="0"/>
            </a:endParaRPr>
          </a:p>
          <a:p>
            <a:endParaRPr lang="tr-TR" sz="2400" dirty="0">
              <a:solidFill>
                <a:srgbClr val="000000"/>
              </a:solidFill>
              <a:latin typeface="Verdana" panose="020B0604030504040204" pitchFamily="34" charset="0"/>
            </a:endParaRPr>
          </a:p>
          <a:p>
            <a:r>
              <a:rPr lang="en-US" sz="2400" dirty="0">
                <a:solidFill>
                  <a:srgbClr val="000000"/>
                </a:solidFill>
                <a:latin typeface="Verdana" panose="020B0604030504040204" pitchFamily="34" charset="0"/>
              </a:rPr>
              <a:t>When you add an item in the list, it is called pushing the item and when you remove it, it is called popping the item.</a:t>
            </a:r>
            <a:endParaRPr lang="en-US" sz="2400" dirty="0"/>
          </a:p>
        </p:txBody>
      </p:sp>
    </p:spTree>
    <p:extLst>
      <p:ext uri="{BB962C8B-B14F-4D97-AF65-F5344CB8AC3E}">
        <p14:creationId xmlns:p14="http://schemas.microsoft.com/office/powerpoint/2010/main" val="32610049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o 1"/>
          <p:cNvGraphicFramePr>
            <a:graphicFrameLocks noGrp="1"/>
          </p:cNvGraphicFramePr>
          <p:nvPr>
            <p:extLst>
              <p:ext uri="{D42A27DB-BD31-4B8C-83A1-F6EECF244321}">
                <p14:modId xmlns:p14="http://schemas.microsoft.com/office/powerpoint/2010/main" val="2515531192"/>
              </p:ext>
            </p:extLst>
          </p:nvPr>
        </p:nvGraphicFramePr>
        <p:xfrm>
          <a:off x="251520" y="188640"/>
          <a:ext cx="5753100" cy="1127760"/>
        </p:xfrm>
        <a:graphic>
          <a:graphicData uri="http://schemas.openxmlformats.org/drawingml/2006/table">
            <a:tbl>
              <a:tblPr/>
              <a:tblGrid>
                <a:gridCol w="1428750">
                  <a:extLst>
                    <a:ext uri="{9D8B030D-6E8A-4147-A177-3AD203B41FA5}">
                      <a16:colId xmlns:a16="http://schemas.microsoft.com/office/drawing/2014/main" val="267482949"/>
                    </a:ext>
                  </a:extLst>
                </a:gridCol>
                <a:gridCol w="4324350">
                  <a:extLst>
                    <a:ext uri="{9D8B030D-6E8A-4147-A177-3AD203B41FA5}">
                      <a16:colId xmlns:a16="http://schemas.microsoft.com/office/drawing/2014/main" val="729945256"/>
                    </a:ext>
                  </a:extLst>
                </a:gridCol>
              </a:tblGrid>
              <a:tr h="0">
                <a:tc>
                  <a:txBody>
                    <a:bodyPr/>
                    <a:lstStyle/>
                    <a:p>
                      <a:pPr algn="l" fontAlgn="t"/>
                      <a:r>
                        <a:rPr lang="en-US">
                          <a:effectLst/>
                        </a:rPr>
                        <a:t>Property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358822093"/>
                  </a:ext>
                </a:extLst>
              </a:tr>
              <a:tr h="0">
                <a:tc>
                  <a:txBody>
                    <a:bodyPr/>
                    <a:lstStyle/>
                    <a:p>
                      <a:pPr fontAlgn="t"/>
                      <a:r>
                        <a:rPr lang="en-US">
                          <a:effectLst/>
                        </a:rPr>
                        <a:t>Count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Gets the number of elements contained in the Stack.</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68655817"/>
                  </a:ext>
                </a:extLst>
              </a:tr>
            </a:tbl>
          </a:graphicData>
        </a:graphic>
      </p:graphicFrame>
      <p:graphicFrame>
        <p:nvGraphicFramePr>
          <p:cNvPr id="3" name="Tablo 2"/>
          <p:cNvGraphicFramePr>
            <a:graphicFrameLocks noGrp="1"/>
          </p:cNvGraphicFramePr>
          <p:nvPr>
            <p:extLst>
              <p:ext uri="{D42A27DB-BD31-4B8C-83A1-F6EECF244321}">
                <p14:modId xmlns:p14="http://schemas.microsoft.com/office/powerpoint/2010/main" val="4222767625"/>
              </p:ext>
            </p:extLst>
          </p:nvPr>
        </p:nvGraphicFramePr>
        <p:xfrm>
          <a:off x="251520" y="2204864"/>
          <a:ext cx="8352928" cy="4550266"/>
        </p:xfrm>
        <a:graphic>
          <a:graphicData uri="http://schemas.openxmlformats.org/drawingml/2006/table">
            <a:tbl>
              <a:tblPr/>
              <a:tblGrid>
                <a:gridCol w="912737">
                  <a:extLst>
                    <a:ext uri="{9D8B030D-6E8A-4147-A177-3AD203B41FA5}">
                      <a16:colId xmlns:a16="http://schemas.microsoft.com/office/drawing/2014/main" val="932432937"/>
                    </a:ext>
                  </a:extLst>
                </a:gridCol>
                <a:gridCol w="7440191">
                  <a:extLst>
                    <a:ext uri="{9D8B030D-6E8A-4147-A177-3AD203B41FA5}">
                      <a16:colId xmlns:a16="http://schemas.microsoft.com/office/drawing/2014/main" val="1958147683"/>
                    </a:ext>
                  </a:extLst>
                </a:gridCol>
              </a:tblGrid>
              <a:tr h="646566">
                <a:tc>
                  <a:txBody>
                    <a:bodyPr/>
                    <a:lstStyle/>
                    <a:p>
                      <a:pPr algn="l" fontAlgn="t"/>
                      <a:r>
                        <a:rPr lang="en-US" sz="1700">
                          <a:effectLst/>
                        </a:rPr>
                        <a:t>Sr.No.</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700">
                          <a:effectLst/>
                        </a:rPr>
                        <a:t>Methods</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802448051"/>
                  </a:ext>
                </a:extLst>
              </a:tr>
              <a:tr h="646566">
                <a:tc>
                  <a:txBody>
                    <a:bodyPr/>
                    <a:lstStyle/>
                    <a:p>
                      <a:pPr fontAlgn="t"/>
                      <a:r>
                        <a:rPr lang="en-US" sz="1700">
                          <a:effectLst/>
                        </a:rPr>
                        <a:t>1</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700" b="1">
                          <a:effectLst/>
                        </a:rPr>
                        <a:t>public virtual void Clear();</a:t>
                      </a:r>
                      <a:r>
                        <a:rPr lang="en-US" sz="1700">
                          <a:solidFill>
                            <a:srgbClr val="000000"/>
                          </a:solidFill>
                          <a:effectLst/>
                        </a:rPr>
                        <a:t>Removes all elements from the Stack.</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69860449"/>
                  </a:ext>
                </a:extLst>
              </a:tr>
              <a:tr h="646566">
                <a:tc>
                  <a:txBody>
                    <a:bodyPr/>
                    <a:lstStyle/>
                    <a:p>
                      <a:pPr fontAlgn="t"/>
                      <a:r>
                        <a:rPr lang="en-US" sz="1700">
                          <a:effectLst/>
                        </a:rPr>
                        <a:t>2</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700" b="1">
                          <a:effectLst/>
                        </a:rPr>
                        <a:t>public virtual bool Contains(object obj);</a:t>
                      </a:r>
                      <a:r>
                        <a:rPr lang="en-US" sz="1700">
                          <a:solidFill>
                            <a:srgbClr val="000000"/>
                          </a:solidFill>
                          <a:effectLst/>
                        </a:rPr>
                        <a:t>Determines whether an element is in the Stack.</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29049561"/>
                  </a:ext>
                </a:extLst>
              </a:tr>
              <a:tr h="646566">
                <a:tc>
                  <a:txBody>
                    <a:bodyPr/>
                    <a:lstStyle/>
                    <a:p>
                      <a:pPr fontAlgn="t"/>
                      <a:r>
                        <a:rPr lang="en-US" sz="1700">
                          <a:effectLst/>
                        </a:rPr>
                        <a:t>3</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700" b="1">
                          <a:effectLst/>
                        </a:rPr>
                        <a:t>public virtual object Peek();</a:t>
                      </a:r>
                      <a:r>
                        <a:rPr lang="en-US" sz="1700">
                          <a:solidFill>
                            <a:srgbClr val="000000"/>
                          </a:solidFill>
                          <a:effectLst/>
                        </a:rPr>
                        <a:t>Returns the object at the top of the Stack without removing it.</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12741782"/>
                  </a:ext>
                </a:extLst>
              </a:tr>
              <a:tr h="646566">
                <a:tc>
                  <a:txBody>
                    <a:bodyPr/>
                    <a:lstStyle/>
                    <a:p>
                      <a:pPr fontAlgn="t"/>
                      <a:r>
                        <a:rPr lang="en-US" sz="1700">
                          <a:effectLst/>
                        </a:rPr>
                        <a:t>4</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700" b="1" dirty="0">
                          <a:effectLst/>
                        </a:rPr>
                        <a:t>public virtual object Pop();</a:t>
                      </a:r>
                      <a:r>
                        <a:rPr lang="en-US" sz="1700" dirty="0">
                          <a:solidFill>
                            <a:srgbClr val="000000"/>
                          </a:solidFill>
                          <a:effectLst/>
                        </a:rPr>
                        <a:t>Removes and returns the object at the top of the Stack.</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22011907"/>
                  </a:ext>
                </a:extLst>
              </a:tr>
              <a:tr h="646566">
                <a:tc>
                  <a:txBody>
                    <a:bodyPr/>
                    <a:lstStyle/>
                    <a:p>
                      <a:pPr fontAlgn="t"/>
                      <a:r>
                        <a:rPr lang="en-US" sz="1700">
                          <a:effectLst/>
                        </a:rPr>
                        <a:t>5</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700" b="1">
                          <a:effectLst/>
                        </a:rPr>
                        <a:t>public virtual void Push(object obj);</a:t>
                      </a:r>
                      <a:r>
                        <a:rPr lang="en-US" sz="1700">
                          <a:solidFill>
                            <a:srgbClr val="000000"/>
                          </a:solidFill>
                          <a:effectLst/>
                        </a:rPr>
                        <a:t>Inserts an object at the top of the Stack.</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45897980"/>
                  </a:ext>
                </a:extLst>
              </a:tr>
              <a:tr h="646566">
                <a:tc>
                  <a:txBody>
                    <a:bodyPr/>
                    <a:lstStyle/>
                    <a:p>
                      <a:pPr fontAlgn="t"/>
                      <a:r>
                        <a:rPr lang="en-US" sz="1700">
                          <a:effectLst/>
                        </a:rPr>
                        <a:t>6</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700" b="1" dirty="0">
                          <a:effectLst/>
                        </a:rPr>
                        <a:t>public virtual object[] </a:t>
                      </a:r>
                      <a:r>
                        <a:rPr lang="en-US" sz="1700" b="1" dirty="0" err="1">
                          <a:effectLst/>
                        </a:rPr>
                        <a:t>ToArray</a:t>
                      </a:r>
                      <a:r>
                        <a:rPr lang="en-US" sz="1700" b="1" dirty="0">
                          <a:effectLst/>
                        </a:rPr>
                        <a:t>();</a:t>
                      </a:r>
                      <a:r>
                        <a:rPr lang="en-US" sz="1700" dirty="0">
                          <a:solidFill>
                            <a:srgbClr val="000000"/>
                          </a:solidFill>
                          <a:effectLst/>
                        </a:rPr>
                        <a:t>Copies the Stack to a new array.</a:t>
                      </a:r>
                    </a:p>
                  </a:txBody>
                  <a:tcPr marL="70279" marR="70279" marT="70279" marB="702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66871366"/>
                  </a:ext>
                </a:extLst>
              </a:tr>
            </a:tbl>
          </a:graphicData>
        </a:graphic>
      </p:graphicFrame>
      <p:sp>
        <p:nvSpPr>
          <p:cNvPr id="4" name="Dikdörtgen 3"/>
          <p:cNvSpPr/>
          <p:nvPr/>
        </p:nvSpPr>
        <p:spPr>
          <a:xfrm>
            <a:off x="251520" y="1700808"/>
            <a:ext cx="3533340" cy="369332"/>
          </a:xfrm>
          <a:prstGeom prst="rect">
            <a:avLst/>
          </a:prstGeom>
        </p:spPr>
        <p:txBody>
          <a:bodyPr wrap="none">
            <a:spAutoFit/>
          </a:bodyPr>
          <a:lstStyle/>
          <a:p>
            <a:r>
              <a:rPr lang="en-US" b="1" dirty="0">
                <a:solidFill>
                  <a:srgbClr val="000000"/>
                </a:solidFill>
                <a:latin typeface="Verdana" panose="020B0604030504040204" pitchFamily="34" charset="0"/>
              </a:rPr>
              <a:t>methods</a:t>
            </a:r>
            <a:r>
              <a:rPr lang="en-US" dirty="0">
                <a:solidFill>
                  <a:srgbClr val="000000"/>
                </a:solidFill>
                <a:latin typeface="Verdana" panose="020B0604030504040204" pitchFamily="34" charset="0"/>
              </a:rPr>
              <a:t> of the </a:t>
            </a:r>
            <a:r>
              <a:rPr lang="en-US" b="1" dirty="0" err="1">
                <a:solidFill>
                  <a:srgbClr val="000000"/>
                </a:solidFill>
                <a:latin typeface="Verdana" panose="020B0604030504040204" pitchFamily="34" charset="0"/>
              </a:rPr>
              <a:t>Stack</a:t>
            </a:r>
            <a:r>
              <a:rPr lang="en-US" dirty="0" err="1">
                <a:solidFill>
                  <a:srgbClr val="000000"/>
                </a:solidFill>
                <a:latin typeface="Verdana" panose="020B0604030504040204" pitchFamily="34" charset="0"/>
              </a:rPr>
              <a:t>class</a:t>
            </a:r>
            <a:r>
              <a:rPr lang="en-US" dirty="0">
                <a:solidFill>
                  <a:srgbClr val="000000"/>
                </a:solidFill>
                <a:latin typeface="Verdana" panose="020B0604030504040204" pitchFamily="34" charset="0"/>
              </a:rPr>
              <a:t>:</a:t>
            </a:r>
            <a:endParaRPr lang="en-US" dirty="0"/>
          </a:p>
        </p:txBody>
      </p:sp>
    </p:spTree>
    <p:extLst>
      <p:ext uri="{BB962C8B-B14F-4D97-AF65-F5344CB8AC3E}">
        <p14:creationId xmlns:p14="http://schemas.microsoft.com/office/powerpoint/2010/main" val="11622445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251520" y="18652"/>
            <a:ext cx="4572000" cy="6955750"/>
          </a:xfrm>
          <a:prstGeom prst="rect">
            <a:avLst/>
          </a:prstGeom>
        </p:spPr>
        <p:txBody>
          <a:bodyPr>
            <a:spAutoFit/>
          </a:bodyPr>
          <a:lstStyle/>
          <a:p>
            <a:r>
              <a:rPr lang="en-US" sz="1600" dirty="0"/>
              <a:t>using System;</a:t>
            </a:r>
          </a:p>
          <a:p>
            <a:r>
              <a:rPr lang="en-US" sz="1600" dirty="0"/>
              <a:t>using </a:t>
            </a:r>
            <a:r>
              <a:rPr lang="en-US" sz="1600" dirty="0" err="1"/>
              <a:t>System.Collections</a:t>
            </a:r>
            <a:r>
              <a:rPr lang="en-US" sz="1600" dirty="0"/>
              <a:t>;</a:t>
            </a:r>
          </a:p>
          <a:p>
            <a:endParaRPr lang="en-US" sz="1600" dirty="0"/>
          </a:p>
          <a:p>
            <a:r>
              <a:rPr lang="en-US" sz="1600" dirty="0"/>
              <a:t>namespace </a:t>
            </a:r>
            <a:r>
              <a:rPr lang="en-US" sz="1600" dirty="0" err="1"/>
              <a:t>CollectionsApplication</a:t>
            </a:r>
            <a:endParaRPr lang="en-US" sz="1600" dirty="0"/>
          </a:p>
          <a:p>
            <a:r>
              <a:rPr lang="en-US" sz="1600" dirty="0"/>
              <a:t>{</a:t>
            </a:r>
          </a:p>
          <a:p>
            <a:r>
              <a:rPr lang="en-US" sz="1600" dirty="0"/>
              <a:t>   class Program</a:t>
            </a:r>
          </a:p>
          <a:p>
            <a:r>
              <a:rPr lang="en-US" sz="1600" dirty="0"/>
              <a:t>   {</a:t>
            </a:r>
          </a:p>
          <a:p>
            <a:r>
              <a:rPr lang="en-US" sz="1600" dirty="0"/>
              <a:t>      static void Main(string[] </a:t>
            </a:r>
            <a:r>
              <a:rPr lang="en-US" sz="1600" dirty="0" err="1"/>
              <a:t>args</a:t>
            </a:r>
            <a:r>
              <a:rPr lang="en-US" sz="1600" dirty="0"/>
              <a:t>)</a:t>
            </a:r>
          </a:p>
          <a:p>
            <a:r>
              <a:rPr lang="en-US" sz="1600" dirty="0"/>
              <a:t>      {</a:t>
            </a:r>
          </a:p>
          <a:p>
            <a:r>
              <a:rPr lang="en-US" sz="1600" dirty="0"/>
              <a:t>         Stack </a:t>
            </a:r>
            <a:r>
              <a:rPr lang="en-US" sz="1600" dirty="0" err="1"/>
              <a:t>st</a:t>
            </a:r>
            <a:r>
              <a:rPr lang="en-US" sz="1600" dirty="0"/>
              <a:t> = new Stack();</a:t>
            </a:r>
          </a:p>
          <a:p>
            <a:r>
              <a:rPr lang="en-US" sz="1600" dirty="0"/>
              <a:t>         </a:t>
            </a:r>
          </a:p>
          <a:p>
            <a:r>
              <a:rPr lang="en-US" sz="1600" dirty="0"/>
              <a:t>         </a:t>
            </a:r>
            <a:r>
              <a:rPr lang="en-US" sz="1600" dirty="0" err="1"/>
              <a:t>st.Push</a:t>
            </a:r>
            <a:r>
              <a:rPr lang="en-US" sz="1600" dirty="0"/>
              <a:t>('A');</a:t>
            </a:r>
          </a:p>
          <a:p>
            <a:r>
              <a:rPr lang="en-US" sz="1600" dirty="0"/>
              <a:t>         </a:t>
            </a:r>
            <a:r>
              <a:rPr lang="en-US" sz="1600" dirty="0" err="1"/>
              <a:t>st.Push</a:t>
            </a:r>
            <a:r>
              <a:rPr lang="en-US" sz="1600" dirty="0"/>
              <a:t>('M');</a:t>
            </a:r>
          </a:p>
          <a:p>
            <a:r>
              <a:rPr lang="en-US" sz="1600" dirty="0"/>
              <a:t>         </a:t>
            </a:r>
            <a:r>
              <a:rPr lang="en-US" sz="1600" dirty="0" err="1"/>
              <a:t>st.Push</a:t>
            </a:r>
            <a:r>
              <a:rPr lang="en-US" sz="1600" dirty="0"/>
              <a:t>('G');</a:t>
            </a:r>
          </a:p>
          <a:p>
            <a:r>
              <a:rPr lang="en-US" sz="1600" dirty="0"/>
              <a:t>         </a:t>
            </a:r>
            <a:r>
              <a:rPr lang="en-US" sz="1600" dirty="0" err="1"/>
              <a:t>st.Push</a:t>
            </a:r>
            <a:r>
              <a:rPr lang="en-US" sz="1600" dirty="0"/>
              <a:t>('W');</a:t>
            </a:r>
          </a:p>
          <a:p>
            <a:r>
              <a:rPr lang="en-US" sz="1600" dirty="0"/>
              <a:t>         </a:t>
            </a:r>
          </a:p>
          <a:p>
            <a:r>
              <a:rPr lang="en-US" sz="1600" dirty="0"/>
              <a:t>         </a:t>
            </a:r>
            <a:r>
              <a:rPr lang="en-US" sz="1600" dirty="0" err="1"/>
              <a:t>Console.WriteLine</a:t>
            </a:r>
            <a:r>
              <a:rPr lang="en-US" sz="1600" dirty="0"/>
              <a:t>("Current stack: ");</a:t>
            </a:r>
          </a:p>
          <a:p>
            <a:r>
              <a:rPr lang="en-US" sz="1600" dirty="0"/>
              <a:t>         </a:t>
            </a:r>
            <a:r>
              <a:rPr lang="en-US" sz="1600" dirty="0" err="1"/>
              <a:t>foreach</a:t>
            </a:r>
            <a:r>
              <a:rPr lang="en-US" sz="1600" dirty="0"/>
              <a:t> (char c in </a:t>
            </a:r>
            <a:r>
              <a:rPr lang="en-US" sz="1600" dirty="0" err="1"/>
              <a:t>st</a:t>
            </a:r>
            <a:r>
              <a:rPr lang="en-US" sz="1600" dirty="0"/>
              <a:t>)</a:t>
            </a:r>
          </a:p>
          <a:p>
            <a:r>
              <a:rPr lang="en-US" sz="1600" dirty="0"/>
              <a:t>         {</a:t>
            </a:r>
          </a:p>
          <a:p>
            <a:r>
              <a:rPr lang="en-US" sz="1600" dirty="0"/>
              <a:t>            </a:t>
            </a:r>
            <a:r>
              <a:rPr lang="en-US" sz="1600" dirty="0" err="1"/>
              <a:t>Console.Write</a:t>
            </a:r>
            <a:r>
              <a:rPr lang="en-US" sz="1600" dirty="0"/>
              <a:t>(c + " ");</a:t>
            </a:r>
          </a:p>
          <a:p>
            <a:r>
              <a:rPr lang="en-US" sz="1600" dirty="0"/>
              <a:t>         }</a:t>
            </a:r>
          </a:p>
          <a:p>
            <a:r>
              <a:rPr lang="en-US" sz="1600" dirty="0"/>
              <a:t>         </a:t>
            </a:r>
          </a:p>
          <a:p>
            <a:r>
              <a:rPr lang="en-US" sz="1600" dirty="0"/>
              <a:t>         </a:t>
            </a:r>
            <a:r>
              <a:rPr lang="en-US" sz="1600" dirty="0" err="1"/>
              <a:t>Console.WriteLine</a:t>
            </a:r>
            <a:r>
              <a:rPr lang="en-US" sz="1600" dirty="0"/>
              <a:t>();</a:t>
            </a:r>
          </a:p>
          <a:p>
            <a:r>
              <a:rPr lang="en-US" sz="1600" dirty="0"/>
              <a:t>         </a:t>
            </a:r>
          </a:p>
          <a:p>
            <a:r>
              <a:rPr lang="en-US" sz="1600" dirty="0"/>
              <a:t>         </a:t>
            </a:r>
            <a:r>
              <a:rPr lang="en-US" sz="1600" dirty="0" err="1"/>
              <a:t>st.Push</a:t>
            </a:r>
            <a:r>
              <a:rPr lang="en-US" sz="1600" dirty="0"/>
              <a:t>('V');</a:t>
            </a:r>
          </a:p>
          <a:p>
            <a:r>
              <a:rPr lang="en-US" sz="1600" dirty="0"/>
              <a:t>         </a:t>
            </a:r>
            <a:r>
              <a:rPr lang="en-US" sz="1600" dirty="0" err="1"/>
              <a:t>st.Push</a:t>
            </a:r>
            <a:r>
              <a:rPr lang="en-US" sz="1600" dirty="0"/>
              <a:t>('H');</a:t>
            </a:r>
          </a:p>
          <a:p>
            <a:r>
              <a:rPr lang="en-US" sz="1600" dirty="0"/>
              <a:t>         </a:t>
            </a:r>
          </a:p>
        </p:txBody>
      </p:sp>
      <p:sp>
        <p:nvSpPr>
          <p:cNvPr id="4" name="Dikdörtgen 3"/>
          <p:cNvSpPr/>
          <p:nvPr/>
        </p:nvSpPr>
        <p:spPr>
          <a:xfrm>
            <a:off x="3995936" y="18652"/>
            <a:ext cx="5472608" cy="4832092"/>
          </a:xfrm>
          <a:prstGeom prst="rect">
            <a:avLst/>
          </a:prstGeom>
        </p:spPr>
        <p:txBody>
          <a:bodyPr wrap="square">
            <a:spAutoFit/>
          </a:bodyPr>
          <a:lstStyle/>
          <a:p>
            <a:r>
              <a:rPr lang="en-US" sz="1400" dirty="0" err="1"/>
              <a:t>Console.WriteLine</a:t>
            </a:r>
            <a:r>
              <a:rPr lang="en-US" sz="1400" dirty="0"/>
              <a:t>("The next </a:t>
            </a:r>
            <a:r>
              <a:rPr lang="en-US" sz="1400" dirty="0" err="1"/>
              <a:t>poppable</a:t>
            </a:r>
            <a:r>
              <a:rPr lang="en-US" sz="1400" dirty="0"/>
              <a:t> value in stack: {0}", </a:t>
            </a:r>
            <a:r>
              <a:rPr lang="en-US" sz="1400" dirty="0" err="1"/>
              <a:t>st.Peek</a:t>
            </a:r>
            <a:r>
              <a:rPr lang="en-US" sz="1400" dirty="0"/>
              <a:t>());</a:t>
            </a:r>
          </a:p>
          <a:p>
            <a:r>
              <a:rPr lang="en-US" sz="1400" dirty="0"/>
              <a:t>         </a:t>
            </a:r>
            <a:r>
              <a:rPr lang="en-US" sz="1400" dirty="0" err="1"/>
              <a:t>Console.WriteLine</a:t>
            </a:r>
            <a:r>
              <a:rPr lang="en-US" sz="1400" dirty="0"/>
              <a:t>("Current stack: ");</a:t>
            </a:r>
          </a:p>
          <a:p>
            <a:r>
              <a:rPr lang="en-US" sz="1400" dirty="0"/>
              <a:t>         </a:t>
            </a:r>
            <a:r>
              <a:rPr lang="en-US" sz="1400" dirty="0" err="1"/>
              <a:t>foreach</a:t>
            </a:r>
            <a:r>
              <a:rPr lang="en-US" sz="1400" dirty="0"/>
              <a:t> (char c in </a:t>
            </a:r>
            <a:r>
              <a:rPr lang="en-US" sz="1400" dirty="0" err="1"/>
              <a:t>st</a:t>
            </a:r>
            <a:r>
              <a:rPr lang="en-US" sz="1400" dirty="0"/>
              <a:t>)</a:t>
            </a:r>
          </a:p>
          <a:p>
            <a:r>
              <a:rPr lang="en-US" sz="1400" dirty="0"/>
              <a:t>         {</a:t>
            </a:r>
          </a:p>
          <a:p>
            <a:r>
              <a:rPr lang="en-US" sz="1400" dirty="0"/>
              <a:t>            </a:t>
            </a:r>
            <a:r>
              <a:rPr lang="en-US" sz="1400" dirty="0" err="1"/>
              <a:t>Console.Write</a:t>
            </a:r>
            <a:r>
              <a:rPr lang="en-US" sz="1400" dirty="0"/>
              <a:t>(c + " ");</a:t>
            </a:r>
          </a:p>
          <a:p>
            <a:r>
              <a:rPr lang="en-US" sz="1400" dirty="0"/>
              <a:t>         }</a:t>
            </a:r>
          </a:p>
          <a:p>
            <a:r>
              <a:rPr lang="en-US" sz="1400" dirty="0"/>
              <a:t>         </a:t>
            </a:r>
          </a:p>
          <a:p>
            <a:r>
              <a:rPr lang="en-US" sz="1400" dirty="0"/>
              <a:t>         </a:t>
            </a:r>
            <a:r>
              <a:rPr lang="en-US" sz="1400" dirty="0" err="1"/>
              <a:t>Console.WriteLine</a:t>
            </a:r>
            <a:r>
              <a:rPr lang="en-US" sz="1400" dirty="0"/>
              <a:t>();</a:t>
            </a:r>
          </a:p>
          <a:p>
            <a:r>
              <a:rPr lang="en-US" sz="1400" dirty="0"/>
              <a:t>         </a:t>
            </a:r>
          </a:p>
          <a:p>
            <a:r>
              <a:rPr lang="en-US" sz="1400" dirty="0"/>
              <a:t>         </a:t>
            </a:r>
            <a:r>
              <a:rPr lang="en-US" sz="1400" dirty="0" err="1"/>
              <a:t>Console.WriteLine</a:t>
            </a:r>
            <a:r>
              <a:rPr lang="en-US" sz="1400" dirty="0"/>
              <a:t>("Removing values ");</a:t>
            </a:r>
          </a:p>
          <a:p>
            <a:r>
              <a:rPr lang="en-US" sz="1400" dirty="0"/>
              <a:t>         </a:t>
            </a:r>
            <a:r>
              <a:rPr lang="en-US" sz="1400" dirty="0" err="1"/>
              <a:t>st.Pop</a:t>
            </a:r>
            <a:r>
              <a:rPr lang="en-US" sz="1400" dirty="0"/>
              <a:t>();</a:t>
            </a:r>
          </a:p>
          <a:p>
            <a:r>
              <a:rPr lang="en-US" sz="1400" dirty="0"/>
              <a:t>         </a:t>
            </a:r>
            <a:r>
              <a:rPr lang="en-US" sz="1400" dirty="0" err="1"/>
              <a:t>st.Pop</a:t>
            </a:r>
            <a:r>
              <a:rPr lang="en-US" sz="1400" dirty="0"/>
              <a:t>();</a:t>
            </a:r>
          </a:p>
          <a:p>
            <a:r>
              <a:rPr lang="en-US" sz="1400" dirty="0"/>
              <a:t>         </a:t>
            </a:r>
            <a:r>
              <a:rPr lang="en-US" sz="1400" dirty="0" err="1"/>
              <a:t>st.Pop</a:t>
            </a:r>
            <a:r>
              <a:rPr lang="en-US" sz="1400" dirty="0"/>
              <a:t>();</a:t>
            </a:r>
          </a:p>
          <a:p>
            <a:r>
              <a:rPr lang="en-US" sz="1400" dirty="0"/>
              <a:t>         </a:t>
            </a:r>
          </a:p>
          <a:p>
            <a:r>
              <a:rPr lang="en-US" sz="1400" dirty="0"/>
              <a:t>         </a:t>
            </a:r>
            <a:r>
              <a:rPr lang="en-US" sz="1400" dirty="0" err="1"/>
              <a:t>Console.WriteLine</a:t>
            </a:r>
            <a:r>
              <a:rPr lang="en-US" sz="1400" dirty="0"/>
              <a:t>("Current stack: ");</a:t>
            </a:r>
          </a:p>
          <a:p>
            <a:r>
              <a:rPr lang="en-US" sz="1400" dirty="0"/>
              <a:t>         </a:t>
            </a:r>
            <a:r>
              <a:rPr lang="en-US" sz="1400" dirty="0" err="1"/>
              <a:t>foreach</a:t>
            </a:r>
            <a:r>
              <a:rPr lang="en-US" sz="1400" dirty="0"/>
              <a:t> (char c in </a:t>
            </a:r>
            <a:r>
              <a:rPr lang="en-US" sz="1400" dirty="0" err="1"/>
              <a:t>st</a:t>
            </a:r>
            <a:r>
              <a:rPr lang="en-US" sz="1400" dirty="0"/>
              <a:t>)</a:t>
            </a:r>
          </a:p>
          <a:p>
            <a:r>
              <a:rPr lang="en-US" sz="1400" dirty="0"/>
              <a:t>         {</a:t>
            </a:r>
          </a:p>
          <a:p>
            <a:r>
              <a:rPr lang="en-US" sz="1400" dirty="0"/>
              <a:t>            </a:t>
            </a:r>
            <a:r>
              <a:rPr lang="en-US" sz="1400" dirty="0" err="1"/>
              <a:t>Console.Write</a:t>
            </a:r>
            <a:r>
              <a:rPr lang="en-US" sz="1400" dirty="0"/>
              <a:t>(c + " ");</a:t>
            </a:r>
          </a:p>
          <a:p>
            <a:r>
              <a:rPr lang="en-US" sz="1400" dirty="0"/>
              <a:t>         }</a:t>
            </a:r>
          </a:p>
          <a:p>
            <a:r>
              <a:rPr lang="en-US" sz="1400" dirty="0"/>
              <a:t>      }</a:t>
            </a:r>
          </a:p>
          <a:p>
            <a:r>
              <a:rPr lang="en-US" sz="1400" dirty="0"/>
              <a:t>   }</a:t>
            </a:r>
          </a:p>
          <a:p>
            <a:r>
              <a:rPr lang="en-US" sz="1400" dirty="0"/>
              <a:t>}</a:t>
            </a:r>
          </a:p>
        </p:txBody>
      </p:sp>
      <p:sp>
        <p:nvSpPr>
          <p:cNvPr id="5" name="Dikdörtgen 4"/>
          <p:cNvSpPr/>
          <p:nvPr/>
        </p:nvSpPr>
        <p:spPr>
          <a:xfrm>
            <a:off x="5580112" y="4515212"/>
            <a:ext cx="3563888" cy="2308324"/>
          </a:xfrm>
          <a:prstGeom prst="rect">
            <a:avLst/>
          </a:prstGeom>
          <a:solidFill>
            <a:schemeClr val="bg1">
              <a:lumMod val="95000"/>
            </a:schemeClr>
          </a:solidFill>
        </p:spPr>
        <p:txBody>
          <a:bodyPr wrap="square">
            <a:spAutoFit/>
          </a:bodyPr>
          <a:lstStyle/>
          <a:p>
            <a:r>
              <a:rPr lang="en-US" dirty="0"/>
              <a:t>Current stack: </a:t>
            </a:r>
          </a:p>
          <a:p>
            <a:r>
              <a:rPr lang="en-US" dirty="0"/>
              <a:t>W G M A</a:t>
            </a:r>
          </a:p>
          <a:p>
            <a:r>
              <a:rPr lang="en-US" dirty="0"/>
              <a:t>The next </a:t>
            </a:r>
            <a:r>
              <a:rPr lang="en-US" dirty="0" err="1"/>
              <a:t>poppable</a:t>
            </a:r>
            <a:r>
              <a:rPr lang="en-US" dirty="0"/>
              <a:t> value in stack: H</a:t>
            </a:r>
          </a:p>
          <a:p>
            <a:r>
              <a:rPr lang="en-US" dirty="0"/>
              <a:t>Current stack: </a:t>
            </a:r>
          </a:p>
          <a:p>
            <a:r>
              <a:rPr lang="en-US" dirty="0"/>
              <a:t>H V W G M A</a:t>
            </a:r>
          </a:p>
          <a:p>
            <a:r>
              <a:rPr lang="en-US" dirty="0"/>
              <a:t>Removing values</a:t>
            </a:r>
          </a:p>
          <a:p>
            <a:r>
              <a:rPr lang="en-US" dirty="0"/>
              <a:t>Current stack: </a:t>
            </a:r>
          </a:p>
          <a:p>
            <a:r>
              <a:rPr lang="en-US" dirty="0"/>
              <a:t>G M A</a:t>
            </a:r>
          </a:p>
        </p:txBody>
      </p:sp>
    </p:spTree>
    <p:extLst>
      <p:ext uri="{BB962C8B-B14F-4D97-AF65-F5344CB8AC3E}">
        <p14:creationId xmlns:p14="http://schemas.microsoft.com/office/powerpoint/2010/main" val="21971221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979712" y="404664"/>
            <a:ext cx="4320480" cy="5982203"/>
          </a:xfrm>
          <a:prstGeom prst="rect">
            <a:avLst/>
          </a:prstGeom>
        </p:spPr>
      </p:pic>
    </p:spTree>
    <p:extLst>
      <p:ext uri="{BB962C8B-B14F-4D97-AF65-F5344CB8AC3E}">
        <p14:creationId xmlns:p14="http://schemas.microsoft.com/office/powerpoint/2010/main" val="8448265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87016" y="127534"/>
            <a:ext cx="8856984" cy="6740307"/>
          </a:xfrm>
          <a:prstGeom prst="rect">
            <a:avLst/>
          </a:prstGeom>
        </p:spPr>
        <p:txBody>
          <a:bodyPr wrap="square">
            <a:spAutoFit/>
          </a:bodyPr>
          <a:lstStyle/>
          <a:p>
            <a:r>
              <a:rPr lang="en-US" sz="1600" dirty="0">
                <a:solidFill>
                  <a:srgbClr val="0000FF"/>
                </a:solidFill>
                <a:highlight>
                  <a:srgbClr val="FFFFFF"/>
                </a:highlight>
                <a:latin typeface="Consolas" panose="020B0609020204030204" pitchFamily="49" charset="0"/>
              </a:rPr>
              <a:t>using</a:t>
            </a:r>
            <a:r>
              <a:rPr lang="en-US" sz="1600" dirty="0">
                <a:solidFill>
                  <a:srgbClr val="000000"/>
                </a:solidFill>
                <a:highlight>
                  <a:srgbClr val="FFFFFF"/>
                </a:highlight>
                <a:latin typeface="Consolas" panose="020B0609020204030204" pitchFamily="49" charset="0"/>
              </a:rPr>
              <a:t> System;</a:t>
            </a:r>
          </a:p>
          <a:p>
            <a:r>
              <a:rPr lang="en-US" sz="1600" dirty="0">
                <a:solidFill>
                  <a:srgbClr val="0000FF"/>
                </a:solidFill>
                <a:highlight>
                  <a:srgbClr val="FFFFFF"/>
                </a:highlight>
                <a:latin typeface="Consolas" panose="020B0609020204030204" pitchFamily="49" charset="0"/>
              </a:rPr>
              <a:t>using</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System.Collections</a:t>
            </a:r>
            <a:r>
              <a:rPr lang="en-US" sz="1600" dirty="0">
                <a:solidFill>
                  <a:srgbClr val="000000"/>
                </a:solidFill>
                <a:highlight>
                  <a:srgbClr val="FFFFFF"/>
                </a:highlight>
                <a:latin typeface="Consolas" panose="020B0609020204030204" pitchFamily="49" charset="0"/>
              </a:rPr>
              <a:t>;</a:t>
            </a:r>
          </a:p>
          <a:p>
            <a:r>
              <a:rPr lang="en-US" sz="1600" dirty="0">
                <a:solidFill>
                  <a:srgbClr val="0000FF"/>
                </a:solidFill>
                <a:highlight>
                  <a:srgbClr val="FFFFFF"/>
                </a:highlight>
                <a:latin typeface="Consolas" panose="020B0609020204030204" pitchFamily="49" charset="0"/>
              </a:rPr>
              <a:t>using</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System.Collections.Generic</a:t>
            </a:r>
            <a:r>
              <a:rPr lang="en-US" sz="1600" dirty="0">
                <a:solidFill>
                  <a:srgbClr val="000000"/>
                </a:solidFill>
                <a:highlight>
                  <a:srgbClr val="FFFFFF"/>
                </a:highlight>
                <a:latin typeface="Consolas" panose="020B0609020204030204" pitchFamily="49" charset="0"/>
              </a:rPr>
              <a:t>;</a:t>
            </a:r>
          </a:p>
          <a:p>
            <a:r>
              <a:rPr lang="en-US" sz="1600" dirty="0">
                <a:solidFill>
                  <a:srgbClr val="0000FF"/>
                </a:solidFill>
                <a:highlight>
                  <a:srgbClr val="FFFFFF"/>
                </a:highlight>
                <a:latin typeface="Consolas" panose="020B0609020204030204" pitchFamily="49" charset="0"/>
              </a:rPr>
              <a:t>using</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System.Linq</a:t>
            </a:r>
            <a:r>
              <a:rPr lang="en-US" sz="1600" dirty="0">
                <a:solidFill>
                  <a:srgbClr val="000000"/>
                </a:solidFill>
                <a:highlight>
                  <a:srgbClr val="FFFFFF"/>
                </a:highlight>
                <a:latin typeface="Consolas" panose="020B0609020204030204" pitchFamily="49" charset="0"/>
              </a:rPr>
              <a:t>;</a:t>
            </a:r>
          </a:p>
          <a:p>
            <a:r>
              <a:rPr lang="en-US" sz="1600" dirty="0">
                <a:solidFill>
                  <a:srgbClr val="0000FF"/>
                </a:solidFill>
                <a:highlight>
                  <a:srgbClr val="FFFFFF"/>
                </a:highlight>
                <a:latin typeface="Consolas" panose="020B0609020204030204" pitchFamily="49" charset="0"/>
              </a:rPr>
              <a:t>using</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System.Text</a:t>
            </a:r>
            <a:r>
              <a:rPr lang="en-US" sz="1600" dirty="0">
                <a:solidFill>
                  <a:srgbClr val="000000"/>
                </a:solidFill>
                <a:highlight>
                  <a:srgbClr val="FFFFFF"/>
                </a:highlight>
                <a:latin typeface="Consolas" panose="020B0609020204030204" pitchFamily="49" charset="0"/>
              </a:rPr>
              <a:t>;</a:t>
            </a:r>
          </a:p>
          <a:p>
            <a:r>
              <a:rPr lang="en-US" sz="1600" dirty="0">
                <a:solidFill>
                  <a:srgbClr val="0000FF"/>
                </a:solidFill>
                <a:highlight>
                  <a:srgbClr val="FFFFFF"/>
                </a:highlight>
                <a:latin typeface="Consolas" panose="020B0609020204030204" pitchFamily="49" charset="0"/>
              </a:rPr>
              <a:t>using</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System.Threading.Tasks</a:t>
            </a:r>
            <a:r>
              <a:rPr lang="en-US" sz="1600" dirty="0">
                <a:solidFill>
                  <a:srgbClr val="000000"/>
                </a:solidFill>
                <a:highlight>
                  <a:srgbClr val="FFFFFF"/>
                </a:highlight>
                <a:latin typeface="Consolas" panose="020B0609020204030204" pitchFamily="49" charset="0"/>
              </a:rPr>
              <a:t>;</a:t>
            </a:r>
          </a:p>
          <a:p>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namespace</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genelleyiciler</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class</a:t>
            </a:r>
            <a:r>
              <a:rPr lang="en-US" sz="1600" dirty="0">
                <a:solidFill>
                  <a:srgbClr val="000000"/>
                </a:solidFill>
                <a:highlight>
                  <a:srgbClr val="FFFFFF"/>
                </a:highlight>
                <a:latin typeface="Consolas" panose="020B0609020204030204" pitchFamily="49" charset="0"/>
              </a:rPr>
              <a:t> </a:t>
            </a:r>
            <a:r>
              <a:rPr lang="en-US" sz="1600" dirty="0">
                <a:solidFill>
                  <a:srgbClr val="2B91AF"/>
                </a:solidFill>
                <a:highlight>
                  <a:srgbClr val="FFFFFF"/>
                </a:highlight>
                <a:latin typeface="Consolas" panose="020B0609020204030204" pitchFamily="49" charset="0"/>
              </a:rPr>
              <a:t>Araba</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IComparable</a:t>
            </a:r>
            <a:r>
              <a:rPr lang="en-US" sz="1600" dirty="0">
                <a:solidFill>
                  <a:srgbClr val="000000"/>
                </a:solidFill>
                <a:highlight>
                  <a:srgbClr val="FFFFFF"/>
                </a:highlight>
                <a:latin typeface="Consolas" panose="020B0609020204030204" pitchFamily="49" charset="0"/>
              </a:rPr>
              <a:t>&lt;</a:t>
            </a:r>
            <a:r>
              <a:rPr lang="en-US" sz="1600" dirty="0">
                <a:solidFill>
                  <a:srgbClr val="2B91AF"/>
                </a:solidFill>
                <a:highlight>
                  <a:srgbClr val="FFFFFF"/>
                </a:highlight>
                <a:latin typeface="Consolas" panose="020B0609020204030204" pitchFamily="49" charset="0"/>
              </a:rPr>
              <a:t>Araba</a:t>
            </a:r>
            <a:r>
              <a:rPr lang="en-US" sz="1600" dirty="0">
                <a:solidFill>
                  <a:srgbClr val="000000"/>
                </a:solidFill>
                <a:highlight>
                  <a:srgbClr val="FFFFFF"/>
                </a:highlight>
                <a:latin typeface="Consolas" panose="020B0609020204030204" pitchFamily="49" charset="0"/>
              </a:rPr>
              <a:t>&gt;</a:t>
            </a:r>
          </a:p>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public</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string</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Isim</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get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set</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public</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Hiz</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get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set</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public</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string</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Renk</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get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set</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public</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CompareTo</a:t>
            </a:r>
            <a:r>
              <a:rPr lang="en-US" sz="1600" dirty="0">
                <a:solidFill>
                  <a:srgbClr val="000000"/>
                </a:solidFill>
                <a:highlight>
                  <a:srgbClr val="FFFFFF"/>
                </a:highlight>
                <a:latin typeface="Consolas" panose="020B0609020204030204" pitchFamily="49" charset="0"/>
              </a:rPr>
              <a:t>(</a:t>
            </a:r>
            <a:r>
              <a:rPr lang="en-US" sz="1600" dirty="0">
                <a:solidFill>
                  <a:srgbClr val="2B91AF"/>
                </a:solidFill>
                <a:highlight>
                  <a:srgbClr val="FFFFFF"/>
                </a:highlight>
                <a:latin typeface="Consolas" panose="020B0609020204030204" pitchFamily="49" charset="0"/>
              </a:rPr>
              <a:t>Araba</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diğer</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sonuc</a:t>
            </a:r>
            <a:r>
              <a:rPr lang="en-US" sz="1600" dirty="0">
                <a:solidFill>
                  <a:srgbClr val="000000"/>
                </a:solidFill>
                <a:highlight>
                  <a:srgbClr val="FFFFFF"/>
                </a:highlight>
                <a:latin typeface="Consolas" panose="020B0609020204030204" pitchFamily="49" charset="0"/>
              </a:rPr>
              <a:t> = </a:t>
            </a:r>
            <a:r>
              <a:rPr lang="en-US" sz="1600" dirty="0" err="1">
                <a:solidFill>
                  <a:srgbClr val="2B91AF"/>
                </a:solidFill>
                <a:highlight>
                  <a:srgbClr val="FFFFFF"/>
                </a:highlight>
                <a:latin typeface="Consolas" panose="020B0609020204030204" pitchFamily="49" charset="0"/>
              </a:rPr>
              <a:t>String</a:t>
            </a:r>
            <a:r>
              <a:rPr lang="en-US" sz="1600" dirty="0" err="1">
                <a:solidFill>
                  <a:srgbClr val="000000"/>
                </a:solidFill>
                <a:highlight>
                  <a:srgbClr val="FFFFFF"/>
                </a:highlight>
                <a:latin typeface="Consolas" panose="020B0609020204030204" pitchFamily="49" charset="0"/>
              </a:rPr>
              <a:t>.Compare</a:t>
            </a:r>
            <a:r>
              <a:rPr lang="en-US" sz="1600" dirty="0">
                <a:solidFill>
                  <a:srgbClr val="000000"/>
                </a:solidFill>
                <a:highlight>
                  <a:srgbClr val="FFFFFF"/>
                </a:highlight>
                <a:latin typeface="Consolas" panose="020B0609020204030204" pitchFamily="49" charset="0"/>
              </a:rPr>
              <a:t>(</a:t>
            </a:r>
            <a:r>
              <a:rPr lang="en-US" sz="1600" dirty="0" err="1">
                <a:solidFill>
                  <a:srgbClr val="0000FF"/>
                </a:solidFill>
                <a:highlight>
                  <a:srgbClr val="FFFFFF"/>
                </a:highlight>
                <a:latin typeface="Consolas" panose="020B0609020204030204" pitchFamily="49" charset="0"/>
              </a:rPr>
              <a:t>this</a:t>
            </a:r>
            <a:r>
              <a:rPr lang="en-US" sz="1600" dirty="0" err="1">
                <a:solidFill>
                  <a:srgbClr val="000000"/>
                </a:solidFill>
                <a:highlight>
                  <a:srgbClr val="FFFFFF"/>
                </a:highlight>
                <a:latin typeface="Consolas" panose="020B0609020204030204" pitchFamily="49" charset="0"/>
              </a:rPr>
              <a:t>.Renk</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diğer.Renk</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true</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if</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sonuc</a:t>
            </a:r>
            <a:r>
              <a:rPr lang="en-US" sz="1600" dirty="0">
                <a:solidFill>
                  <a:srgbClr val="000000"/>
                </a:solidFill>
                <a:highlight>
                  <a:srgbClr val="FFFFFF"/>
                </a:highlight>
                <a:latin typeface="Consolas" panose="020B0609020204030204" pitchFamily="49" charset="0"/>
              </a:rPr>
              <a:t> == 0)           </a:t>
            </a:r>
            <a:r>
              <a:rPr lang="en-US" sz="1600" dirty="0">
                <a:solidFill>
                  <a:srgbClr val="008000"/>
                </a:solidFill>
                <a:highlight>
                  <a:srgbClr val="FFFFFF"/>
                </a:highlight>
                <a:latin typeface="Consolas" panose="020B0609020204030204" pitchFamily="49" charset="0"/>
              </a:rPr>
              <a:t>// </a:t>
            </a:r>
            <a:r>
              <a:rPr lang="en-US" sz="1600" dirty="0" err="1">
                <a:solidFill>
                  <a:srgbClr val="008000"/>
                </a:solidFill>
                <a:highlight>
                  <a:srgbClr val="FFFFFF"/>
                </a:highlight>
                <a:latin typeface="Consolas" panose="020B0609020204030204" pitchFamily="49" charset="0"/>
              </a:rPr>
              <a:t>Eğer</a:t>
            </a:r>
            <a:r>
              <a:rPr lang="en-US" sz="1600" dirty="0">
                <a:solidFill>
                  <a:srgbClr val="008000"/>
                </a:solidFill>
                <a:highlight>
                  <a:srgbClr val="FFFFFF"/>
                </a:highlight>
                <a:latin typeface="Consolas" panose="020B0609020204030204" pitchFamily="49" charset="0"/>
              </a:rPr>
              <a:t> </a:t>
            </a:r>
            <a:r>
              <a:rPr lang="en-US" sz="1600" dirty="0" err="1">
                <a:solidFill>
                  <a:srgbClr val="008000"/>
                </a:solidFill>
                <a:highlight>
                  <a:srgbClr val="FFFFFF"/>
                </a:highlight>
                <a:latin typeface="Consolas" panose="020B0609020204030204" pitchFamily="49" charset="0"/>
              </a:rPr>
              <a:t>renk</a:t>
            </a:r>
            <a:r>
              <a:rPr lang="en-US" sz="1600" dirty="0">
                <a:solidFill>
                  <a:srgbClr val="008000"/>
                </a:solidFill>
                <a:highlight>
                  <a:srgbClr val="FFFFFF"/>
                </a:highlight>
                <a:latin typeface="Consolas" panose="020B0609020204030204" pitchFamily="49" charset="0"/>
              </a:rPr>
              <a:t> </a:t>
            </a:r>
            <a:r>
              <a:rPr lang="en-US" sz="1600" dirty="0" err="1">
                <a:solidFill>
                  <a:srgbClr val="008000"/>
                </a:solidFill>
                <a:highlight>
                  <a:srgbClr val="FFFFFF"/>
                </a:highlight>
                <a:latin typeface="Consolas" panose="020B0609020204030204" pitchFamily="49" charset="0"/>
              </a:rPr>
              <a:t>aynı</a:t>
            </a:r>
            <a:r>
              <a:rPr lang="en-US" sz="1600" dirty="0">
                <a:solidFill>
                  <a:srgbClr val="008000"/>
                </a:solidFill>
                <a:highlight>
                  <a:srgbClr val="FFFFFF"/>
                </a:highlight>
                <a:latin typeface="Consolas" panose="020B0609020204030204" pitchFamily="49" charset="0"/>
              </a:rPr>
              <a:t> </a:t>
            </a:r>
            <a:r>
              <a:rPr lang="en-US" sz="1600" dirty="0" err="1">
                <a:solidFill>
                  <a:srgbClr val="008000"/>
                </a:solidFill>
                <a:highlight>
                  <a:srgbClr val="FFFFFF"/>
                </a:highlight>
                <a:latin typeface="Consolas" panose="020B0609020204030204" pitchFamily="49" charset="0"/>
              </a:rPr>
              <a:t>ise</a:t>
            </a:r>
            <a:r>
              <a:rPr lang="en-US" sz="1600" dirty="0">
                <a:solidFill>
                  <a:srgbClr val="008000"/>
                </a:solidFill>
                <a:highlight>
                  <a:srgbClr val="FFFFFF"/>
                </a:highlight>
                <a:latin typeface="Consolas" panose="020B0609020204030204" pitchFamily="49" charset="0"/>
              </a:rPr>
              <a:t>, </a:t>
            </a:r>
            <a:r>
              <a:rPr lang="en-US" sz="1600" dirty="0" err="1">
                <a:solidFill>
                  <a:srgbClr val="008000"/>
                </a:solidFill>
                <a:highlight>
                  <a:srgbClr val="FFFFFF"/>
                </a:highlight>
                <a:latin typeface="Consolas" panose="020B0609020204030204" pitchFamily="49" charset="0"/>
              </a:rPr>
              <a:t>hızı</a:t>
            </a:r>
            <a:r>
              <a:rPr lang="en-US" sz="1600" dirty="0">
                <a:solidFill>
                  <a:srgbClr val="008000"/>
                </a:solidFill>
                <a:highlight>
                  <a:srgbClr val="FFFFFF"/>
                </a:highlight>
                <a:latin typeface="Consolas" panose="020B0609020204030204" pitchFamily="49" charset="0"/>
              </a:rPr>
              <a:t> </a:t>
            </a:r>
            <a:r>
              <a:rPr lang="en-US" sz="1600" dirty="0" err="1">
                <a:solidFill>
                  <a:srgbClr val="008000"/>
                </a:solidFill>
                <a:highlight>
                  <a:srgbClr val="FFFFFF"/>
                </a:highlight>
                <a:latin typeface="Consolas" panose="020B0609020204030204" pitchFamily="49" charset="0"/>
              </a:rPr>
              <a:t>karşılaştır</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sonuc</a:t>
            </a:r>
            <a:r>
              <a:rPr lang="en-US" sz="1600" dirty="0">
                <a:solidFill>
                  <a:srgbClr val="000000"/>
                </a:solidFill>
                <a:highlight>
                  <a:srgbClr val="FFFFFF"/>
                </a:highlight>
                <a:latin typeface="Consolas" panose="020B0609020204030204" pitchFamily="49" charset="0"/>
              </a:rPr>
              <a:t> = </a:t>
            </a:r>
            <a:r>
              <a:rPr lang="en-US" sz="1600" dirty="0" err="1">
                <a:solidFill>
                  <a:srgbClr val="0000FF"/>
                </a:solidFill>
                <a:highlight>
                  <a:srgbClr val="FFFFFF"/>
                </a:highlight>
                <a:latin typeface="Consolas" panose="020B0609020204030204" pitchFamily="49" charset="0"/>
              </a:rPr>
              <a:t>this</a:t>
            </a:r>
            <a:r>
              <a:rPr lang="en-US" sz="1600" dirty="0" err="1">
                <a:solidFill>
                  <a:srgbClr val="000000"/>
                </a:solidFill>
                <a:highlight>
                  <a:srgbClr val="FFFFFF"/>
                </a:highlight>
                <a:latin typeface="Consolas" panose="020B0609020204030204" pitchFamily="49" charset="0"/>
              </a:rPr>
              <a:t>.Hiz.CompareTo</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diğer.Hiz</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sonuc</a:t>
            </a:r>
            <a:r>
              <a:rPr lang="en-US" sz="1600" dirty="0">
                <a:solidFill>
                  <a:srgbClr val="000000"/>
                </a:solidFill>
                <a:highlight>
                  <a:srgbClr val="FFFFFF"/>
                </a:highlight>
                <a:latin typeface="Consolas" panose="020B0609020204030204" pitchFamily="49" charset="0"/>
              </a:rPr>
              <a:t> = -</a:t>
            </a:r>
            <a:r>
              <a:rPr lang="en-US" sz="1600" dirty="0" err="1">
                <a:solidFill>
                  <a:srgbClr val="000000"/>
                </a:solidFill>
                <a:highlight>
                  <a:srgbClr val="FFFFFF"/>
                </a:highlight>
                <a:latin typeface="Consolas" panose="020B0609020204030204" pitchFamily="49" charset="0"/>
              </a:rPr>
              <a:t>sonuc</a:t>
            </a:r>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 </a:t>
            </a:r>
            <a:r>
              <a:rPr lang="en-US" sz="1600" dirty="0" err="1">
                <a:solidFill>
                  <a:srgbClr val="008000"/>
                </a:solidFill>
                <a:highlight>
                  <a:srgbClr val="FFFFFF"/>
                </a:highlight>
                <a:latin typeface="Consolas" panose="020B0609020204030204" pitchFamily="49" charset="0"/>
              </a:rPr>
              <a:t>Hız</a:t>
            </a:r>
            <a:r>
              <a:rPr lang="en-US" sz="1600" dirty="0">
                <a:solidFill>
                  <a:srgbClr val="008000"/>
                </a:solidFill>
                <a:highlight>
                  <a:srgbClr val="FFFFFF"/>
                </a:highlight>
                <a:latin typeface="Consolas" panose="020B0609020204030204" pitchFamily="49" charset="0"/>
              </a:rPr>
              <a:t> </a:t>
            </a:r>
            <a:r>
              <a:rPr lang="en-US" sz="1600" dirty="0" err="1">
                <a:solidFill>
                  <a:srgbClr val="008000"/>
                </a:solidFill>
                <a:highlight>
                  <a:srgbClr val="FFFFFF"/>
                </a:highlight>
                <a:latin typeface="Consolas" panose="020B0609020204030204" pitchFamily="49" charset="0"/>
              </a:rPr>
              <a:t>için</a:t>
            </a:r>
            <a:r>
              <a:rPr lang="en-US" sz="1600" dirty="0">
                <a:solidFill>
                  <a:srgbClr val="008000"/>
                </a:solidFill>
                <a:highlight>
                  <a:srgbClr val="FFFFFF"/>
                </a:highlight>
                <a:latin typeface="Consolas" panose="020B0609020204030204" pitchFamily="49" charset="0"/>
              </a:rPr>
              <a:t> </a:t>
            </a:r>
            <a:r>
              <a:rPr lang="en-US" sz="1600" dirty="0" err="1">
                <a:solidFill>
                  <a:srgbClr val="008000"/>
                </a:solidFill>
                <a:highlight>
                  <a:srgbClr val="FFFFFF"/>
                </a:highlight>
                <a:latin typeface="Consolas" panose="020B0609020204030204" pitchFamily="49" charset="0"/>
              </a:rPr>
              <a:t>azalan</a:t>
            </a:r>
            <a:r>
              <a:rPr lang="en-US" sz="1600" dirty="0">
                <a:solidFill>
                  <a:srgbClr val="008000"/>
                </a:solidFill>
                <a:highlight>
                  <a:srgbClr val="FFFFFF"/>
                </a:highlight>
                <a:latin typeface="Consolas" panose="020B0609020204030204" pitchFamily="49" charset="0"/>
              </a:rPr>
              <a:t> </a:t>
            </a:r>
            <a:r>
              <a:rPr lang="en-US" sz="1600" dirty="0" err="1">
                <a:solidFill>
                  <a:srgbClr val="008000"/>
                </a:solidFill>
                <a:highlight>
                  <a:srgbClr val="FFFFFF"/>
                </a:highlight>
                <a:latin typeface="Consolas" panose="020B0609020204030204" pitchFamily="49" charset="0"/>
              </a:rPr>
              <a:t>şekilde</a:t>
            </a:r>
            <a:r>
              <a:rPr lang="en-US" sz="1600" dirty="0">
                <a:solidFill>
                  <a:srgbClr val="008000"/>
                </a:solidFill>
                <a:highlight>
                  <a:srgbClr val="FFFFFF"/>
                </a:highlight>
                <a:latin typeface="Consolas" panose="020B0609020204030204" pitchFamily="49" charset="0"/>
              </a:rPr>
              <a:t> </a:t>
            </a:r>
            <a:r>
              <a:rPr lang="en-US" sz="1600" dirty="0" err="1">
                <a:solidFill>
                  <a:srgbClr val="008000"/>
                </a:solidFill>
                <a:highlight>
                  <a:srgbClr val="FFFFFF"/>
                </a:highlight>
                <a:latin typeface="Consolas" panose="020B0609020204030204" pitchFamily="49" charset="0"/>
              </a:rPr>
              <a:t>sırala</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return</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sonuc</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a:t>
            </a:r>
            <a:endParaRPr lang="en-US" sz="1600" dirty="0"/>
          </a:p>
        </p:txBody>
      </p:sp>
    </p:spTree>
    <p:extLst>
      <p:ext uri="{BB962C8B-B14F-4D97-AF65-F5344CB8AC3E}">
        <p14:creationId xmlns:p14="http://schemas.microsoft.com/office/powerpoint/2010/main" val="34714199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79512" y="188640"/>
            <a:ext cx="8136904" cy="6463308"/>
          </a:xfrm>
          <a:prstGeom prst="rect">
            <a:avLst/>
          </a:prstGeom>
        </p:spPr>
        <p:txBody>
          <a:bodyPr wrap="square">
            <a:spAutoFit/>
          </a:bodyPr>
          <a:lstStyle/>
          <a:p>
            <a:r>
              <a:rPr lang="en-US" sz="900" dirty="0">
                <a:solidFill>
                  <a:srgbClr val="0000FF"/>
                </a:solidFill>
                <a:highlight>
                  <a:srgbClr val="FFFFFF"/>
                </a:highlight>
                <a:latin typeface="Consolas" panose="020B0609020204030204" pitchFamily="49" charset="0"/>
              </a:rPr>
              <a:t>namespace</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genelleyiciler</a:t>
            </a:r>
            <a:endParaRPr lang="en-US" sz="900" dirty="0">
              <a:solidFill>
                <a:srgbClr val="000000"/>
              </a:solidFill>
              <a:highlight>
                <a:srgbClr val="FFFFFF"/>
              </a:highlight>
              <a:latin typeface="Consolas" panose="020B0609020204030204" pitchFamily="49" charset="0"/>
            </a:endParaRPr>
          </a:p>
          <a:p>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public</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partial</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class</a:t>
            </a:r>
            <a:r>
              <a:rPr lang="en-US" sz="900" dirty="0">
                <a:solidFill>
                  <a:srgbClr val="000000"/>
                </a:solidFill>
                <a:highlight>
                  <a:srgbClr val="FFFFFF"/>
                </a:highlight>
                <a:latin typeface="Consolas" panose="020B0609020204030204" pitchFamily="49" charset="0"/>
              </a:rPr>
              <a:t> </a:t>
            </a:r>
            <a:r>
              <a:rPr lang="en-US" sz="900" dirty="0">
                <a:solidFill>
                  <a:srgbClr val="2B91AF"/>
                </a:solidFill>
                <a:highlight>
                  <a:srgbClr val="FFFFFF"/>
                </a:highlight>
                <a:latin typeface="Consolas" panose="020B0609020204030204" pitchFamily="49" charset="0"/>
              </a:rPr>
              <a:t>Form1</a:t>
            </a:r>
            <a:r>
              <a:rPr lang="en-US" sz="900" dirty="0">
                <a:solidFill>
                  <a:srgbClr val="000000"/>
                </a:solidFill>
                <a:highlight>
                  <a:srgbClr val="FFFFFF"/>
                </a:highlight>
                <a:latin typeface="Consolas" panose="020B0609020204030204" pitchFamily="49" charset="0"/>
              </a:rPr>
              <a:t> : </a:t>
            </a:r>
            <a:r>
              <a:rPr lang="en-US" sz="900" dirty="0">
                <a:solidFill>
                  <a:srgbClr val="2B91AF"/>
                </a:solidFill>
                <a:highlight>
                  <a:srgbClr val="FFFFFF"/>
                </a:highlight>
                <a:latin typeface="Consolas" panose="020B0609020204030204" pitchFamily="49" charset="0"/>
              </a:rPr>
              <a:t>Form</a:t>
            </a:r>
            <a:endParaRPr lang="en-US" sz="900" dirty="0">
              <a:solidFill>
                <a:srgbClr val="000000"/>
              </a:solidFill>
              <a:highlight>
                <a:srgbClr val="FFFFFF"/>
              </a:highlight>
              <a:latin typeface="Consolas" panose="020B0609020204030204" pitchFamily="49" charset="0"/>
            </a:endParaRP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public</a:t>
            </a:r>
            <a:r>
              <a:rPr lang="en-US" sz="900" dirty="0">
                <a:solidFill>
                  <a:srgbClr val="000000"/>
                </a:solidFill>
                <a:highlight>
                  <a:srgbClr val="FFFFFF"/>
                </a:highlight>
                <a:latin typeface="Consolas" panose="020B0609020204030204" pitchFamily="49" charset="0"/>
              </a:rPr>
              <a:t> Form1()</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InitializeComponent</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p>
          <a:p>
            <a:endParaRPr lang="en-US" sz="900" dirty="0">
              <a:solidFill>
                <a:srgbClr val="000000"/>
              </a:solidFill>
              <a:highlight>
                <a:srgbClr val="FFFFFF"/>
              </a:highlight>
              <a:latin typeface="Consolas" panose="020B0609020204030204" pitchFamily="49" charset="0"/>
            </a:endParaRP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private</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void</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ArabalariListele</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var</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arabalar</a:t>
            </a:r>
            <a:r>
              <a:rPr lang="en-US" sz="900" dirty="0">
                <a:solidFill>
                  <a:srgbClr val="000000"/>
                </a:solidFill>
                <a:highlight>
                  <a:srgbClr val="FFFFFF"/>
                </a:highlight>
                <a:latin typeface="Consolas" panose="020B0609020204030204" pitchFamily="49" charset="0"/>
              </a:rPr>
              <a:t> = </a:t>
            </a:r>
            <a:r>
              <a:rPr lang="en-US" sz="900" dirty="0">
                <a:solidFill>
                  <a:srgbClr val="0000FF"/>
                </a:solidFill>
                <a:highlight>
                  <a:srgbClr val="FFFFFF"/>
                </a:highlight>
                <a:latin typeface="Consolas" panose="020B0609020204030204" pitchFamily="49" charset="0"/>
              </a:rPr>
              <a:t>new</a:t>
            </a:r>
            <a:r>
              <a:rPr lang="en-US" sz="900" dirty="0">
                <a:solidFill>
                  <a:srgbClr val="000000"/>
                </a:solidFill>
                <a:highlight>
                  <a:srgbClr val="FFFFFF"/>
                </a:highlight>
                <a:latin typeface="Consolas" panose="020B0609020204030204" pitchFamily="49" charset="0"/>
              </a:rPr>
              <a:t> </a:t>
            </a:r>
            <a:r>
              <a:rPr lang="en-US" sz="900" dirty="0">
                <a:solidFill>
                  <a:srgbClr val="2B91AF"/>
                </a:solidFill>
                <a:highlight>
                  <a:srgbClr val="FFFFFF"/>
                </a:highlight>
                <a:latin typeface="Consolas" panose="020B0609020204030204" pitchFamily="49" charset="0"/>
              </a:rPr>
              <a:t>List</a:t>
            </a:r>
            <a:r>
              <a:rPr lang="en-US" sz="900" dirty="0">
                <a:solidFill>
                  <a:srgbClr val="000000"/>
                </a:solidFill>
                <a:highlight>
                  <a:srgbClr val="FFFFFF"/>
                </a:highlight>
                <a:latin typeface="Consolas" panose="020B0609020204030204" pitchFamily="49" charset="0"/>
              </a:rPr>
              <a:t>&lt;</a:t>
            </a:r>
            <a:r>
              <a:rPr lang="en-US" sz="900" dirty="0">
                <a:solidFill>
                  <a:srgbClr val="2B91AF"/>
                </a:solidFill>
                <a:highlight>
                  <a:srgbClr val="FFFFFF"/>
                </a:highlight>
                <a:latin typeface="Consolas" panose="020B0609020204030204" pitchFamily="49" charset="0"/>
              </a:rPr>
              <a:t>Araba</a:t>
            </a:r>
            <a:r>
              <a:rPr lang="en-US" sz="900" dirty="0">
                <a:solidFill>
                  <a:srgbClr val="000000"/>
                </a:solidFill>
                <a:highlight>
                  <a:srgbClr val="FFFFFF"/>
                </a:highlight>
                <a:latin typeface="Consolas" panose="020B0609020204030204" pitchFamily="49" charset="0"/>
              </a:rPr>
              <a:t>&gt;</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 </a:t>
            </a:r>
            <a:r>
              <a:rPr lang="en-US" sz="900" dirty="0">
                <a:solidFill>
                  <a:srgbClr val="0000FF"/>
                </a:solidFill>
                <a:highlight>
                  <a:srgbClr val="FFFFFF"/>
                </a:highlight>
                <a:latin typeface="Consolas" panose="020B0609020204030204" pitchFamily="49" charset="0"/>
              </a:rPr>
              <a:t>new</a:t>
            </a:r>
            <a:r>
              <a:rPr lang="en-US" sz="900" dirty="0">
                <a:solidFill>
                  <a:srgbClr val="000000"/>
                </a:solidFill>
                <a:highlight>
                  <a:srgbClr val="FFFFFF"/>
                </a:highlight>
                <a:latin typeface="Consolas" panose="020B0609020204030204" pitchFamily="49" charset="0"/>
              </a:rPr>
              <a:t> </a:t>
            </a:r>
            <a:r>
              <a:rPr lang="en-US" sz="900" dirty="0">
                <a:solidFill>
                  <a:srgbClr val="2B91AF"/>
                </a:solidFill>
                <a:highlight>
                  <a:srgbClr val="FFFFFF"/>
                </a:highlight>
                <a:latin typeface="Consolas" panose="020B0609020204030204" pitchFamily="49" charset="0"/>
              </a:rPr>
              <a:t>Araba</a:t>
            </a:r>
            <a:r>
              <a:rPr lang="en-US" sz="900" dirty="0">
                <a:solidFill>
                  <a:srgbClr val="000000"/>
                </a:solidFill>
                <a:highlight>
                  <a:srgbClr val="FFFFFF"/>
                </a:highlight>
                <a:latin typeface="Consolas" panose="020B0609020204030204" pitchFamily="49" charset="0"/>
              </a:rPr>
              <a:t>() { </a:t>
            </a:r>
            <a:r>
              <a:rPr lang="en-US" sz="900" dirty="0" err="1">
                <a:solidFill>
                  <a:srgbClr val="000000"/>
                </a:solidFill>
                <a:highlight>
                  <a:srgbClr val="FFFFFF"/>
                </a:highlight>
                <a:latin typeface="Consolas" panose="020B0609020204030204" pitchFamily="49" charset="0"/>
              </a:rPr>
              <a:t>Isim</a:t>
            </a:r>
            <a:r>
              <a:rPr lang="en-US" sz="900" dirty="0">
                <a:solidFill>
                  <a:srgbClr val="000000"/>
                </a:solidFill>
                <a:highlight>
                  <a:srgbClr val="FFFFFF"/>
                </a:highlight>
                <a:latin typeface="Consolas" panose="020B0609020204030204" pitchFamily="49" charset="0"/>
              </a:rPr>
              <a:t> = </a:t>
            </a:r>
            <a:r>
              <a:rPr lang="en-US" sz="900" dirty="0">
                <a:solidFill>
                  <a:srgbClr val="A31515"/>
                </a:solidFill>
                <a:highlight>
                  <a:srgbClr val="FFFFFF"/>
                </a:highlight>
                <a:latin typeface="Consolas" panose="020B0609020204030204" pitchFamily="49" charset="0"/>
              </a:rPr>
              <a:t>"araba1"</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Renk</a:t>
            </a:r>
            <a:r>
              <a:rPr lang="en-US" sz="900" dirty="0">
                <a:solidFill>
                  <a:srgbClr val="000000"/>
                </a:solidFill>
                <a:highlight>
                  <a:srgbClr val="FFFFFF"/>
                </a:highlight>
                <a:latin typeface="Consolas" panose="020B0609020204030204" pitchFamily="49" charset="0"/>
              </a:rPr>
              <a:t> = </a:t>
            </a:r>
            <a:r>
              <a:rPr lang="en-US" sz="900" dirty="0">
                <a:solidFill>
                  <a:srgbClr val="A31515"/>
                </a:solidFill>
                <a:highlight>
                  <a:srgbClr val="FFFFFF"/>
                </a:highlight>
                <a:latin typeface="Consolas" panose="020B0609020204030204" pitchFamily="49" charset="0"/>
              </a:rPr>
              <a:t>"</a:t>
            </a:r>
            <a:r>
              <a:rPr lang="en-US" sz="900" dirty="0" err="1">
                <a:solidFill>
                  <a:srgbClr val="A31515"/>
                </a:solidFill>
                <a:highlight>
                  <a:srgbClr val="FFFFFF"/>
                </a:highlight>
                <a:latin typeface="Consolas" panose="020B0609020204030204" pitchFamily="49" charset="0"/>
              </a:rPr>
              <a:t>mavi</a:t>
            </a:r>
            <a:r>
              <a:rPr lang="en-US" sz="900" dirty="0">
                <a:solidFill>
                  <a:srgbClr val="A31515"/>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Hiz</a:t>
            </a:r>
            <a:r>
              <a:rPr lang="en-US" sz="900" dirty="0">
                <a:solidFill>
                  <a:srgbClr val="000000"/>
                </a:solidFill>
                <a:highlight>
                  <a:srgbClr val="FFFFFF"/>
                </a:highlight>
                <a:latin typeface="Consolas" panose="020B0609020204030204" pitchFamily="49" charset="0"/>
              </a:rPr>
              <a:t> = 20}},</a:t>
            </a:r>
          </a:p>
          <a:p>
            <a:r>
              <a:rPr lang="en-US" sz="900" dirty="0">
                <a:solidFill>
                  <a:srgbClr val="000000"/>
                </a:solidFill>
                <a:highlight>
                  <a:srgbClr val="FFFFFF"/>
                </a:highlight>
                <a:latin typeface="Consolas" panose="020B0609020204030204" pitchFamily="49" charset="0"/>
              </a:rPr>
              <a:t>                { </a:t>
            </a:r>
            <a:r>
              <a:rPr lang="en-US" sz="900" dirty="0">
                <a:solidFill>
                  <a:srgbClr val="0000FF"/>
                </a:solidFill>
                <a:highlight>
                  <a:srgbClr val="FFFFFF"/>
                </a:highlight>
                <a:latin typeface="Consolas" panose="020B0609020204030204" pitchFamily="49" charset="0"/>
              </a:rPr>
              <a:t>new</a:t>
            </a:r>
            <a:r>
              <a:rPr lang="en-US" sz="900" dirty="0">
                <a:solidFill>
                  <a:srgbClr val="000000"/>
                </a:solidFill>
                <a:highlight>
                  <a:srgbClr val="FFFFFF"/>
                </a:highlight>
                <a:latin typeface="Consolas" panose="020B0609020204030204" pitchFamily="49" charset="0"/>
              </a:rPr>
              <a:t> </a:t>
            </a:r>
            <a:r>
              <a:rPr lang="en-US" sz="900" dirty="0">
                <a:solidFill>
                  <a:srgbClr val="2B91AF"/>
                </a:solidFill>
                <a:highlight>
                  <a:srgbClr val="FFFFFF"/>
                </a:highlight>
                <a:latin typeface="Consolas" panose="020B0609020204030204" pitchFamily="49" charset="0"/>
              </a:rPr>
              <a:t>Araba</a:t>
            </a:r>
            <a:r>
              <a:rPr lang="en-US" sz="900" dirty="0">
                <a:solidFill>
                  <a:srgbClr val="000000"/>
                </a:solidFill>
                <a:highlight>
                  <a:srgbClr val="FFFFFF"/>
                </a:highlight>
                <a:latin typeface="Consolas" panose="020B0609020204030204" pitchFamily="49" charset="0"/>
              </a:rPr>
              <a:t>() { </a:t>
            </a:r>
            <a:r>
              <a:rPr lang="en-US" sz="900" dirty="0" err="1">
                <a:solidFill>
                  <a:srgbClr val="000000"/>
                </a:solidFill>
                <a:highlight>
                  <a:srgbClr val="FFFFFF"/>
                </a:highlight>
                <a:latin typeface="Consolas" panose="020B0609020204030204" pitchFamily="49" charset="0"/>
              </a:rPr>
              <a:t>Isim</a:t>
            </a:r>
            <a:r>
              <a:rPr lang="en-US" sz="900" dirty="0">
                <a:solidFill>
                  <a:srgbClr val="000000"/>
                </a:solidFill>
                <a:highlight>
                  <a:srgbClr val="FFFFFF"/>
                </a:highlight>
                <a:latin typeface="Consolas" panose="020B0609020204030204" pitchFamily="49" charset="0"/>
              </a:rPr>
              <a:t> = </a:t>
            </a:r>
            <a:r>
              <a:rPr lang="en-US" sz="900" dirty="0">
                <a:solidFill>
                  <a:srgbClr val="A31515"/>
                </a:solidFill>
                <a:highlight>
                  <a:srgbClr val="FFFFFF"/>
                </a:highlight>
                <a:latin typeface="Consolas" panose="020B0609020204030204" pitchFamily="49" charset="0"/>
              </a:rPr>
              <a:t>"araba2"</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Renk</a:t>
            </a:r>
            <a:r>
              <a:rPr lang="en-US" sz="900" dirty="0">
                <a:solidFill>
                  <a:srgbClr val="000000"/>
                </a:solidFill>
                <a:highlight>
                  <a:srgbClr val="FFFFFF"/>
                </a:highlight>
                <a:latin typeface="Consolas" panose="020B0609020204030204" pitchFamily="49" charset="0"/>
              </a:rPr>
              <a:t> = </a:t>
            </a:r>
            <a:r>
              <a:rPr lang="en-US" sz="900" dirty="0">
                <a:solidFill>
                  <a:srgbClr val="A31515"/>
                </a:solidFill>
                <a:highlight>
                  <a:srgbClr val="FFFFFF"/>
                </a:highlight>
                <a:latin typeface="Consolas" panose="020B0609020204030204" pitchFamily="49" charset="0"/>
              </a:rPr>
              <a:t>"sarı"</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Hiz</a:t>
            </a:r>
            <a:r>
              <a:rPr lang="en-US" sz="900" dirty="0">
                <a:solidFill>
                  <a:srgbClr val="000000"/>
                </a:solidFill>
                <a:highlight>
                  <a:srgbClr val="FFFFFF"/>
                </a:highlight>
                <a:latin typeface="Consolas" panose="020B0609020204030204" pitchFamily="49" charset="0"/>
              </a:rPr>
              <a:t> = 50}},</a:t>
            </a:r>
          </a:p>
          <a:p>
            <a:r>
              <a:rPr lang="en-US" sz="900" dirty="0">
                <a:solidFill>
                  <a:srgbClr val="000000"/>
                </a:solidFill>
                <a:highlight>
                  <a:srgbClr val="FFFFFF"/>
                </a:highlight>
                <a:latin typeface="Consolas" panose="020B0609020204030204" pitchFamily="49" charset="0"/>
              </a:rPr>
              <a:t>                { </a:t>
            </a:r>
            <a:r>
              <a:rPr lang="en-US" sz="900" dirty="0">
                <a:solidFill>
                  <a:srgbClr val="0000FF"/>
                </a:solidFill>
                <a:highlight>
                  <a:srgbClr val="FFFFFF"/>
                </a:highlight>
                <a:latin typeface="Consolas" panose="020B0609020204030204" pitchFamily="49" charset="0"/>
              </a:rPr>
              <a:t>new</a:t>
            </a:r>
            <a:r>
              <a:rPr lang="en-US" sz="900" dirty="0">
                <a:solidFill>
                  <a:srgbClr val="000000"/>
                </a:solidFill>
                <a:highlight>
                  <a:srgbClr val="FFFFFF"/>
                </a:highlight>
                <a:latin typeface="Consolas" panose="020B0609020204030204" pitchFamily="49" charset="0"/>
              </a:rPr>
              <a:t> </a:t>
            </a:r>
            <a:r>
              <a:rPr lang="en-US" sz="900" dirty="0">
                <a:solidFill>
                  <a:srgbClr val="2B91AF"/>
                </a:solidFill>
                <a:highlight>
                  <a:srgbClr val="FFFFFF"/>
                </a:highlight>
                <a:latin typeface="Consolas" panose="020B0609020204030204" pitchFamily="49" charset="0"/>
              </a:rPr>
              <a:t>Araba</a:t>
            </a:r>
            <a:r>
              <a:rPr lang="en-US" sz="900" dirty="0">
                <a:solidFill>
                  <a:srgbClr val="000000"/>
                </a:solidFill>
                <a:highlight>
                  <a:srgbClr val="FFFFFF"/>
                </a:highlight>
                <a:latin typeface="Consolas" panose="020B0609020204030204" pitchFamily="49" charset="0"/>
              </a:rPr>
              <a:t>() { </a:t>
            </a:r>
            <a:r>
              <a:rPr lang="en-US" sz="900" dirty="0" err="1">
                <a:solidFill>
                  <a:srgbClr val="000000"/>
                </a:solidFill>
                <a:highlight>
                  <a:srgbClr val="FFFFFF"/>
                </a:highlight>
                <a:latin typeface="Consolas" panose="020B0609020204030204" pitchFamily="49" charset="0"/>
              </a:rPr>
              <a:t>Isim</a:t>
            </a:r>
            <a:r>
              <a:rPr lang="en-US" sz="900" dirty="0">
                <a:solidFill>
                  <a:srgbClr val="000000"/>
                </a:solidFill>
                <a:highlight>
                  <a:srgbClr val="FFFFFF"/>
                </a:highlight>
                <a:latin typeface="Consolas" panose="020B0609020204030204" pitchFamily="49" charset="0"/>
              </a:rPr>
              <a:t> = </a:t>
            </a:r>
            <a:r>
              <a:rPr lang="en-US" sz="900" dirty="0">
                <a:solidFill>
                  <a:srgbClr val="A31515"/>
                </a:solidFill>
                <a:highlight>
                  <a:srgbClr val="FFFFFF"/>
                </a:highlight>
                <a:latin typeface="Consolas" panose="020B0609020204030204" pitchFamily="49" charset="0"/>
              </a:rPr>
              <a:t>"araba3"</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Renk</a:t>
            </a:r>
            <a:r>
              <a:rPr lang="en-US" sz="900" dirty="0">
                <a:solidFill>
                  <a:srgbClr val="000000"/>
                </a:solidFill>
                <a:highlight>
                  <a:srgbClr val="FFFFFF"/>
                </a:highlight>
                <a:latin typeface="Consolas" panose="020B0609020204030204" pitchFamily="49" charset="0"/>
              </a:rPr>
              <a:t> = </a:t>
            </a:r>
            <a:r>
              <a:rPr lang="en-US" sz="900" dirty="0">
                <a:solidFill>
                  <a:srgbClr val="A31515"/>
                </a:solidFill>
                <a:highlight>
                  <a:srgbClr val="FFFFFF"/>
                </a:highlight>
                <a:latin typeface="Consolas" panose="020B0609020204030204" pitchFamily="49" charset="0"/>
              </a:rPr>
              <a:t>"</a:t>
            </a:r>
            <a:r>
              <a:rPr lang="en-US" sz="900" dirty="0" err="1">
                <a:solidFill>
                  <a:srgbClr val="A31515"/>
                </a:solidFill>
                <a:highlight>
                  <a:srgbClr val="FFFFFF"/>
                </a:highlight>
                <a:latin typeface="Consolas" panose="020B0609020204030204" pitchFamily="49" charset="0"/>
              </a:rPr>
              <a:t>kırmızı</a:t>
            </a:r>
            <a:r>
              <a:rPr lang="en-US" sz="900" dirty="0">
                <a:solidFill>
                  <a:srgbClr val="A31515"/>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Hiz</a:t>
            </a:r>
            <a:r>
              <a:rPr lang="en-US" sz="900" dirty="0">
                <a:solidFill>
                  <a:srgbClr val="000000"/>
                </a:solidFill>
                <a:highlight>
                  <a:srgbClr val="FFFFFF"/>
                </a:highlight>
                <a:latin typeface="Consolas" panose="020B0609020204030204" pitchFamily="49" charset="0"/>
              </a:rPr>
              <a:t> = 10}},</a:t>
            </a:r>
          </a:p>
          <a:p>
            <a:r>
              <a:rPr lang="en-US" sz="900" dirty="0">
                <a:solidFill>
                  <a:srgbClr val="000000"/>
                </a:solidFill>
                <a:highlight>
                  <a:srgbClr val="FFFFFF"/>
                </a:highlight>
                <a:latin typeface="Consolas" panose="020B0609020204030204" pitchFamily="49" charset="0"/>
              </a:rPr>
              <a:t>                { </a:t>
            </a:r>
            <a:r>
              <a:rPr lang="en-US" sz="900" dirty="0">
                <a:solidFill>
                  <a:srgbClr val="0000FF"/>
                </a:solidFill>
                <a:highlight>
                  <a:srgbClr val="FFFFFF"/>
                </a:highlight>
                <a:latin typeface="Consolas" panose="020B0609020204030204" pitchFamily="49" charset="0"/>
              </a:rPr>
              <a:t>new</a:t>
            </a:r>
            <a:r>
              <a:rPr lang="en-US" sz="900" dirty="0">
                <a:solidFill>
                  <a:srgbClr val="000000"/>
                </a:solidFill>
                <a:highlight>
                  <a:srgbClr val="FFFFFF"/>
                </a:highlight>
                <a:latin typeface="Consolas" panose="020B0609020204030204" pitchFamily="49" charset="0"/>
              </a:rPr>
              <a:t> </a:t>
            </a:r>
            <a:r>
              <a:rPr lang="en-US" sz="900" dirty="0">
                <a:solidFill>
                  <a:srgbClr val="2B91AF"/>
                </a:solidFill>
                <a:highlight>
                  <a:srgbClr val="FFFFFF"/>
                </a:highlight>
                <a:latin typeface="Consolas" panose="020B0609020204030204" pitchFamily="49" charset="0"/>
              </a:rPr>
              <a:t>Araba</a:t>
            </a:r>
            <a:r>
              <a:rPr lang="en-US" sz="900" dirty="0">
                <a:solidFill>
                  <a:srgbClr val="000000"/>
                </a:solidFill>
                <a:highlight>
                  <a:srgbClr val="FFFFFF"/>
                </a:highlight>
                <a:latin typeface="Consolas" panose="020B0609020204030204" pitchFamily="49" charset="0"/>
              </a:rPr>
              <a:t>() { </a:t>
            </a:r>
            <a:r>
              <a:rPr lang="en-US" sz="900" dirty="0" err="1">
                <a:solidFill>
                  <a:srgbClr val="000000"/>
                </a:solidFill>
                <a:highlight>
                  <a:srgbClr val="FFFFFF"/>
                </a:highlight>
                <a:latin typeface="Consolas" panose="020B0609020204030204" pitchFamily="49" charset="0"/>
              </a:rPr>
              <a:t>Isim</a:t>
            </a:r>
            <a:r>
              <a:rPr lang="en-US" sz="900" dirty="0">
                <a:solidFill>
                  <a:srgbClr val="000000"/>
                </a:solidFill>
                <a:highlight>
                  <a:srgbClr val="FFFFFF"/>
                </a:highlight>
                <a:latin typeface="Consolas" panose="020B0609020204030204" pitchFamily="49" charset="0"/>
              </a:rPr>
              <a:t> = </a:t>
            </a:r>
            <a:r>
              <a:rPr lang="en-US" sz="900" dirty="0">
                <a:solidFill>
                  <a:srgbClr val="A31515"/>
                </a:solidFill>
                <a:highlight>
                  <a:srgbClr val="FFFFFF"/>
                </a:highlight>
                <a:latin typeface="Consolas" panose="020B0609020204030204" pitchFamily="49" charset="0"/>
              </a:rPr>
              <a:t>"araba4"</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Renk</a:t>
            </a:r>
            <a:r>
              <a:rPr lang="en-US" sz="900" dirty="0">
                <a:solidFill>
                  <a:srgbClr val="000000"/>
                </a:solidFill>
                <a:highlight>
                  <a:srgbClr val="FFFFFF"/>
                </a:highlight>
                <a:latin typeface="Consolas" panose="020B0609020204030204" pitchFamily="49" charset="0"/>
              </a:rPr>
              <a:t> = </a:t>
            </a:r>
            <a:r>
              <a:rPr lang="en-US" sz="900" dirty="0">
                <a:solidFill>
                  <a:srgbClr val="A31515"/>
                </a:solidFill>
                <a:highlight>
                  <a:srgbClr val="FFFFFF"/>
                </a:highlight>
                <a:latin typeface="Consolas" panose="020B0609020204030204" pitchFamily="49" charset="0"/>
              </a:rPr>
              <a:t>"</a:t>
            </a:r>
            <a:r>
              <a:rPr lang="en-US" sz="900" dirty="0" err="1">
                <a:solidFill>
                  <a:srgbClr val="A31515"/>
                </a:solidFill>
                <a:highlight>
                  <a:srgbClr val="FFFFFF"/>
                </a:highlight>
                <a:latin typeface="Consolas" panose="020B0609020204030204" pitchFamily="49" charset="0"/>
              </a:rPr>
              <a:t>yeşil</a:t>
            </a:r>
            <a:r>
              <a:rPr lang="en-US" sz="900" dirty="0">
                <a:solidFill>
                  <a:srgbClr val="A31515"/>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Hiz</a:t>
            </a:r>
            <a:r>
              <a:rPr lang="en-US" sz="900" dirty="0">
                <a:solidFill>
                  <a:srgbClr val="000000"/>
                </a:solidFill>
                <a:highlight>
                  <a:srgbClr val="FFFFFF"/>
                </a:highlight>
                <a:latin typeface="Consolas" panose="020B0609020204030204" pitchFamily="49" charset="0"/>
              </a:rPr>
              <a:t> = 50}},</a:t>
            </a:r>
          </a:p>
          <a:p>
            <a:r>
              <a:rPr lang="en-US" sz="900" dirty="0">
                <a:solidFill>
                  <a:srgbClr val="000000"/>
                </a:solidFill>
                <a:highlight>
                  <a:srgbClr val="FFFFFF"/>
                </a:highlight>
                <a:latin typeface="Consolas" panose="020B0609020204030204" pitchFamily="49" charset="0"/>
              </a:rPr>
              <a:t>                { </a:t>
            </a:r>
            <a:r>
              <a:rPr lang="en-US" sz="900" dirty="0">
                <a:solidFill>
                  <a:srgbClr val="0000FF"/>
                </a:solidFill>
                <a:highlight>
                  <a:srgbClr val="FFFFFF"/>
                </a:highlight>
                <a:latin typeface="Consolas" panose="020B0609020204030204" pitchFamily="49" charset="0"/>
              </a:rPr>
              <a:t>new</a:t>
            </a:r>
            <a:r>
              <a:rPr lang="en-US" sz="900" dirty="0">
                <a:solidFill>
                  <a:srgbClr val="000000"/>
                </a:solidFill>
                <a:highlight>
                  <a:srgbClr val="FFFFFF"/>
                </a:highlight>
                <a:latin typeface="Consolas" panose="020B0609020204030204" pitchFamily="49" charset="0"/>
              </a:rPr>
              <a:t> </a:t>
            </a:r>
            <a:r>
              <a:rPr lang="en-US" sz="900" dirty="0">
                <a:solidFill>
                  <a:srgbClr val="2B91AF"/>
                </a:solidFill>
                <a:highlight>
                  <a:srgbClr val="FFFFFF"/>
                </a:highlight>
                <a:latin typeface="Consolas" panose="020B0609020204030204" pitchFamily="49" charset="0"/>
              </a:rPr>
              <a:t>Araba</a:t>
            </a:r>
            <a:r>
              <a:rPr lang="en-US" sz="900" dirty="0">
                <a:solidFill>
                  <a:srgbClr val="000000"/>
                </a:solidFill>
                <a:highlight>
                  <a:srgbClr val="FFFFFF"/>
                </a:highlight>
                <a:latin typeface="Consolas" panose="020B0609020204030204" pitchFamily="49" charset="0"/>
              </a:rPr>
              <a:t>() { </a:t>
            </a:r>
            <a:r>
              <a:rPr lang="en-US" sz="900" dirty="0" err="1">
                <a:solidFill>
                  <a:srgbClr val="000000"/>
                </a:solidFill>
                <a:highlight>
                  <a:srgbClr val="FFFFFF"/>
                </a:highlight>
                <a:latin typeface="Consolas" panose="020B0609020204030204" pitchFamily="49" charset="0"/>
              </a:rPr>
              <a:t>Isim</a:t>
            </a:r>
            <a:r>
              <a:rPr lang="en-US" sz="900" dirty="0">
                <a:solidFill>
                  <a:srgbClr val="000000"/>
                </a:solidFill>
                <a:highlight>
                  <a:srgbClr val="FFFFFF"/>
                </a:highlight>
                <a:latin typeface="Consolas" panose="020B0609020204030204" pitchFamily="49" charset="0"/>
              </a:rPr>
              <a:t> = </a:t>
            </a:r>
            <a:r>
              <a:rPr lang="en-US" sz="900" dirty="0">
                <a:solidFill>
                  <a:srgbClr val="A31515"/>
                </a:solidFill>
                <a:highlight>
                  <a:srgbClr val="FFFFFF"/>
                </a:highlight>
                <a:latin typeface="Consolas" panose="020B0609020204030204" pitchFamily="49" charset="0"/>
              </a:rPr>
              <a:t>"araba5"</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Renk</a:t>
            </a:r>
            <a:r>
              <a:rPr lang="en-US" sz="900" dirty="0">
                <a:solidFill>
                  <a:srgbClr val="000000"/>
                </a:solidFill>
                <a:highlight>
                  <a:srgbClr val="FFFFFF"/>
                </a:highlight>
                <a:latin typeface="Consolas" panose="020B0609020204030204" pitchFamily="49" charset="0"/>
              </a:rPr>
              <a:t> = </a:t>
            </a:r>
            <a:r>
              <a:rPr lang="en-US" sz="900" dirty="0">
                <a:solidFill>
                  <a:srgbClr val="A31515"/>
                </a:solidFill>
                <a:highlight>
                  <a:srgbClr val="FFFFFF"/>
                </a:highlight>
                <a:latin typeface="Consolas" panose="020B0609020204030204" pitchFamily="49" charset="0"/>
              </a:rPr>
              <a:t>"</a:t>
            </a:r>
            <a:r>
              <a:rPr lang="en-US" sz="900" dirty="0" err="1">
                <a:solidFill>
                  <a:srgbClr val="A31515"/>
                </a:solidFill>
                <a:highlight>
                  <a:srgbClr val="FFFFFF"/>
                </a:highlight>
                <a:latin typeface="Consolas" panose="020B0609020204030204" pitchFamily="49" charset="0"/>
              </a:rPr>
              <a:t>beyaz</a:t>
            </a:r>
            <a:r>
              <a:rPr lang="en-US" sz="900" dirty="0">
                <a:solidFill>
                  <a:srgbClr val="A31515"/>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Hiz</a:t>
            </a:r>
            <a:r>
              <a:rPr lang="en-US" sz="900" dirty="0">
                <a:solidFill>
                  <a:srgbClr val="000000"/>
                </a:solidFill>
                <a:highlight>
                  <a:srgbClr val="FFFFFF"/>
                </a:highlight>
                <a:latin typeface="Consolas" panose="020B0609020204030204" pitchFamily="49" charset="0"/>
              </a:rPr>
              <a:t> = 30}},</a:t>
            </a:r>
          </a:p>
          <a:p>
            <a:r>
              <a:rPr lang="en-US" sz="900" dirty="0">
                <a:solidFill>
                  <a:srgbClr val="000000"/>
                </a:solidFill>
                <a:highlight>
                  <a:srgbClr val="FFFFFF"/>
                </a:highlight>
                <a:latin typeface="Consolas" panose="020B0609020204030204" pitchFamily="49" charset="0"/>
              </a:rPr>
              <a:t>                { </a:t>
            </a:r>
            <a:r>
              <a:rPr lang="en-US" sz="900" dirty="0">
                <a:solidFill>
                  <a:srgbClr val="0000FF"/>
                </a:solidFill>
                <a:highlight>
                  <a:srgbClr val="FFFFFF"/>
                </a:highlight>
                <a:latin typeface="Consolas" panose="020B0609020204030204" pitchFamily="49" charset="0"/>
              </a:rPr>
              <a:t>new</a:t>
            </a:r>
            <a:r>
              <a:rPr lang="en-US" sz="900" dirty="0">
                <a:solidFill>
                  <a:srgbClr val="000000"/>
                </a:solidFill>
                <a:highlight>
                  <a:srgbClr val="FFFFFF"/>
                </a:highlight>
                <a:latin typeface="Consolas" panose="020B0609020204030204" pitchFamily="49" charset="0"/>
              </a:rPr>
              <a:t> </a:t>
            </a:r>
            <a:r>
              <a:rPr lang="en-US" sz="900" dirty="0">
                <a:solidFill>
                  <a:srgbClr val="2B91AF"/>
                </a:solidFill>
                <a:highlight>
                  <a:srgbClr val="FFFFFF"/>
                </a:highlight>
                <a:latin typeface="Consolas" panose="020B0609020204030204" pitchFamily="49" charset="0"/>
              </a:rPr>
              <a:t>Araba</a:t>
            </a:r>
            <a:r>
              <a:rPr lang="en-US" sz="900" dirty="0">
                <a:solidFill>
                  <a:srgbClr val="000000"/>
                </a:solidFill>
                <a:highlight>
                  <a:srgbClr val="FFFFFF"/>
                </a:highlight>
                <a:latin typeface="Consolas" panose="020B0609020204030204" pitchFamily="49" charset="0"/>
              </a:rPr>
              <a:t>() { </a:t>
            </a:r>
            <a:r>
              <a:rPr lang="en-US" sz="900" dirty="0" err="1">
                <a:solidFill>
                  <a:srgbClr val="000000"/>
                </a:solidFill>
                <a:highlight>
                  <a:srgbClr val="FFFFFF"/>
                </a:highlight>
                <a:latin typeface="Consolas" panose="020B0609020204030204" pitchFamily="49" charset="0"/>
              </a:rPr>
              <a:t>Isim</a:t>
            </a:r>
            <a:r>
              <a:rPr lang="en-US" sz="900" dirty="0">
                <a:solidFill>
                  <a:srgbClr val="000000"/>
                </a:solidFill>
                <a:highlight>
                  <a:srgbClr val="FFFFFF"/>
                </a:highlight>
                <a:latin typeface="Consolas" panose="020B0609020204030204" pitchFamily="49" charset="0"/>
              </a:rPr>
              <a:t> = </a:t>
            </a:r>
            <a:r>
              <a:rPr lang="en-US" sz="900" dirty="0">
                <a:solidFill>
                  <a:srgbClr val="A31515"/>
                </a:solidFill>
                <a:highlight>
                  <a:srgbClr val="FFFFFF"/>
                </a:highlight>
                <a:latin typeface="Consolas" panose="020B0609020204030204" pitchFamily="49" charset="0"/>
              </a:rPr>
              <a:t>"araba6"</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Renk</a:t>
            </a:r>
            <a:r>
              <a:rPr lang="en-US" sz="900" dirty="0">
                <a:solidFill>
                  <a:srgbClr val="000000"/>
                </a:solidFill>
                <a:highlight>
                  <a:srgbClr val="FFFFFF"/>
                </a:highlight>
                <a:latin typeface="Consolas" panose="020B0609020204030204" pitchFamily="49" charset="0"/>
              </a:rPr>
              <a:t> = </a:t>
            </a:r>
            <a:r>
              <a:rPr lang="en-US" sz="900" dirty="0">
                <a:solidFill>
                  <a:srgbClr val="A31515"/>
                </a:solidFill>
                <a:highlight>
                  <a:srgbClr val="FFFFFF"/>
                </a:highlight>
                <a:latin typeface="Consolas" panose="020B0609020204030204" pitchFamily="49" charset="0"/>
              </a:rPr>
              <a:t>"</a:t>
            </a:r>
            <a:r>
              <a:rPr lang="en-US" sz="900" dirty="0" err="1">
                <a:solidFill>
                  <a:srgbClr val="A31515"/>
                </a:solidFill>
                <a:highlight>
                  <a:srgbClr val="FFFFFF"/>
                </a:highlight>
                <a:latin typeface="Consolas" panose="020B0609020204030204" pitchFamily="49" charset="0"/>
              </a:rPr>
              <a:t>beyaz</a:t>
            </a:r>
            <a:r>
              <a:rPr lang="en-US" sz="900" dirty="0">
                <a:solidFill>
                  <a:srgbClr val="A31515"/>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Hiz</a:t>
            </a:r>
            <a:r>
              <a:rPr lang="en-US" sz="900" dirty="0">
                <a:solidFill>
                  <a:srgbClr val="000000"/>
                </a:solidFill>
                <a:highlight>
                  <a:srgbClr val="FFFFFF"/>
                </a:highlight>
                <a:latin typeface="Consolas" panose="020B0609020204030204" pitchFamily="49" charset="0"/>
              </a:rPr>
              <a:t> = 60}},</a:t>
            </a:r>
          </a:p>
          <a:p>
            <a:r>
              <a:rPr lang="en-US" sz="900" dirty="0">
                <a:solidFill>
                  <a:srgbClr val="000000"/>
                </a:solidFill>
                <a:highlight>
                  <a:srgbClr val="FFFFFF"/>
                </a:highlight>
                <a:latin typeface="Consolas" panose="020B0609020204030204" pitchFamily="49" charset="0"/>
              </a:rPr>
              <a:t>                { </a:t>
            </a:r>
            <a:r>
              <a:rPr lang="en-US" sz="900" dirty="0">
                <a:solidFill>
                  <a:srgbClr val="0000FF"/>
                </a:solidFill>
                <a:highlight>
                  <a:srgbClr val="FFFFFF"/>
                </a:highlight>
                <a:latin typeface="Consolas" panose="020B0609020204030204" pitchFamily="49" charset="0"/>
              </a:rPr>
              <a:t>new</a:t>
            </a:r>
            <a:r>
              <a:rPr lang="en-US" sz="900" dirty="0">
                <a:solidFill>
                  <a:srgbClr val="000000"/>
                </a:solidFill>
                <a:highlight>
                  <a:srgbClr val="FFFFFF"/>
                </a:highlight>
                <a:latin typeface="Consolas" panose="020B0609020204030204" pitchFamily="49" charset="0"/>
              </a:rPr>
              <a:t> </a:t>
            </a:r>
            <a:r>
              <a:rPr lang="en-US" sz="900" dirty="0">
                <a:solidFill>
                  <a:srgbClr val="2B91AF"/>
                </a:solidFill>
                <a:highlight>
                  <a:srgbClr val="FFFFFF"/>
                </a:highlight>
                <a:latin typeface="Consolas" panose="020B0609020204030204" pitchFamily="49" charset="0"/>
              </a:rPr>
              <a:t>Araba</a:t>
            </a:r>
            <a:r>
              <a:rPr lang="en-US" sz="900" dirty="0">
                <a:solidFill>
                  <a:srgbClr val="000000"/>
                </a:solidFill>
                <a:highlight>
                  <a:srgbClr val="FFFFFF"/>
                </a:highlight>
                <a:latin typeface="Consolas" panose="020B0609020204030204" pitchFamily="49" charset="0"/>
              </a:rPr>
              <a:t>() { </a:t>
            </a:r>
            <a:r>
              <a:rPr lang="en-US" sz="900" dirty="0" err="1">
                <a:solidFill>
                  <a:srgbClr val="000000"/>
                </a:solidFill>
                <a:highlight>
                  <a:srgbClr val="FFFFFF"/>
                </a:highlight>
                <a:latin typeface="Consolas" panose="020B0609020204030204" pitchFamily="49" charset="0"/>
              </a:rPr>
              <a:t>Isim</a:t>
            </a:r>
            <a:r>
              <a:rPr lang="en-US" sz="900" dirty="0">
                <a:solidFill>
                  <a:srgbClr val="000000"/>
                </a:solidFill>
                <a:highlight>
                  <a:srgbClr val="FFFFFF"/>
                </a:highlight>
                <a:latin typeface="Consolas" panose="020B0609020204030204" pitchFamily="49" charset="0"/>
              </a:rPr>
              <a:t> = </a:t>
            </a:r>
            <a:r>
              <a:rPr lang="en-US" sz="900" dirty="0">
                <a:solidFill>
                  <a:srgbClr val="A31515"/>
                </a:solidFill>
                <a:highlight>
                  <a:srgbClr val="FFFFFF"/>
                </a:highlight>
                <a:latin typeface="Consolas" panose="020B0609020204030204" pitchFamily="49" charset="0"/>
              </a:rPr>
              <a:t>"araba7"</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Renk</a:t>
            </a:r>
            <a:r>
              <a:rPr lang="en-US" sz="900" dirty="0">
                <a:solidFill>
                  <a:srgbClr val="000000"/>
                </a:solidFill>
                <a:highlight>
                  <a:srgbClr val="FFFFFF"/>
                </a:highlight>
                <a:latin typeface="Consolas" panose="020B0609020204030204" pitchFamily="49" charset="0"/>
              </a:rPr>
              <a:t> = </a:t>
            </a:r>
            <a:r>
              <a:rPr lang="en-US" sz="900" dirty="0">
                <a:solidFill>
                  <a:srgbClr val="A31515"/>
                </a:solidFill>
                <a:highlight>
                  <a:srgbClr val="FFFFFF"/>
                </a:highlight>
                <a:latin typeface="Consolas" panose="020B0609020204030204" pitchFamily="49" charset="0"/>
              </a:rPr>
              <a:t>"</a:t>
            </a:r>
            <a:r>
              <a:rPr lang="en-US" sz="900" dirty="0" err="1">
                <a:solidFill>
                  <a:srgbClr val="A31515"/>
                </a:solidFill>
                <a:highlight>
                  <a:srgbClr val="FFFFFF"/>
                </a:highlight>
                <a:latin typeface="Consolas" panose="020B0609020204030204" pitchFamily="49" charset="0"/>
              </a:rPr>
              <a:t>siyah</a:t>
            </a:r>
            <a:r>
              <a:rPr lang="en-US" sz="900" dirty="0">
                <a:solidFill>
                  <a:srgbClr val="A31515"/>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Hiz</a:t>
            </a:r>
            <a:r>
              <a:rPr lang="en-US" sz="900" dirty="0">
                <a:solidFill>
                  <a:srgbClr val="000000"/>
                </a:solidFill>
                <a:highlight>
                  <a:srgbClr val="FFFFFF"/>
                </a:highlight>
                <a:latin typeface="Consolas" panose="020B0609020204030204" pitchFamily="49" charset="0"/>
              </a:rPr>
              <a:t> = 50}}</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listBox1.Items.Add(</a:t>
            </a:r>
            <a:r>
              <a:rPr lang="en-US" sz="900" dirty="0">
                <a:solidFill>
                  <a:srgbClr val="A31515"/>
                </a:solidFill>
                <a:highlight>
                  <a:srgbClr val="FFFFFF"/>
                </a:highlight>
                <a:latin typeface="Consolas" panose="020B0609020204030204" pitchFamily="49" charset="0"/>
              </a:rPr>
              <a:t>"</a:t>
            </a:r>
            <a:r>
              <a:rPr lang="en-US" sz="900" dirty="0" err="1">
                <a:solidFill>
                  <a:srgbClr val="A31515"/>
                </a:solidFill>
                <a:highlight>
                  <a:srgbClr val="FFFFFF"/>
                </a:highlight>
                <a:latin typeface="Consolas" panose="020B0609020204030204" pitchFamily="49" charset="0"/>
              </a:rPr>
              <a:t>Renk</a:t>
            </a:r>
            <a:r>
              <a:rPr lang="en-US" sz="900" dirty="0">
                <a:solidFill>
                  <a:srgbClr val="A31515"/>
                </a:solidFill>
                <a:highlight>
                  <a:srgbClr val="FFFFFF"/>
                </a:highlight>
                <a:latin typeface="Consolas" panose="020B0609020204030204" pitchFamily="49" charset="0"/>
              </a:rPr>
              <a:t> \t </a:t>
            </a:r>
            <a:r>
              <a:rPr lang="en-US" sz="900" dirty="0" err="1">
                <a:solidFill>
                  <a:srgbClr val="A31515"/>
                </a:solidFill>
                <a:highlight>
                  <a:srgbClr val="FFFFFF"/>
                </a:highlight>
                <a:latin typeface="Consolas" panose="020B0609020204030204" pitchFamily="49" charset="0"/>
              </a:rPr>
              <a:t>Hiz</a:t>
            </a:r>
            <a:r>
              <a:rPr lang="en-US" sz="900" dirty="0">
                <a:solidFill>
                  <a:srgbClr val="A31515"/>
                </a:solidFill>
                <a:highlight>
                  <a:srgbClr val="FFFFFF"/>
                </a:highlight>
                <a:latin typeface="Consolas" panose="020B0609020204030204" pitchFamily="49" charset="0"/>
              </a:rPr>
              <a:t> \t </a:t>
            </a:r>
            <a:r>
              <a:rPr lang="en-US" sz="900" dirty="0" err="1">
                <a:solidFill>
                  <a:srgbClr val="A31515"/>
                </a:solidFill>
                <a:highlight>
                  <a:srgbClr val="FFFFFF"/>
                </a:highlight>
                <a:latin typeface="Consolas" panose="020B0609020204030204" pitchFamily="49" charset="0"/>
              </a:rPr>
              <a:t>isim</a:t>
            </a:r>
            <a:r>
              <a:rPr lang="en-US" sz="900" dirty="0">
                <a:solidFill>
                  <a:srgbClr val="A31515"/>
                </a:solidFill>
                <a:highlight>
                  <a:srgbClr val="FFFFFF"/>
                </a:highlight>
                <a:latin typeface="Consolas" panose="020B0609020204030204" pitchFamily="49" charset="0"/>
              </a:rPr>
              <a:t> "</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listBox1.Items.Add(</a:t>
            </a:r>
            <a:r>
              <a:rPr lang="en-US" sz="900" dirty="0">
                <a:solidFill>
                  <a:srgbClr val="A31515"/>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a:t>
            </a:r>
          </a:p>
          <a:p>
            <a:r>
              <a:rPr lang="pt-BR" sz="900" dirty="0">
                <a:solidFill>
                  <a:srgbClr val="000000"/>
                </a:solidFill>
                <a:highlight>
                  <a:srgbClr val="FFFFFF"/>
                </a:highlight>
                <a:latin typeface="Consolas" panose="020B0609020204030204" pitchFamily="49" charset="0"/>
              </a:rPr>
              <a:t>            </a:t>
            </a:r>
            <a:r>
              <a:rPr lang="pt-BR" sz="900" dirty="0">
                <a:solidFill>
                  <a:srgbClr val="0000FF"/>
                </a:solidFill>
                <a:highlight>
                  <a:srgbClr val="FFFFFF"/>
                </a:highlight>
                <a:latin typeface="Consolas" panose="020B0609020204030204" pitchFamily="49" charset="0"/>
              </a:rPr>
              <a:t>foreach</a:t>
            </a:r>
            <a:r>
              <a:rPr lang="pt-BR" sz="900" dirty="0">
                <a:solidFill>
                  <a:srgbClr val="000000"/>
                </a:solidFill>
                <a:highlight>
                  <a:srgbClr val="FFFFFF"/>
                </a:highlight>
                <a:latin typeface="Consolas" panose="020B0609020204030204" pitchFamily="49" charset="0"/>
              </a:rPr>
              <a:t> (</a:t>
            </a:r>
            <a:r>
              <a:rPr lang="pt-BR" sz="900" dirty="0">
                <a:solidFill>
                  <a:srgbClr val="2B91AF"/>
                </a:solidFill>
                <a:highlight>
                  <a:srgbClr val="FFFFFF"/>
                </a:highlight>
                <a:latin typeface="Consolas" panose="020B0609020204030204" pitchFamily="49" charset="0"/>
              </a:rPr>
              <a:t>Araba</a:t>
            </a:r>
            <a:r>
              <a:rPr lang="pt-BR" sz="900" dirty="0">
                <a:solidFill>
                  <a:srgbClr val="000000"/>
                </a:solidFill>
                <a:highlight>
                  <a:srgbClr val="FFFFFF"/>
                </a:highlight>
                <a:latin typeface="Consolas" panose="020B0609020204030204" pitchFamily="49" charset="0"/>
              </a:rPr>
              <a:t> araba </a:t>
            </a:r>
            <a:r>
              <a:rPr lang="pt-BR" sz="900" dirty="0">
                <a:solidFill>
                  <a:srgbClr val="0000FF"/>
                </a:solidFill>
                <a:highlight>
                  <a:srgbClr val="FFFFFF"/>
                </a:highlight>
                <a:latin typeface="Consolas" panose="020B0609020204030204" pitchFamily="49" charset="0"/>
              </a:rPr>
              <a:t>in</a:t>
            </a:r>
            <a:r>
              <a:rPr lang="pt-BR" sz="900" dirty="0">
                <a:solidFill>
                  <a:srgbClr val="000000"/>
                </a:solidFill>
                <a:highlight>
                  <a:srgbClr val="FFFFFF"/>
                </a:highlight>
                <a:latin typeface="Consolas" panose="020B0609020204030204" pitchFamily="49" charset="0"/>
              </a:rPr>
              <a:t> arabalar)</a:t>
            </a:r>
          </a:p>
          <a:p>
            <a:r>
              <a:rPr lang="en-US" sz="900" dirty="0">
                <a:solidFill>
                  <a:srgbClr val="000000"/>
                </a:solidFill>
                <a:highlight>
                  <a:srgbClr val="FFFFFF"/>
                </a:highlight>
                <a:latin typeface="Consolas" panose="020B0609020204030204" pitchFamily="49" charset="0"/>
              </a:rPr>
              <a:t>            {</a:t>
            </a:r>
          </a:p>
          <a:p>
            <a:endParaRPr lang="en-US" sz="900" dirty="0">
              <a:solidFill>
                <a:srgbClr val="000000"/>
              </a:solidFill>
              <a:highlight>
                <a:srgbClr val="FFFFFF"/>
              </a:highlight>
              <a:latin typeface="Consolas" panose="020B0609020204030204" pitchFamily="49" charset="0"/>
            </a:endParaRPr>
          </a:p>
          <a:p>
            <a:r>
              <a:rPr lang="en-US" sz="900" dirty="0">
                <a:solidFill>
                  <a:srgbClr val="000000"/>
                </a:solidFill>
                <a:highlight>
                  <a:srgbClr val="FFFFFF"/>
                </a:highlight>
                <a:latin typeface="Consolas" panose="020B0609020204030204" pitchFamily="49" charset="0"/>
              </a:rPr>
              <a:t>                listBox1.Items.Add((</a:t>
            </a:r>
            <a:r>
              <a:rPr lang="en-US" sz="900" dirty="0" err="1">
                <a:solidFill>
                  <a:srgbClr val="000000"/>
                </a:solidFill>
                <a:highlight>
                  <a:srgbClr val="FFFFFF"/>
                </a:highlight>
                <a:latin typeface="Consolas" panose="020B0609020204030204" pitchFamily="49" charset="0"/>
              </a:rPr>
              <a:t>araba.Renk.PadRight</a:t>
            </a:r>
            <a:r>
              <a:rPr lang="en-US" sz="900" dirty="0">
                <a:solidFill>
                  <a:srgbClr val="000000"/>
                </a:solidFill>
                <a:highlight>
                  <a:srgbClr val="FFFFFF"/>
                </a:highlight>
                <a:latin typeface="Consolas" panose="020B0609020204030204" pitchFamily="49" charset="0"/>
              </a:rPr>
              <a:t>(5)) + </a:t>
            </a:r>
            <a:r>
              <a:rPr lang="en-US" sz="900" dirty="0">
                <a:solidFill>
                  <a:srgbClr val="A31515"/>
                </a:solidFill>
                <a:highlight>
                  <a:srgbClr val="FFFFFF"/>
                </a:highlight>
                <a:latin typeface="Consolas" panose="020B0609020204030204" pitchFamily="49" charset="0"/>
              </a:rPr>
              <a:t>"\t"</a:t>
            </a:r>
            <a:r>
              <a:rPr lang="en-US" sz="900" dirty="0">
                <a:solidFill>
                  <a:srgbClr val="000000"/>
                </a:solidFill>
                <a:highlight>
                  <a:srgbClr val="FFFFFF"/>
                </a:highlight>
                <a:latin typeface="Consolas" panose="020B0609020204030204" pitchFamily="49" charset="0"/>
              </a:rPr>
              <a:t> + </a:t>
            </a:r>
            <a:r>
              <a:rPr lang="en-US" sz="900" dirty="0" err="1">
                <a:solidFill>
                  <a:srgbClr val="000000"/>
                </a:solidFill>
                <a:highlight>
                  <a:srgbClr val="FFFFFF"/>
                </a:highlight>
                <a:latin typeface="Consolas" panose="020B0609020204030204" pitchFamily="49" charset="0"/>
              </a:rPr>
              <a:t>araba.Hiz.ToString</a:t>
            </a:r>
            <a:r>
              <a:rPr lang="en-US" sz="900" dirty="0">
                <a:solidFill>
                  <a:srgbClr val="000000"/>
                </a:solidFill>
                <a:highlight>
                  <a:srgbClr val="FFFFFF"/>
                </a:highlight>
                <a:latin typeface="Consolas" panose="020B0609020204030204" pitchFamily="49" charset="0"/>
              </a:rPr>
              <a:t>() + </a:t>
            </a:r>
            <a:r>
              <a:rPr lang="en-US" sz="900" dirty="0">
                <a:solidFill>
                  <a:srgbClr val="A31515"/>
                </a:solidFill>
                <a:highlight>
                  <a:srgbClr val="FFFFFF"/>
                </a:highlight>
                <a:latin typeface="Consolas" panose="020B0609020204030204" pitchFamily="49" charset="0"/>
              </a:rPr>
              <a:t>"\t "</a:t>
            </a:r>
            <a:r>
              <a:rPr lang="en-US" sz="900" dirty="0">
                <a:solidFill>
                  <a:srgbClr val="000000"/>
                </a:solidFill>
                <a:highlight>
                  <a:srgbClr val="FFFFFF"/>
                </a:highlight>
                <a:latin typeface="Consolas" panose="020B0609020204030204" pitchFamily="49" charset="0"/>
              </a:rPr>
              <a:t> + </a:t>
            </a:r>
            <a:r>
              <a:rPr lang="en-US" sz="900" dirty="0" err="1">
                <a:solidFill>
                  <a:srgbClr val="000000"/>
                </a:solidFill>
                <a:highlight>
                  <a:srgbClr val="FFFFFF"/>
                </a:highlight>
                <a:latin typeface="Consolas" panose="020B0609020204030204" pitchFamily="49" charset="0"/>
              </a:rPr>
              <a:t>araba.Isim</a:t>
            </a:r>
            <a:r>
              <a:rPr lang="en-US" sz="900" dirty="0">
                <a:solidFill>
                  <a:srgbClr val="000000"/>
                </a:solidFill>
                <a:highlight>
                  <a:srgbClr val="FFFFFF"/>
                </a:highlight>
                <a:latin typeface="Consolas" panose="020B0609020204030204" pitchFamily="49" charset="0"/>
              </a:rPr>
              <a:t>);</a:t>
            </a:r>
          </a:p>
          <a:p>
            <a:endParaRPr lang="en-US" sz="900" dirty="0">
              <a:solidFill>
                <a:srgbClr val="000000"/>
              </a:solidFill>
              <a:highlight>
                <a:srgbClr val="FFFFFF"/>
              </a:highlight>
              <a:latin typeface="Consolas" panose="020B0609020204030204" pitchFamily="49" charset="0"/>
            </a:endParaRP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listBox1.Items.Add(</a:t>
            </a:r>
            <a:r>
              <a:rPr lang="en-US" sz="900" dirty="0">
                <a:solidFill>
                  <a:srgbClr val="A31515"/>
                </a:solidFill>
                <a:highlight>
                  <a:srgbClr val="FFFFFF"/>
                </a:highlight>
                <a:latin typeface="Consolas" panose="020B0609020204030204" pitchFamily="49" charset="0"/>
              </a:rPr>
              <a:t>"---- after sort ----"</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arabalar.Sort</a:t>
            </a:r>
            <a:r>
              <a:rPr lang="en-US" sz="900" dirty="0">
                <a:solidFill>
                  <a:srgbClr val="000000"/>
                </a:solidFill>
                <a:highlight>
                  <a:srgbClr val="FFFFFF"/>
                </a:highlight>
                <a:latin typeface="Consolas" panose="020B0609020204030204" pitchFamily="49" charset="0"/>
              </a:rPr>
              <a:t>(); </a:t>
            </a:r>
            <a:r>
              <a:rPr lang="en-US" sz="900" dirty="0">
                <a:solidFill>
                  <a:srgbClr val="008000"/>
                </a:solidFill>
                <a:highlight>
                  <a:srgbClr val="FFFFFF"/>
                </a:highlight>
                <a:latin typeface="Consolas" panose="020B0609020204030204" pitchFamily="49" charset="0"/>
              </a:rPr>
              <a:t>//</a:t>
            </a:r>
            <a:r>
              <a:rPr lang="en-US" sz="900" dirty="0" err="1">
                <a:solidFill>
                  <a:srgbClr val="008000"/>
                </a:solidFill>
                <a:highlight>
                  <a:srgbClr val="FFFFFF"/>
                </a:highlight>
                <a:latin typeface="Consolas" panose="020B0609020204030204" pitchFamily="49" charset="0"/>
              </a:rPr>
              <a:t>arabaları</a:t>
            </a:r>
            <a:r>
              <a:rPr lang="en-US" sz="900" dirty="0">
                <a:solidFill>
                  <a:srgbClr val="008000"/>
                </a:solidFill>
                <a:highlight>
                  <a:srgbClr val="FFFFFF"/>
                </a:highlight>
                <a:latin typeface="Consolas" panose="020B0609020204030204" pitchFamily="49" charset="0"/>
              </a:rPr>
              <a:t> </a:t>
            </a:r>
            <a:r>
              <a:rPr lang="en-US" sz="900" dirty="0" err="1">
                <a:solidFill>
                  <a:srgbClr val="008000"/>
                </a:solidFill>
                <a:highlight>
                  <a:srgbClr val="FFFFFF"/>
                </a:highlight>
                <a:latin typeface="Consolas" panose="020B0609020204030204" pitchFamily="49" charset="0"/>
              </a:rPr>
              <a:t>azalan</a:t>
            </a:r>
            <a:r>
              <a:rPr lang="en-US" sz="900" dirty="0">
                <a:solidFill>
                  <a:srgbClr val="008000"/>
                </a:solidFill>
                <a:highlight>
                  <a:srgbClr val="FFFFFF"/>
                </a:highlight>
                <a:latin typeface="Consolas" panose="020B0609020204030204" pitchFamily="49" charset="0"/>
              </a:rPr>
              <a:t> </a:t>
            </a:r>
            <a:r>
              <a:rPr lang="en-US" sz="900" dirty="0" err="1">
                <a:solidFill>
                  <a:srgbClr val="008000"/>
                </a:solidFill>
                <a:highlight>
                  <a:srgbClr val="FFFFFF"/>
                </a:highlight>
                <a:latin typeface="Consolas" panose="020B0609020204030204" pitchFamily="49" charset="0"/>
              </a:rPr>
              <a:t>sırda</a:t>
            </a:r>
            <a:r>
              <a:rPr lang="en-US" sz="900" dirty="0">
                <a:solidFill>
                  <a:srgbClr val="008000"/>
                </a:solidFill>
                <a:highlight>
                  <a:srgbClr val="FFFFFF"/>
                </a:highlight>
                <a:latin typeface="Consolas" panose="020B0609020204030204" pitchFamily="49" charset="0"/>
              </a:rPr>
              <a:t> </a:t>
            </a:r>
            <a:r>
              <a:rPr lang="en-US" sz="900" dirty="0" err="1">
                <a:solidFill>
                  <a:srgbClr val="008000"/>
                </a:solidFill>
                <a:highlight>
                  <a:srgbClr val="FFFFFF"/>
                </a:highlight>
                <a:latin typeface="Consolas" panose="020B0609020204030204" pitchFamily="49" charset="0"/>
              </a:rPr>
              <a:t>renk</a:t>
            </a:r>
            <a:r>
              <a:rPr lang="en-US" sz="900" dirty="0">
                <a:solidFill>
                  <a:srgbClr val="008000"/>
                </a:solidFill>
                <a:highlight>
                  <a:srgbClr val="FFFFFF"/>
                </a:highlight>
                <a:latin typeface="Consolas" panose="020B0609020204030204" pitchFamily="49" charset="0"/>
              </a:rPr>
              <a:t> </a:t>
            </a:r>
            <a:r>
              <a:rPr lang="en-US" sz="900" dirty="0" err="1">
                <a:solidFill>
                  <a:srgbClr val="008000"/>
                </a:solidFill>
                <a:highlight>
                  <a:srgbClr val="FFFFFF"/>
                </a:highlight>
                <a:latin typeface="Consolas" panose="020B0609020204030204" pitchFamily="49" charset="0"/>
              </a:rPr>
              <a:t>ve</a:t>
            </a:r>
            <a:r>
              <a:rPr lang="en-US" sz="900" dirty="0">
                <a:solidFill>
                  <a:srgbClr val="008000"/>
                </a:solidFill>
                <a:highlight>
                  <a:srgbClr val="FFFFFF"/>
                </a:highlight>
                <a:latin typeface="Consolas" panose="020B0609020204030204" pitchFamily="49" charset="0"/>
              </a:rPr>
              <a:t> </a:t>
            </a:r>
            <a:r>
              <a:rPr lang="en-US" sz="900" dirty="0" err="1">
                <a:solidFill>
                  <a:srgbClr val="008000"/>
                </a:solidFill>
                <a:highlight>
                  <a:srgbClr val="FFFFFF"/>
                </a:highlight>
                <a:latin typeface="Consolas" panose="020B0609020204030204" pitchFamily="49" charset="0"/>
              </a:rPr>
              <a:t>hıza</a:t>
            </a:r>
            <a:r>
              <a:rPr lang="en-US" sz="900" dirty="0">
                <a:solidFill>
                  <a:srgbClr val="008000"/>
                </a:solidFill>
                <a:highlight>
                  <a:srgbClr val="FFFFFF"/>
                </a:highlight>
                <a:latin typeface="Consolas" panose="020B0609020204030204" pitchFamily="49" charset="0"/>
              </a:rPr>
              <a:t> </a:t>
            </a:r>
            <a:r>
              <a:rPr lang="en-US" sz="900" dirty="0" err="1">
                <a:solidFill>
                  <a:srgbClr val="008000"/>
                </a:solidFill>
                <a:highlight>
                  <a:srgbClr val="FFFFFF"/>
                </a:highlight>
                <a:latin typeface="Consolas" panose="020B0609020204030204" pitchFamily="49" charset="0"/>
              </a:rPr>
              <a:t>göre</a:t>
            </a:r>
            <a:r>
              <a:rPr lang="en-US" sz="900" dirty="0">
                <a:solidFill>
                  <a:srgbClr val="008000"/>
                </a:solidFill>
                <a:highlight>
                  <a:srgbClr val="FFFFFF"/>
                </a:highlight>
                <a:latin typeface="Consolas" panose="020B0609020204030204" pitchFamily="49" charset="0"/>
              </a:rPr>
              <a:t> </a:t>
            </a:r>
            <a:r>
              <a:rPr lang="en-US" sz="900" dirty="0" err="1">
                <a:solidFill>
                  <a:srgbClr val="008000"/>
                </a:solidFill>
                <a:highlight>
                  <a:srgbClr val="FFFFFF"/>
                </a:highlight>
                <a:latin typeface="Consolas" panose="020B0609020204030204" pitchFamily="49" charset="0"/>
              </a:rPr>
              <a:t>sırala</a:t>
            </a:r>
            <a:endParaRPr lang="en-US" sz="900" dirty="0">
              <a:solidFill>
                <a:srgbClr val="000000"/>
              </a:solidFill>
              <a:highlight>
                <a:srgbClr val="FFFFFF"/>
              </a:highlight>
              <a:latin typeface="Consolas" panose="020B0609020204030204" pitchFamily="49" charset="0"/>
            </a:endParaRPr>
          </a:p>
          <a:p>
            <a:endParaRPr lang="en-US" sz="900" dirty="0">
              <a:solidFill>
                <a:srgbClr val="000000"/>
              </a:solidFill>
              <a:highlight>
                <a:srgbClr val="FFFFFF"/>
              </a:highlight>
              <a:latin typeface="Consolas" panose="020B0609020204030204" pitchFamily="49" charset="0"/>
            </a:endParaRPr>
          </a:p>
          <a:p>
            <a:r>
              <a:rPr lang="pt-BR" sz="900" dirty="0">
                <a:solidFill>
                  <a:srgbClr val="000000"/>
                </a:solidFill>
                <a:highlight>
                  <a:srgbClr val="FFFFFF"/>
                </a:highlight>
                <a:latin typeface="Consolas" panose="020B0609020204030204" pitchFamily="49" charset="0"/>
              </a:rPr>
              <a:t>            </a:t>
            </a:r>
            <a:r>
              <a:rPr lang="pt-BR" sz="900" dirty="0">
                <a:solidFill>
                  <a:srgbClr val="0000FF"/>
                </a:solidFill>
                <a:highlight>
                  <a:srgbClr val="FFFFFF"/>
                </a:highlight>
                <a:latin typeface="Consolas" panose="020B0609020204030204" pitchFamily="49" charset="0"/>
              </a:rPr>
              <a:t>foreach</a:t>
            </a:r>
            <a:r>
              <a:rPr lang="pt-BR" sz="900" dirty="0">
                <a:solidFill>
                  <a:srgbClr val="000000"/>
                </a:solidFill>
                <a:highlight>
                  <a:srgbClr val="FFFFFF"/>
                </a:highlight>
                <a:latin typeface="Consolas" panose="020B0609020204030204" pitchFamily="49" charset="0"/>
              </a:rPr>
              <a:t> (</a:t>
            </a:r>
            <a:r>
              <a:rPr lang="pt-BR" sz="900" dirty="0">
                <a:solidFill>
                  <a:srgbClr val="2B91AF"/>
                </a:solidFill>
                <a:highlight>
                  <a:srgbClr val="FFFFFF"/>
                </a:highlight>
                <a:latin typeface="Consolas" panose="020B0609020204030204" pitchFamily="49" charset="0"/>
              </a:rPr>
              <a:t>Araba</a:t>
            </a:r>
            <a:r>
              <a:rPr lang="pt-BR" sz="900" dirty="0">
                <a:solidFill>
                  <a:srgbClr val="000000"/>
                </a:solidFill>
                <a:highlight>
                  <a:srgbClr val="FFFFFF"/>
                </a:highlight>
                <a:latin typeface="Consolas" panose="020B0609020204030204" pitchFamily="49" charset="0"/>
              </a:rPr>
              <a:t> araba </a:t>
            </a:r>
            <a:r>
              <a:rPr lang="pt-BR" sz="900" dirty="0">
                <a:solidFill>
                  <a:srgbClr val="0000FF"/>
                </a:solidFill>
                <a:highlight>
                  <a:srgbClr val="FFFFFF"/>
                </a:highlight>
                <a:latin typeface="Consolas" panose="020B0609020204030204" pitchFamily="49" charset="0"/>
              </a:rPr>
              <a:t>in</a:t>
            </a:r>
            <a:r>
              <a:rPr lang="pt-BR" sz="900" dirty="0">
                <a:solidFill>
                  <a:srgbClr val="000000"/>
                </a:solidFill>
                <a:highlight>
                  <a:srgbClr val="FFFFFF"/>
                </a:highlight>
                <a:latin typeface="Consolas" panose="020B0609020204030204" pitchFamily="49" charset="0"/>
              </a:rPr>
              <a:t> arabalar)</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listBox1.Items.Add((</a:t>
            </a:r>
            <a:r>
              <a:rPr lang="en-US" sz="900" dirty="0" err="1">
                <a:solidFill>
                  <a:srgbClr val="000000"/>
                </a:solidFill>
                <a:highlight>
                  <a:srgbClr val="FFFFFF"/>
                </a:highlight>
                <a:latin typeface="Consolas" panose="020B0609020204030204" pitchFamily="49" charset="0"/>
              </a:rPr>
              <a:t>araba.Renk.PadRight</a:t>
            </a:r>
            <a:r>
              <a:rPr lang="en-US" sz="900" dirty="0">
                <a:solidFill>
                  <a:srgbClr val="000000"/>
                </a:solidFill>
                <a:highlight>
                  <a:srgbClr val="FFFFFF"/>
                </a:highlight>
                <a:latin typeface="Consolas" panose="020B0609020204030204" pitchFamily="49" charset="0"/>
              </a:rPr>
              <a:t>(5)) + </a:t>
            </a:r>
            <a:r>
              <a:rPr lang="en-US" sz="900" dirty="0">
                <a:solidFill>
                  <a:srgbClr val="A31515"/>
                </a:solidFill>
                <a:highlight>
                  <a:srgbClr val="FFFFFF"/>
                </a:highlight>
                <a:latin typeface="Consolas" panose="020B0609020204030204" pitchFamily="49" charset="0"/>
              </a:rPr>
              <a:t>"\t"</a:t>
            </a:r>
            <a:r>
              <a:rPr lang="en-US" sz="900" dirty="0">
                <a:solidFill>
                  <a:srgbClr val="000000"/>
                </a:solidFill>
                <a:highlight>
                  <a:srgbClr val="FFFFFF"/>
                </a:highlight>
                <a:latin typeface="Consolas" panose="020B0609020204030204" pitchFamily="49" charset="0"/>
              </a:rPr>
              <a:t> + </a:t>
            </a:r>
            <a:r>
              <a:rPr lang="en-US" sz="900" dirty="0" err="1">
                <a:solidFill>
                  <a:srgbClr val="000000"/>
                </a:solidFill>
                <a:highlight>
                  <a:srgbClr val="FFFFFF"/>
                </a:highlight>
                <a:latin typeface="Consolas" panose="020B0609020204030204" pitchFamily="49" charset="0"/>
              </a:rPr>
              <a:t>araba.Hiz.ToString</a:t>
            </a:r>
            <a:r>
              <a:rPr lang="en-US" sz="900" dirty="0">
                <a:solidFill>
                  <a:srgbClr val="000000"/>
                </a:solidFill>
                <a:highlight>
                  <a:srgbClr val="FFFFFF"/>
                </a:highlight>
                <a:latin typeface="Consolas" panose="020B0609020204030204" pitchFamily="49" charset="0"/>
              </a:rPr>
              <a:t>() + </a:t>
            </a:r>
            <a:r>
              <a:rPr lang="en-US" sz="900" dirty="0">
                <a:solidFill>
                  <a:srgbClr val="A31515"/>
                </a:solidFill>
                <a:highlight>
                  <a:srgbClr val="FFFFFF"/>
                </a:highlight>
                <a:latin typeface="Consolas" panose="020B0609020204030204" pitchFamily="49" charset="0"/>
              </a:rPr>
              <a:t>"\t "</a:t>
            </a:r>
            <a:r>
              <a:rPr lang="en-US" sz="900" dirty="0">
                <a:solidFill>
                  <a:srgbClr val="000000"/>
                </a:solidFill>
                <a:highlight>
                  <a:srgbClr val="FFFFFF"/>
                </a:highlight>
                <a:latin typeface="Consolas" panose="020B0609020204030204" pitchFamily="49" charset="0"/>
              </a:rPr>
              <a:t> + </a:t>
            </a:r>
            <a:r>
              <a:rPr lang="en-US" sz="900" dirty="0" err="1">
                <a:solidFill>
                  <a:srgbClr val="000000"/>
                </a:solidFill>
                <a:highlight>
                  <a:srgbClr val="FFFFFF"/>
                </a:highlight>
                <a:latin typeface="Consolas" panose="020B0609020204030204" pitchFamily="49" charset="0"/>
              </a:rPr>
              <a:t>araba.Isim</a:t>
            </a:r>
            <a:r>
              <a:rPr lang="en-US" sz="900" dirty="0">
                <a:solidFill>
                  <a:srgbClr val="000000"/>
                </a:solidFill>
                <a:highlight>
                  <a:srgbClr val="FFFFFF"/>
                </a:highlight>
                <a:latin typeface="Consolas" panose="020B0609020204030204" pitchFamily="49" charset="0"/>
              </a:rPr>
              <a:t>);</a:t>
            </a:r>
          </a:p>
          <a:p>
            <a:endParaRPr lang="en-US" sz="900" dirty="0">
              <a:solidFill>
                <a:srgbClr val="000000"/>
              </a:solidFill>
              <a:highlight>
                <a:srgbClr val="FFFFFF"/>
              </a:highlight>
              <a:latin typeface="Consolas" panose="020B0609020204030204" pitchFamily="49" charset="0"/>
            </a:endParaRP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p>
          <a:p>
            <a:endParaRPr lang="en-US" sz="900" dirty="0">
              <a:solidFill>
                <a:srgbClr val="000000"/>
              </a:solidFill>
              <a:highlight>
                <a:srgbClr val="FFFFFF"/>
              </a:highlight>
              <a:latin typeface="Consolas" panose="020B0609020204030204" pitchFamily="49" charset="0"/>
            </a:endParaRP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private</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void</a:t>
            </a:r>
            <a:r>
              <a:rPr lang="en-US" sz="900" dirty="0">
                <a:solidFill>
                  <a:srgbClr val="000000"/>
                </a:solidFill>
                <a:highlight>
                  <a:srgbClr val="FFFFFF"/>
                </a:highlight>
                <a:latin typeface="Consolas" panose="020B0609020204030204" pitchFamily="49" charset="0"/>
              </a:rPr>
              <a:t> button1_Click(</a:t>
            </a:r>
            <a:r>
              <a:rPr lang="en-US" sz="900" dirty="0">
                <a:solidFill>
                  <a:srgbClr val="0000FF"/>
                </a:solidFill>
                <a:highlight>
                  <a:srgbClr val="FFFFFF"/>
                </a:highlight>
                <a:latin typeface="Consolas" panose="020B0609020204030204" pitchFamily="49" charset="0"/>
              </a:rPr>
              <a:t>object</a:t>
            </a:r>
            <a:r>
              <a:rPr lang="en-US" sz="900" dirty="0">
                <a:solidFill>
                  <a:srgbClr val="000000"/>
                </a:solidFill>
                <a:highlight>
                  <a:srgbClr val="FFFFFF"/>
                </a:highlight>
                <a:latin typeface="Consolas" panose="020B0609020204030204" pitchFamily="49" charset="0"/>
              </a:rPr>
              <a:t> sender, </a:t>
            </a:r>
            <a:r>
              <a:rPr lang="en-US" sz="900" dirty="0" err="1">
                <a:solidFill>
                  <a:srgbClr val="2B91AF"/>
                </a:solidFill>
                <a:highlight>
                  <a:srgbClr val="FFFFFF"/>
                </a:highlight>
                <a:latin typeface="Consolas" panose="020B0609020204030204" pitchFamily="49" charset="0"/>
              </a:rPr>
              <a:t>EventArgs</a:t>
            </a:r>
            <a:r>
              <a:rPr lang="en-US" sz="900" dirty="0">
                <a:solidFill>
                  <a:srgbClr val="000000"/>
                </a:solidFill>
                <a:highlight>
                  <a:srgbClr val="FFFFFF"/>
                </a:highlight>
                <a:latin typeface="Consolas" panose="020B0609020204030204" pitchFamily="49" charset="0"/>
              </a:rPr>
              <a:t> e)</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ArabalariListele</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30802100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15041" y="1001867"/>
            <a:ext cx="8540750" cy="646949"/>
          </a:xfrm>
        </p:spPr>
        <p:txBody>
          <a:bodyPr>
            <a:normAutofit fontScale="90000"/>
          </a:bodyPr>
          <a:lstStyle/>
          <a:p>
            <a:r>
              <a:rPr lang="tr-TR" dirty="0"/>
              <a:t>Genelleyiciler Ne Yarar Sağlar-1</a:t>
            </a:r>
            <a:endParaRPr lang="en-US" dirty="0"/>
          </a:p>
        </p:txBody>
      </p:sp>
      <p:sp>
        <p:nvSpPr>
          <p:cNvPr id="3" name="İçerik Yer Tutucusu 2"/>
          <p:cNvSpPr>
            <a:spLocks noGrp="1"/>
          </p:cNvSpPr>
          <p:nvPr>
            <p:ph idx="1"/>
          </p:nvPr>
        </p:nvSpPr>
        <p:spPr>
          <a:xfrm>
            <a:off x="274732" y="1691183"/>
            <a:ext cx="8540750" cy="1162236"/>
          </a:xfrm>
        </p:spPr>
        <p:txBody>
          <a:bodyPr>
            <a:normAutofit lnSpcReduction="10000"/>
          </a:bodyPr>
          <a:lstStyle/>
          <a:p>
            <a:r>
              <a:rPr lang="tr-TR" sz="1800" dirty="0"/>
              <a:t>Genelleyiciler olmadan önce tip dönüştürme ve kutulama (</a:t>
            </a:r>
            <a:r>
              <a:rPr lang="tr-TR" sz="1800" dirty="0" err="1">
                <a:solidFill>
                  <a:schemeClr val="accent1"/>
                </a:solidFill>
              </a:rPr>
              <a:t>boxing</a:t>
            </a:r>
            <a:r>
              <a:rPr lang="tr-TR" sz="1800" dirty="0"/>
              <a:t>) ile çalışma zamanında ortaya çıkan farklı tipteki verilerin işlemleri yapılıyordu </a:t>
            </a:r>
          </a:p>
          <a:p>
            <a:r>
              <a:rPr lang="tr-TR" sz="1800" dirty="0"/>
              <a:t>Ancak tip dönüştürme</a:t>
            </a:r>
            <a:r>
              <a:rPr lang="tr-TR" sz="1800" dirty="0">
                <a:solidFill>
                  <a:srgbClr val="FF0000"/>
                </a:solidFill>
              </a:rPr>
              <a:t> (</a:t>
            </a:r>
            <a:r>
              <a:rPr lang="tr-TR" sz="1800" dirty="0" err="1">
                <a:solidFill>
                  <a:schemeClr val="accent1"/>
                </a:solidFill>
              </a:rPr>
              <a:t>casting</a:t>
            </a:r>
            <a:r>
              <a:rPr lang="tr-TR" sz="1800" dirty="0"/>
              <a:t>)  ve </a:t>
            </a:r>
            <a:r>
              <a:rPr lang="tr-TR" sz="1800" dirty="0" err="1">
                <a:solidFill>
                  <a:schemeClr val="accent1"/>
                </a:solidFill>
              </a:rPr>
              <a:t>boxing</a:t>
            </a:r>
            <a:r>
              <a:rPr lang="tr-TR" sz="1800" dirty="0">
                <a:solidFill>
                  <a:srgbClr val="FF0000"/>
                </a:solidFill>
              </a:rPr>
              <a:t> </a:t>
            </a:r>
            <a:r>
              <a:rPr lang="tr-TR" sz="1800" dirty="0"/>
              <a:t>işlemleri büyük performans kaybına neden olmaktadır</a:t>
            </a:r>
          </a:p>
          <a:p>
            <a:endParaRPr lang="tr-TR" sz="1800" dirty="0"/>
          </a:p>
          <a:p>
            <a:endParaRPr lang="tr-TR" sz="1800" dirty="0"/>
          </a:p>
          <a:p>
            <a:endParaRPr lang="tr-TR" sz="1800" dirty="0"/>
          </a:p>
        </p:txBody>
      </p:sp>
      <p:sp>
        <p:nvSpPr>
          <p:cNvPr id="4" name="Veri Yer Tutucusu 3"/>
          <p:cNvSpPr>
            <a:spLocks noGrp="1"/>
          </p:cNvSpPr>
          <p:nvPr>
            <p:ph type="dt" sz="half" idx="10"/>
          </p:nvPr>
        </p:nvSpPr>
        <p:spPr/>
        <p:txBody>
          <a:bodyPr/>
          <a:lstStyle/>
          <a:p>
            <a:pPr>
              <a:defRPr/>
            </a:pPr>
            <a:fld id="{A6FAB1EC-7A00-4607-8BF8-66EE9839B22B}" type="datetime1">
              <a:rPr lang="tr-TR" smtClean="0">
                <a:solidFill>
                  <a:srgbClr val="FFFFFF"/>
                </a:solidFill>
              </a:rPr>
              <a:t>3.4.2018</a:t>
            </a:fld>
            <a:endParaRPr lang="tr-TR">
              <a:solidFill>
                <a:srgbClr val="FFFFFF"/>
              </a:solidFill>
            </a:endParaRPr>
          </a:p>
        </p:txBody>
      </p:sp>
      <p:sp>
        <p:nvSpPr>
          <p:cNvPr id="5" name="Slayt Numarası Yer Tutucusu 4"/>
          <p:cNvSpPr>
            <a:spLocks noGrp="1"/>
          </p:cNvSpPr>
          <p:nvPr>
            <p:ph type="sldNum" sz="quarter" idx="12"/>
          </p:nvPr>
        </p:nvSpPr>
        <p:spPr/>
        <p:txBody>
          <a:bodyPr/>
          <a:lstStyle/>
          <a:p>
            <a:pPr>
              <a:defRPr/>
            </a:pPr>
            <a:fld id="{B4D9CBB0-09FD-4FB3-A512-12DBE7913E78}" type="slidenum">
              <a:rPr lang="tr-TR" smtClean="0">
                <a:solidFill>
                  <a:srgbClr val="FFFFFF"/>
                </a:solidFill>
              </a:rPr>
              <a:pPr>
                <a:defRPr/>
              </a:pPr>
              <a:t>3</a:t>
            </a:fld>
            <a:endParaRPr lang="tr-TR">
              <a:solidFill>
                <a:srgbClr val="FFFFFF"/>
              </a:solidFill>
            </a:endParaRPr>
          </a:p>
        </p:txBody>
      </p:sp>
      <p:sp>
        <p:nvSpPr>
          <p:cNvPr id="6" name="Dikdörtgen 5"/>
          <p:cNvSpPr/>
          <p:nvPr/>
        </p:nvSpPr>
        <p:spPr>
          <a:xfrm>
            <a:off x="326571" y="3120812"/>
            <a:ext cx="8645979" cy="2354491"/>
          </a:xfrm>
          <a:prstGeom prst="rect">
            <a:avLst/>
          </a:prstGeom>
        </p:spPr>
        <p:txBody>
          <a:bodyPr wrap="square">
            <a:spAutoFit/>
          </a:bodyPr>
          <a:lstStyle/>
          <a:p>
            <a:r>
              <a:rPr lang="en-US" sz="2100" dirty="0" err="1">
                <a:solidFill>
                  <a:schemeClr val="tx2">
                    <a:lumMod val="90000"/>
                  </a:schemeClr>
                </a:solidFill>
              </a:rPr>
              <a:t>ArrayList</a:t>
            </a:r>
            <a:r>
              <a:rPr lang="en-US" sz="2100" dirty="0">
                <a:solidFill>
                  <a:schemeClr val="tx2">
                    <a:lumMod val="90000"/>
                  </a:schemeClr>
                </a:solidFill>
              </a:rPr>
              <a:t> list</a:t>
            </a:r>
            <a:r>
              <a:rPr lang="tr-TR" sz="2100" dirty="0">
                <a:solidFill>
                  <a:schemeClr val="tx2">
                    <a:lumMod val="90000"/>
                  </a:schemeClr>
                </a:solidFill>
              </a:rPr>
              <a:t>e</a:t>
            </a:r>
            <a:r>
              <a:rPr lang="en-US" sz="2100" dirty="0">
                <a:solidFill>
                  <a:schemeClr val="tx2">
                    <a:lumMod val="90000"/>
                  </a:schemeClr>
                </a:solidFill>
              </a:rPr>
              <a:t>1 = new </a:t>
            </a:r>
            <a:r>
              <a:rPr lang="en-US" sz="2100" dirty="0" err="1">
                <a:solidFill>
                  <a:schemeClr val="tx2">
                    <a:lumMod val="90000"/>
                  </a:schemeClr>
                </a:solidFill>
              </a:rPr>
              <a:t>ArrayList</a:t>
            </a:r>
            <a:r>
              <a:rPr lang="en-US" sz="2100" dirty="0">
                <a:solidFill>
                  <a:schemeClr val="tx2">
                    <a:lumMod val="90000"/>
                  </a:schemeClr>
                </a:solidFill>
              </a:rPr>
              <a:t>();</a:t>
            </a:r>
            <a:r>
              <a:rPr lang="tr-TR" sz="2100" dirty="0">
                <a:solidFill>
                  <a:schemeClr val="tx2">
                    <a:lumMod val="90000"/>
                  </a:schemeClr>
                </a:solidFill>
              </a:rPr>
              <a:t>   </a:t>
            </a:r>
            <a:r>
              <a:rPr lang="tr-TR" sz="2100" dirty="0"/>
              <a:t>//Tüm içerik </a:t>
            </a:r>
            <a:r>
              <a:rPr lang="tr-TR" sz="2100" dirty="0" err="1">
                <a:solidFill>
                  <a:schemeClr val="tx2">
                    <a:lumMod val="90000"/>
                  </a:schemeClr>
                </a:solidFill>
              </a:rPr>
              <a:t>object</a:t>
            </a:r>
            <a:r>
              <a:rPr lang="tr-TR" sz="2100" dirty="0">
                <a:solidFill>
                  <a:schemeClr val="tx2">
                    <a:lumMod val="90000"/>
                  </a:schemeClr>
                </a:solidFill>
              </a:rPr>
              <a:t> </a:t>
            </a:r>
            <a:r>
              <a:rPr lang="tr-TR" sz="2100" dirty="0"/>
              <a:t>türünde</a:t>
            </a:r>
            <a:endParaRPr lang="en-US" sz="2100" dirty="0"/>
          </a:p>
          <a:p>
            <a:r>
              <a:rPr lang="en-US" sz="2100" dirty="0">
                <a:solidFill>
                  <a:schemeClr val="tx2">
                    <a:lumMod val="90000"/>
                  </a:schemeClr>
                </a:solidFill>
              </a:rPr>
              <a:t>list</a:t>
            </a:r>
            <a:r>
              <a:rPr lang="tr-TR" sz="2100" dirty="0">
                <a:solidFill>
                  <a:schemeClr val="tx2">
                    <a:lumMod val="90000"/>
                  </a:schemeClr>
                </a:solidFill>
              </a:rPr>
              <a:t>e</a:t>
            </a:r>
            <a:r>
              <a:rPr lang="en-US" sz="2100" dirty="0">
                <a:solidFill>
                  <a:schemeClr val="tx2">
                    <a:lumMod val="90000"/>
                  </a:schemeClr>
                </a:solidFill>
              </a:rPr>
              <a:t>1.Add(3);</a:t>
            </a:r>
            <a:r>
              <a:rPr lang="tr-TR" sz="2100" dirty="0"/>
              <a:t>			    // 3 ve 105 kaydedilirken </a:t>
            </a:r>
            <a:r>
              <a:rPr lang="tr-TR" sz="2100" dirty="0" err="1">
                <a:solidFill>
                  <a:schemeClr val="accent1"/>
                </a:solidFill>
              </a:rPr>
              <a:t>boxed</a:t>
            </a:r>
            <a:endParaRPr lang="en-US" sz="2100" dirty="0">
              <a:solidFill>
                <a:schemeClr val="accent1"/>
              </a:solidFill>
            </a:endParaRPr>
          </a:p>
          <a:p>
            <a:r>
              <a:rPr lang="en-US" sz="2100" dirty="0">
                <a:solidFill>
                  <a:schemeClr val="tx2">
                    <a:lumMod val="90000"/>
                  </a:schemeClr>
                </a:solidFill>
              </a:rPr>
              <a:t>list</a:t>
            </a:r>
            <a:r>
              <a:rPr lang="tr-TR" sz="2100" dirty="0">
                <a:solidFill>
                  <a:schemeClr val="tx2">
                    <a:lumMod val="90000"/>
                  </a:schemeClr>
                </a:solidFill>
              </a:rPr>
              <a:t>e</a:t>
            </a:r>
            <a:r>
              <a:rPr lang="en-US" sz="2100" dirty="0">
                <a:solidFill>
                  <a:schemeClr val="tx2">
                    <a:lumMod val="90000"/>
                  </a:schemeClr>
                </a:solidFill>
              </a:rPr>
              <a:t>1.Add(105);</a:t>
            </a:r>
            <a:r>
              <a:rPr lang="tr-TR" sz="2100" dirty="0"/>
              <a:t>			 </a:t>
            </a:r>
            <a:endParaRPr lang="en-US" sz="2100" dirty="0">
              <a:solidFill>
                <a:srgbClr val="FF0000"/>
              </a:solidFill>
            </a:endParaRPr>
          </a:p>
          <a:p>
            <a:endParaRPr lang="en-US" sz="2100" dirty="0"/>
          </a:p>
          <a:p>
            <a:r>
              <a:rPr lang="en-US" sz="2100" dirty="0" err="1">
                <a:solidFill>
                  <a:schemeClr val="tx2">
                    <a:lumMod val="90000"/>
                  </a:schemeClr>
                </a:solidFill>
              </a:rPr>
              <a:t>ArrayList</a:t>
            </a:r>
            <a:r>
              <a:rPr lang="en-US" sz="2100" dirty="0">
                <a:solidFill>
                  <a:schemeClr val="tx2">
                    <a:lumMod val="90000"/>
                  </a:schemeClr>
                </a:solidFill>
              </a:rPr>
              <a:t> list</a:t>
            </a:r>
            <a:r>
              <a:rPr lang="tr-TR" sz="2100" dirty="0">
                <a:solidFill>
                  <a:schemeClr val="tx2">
                    <a:lumMod val="90000"/>
                  </a:schemeClr>
                </a:solidFill>
              </a:rPr>
              <a:t>e</a:t>
            </a:r>
            <a:r>
              <a:rPr lang="en-US" sz="2100" dirty="0">
                <a:solidFill>
                  <a:schemeClr val="tx2">
                    <a:lumMod val="90000"/>
                  </a:schemeClr>
                </a:solidFill>
              </a:rPr>
              <a:t>2 = new </a:t>
            </a:r>
            <a:r>
              <a:rPr lang="en-US" sz="2100" dirty="0" err="1">
                <a:solidFill>
                  <a:schemeClr val="tx2">
                    <a:lumMod val="90000"/>
                  </a:schemeClr>
                </a:solidFill>
              </a:rPr>
              <a:t>ArrayList</a:t>
            </a:r>
            <a:r>
              <a:rPr lang="en-US" sz="2100" dirty="0">
                <a:solidFill>
                  <a:schemeClr val="tx2">
                    <a:lumMod val="90000"/>
                  </a:schemeClr>
                </a:solidFill>
              </a:rPr>
              <a:t>();</a:t>
            </a:r>
            <a:r>
              <a:rPr lang="tr-TR" sz="2100" dirty="0">
                <a:solidFill>
                  <a:schemeClr val="tx2">
                    <a:lumMod val="90000"/>
                  </a:schemeClr>
                </a:solidFill>
              </a:rPr>
              <a:t>    </a:t>
            </a:r>
            <a:r>
              <a:rPr lang="tr-TR" sz="2100" dirty="0"/>
              <a:t>//Tüm içerik </a:t>
            </a:r>
            <a:r>
              <a:rPr lang="tr-TR" sz="2100" dirty="0" err="1"/>
              <a:t>object</a:t>
            </a:r>
            <a:r>
              <a:rPr lang="tr-TR" sz="2100" dirty="0"/>
              <a:t> türünde</a:t>
            </a:r>
            <a:endParaRPr lang="en-US" sz="2100" dirty="0"/>
          </a:p>
          <a:p>
            <a:r>
              <a:rPr lang="en-US" sz="2100" dirty="0">
                <a:solidFill>
                  <a:schemeClr val="tx2">
                    <a:lumMod val="90000"/>
                  </a:schemeClr>
                </a:solidFill>
              </a:rPr>
              <a:t>list</a:t>
            </a:r>
            <a:r>
              <a:rPr lang="tr-TR" sz="2100" dirty="0">
                <a:solidFill>
                  <a:schemeClr val="tx2">
                    <a:lumMod val="90000"/>
                  </a:schemeClr>
                </a:solidFill>
              </a:rPr>
              <a:t>e</a:t>
            </a:r>
            <a:r>
              <a:rPr lang="en-US" sz="2100" dirty="0">
                <a:solidFill>
                  <a:schemeClr val="tx2">
                    <a:lumMod val="90000"/>
                  </a:schemeClr>
                </a:solidFill>
              </a:rPr>
              <a:t>2.Add("</a:t>
            </a:r>
            <a:r>
              <a:rPr lang="tr-TR" sz="2100" dirty="0">
                <a:solidFill>
                  <a:schemeClr val="tx2">
                    <a:lumMod val="90000"/>
                  </a:schemeClr>
                </a:solidFill>
              </a:rPr>
              <a:t>Sakarya Üniversitesi</a:t>
            </a:r>
            <a:r>
              <a:rPr lang="en-US" sz="2100" dirty="0">
                <a:solidFill>
                  <a:schemeClr val="tx2">
                    <a:lumMod val="90000"/>
                  </a:schemeClr>
                </a:solidFill>
              </a:rPr>
              <a:t>");</a:t>
            </a:r>
            <a:r>
              <a:rPr lang="tr-TR" sz="2100" dirty="0">
                <a:solidFill>
                  <a:schemeClr val="tx2">
                    <a:lumMod val="90000"/>
                  </a:schemeClr>
                </a:solidFill>
              </a:rPr>
              <a:t> </a:t>
            </a:r>
            <a:r>
              <a:rPr lang="tr-TR" sz="2100" dirty="0"/>
              <a:t>// String </a:t>
            </a:r>
            <a:r>
              <a:rPr lang="tr-TR" sz="2100" dirty="0" err="1">
                <a:solidFill>
                  <a:schemeClr val="tx2">
                    <a:lumMod val="90000"/>
                  </a:schemeClr>
                </a:solidFill>
              </a:rPr>
              <a:t>object</a:t>
            </a:r>
            <a:r>
              <a:rPr lang="tr-TR" sz="2100" dirty="0">
                <a:solidFill>
                  <a:schemeClr val="tx2">
                    <a:lumMod val="90000"/>
                  </a:schemeClr>
                </a:solidFill>
              </a:rPr>
              <a:t> </a:t>
            </a:r>
            <a:r>
              <a:rPr lang="tr-TR" sz="2100" dirty="0"/>
              <a:t>türüne dönüştürüldü</a:t>
            </a:r>
            <a:endParaRPr lang="en-US" sz="2100" dirty="0"/>
          </a:p>
          <a:p>
            <a:r>
              <a:rPr lang="en-US" sz="2100" dirty="0">
                <a:solidFill>
                  <a:schemeClr val="tx2">
                    <a:lumMod val="90000"/>
                  </a:schemeClr>
                </a:solidFill>
              </a:rPr>
              <a:t>list</a:t>
            </a:r>
            <a:r>
              <a:rPr lang="tr-TR" sz="2100" dirty="0">
                <a:solidFill>
                  <a:schemeClr val="tx2">
                    <a:lumMod val="90000"/>
                  </a:schemeClr>
                </a:solidFill>
              </a:rPr>
              <a:t>e</a:t>
            </a:r>
            <a:r>
              <a:rPr lang="en-US" sz="2100" dirty="0">
                <a:solidFill>
                  <a:schemeClr val="tx2">
                    <a:lumMod val="90000"/>
                  </a:schemeClr>
                </a:solidFill>
              </a:rPr>
              <a:t>2.Add("</a:t>
            </a:r>
            <a:r>
              <a:rPr lang="tr-TR" sz="2100" dirty="0">
                <a:solidFill>
                  <a:schemeClr val="tx2">
                    <a:lumMod val="90000"/>
                  </a:schemeClr>
                </a:solidFill>
              </a:rPr>
              <a:t>Bilgisayar Mühendisliği</a:t>
            </a:r>
            <a:r>
              <a:rPr lang="en-US" sz="2100" dirty="0">
                <a:solidFill>
                  <a:schemeClr val="tx2">
                    <a:lumMod val="90000"/>
                  </a:schemeClr>
                </a:solidFill>
              </a:rPr>
              <a:t>")</a:t>
            </a:r>
            <a:r>
              <a:rPr lang="tr-TR" sz="2100" dirty="0">
                <a:solidFill>
                  <a:schemeClr val="tx2">
                    <a:lumMod val="90000"/>
                  </a:schemeClr>
                </a:solidFill>
              </a:rPr>
              <a:t>;</a:t>
            </a:r>
            <a:endParaRPr lang="en-US" sz="2100" dirty="0">
              <a:solidFill>
                <a:schemeClr val="tx2">
                  <a:lumMod val="90000"/>
                </a:schemeClr>
              </a:solidFill>
            </a:endParaRPr>
          </a:p>
        </p:txBody>
      </p:sp>
    </p:spTree>
    <p:extLst>
      <p:ext uri="{BB962C8B-B14F-4D97-AF65-F5344CB8AC3E}">
        <p14:creationId xmlns:p14="http://schemas.microsoft.com/office/powerpoint/2010/main" val="4111412158"/>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p:nvPr/>
        </p:nvPicPr>
        <p:blipFill>
          <a:blip r:embed="rId2"/>
          <a:stretch>
            <a:fillRect/>
          </a:stretch>
        </p:blipFill>
        <p:spPr>
          <a:xfrm>
            <a:off x="6876256" y="404664"/>
            <a:ext cx="1621532" cy="2592288"/>
          </a:xfrm>
          <a:prstGeom prst="rect">
            <a:avLst/>
          </a:prstGeom>
        </p:spPr>
      </p:pic>
      <p:sp>
        <p:nvSpPr>
          <p:cNvPr id="4" name="Dikdörtgen 3"/>
          <p:cNvSpPr/>
          <p:nvPr/>
        </p:nvSpPr>
        <p:spPr>
          <a:xfrm>
            <a:off x="467544" y="11266"/>
            <a:ext cx="8352928" cy="6879191"/>
          </a:xfrm>
          <a:prstGeom prst="rect">
            <a:avLst/>
          </a:prstGeom>
        </p:spPr>
        <p:txBody>
          <a:bodyPr wrap="square">
            <a:spAutoFit/>
          </a:bodyPr>
          <a:lstStyle/>
          <a:p>
            <a:pPr>
              <a:lnSpc>
                <a:spcPct val="115000"/>
              </a:lnSpc>
              <a:spcAft>
                <a:spcPts val="0"/>
              </a:spcAft>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namespace</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WindowsFormsApplication9</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public</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class</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2B91AF"/>
                </a:solidFill>
                <a:highlight>
                  <a:srgbClr val="FFFFFF"/>
                </a:highlight>
                <a:latin typeface="Consolas" panose="020B0609020204030204" pitchFamily="49" charset="0"/>
                <a:ea typeface="Calibri" panose="020F0502020204030204" pitchFamily="34" charset="0"/>
                <a:cs typeface="Consolas" panose="020B0609020204030204" pitchFamily="49" charset="0"/>
              </a:rPr>
              <a:t>Gezegen</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public</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string</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Adi</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US" sz="11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get</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set</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public</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int</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Uzaklik</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US" sz="11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get</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set</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public</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partial</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class</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2B91AF"/>
                </a:solidFill>
                <a:highlight>
                  <a:srgbClr val="FFFFFF"/>
                </a:highlight>
                <a:latin typeface="Consolas" panose="020B0609020204030204" pitchFamily="49" charset="0"/>
                <a:ea typeface="Calibri" panose="020F0502020204030204" pitchFamily="34" charset="0"/>
                <a:cs typeface="Consolas" panose="020B0609020204030204" pitchFamily="49" charset="0"/>
              </a:rPr>
              <a:t>Form1</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US" sz="1100" dirty="0">
                <a:solidFill>
                  <a:srgbClr val="2B91AF"/>
                </a:solidFill>
                <a:highlight>
                  <a:srgbClr val="FFFFFF"/>
                </a:highlight>
                <a:latin typeface="Consolas" panose="020B0609020204030204" pitchFamily="49" charset="0"/>
                <a:ea typeface="Calibri" panose="020F0502020204030204" pitchFamily="34" charset="0"/>
                <a:cs typeface="Consolas" panose="020B0609020204030204" pitchFamily="49" charset="0"/>
              </a:rPr>
              <a:t>Form</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public</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Form1()</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InitializeComponent</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private</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void</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button1_Click(</a:t>
            </a:r>
            <a:r>
              <a:rPr lang="en-US" sz="11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object</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sender, </a:t>
            </a:r>
            <a:r>
              <a:rPr lang="en-US" sz="1100" dirty="0" err="1">
                <a:solidFill>
                  <a:srgbClr val="2B91AF"/>
                </a:solidFill>
                <a:highlight>
                  <a:srgbClr val="FFFFFF"/>
                </a:highlight>
                <a:latin typeface="Consolas" panose="020B0609020204030204" pitchFamily="49" charset="0"/>
                <a:ea typeface="Calibri" panose="020F0502020204030204" pitchFamily="34" charset="0"/>
                <a:cs typeface="Consolas" panose="020B0609020204030204" pitchFamily="49" charset="0"/>
              </a:rPr>
              <a:t>EventArgs</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e)</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var</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gezegenler</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US" sz="11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new</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2B91AF"/>
                </a:solidFill>
                <a:highlight>
                  <a:srgbClr val="FFFFFF"/>
                </a:highlight>
                <a:latin typeface="Consolas" panose="020B0609020204030204" pitchFamily="49" charset="0"/>
                <a:ea typeface="Calibri" panose="020F0502020204030204" pitchFamily="34" charset="0"/>
                <a:cs typeface="Consolas" panose="020B0609020204030204" pitchFamily="49" charset="0"/>
              </a:rPr>
              <a:t>List</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&lt;</a:t>
            </a:r>
            <a:r>
              <a:rPr lang="en-US" sz="1100" dirty="0" err="1">
                <a:solidFill>
                  <a:srgbClr val="2B91AF"/>
                </a:solidFill>
                <a:highlight>
                  <a:srgbClr val="FFFFFF"/>
                </a:highlight>
                <a:latin typeface="Consolas" panose="020B0609020204030204" pitchFamily="49" charset="0"/>
                <a:ea typeface="Calibri" panose="020F0502020204030204" pitchFamily="34" charset="0"/>
                <a:cs typeface="Consolas" panose="020B0609020204030204" pitchFamily="49" charset="0"/>
              </a:rPr>
              <a:t>Gezegen</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&gt;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new</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2B91AF"/>
                </a:solidFill>
                <a:highlight>
                  <a:srgbClr val="FFFFFF"/>
                </a:highlight>
                <a:latin typeface="Consolas" panose="020B0609020204030204" pitchFamily="49" charset="0"/>
                <a:ea typeface="Calibri" panose="020F0502020204030204" pitchFamily="34" charset="0"/>
                <a:cs typeface="Consolas" panose="020B0609020204030204" pitchFamily="49" charset="0"/>
              </a:rPr>
              <a:t>Gezegen</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US" sz="11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Adi</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10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Merkür</a:t>
            </a:r>
            <a:r>
              <a:rPr lang="en-US" sz="110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Uzaklik</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=58},</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new</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2B91AF"/>
                </a:solidFill>
                <a:highlight>
                  <a:srgbClr val="FFFFFF"/>
                </a:highlight>
                <a:latin typeface="Consolas" panose="020B0609020204030204" pitchFamily="49" charset="0"/>
                <a:ea typeface="Calibri" panose="020F0502020204030204" pitchFamily="34" charset="0"/>
                <a:cs typeface="Consolas" panose="020B0609020204030204" pitchFamily="49" charset="0"/>
              </a:rPr>
              <a:t>Gezegen</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US" sz="11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Adi</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10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Venüs</a:t>
            </a:r>
            <a:r>
              <a:rPr lang="en-US" sz="110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Uzaklik</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=108},</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new</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2B91AF"/>
                </a:solidFill>
                <a:highlight>
                  <a:srgbClr val="FFFFFF"/>
                </a:highlight>
                <a:latin typeface="Consolas" panose="020B0609020204030204" pitchFamily="49" charset="0"/>
                <a:ea typeface="Calibri" panose="020F0502020204030204" pitchFamily="34" charset="0"/>
                <a:cs typeface="Consolas" panose="020B0609020204030204" pitchFamily="49" charset="0"/>
              </a:rPr>
              <a:t>Gezegen</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US" sz="11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Adi</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10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Dünya</a:t>
            </a:r>
            <a:r>
              <a:rPr lang="en-US" sz="110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Uzaklik</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=150},</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new</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2B91AF"/>
                </a:solidFill>
                <a:highlight>
                  <a:srgbClr val="FFFFFF"/>
                </a:highlight>
                <a:latin typeface="Consolas" panose="020B0609020204030204" pitchFamily="49" charset="0"/>
                <a:ea typeface="Calibri" panose="020F0502020204030204" pitchFamily="34" charset="0"/>
                <a:cs typeface="Consolas" panose="020B0609020204030204" pitchFamily="49" charset="0"/>
              </a:rPr>
              <a:t>Gezegen</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US" sz="11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Adi</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10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"Mars"</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Uzaklik</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=228}</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string</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msg</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US" sz="110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gezegenler</a:t>
            </a:r>
            <a:r>
              <a:rPr lang="en-US" sz="110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 \n"</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foreach</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2B91AF"/>
                </a:solidFill>
                <a:highlight>
                  <a:srgbClr val="FFFFFF"/>
                </a:highlight>
                <a:latin typeface="Consolas" panose="020B0609020204030204" pitchFamily="49" charset="0"/>
                <a:ea typeface="Calibri" panose="020F0502020204030204" pitchFamily="34" charset="0"/>
                <a:cs typeface="Consolas" panose="020B0609020204030204" pitchFamily="49" charset="0"/>
              </a:rPr>
              <a:t>Gezegen</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gezegen</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in</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gezegenler</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msg</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gezegen.Adi</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US" sz="110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US" sz="11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gezegen.Uzaklik</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"\n"</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2B91AF"/>
                </a:solidFill>
                <a:highlight>
                  <a:srgbClr val="FFFFFF"/>
                </a:highlight>
                <a:latin typeface="Consolas" panose="020B0609020204030204" pitchFamily="49" charset="0"/>
                <a:ea typeface="Calibri" panose="020F0502020204030204" pitchFamily="34" charset="0"/>
                <a:cs typeface="Consolas" panose="020B0609020204030204" pitchFamily="49" charset="0"/>
              </a:rPr>
              <a:t>MessageBox</a:t>
            </a:r>
            <a:r>
              <a:rPr lang="en-US" sz="11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.Show</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msg</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04854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p:nvPr/>
        </p:nvPicPr>
        <p:blipFill>
          <a:blip r:embed="rId2"/>
          <a:stretch>
            <a:fillRect/>
          </a:stretch>
        </p:blipFill>
        <p:spPr>
          <a:xfrm>
            <a:off x="6732240" y="404664"/>
            <a:ext cx="1890886" cy="2981325"/>
          </a:xfrm>
          <a:prstGeom prst="rect">
            <a:avLst/>
          </a:prstGeom>
        </p:spPr>
      </p:pic>
      <p:sp>
        <p:nvSpPr>
          <p:cNvPr id="3" name="Dikdörtgen 2"/>
          <p:cNvSpPr/>
          <p:nvPr/>
        </p:nvSpPr>
        <p:spPr>
          <a:xfrm>
            <a:off x="395536" y="20375"/>
            <a:ext cx="6462464" cy="6905737"/>
          </a:xfrm>
          <a:prstGeom prst="rect">
            <a:avLst/>
          </a:prstGeom>
        </p:spPr>
        <p:txBody>
          <a:bodyPr wrap="square">
            <a:spAutoFit/>
          </a:bodyPr>
          <a:lstStyle/>
          <a:p>
            <a:pPr>
              <a:lnSpc>
                <a:spcPct val="115000"/>
              </a:lnSpc>
              <a:spcAft>
                <a:spcPts val="0"/>
              </a:spcAft>
            </a:pPr>
            <a:r>
              <a:rPr lang="en-US" sz="11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namespace</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WindowsFormsApplication9</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public</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partial</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class</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2B91AF"/>
                </a:solidFill>
                <a:highlight>
                  <a:srgbClr val="FFFFFF"/>
                </a:highlight>
                <a:latin typeface="Consolas" panose="020B0609020204030204" pitchFamily="49" charset="0"/>
                <a:ea typeface="Calibri" panose="020F0502020204030204" pitchFamily="34" charset="0"/>
                <a:cs typeface="Consolas" panose="020B0609020204030204" pitchFamily="49" charset="0"/>
              </a:rPr>
              <a:t>Form1</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US" sz="1100" dirty="0">
                <a:solidFill>
                  <a:srgbClr val="2B91AF"/>
                </a:solidFill>
                <a:highlight>
                  <a:srgbClr val="FFFFFF"/>
                </a:highlight>
                <a:latin typeface="Consolas" panose="020B0609020204030204" pitchFamily="49" charset="0"/>
                <a:ea typeface="Calibri" panose="020F0502020204030204" pitchFamily="34" charset="0"/>
                <a:cs typeface="Consolas" panose="020B0609020204030204" pitchFamily="49" charset="0"/>
              </a:rPr>
              <a:t>Form</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public</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Form1()</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InitializeComponent</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smtClean="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private</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void</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button1_Click(</a:t>
            </a:r>
            <a:r>
              <a:rPr lang="en-US" sz="11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object</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sender, </a:t>
            </a:r>
            <a:r>
              <a:rPr lang="en-US" sz="1100" dirty="0" err="1">
                <a:solidFill>
                  <a:srgbClr val="2B91AF"/>
                </a:solidFill>
                <a:highlight>
                  <a:srgbClr val="FFFFFF"/>
                </a:highlight>
                <a:latin typeface="Consolas" panose="020B0609020204030204" pitchFamily="49" charset="0"/>
                <a:ea typeface="Calibri" panose="020F0502020204030204" pitchFamily="34" charset="0"/>
                <a:cs typeface="Consolas" panose="020B0609020204030204" pitchFamily="49" charset="0"/>
              </a:rPr>
              <a:t>EventArgs</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e)</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smtClean="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100" dirty="0" smtClean="0">
                <a:solidFill>
                  <a:srgbClr val="008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008000"/>
                </a:solidFill>
                <a:highlight>
                  <a:srgbClr val="FFFFFF"/>
                </a:highlight>
                <a:latin typeface="Consolas" panose="020B0609020204030204" pitchFamily="49" charset="0"/>
                <a:ea typeface="Calibri" panose="020F0502020204030204" pitchFamily="34" charset="0"/>
                <a:cs typeface="Consolas" panose="020B0609020204030204" pitchFamily="49" charset="0"/>
              </a:rPr>
              <a:t>Koleksiyondan</a:t>
            </a:r>
            <a:r>
              <a:rPr lang="en-US" sz="1100" dirty="0">
                <a:solidFill>
                  <a:srgbClr val="008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8000"/>
                </a:solidFill>
                <a:highlight>
                  <a:srgbClr val="FFFFFF"/>
                </a:highlight>
                <a:latin typeface="Consolas" panose="020B0609020204030204" pitchFamily="49" charset="0"/>
                <a:ea typeface="Calibri" panose="020F0502020204030204" pitchFamily="34" charset="0"/>
                <a:cs typeface="Consolas" panose="020B0609020204030204" pitchFamily="49" charset="0"/>
              </a:rPr>
              <a:t>elemanları</a:t>
            </a:r>
            <a:r>
              <a:rPr lang="en-US" sz="1100" dirty="0">
                <a:solidFill>
                  <a:srgbClr val="008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8000"/>
                </a:solidFill>
                <a:highlight>
                  <a:srgbClr val="FFFFFF"/>
                </a:highlight>
                <a:latin typeface="Consolas" panose="020B0609020204030204" pitchFamily="49" charset="0"/>
                <a:ea typeface="Calibri" panose="020F0502020204030204" pitchFamily="34" charset="0"/>
                <a:cs typeface="Consolas" panose="020B0609020204030204" pitchFamily="49" charset="0"/>
              </a:rPr>
              <a:t>çıkartmak</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var</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sayilar</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US" sz="11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new</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2B91AF"/>
                </a:solidFill>
                <a:highlight>
                  <a:srgbClr val="FFFFFF"/>
                </a:highlight>
                <a:latin typeface="Consolas" panose="020B0609020204030204" pitchFamily="49" charset="0"/>
                <a:ea typeface="Calibri" panose="020F0502020204030204" pitchFamily="34" charset="0"/>
                <a:cs typeface="Consolas" panose="020B0609020204030204" pitchFamily="49" charset="0"/>
              </a:rPr>
              <a:t>List</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&lt;</a:t>
            </a:r>
            <a:r>
              <a:rPr lang="en-US" sz="1100" dirty="0" err="1">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int</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&gt;() { 0, 1, 2, 3, 4, 5, 6, 7, 8, 9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var</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teksayilar</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US" sz="11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new</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2B91AF"/>
                </a:solidFill>
                <a:highlight>
                  <a:srgbClr val="FFFFFF"/>
                </a:highlight>
                <a:latin typeface="Consolas" panose="020B0609020204030204" pitchFamily="49" charset="0"/>
                <a:ea typeface="Calibri" panose="020F0502020204030204" pitchFamily="34" charset="0"/>
                <a:cs typeface="Consolas" panose="020B0609020204030204" pitchFamily="49" charset="0"/>
              </a:rPr>
              <a:t>List</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&lt;</a:t>
            </a:r>
            <a:r>
              <a:rPr lang="en-US" sz="1100" dirty="0" err="1">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int</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&gt;();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for</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int</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i</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US" sz="11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sayilar.Count</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- 1; </a:t>
            </a:r>
            <a:r>
              <a:rPr lang="en-US" sz="11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i</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&gt;= 0; </a:t>
            </a:r>
            <a:r>
              <a:rPr lang="en-US" sz="11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i</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if</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sayilar</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i</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2 == 1)</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teksayilar.Add</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sayilar</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i</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sayilar.RemoveAt</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i</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sayilar.Sort</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teksayilar.Sort</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string</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msg</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US" sz="110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çift</a:t>
            </a:r>
            <a:r>
              <a:rPr lang="en-US" sz="110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sayılar</a:t>
            </a:r>
            <a:r>
              <a:rPr lang="en-US" sz="110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\n"</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foreach</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int</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sayi</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in</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sayilar</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msg</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US" sz="11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sayi.ToString</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10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"\n"</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msg</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US" sz="110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tek</a:t>
            </a:r>
            <a:r>
              <a:rPr lang="en-US" sz="110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sayılar</a:t>
            </a:r>
            <a:r>
              <a:rPr lang="en-US" sz="110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\n"</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foreach</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int</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sayi</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in</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teksayilar</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msg</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US" sz="11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sayi.ToString</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US" sz="110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"\n"</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2B91AF"/>
                </a:solidFill>
                <a:highlight>
                  <a:srgbClr val="FFFFFF"/>
                </a:highlight>
                <a:latin typeface="Consolas" panose="020B0609020204030204" pitchFamily="49" charset="0"/>
                <a:ea typeface="Calibri" panose="020F0502020204030204" pitchFamily="34" charset="0"/>
                <a:cs typeface="Consolas" panose="020B0609020204030204" pitchFamily="49" charset="0"/>
              </a:rPr>
              <a:t>MessageBox</a:t>
            </a:r>
            <a:r>
              <a:rPr lang="en-US" sz="11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.Show</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msg</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smtClean="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1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100" dirty="0" smtClean="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089323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755576" y="764704"/>
            <a:ext cx="4865876" cy="3200375"/>
          </a:xfrm>
          <a:prstGeom prst="rect">
            <a:avLst/>
          </a:prstGeom>
        </p:spPr>
      </p:pic>
    </p:spTree>
    <p:extLst>
      <p:ext uri="{BB962C8B-B14F-4D97-AF65-F5344CB8AC3E}">
        <p14:creationId xmlns:p14="http://schemas.microsoft.com/office/powerpoint/2010/main" val="23836038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67544" y="-20806"/>
            <a:ext cx="8496944" cy="6878806"/>
          </a:xfrm>
          <a:prstGeom prst="rect">
            <a:avLst/>
          </a:prstGeom>
        </p:spPr>
        <p:txBody>
          <a:bodyPr wrap="square">
            <a:spAutoFit/>
          </a:bodyPr>
          <a:lstStyle/>
          <a:p>
            <a:r>
              <a:rPr lang="en-US" sz="900" dirty="0">
                <a:solidFill>
                  <a:srgbClr val="0000FF"/>
                </a:solidFill>
                <a:highlight>
                  <a:srgbClr val="FFFFFF"/>
                </a:highlight>
                <a:latin typeface="Consolas" panose="020B0609020204030204" pitchFamily="49" charset="0"/>
              </a:rPr>
              <a:t>namespace</a:t>
            </a:r>
            <a:r>
              <a:rPr lang="en-US" sz="900" dirty="0">
                <a:solidFill>
                  <a:srgbClr val="000000"/>
                </a:solidFill>
                <a:highlight>
                  <a:srgbClr val="FFFFFF"/>
                </a:highlight>
                <a:latin typeface="Consolas" panose="020B0609020204030204" pitchFamily="49" charset="0"/>
              </a:rPr>
              <a:t> genelleyiciler1</a:t>
            </a:r>
          </a:p>
          <a:p>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public</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partial</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class</a:t>
            </a:r>
            <a:r>
              <a:rPr lang="en-US" sz="900" dirty="0">
                <a:solidFill>
                  <a:srgbClr val="000000"/>
                </a:solidFill>
                <a:highlight>
                  <a:srgbClr val="FFFFFF"/>
                </a:highlight>
                <a:latin typeface="Consolas" panose="020B0609020204030204" pitchFamily="49" charset="0"/>
              </a:rPr>
              <a:t> </a:t>
            </a:r>
            <a:r>
              <a:rPr lang="en-US" sz="900" dirty="0">
                <a:solidFill>
                  <a:srgbClr val="2B91AF"/>
                </a:solidFill>
                <a:highlight>
                  <a:srgbClr val="FFFFFF"/>
                </a:highlight>
                <a:latin typeface="Consolas" panose="020B0609020204030204" pitchFamily="49" charset="0"/>
              </a:rPr>
              <a:t>Form1</a:t>
            </a:r>
            <a:r>
              <a:rPr lang="en-US" sz="900" dirty="0">
                <a:solidFill>
                  <a:srgbClr val="000000"/>
                </a:solidFill>
                <a:highlight>
                  <a:srgbClr val="FFFFFF"/>
                </a:highlight>
                <a:latin typeface="Consolas" panose="020B0609020204030204" pitchFamily="49" charset="0"/>
              </a:rPr>
              <a:t> : </a:t>
            </a:r>
            <a:r>
              <a:rPr lang="en-US" sz="900" dirty="0">
                <a:solidFill>
                  <a:srgbClr val="2B91AF"/>
                </a:solidFill>
                <a:highlight>
                  <a:srgbClr val="FFFFFF"/>
                </a:highlight>
                <a:latin typeface="Consolas" panose="020B0609020204030204" pitchFamily="49" charset="0"/>
              </a:rPr>
              <a:t>Form</a:t>
            </a:r>
            <a:endParaRPr lang="en-US" sz="900" dirty="0">
              <a:solidFill>
                <a:srgbClr val="000000"/>
              </a:solidFill>
              <a:highlight>
                <a:srgbClr val="FFFFFF"/>
              </a:highlight>
              <a:latin typeface="Consolas" panose="020B0609020204030204" pitchFamily="49" charset="0"/>
            </a:endParaRP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public</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class</a:t>
            </a:r>
            <a:r>
              <a:rPr lang="en-US" sz="900" dirty="0">
                <a:solidFill>
                  <a:srgbClr val="000000"/>
                </a:solidFill>
                <a:highlight>
                  <a:srgbClr val="FFFFFF"/>
                </a:highlight>
                <a:latin typeface="Consolas" panose="020B0609020204030204" pitchFamily="49" charset="0"/>
              </a:rPr>
              <a:t> </a:t>
            </a:r>
            <a:r>
              <a:rPr lang="en-US" sz="900" dirty="0" err="1">
                <a:solidFill>
                  <a:srgbClr val="2B91AF"/>
                </a:solidFill>
                <a:highlight>
                  <a:srgbClr val="FFFFFF"/>
                </a:highlight>
                <a:latin typeface="Consolas" panose="020B0609020204030204" pitchFamily="49" charset="0"/>
              </a:rPr>
              <a:t>Ele</a:t>
            </a:r>
            <a:endParaRPr lang="en-US" sz="900" dirty="0">
              <a:solidFill>
                <a:srgbClr val="000000"/>
              </a:solidFill>
              <a:highlight>
                <a:srgbClr val="FFFFFF"/>
              </a:highlight>
              <a:latin typeface="Consolas" panose="020B0609020204030204" pitchFamily="49" charset="0"/>
            </a:endParaRP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public</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string</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Sembol</a:t>
            </a:r>
            <a:r>
              <a:rPr lang="en-US" sz="900" dirty="0">
                <a:solidFill>
                  <a:srgbClr val="000000"/>
                </a:solidFill>
                <a:highlight>
                  <a:srgbClr val="FFFFFF"/>
                </a:highlight>
                <a:latin typeface="Consolas" panose="020B0609020204030204" pitchFamily="49" charset="0"/>
              </a:rPr>
              <a:t> { </a:t>
            </a:r>
            <a:r>
              <a:rPr lang="en-US" sz="900" dirty="0">
                <a:solidFill>
                  <a:srgbClr val="0000FF"/>
                </a:solidFill>
                <a:highlight>
                  <a:srgbClr val="FFFFFF"/>
                </a:highlight>
                <a:latin typeface="Consolas" panose="020B0609020204030204" pitchFamily="49" charset="0"/>
              </a:rPr>
              <a:t>get</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set</a:t>
            </a:r>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public</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string</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Isim</a:t>
            </a:r>
            <a:r>
              <a:rPr lang="en-US" sz="900" dirty="0">
                <a:solidFill>
                  <a:srgbClr val="000000"/>
                </a:solidFill>
                <a:highlight>
                  <a:srgbClr val="FFFFFF"/>
                </a:highlight>
                <a:latin typeface="Consolas" panose="020B0609020204030204" pitchFamily="49" charset="0"/>
              </a:rPr>
              <a:t> { </a:t>
            </a:r>
            <a:r>
              <a:rPr lang="en-US" sz="900" dirty="0">
                <a:solidFill>
                  <a:srgbClr val="0000FF"/>
                </a:solidFill>
                <a:highlight>
                  <a:srgbClr val="FFFFFF"/>
                </a:highlight>
                <a:latin typeface="Consolas" panose="020B0609020204030204" pitchFamily="49" charset="0"/>
              </a:rPr>
              <a:t>get</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set</a:t>
            </a:r>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public</a:t>
            </a:r>
            <a:r>
              <a:rPr lang="en-US" sz="900" dirty="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int</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AtomSayisi</a:t>
            </a:r>
            <a:r>
              <a:rPr lang="en-US" sz="900" dirty="0">
                <a:solidFill>
                  <a:srgbClr val="000000"/>
                </a:solidFill>
                <a:highlight>
                  <a:srgbClr val="FFFFFF"/>
                </a:highlight>
                <a:latin typeface="Consolas" panose="020B0609020204030204" pitchFamily="49" charset="0"/>
              </a:rPr>
              <a:t> { </a:t>
            </a:r>
            <a:r>
              <a:rPr lang="en-US" sz="900" dirty="0">
                <a:solidFill>
                  <a:srgbClr val="0000FF"/>
                </a:solidFill>
                <a:highlight>
                  <a:srgbClr val="FFFFFF"/>
                </a:highlight>
                <a:latin typeface="Consolas" panose="020B0609020204030204" pitchFamily="49" charset="0"/>
              </a:rPr>
              <a:t>get</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set</a:t>
            </a:r>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public</a:t>
            </a:r>
            <a:r>
              <a:rPr lang="en-US" sz="900" dirty="0">
                <a:solidFill>
                  <a:srgbClr val="000000"/>
                </a:solidFill>
                <a:highlight>
                  <a:srgbClr val="FFFFFF"/>
                </a:highlight>
                <a:latin typeface="Consolas" panose="020B0609020204030204" pitchFamily="49" charset="0"/>
              </a:rPr>
              <a:t> Form1()</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InitializeComponent</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private</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void</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IterateThruDictionary</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a:solidFill>
                  <a:srgbClr val="2B91AF"/>
                </a:solidFill>
                <a:highlight>
                  <a:srgbClr val="FFFFFF"/>
                </a:highlight>
                <a:latin typeface="Consolas" panose="020B0609020204030204" pitchFamily="49" charset="0"/>
              </a:rPr>
              <a:t>Dictionary</a:t>
            </a:r>
            <a:r>
              <a:rPr lang="en-US" sz="900" dirty="0">
                <a:solidFill>
                  <a:srgbClr val="000000"/>
                </a:solidFill>
                <a:highlight>
                  <a:srgbClr val="FFFFFF"/>
                </a:highlight>
                <a:latin typeface="Consolas" panose="020B0609020204030204" pitchFamily="49" charset="0"/>
              </a:rPr>
              <a:t>&lt;</a:t>
            </a:r>
            <a:r>
              <a:rPr lang="en-US" sz="900" dirty="0">
                <a:solidFill>
                  <a:srgbClr val="0000FF"/>
                </a:solidFill>
                <a:highlight>
                  <a:srgbClr val="FFFFFF"/>
                </a:highlight>
                <a:latin typeface="Consolas" panose="020B0609020204030204" pitchFamily="49" charset="0"/>
              </a:rPr>
              <a:t>string</a:t>
            </a:r>
            <a:r>
              <a:rPr lang="en-US" sz="900" dirty="0">
                <a:solidFill>
                  <a:srgbClr val="000000"/>
                </a:solidFill>
                <a:highlight>
                  <a:srgbClr val="FFFFFF"/>
                </a:highlight>
                <a:latin typeface="Consolas" panose="020B0609020204030204" pitchFamily="49" charset="0"/>
              </a:rPr>
              <a:t>, </a:t>
            </a:r>
            <a:r>
              <a:rPr lang="en-US" sz="900" dirty="0" err="1">
                <a:solidFill>
                  <a:srgbClr val="2B91AF"/>
                </a:solidFill>
                <a:highlight>
                  <a:srgbClr val="FFFFFF"/>
                </a:highlight>
                <a:latin typeface="Consolas" panose="020B0609020204030204" pitchFamily="49" charset="0"/>
              </a:rPr>
              <a:t>Ele</a:t>
            </a:r>
            <a:r>
              <a:rPr lang="en-US" sz="900" dirty="0">
                <a:solidFill>
                  <a:srgbClr val="000000"/>
                </a:solidFill>
                <a:highlight>
                  <a:srgbClr val="FFFFFF"/>
                </a:highlight>
                <a:latin typeface="Consolas" panose="020B0609020204030204" pitchFamily="49" charset="0"/>
              </a:rPr>
              <a:t>&gt; elm = </a:t>
            </a:r>
            <a:r>
              <a:rPr lang="en-US" sz="900" dirty="0" err="1">
                <a:solidFill>
                  <a:srgbClr val="000000"/>
                </a:solidFill>
                <a:highlight>
                  <a:srgbClr val="FFFFFF"/>
                </a:highlight>
                <a:latin typeface="Consolas" panose="020B0609020204030204" pitchFamily="49" charset="0"/>
              </a:rPr>
              <a:t>BuildDictionary</a:t>
            </a:r>
            <a:r>
              <a:rPr lang="en-US" sz="900" dirty="0" smtClean="0">
                <a:solidFill>
                  <a:srgbClr val="000000"/>
                </a:solidFill>
                <a:highlight>
                  <a:srgbClr val="FFFFFF"/>
                </a:highlight>
                <a:latin typeface="Consolas" panose="020B0609020204030204" pitchFamily="49" charset="0"/>
              </a:rPr>
              <a:t>();</a:t>
            </a:r>
            <a:r>
              <a:rPr lang="tr-TR" sz="900" dirty="0" smtClean="0">
                <a:solidFill>
                  <a:srgbClr val="000000"/>
                </a:solidFill>
                <a:highlight>
                  <a:srgbClr val="FFFFFF"/>
                </a:highlight>
                <a:latin typeface="Consolas" panose="020B0609020204030204" pitchFamily="49" charset="0"/>
              </a:rPr>
              <a:t> // </a:t>
            </a:r>
            <a:r>
              <a:rPr lang="tr-TR" sz="900" dirty="0" err="1" smtClean="0">
                <a:solidFill>
                  <a:srgbClr val="000000"/>
                </a:solidFill>
                <a:highlight>
                  <a:srgbClr val="FFFFFF"/>
                </a:highlight>
                <a:latin typeface="Consolas" panose="020B0609020204030204" pitchFamily="49" charset="0"/>
              </a:rPr>
              <a:t>metod</a:t>
            </a:r>
            <a:r>
              <a:rPr lang="tr-TR" sz="900" dirty="0" smtClean="0">
                <a:solidFill>
                  <a:srgbClr val="000000"/>
                </a:solidFill>
                <a:highlight>
                  <a:srgbClr val="FFFFFF"/>
                </a:highlight>
                <a:latin typeface="Consolas" panose="020B0609020204030204" pitchFamily="49" charset="0"/>
              </a:rPr>
              <a:t> çağrılıyor dönen değer </a:t>
            </a:r>
            <a:r>
              <a:rPr lang="tr-TR" sz="900" dirty="0" err="1" smtClean="0">
                <a:solidFill>
                  <a:srgbClr val="000000"/>
                </a:solidFill>
                <a:highlight>
                  <a:srgbClr val="FFFFFF"/>
                </a:highlight>
                <a:latin typeface="Consolas" panose="020B0609020204030204" pitchFamily="49" charset="0"/>
              </a:rPr>
              <a:t>dictionary</a:t>
            </a:r>
            <a:endParaRPr lang="en-US" sz="900" dirty="0">
              <a:solidFill>
                <a:srgbClr val="000000"/>
              </a:solidFill>
              <a:highlight>
                <a:srgbClr val="FFFFFF"/>
              </a:highlight>
              <a:latin typeface="Consolas" panose="020B0609020204030204" pitchFamily="49" charset="0"/>
            </a:endParaRPr>
          </a:p>
          <a:p>
            <a:r>
              <a:rPr lang="en-US" sz="900" dirty="0">
                <a:solidFill>
                  <a:srgbClr val="000000"/>
                </a:solidFill>
                <a:highlight>
                  <a:srgbClr val="FFFFFF"/>
                </a:highlight>
                <a:latin typeface="Consolas" panose="020B0609020204030204" pitchFamily="49" charset="0"/>
              </a:rPr>
              <a:t>            richTextBox1.Text += </a:t>
            </a:r>
            <a:r>
              <a:rPr lang="en-US" sz="900" dirty="0">
                <a:solidFill>
                  <a:srgbClr val="A31515"/>
                </a:solidFill>
                <a:highlight>
                  <a:srgbClr val="FFFFFF"/>
                </a:highlight>
                <a:latin typeface="Consolas" panose="020B0609020204030204" pitchFamily="49" charset="0"/>
              </a:rPr>
              <a:t>"\n"</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foreach</a:t>
            </a:r>
            <a:r>
              <a:rPr lang="en-US" sz="900" dirty="0">
                <a:solidFill>
                  <a:srgbClr val="000000"/>
                </a:solidFill>
                <a:highlight>
                  <a:srgbClr val="FFFFFF"/>
                </a:highlight>
                <a:latin typeface="Consolas" panose="020B0609020204030204" pitchFamily="49" charset="0"/>
              </a:rPr>
              <a:t> (</a:t>
            </a:r>
            <a:r>
              <a:rPr lang="en-US" sz="900" dirty="0" err="1">
                <a:solidFill>
                  <a:srgbClr val="2B91AF"/>
                </a:solidFill>
                <a:highlight>
                  <a:srgbClr val="FFFFFF"/>
                </a:highlight>
                <a:latin typeface="Consolas" panose="020B0609020204030204" pitchFamily="49" charset="0"/>
              </a:rPr>
              <a:t>KeyValuePair</a:t>
            </a:r>
            <a:r>
              <a:rPr lang="en-US" sz="900" dirty="0">
                <a:solidFill>
                  <a:srgbClr val="000000"/>
                </a:solidFill>
                <a:highlight>
                  <a:srgbClr val="FFFFFF"/>
                </a:highlight>
                <a:latin typeface="Consolas" panose="020B0609020204030204" pitchFamily="49" charset="0"/>
              </a:rPr>
              <a:t>&lt;</a:t>
            </a:r>
            <a:r>
              <a:rPr lang="en-US" sz="900" dirty="0">
                <a:solidFill>
                  <a:srgbClr val="0000FF"/>
                </a:solidFill>
                <a:highlight>
                  <a:srgbClr val="FFFFFF"/>
                </a:highlight>
                <a:latin typeface="Consolas" panose="020B0609020204030204" pitchFamily="49" charset="0"/>
              </a:rPr>
              <a:t>string</a:t>
            </a:r>
            <a:r>
              <a:rPr lang="en-US" sz="900" dirty="0">
                <a:solidFill>
                  <a:srgbClr val="000000"/>
                </a:solidFill>
                <a:highlight>
                  <a:srgbClr val="FFFFFF"/>
                </a:highlight>
                <a:latin typeface="Consolas" panose="020B0609020204030204" pitchFamily="49" charset="0"/>
              </a:rPr>
              <a:t>, </a:t>
            </a:r>
            <a:r>
              <a:rPr lang="en-US" sz="900" dirty="0" err="1">
                <a:solidFill>
                  <a:srgbClr val="2B91AF"/>
                </a:solidFill>
                <a:highlight>
                  <a:srgbClr val="FFFFFF"/>
                </a:highlight>
                <a:latin typeface="Consolas" panose="020B0609020204030204" pitchFamily="49" charset="0"/>
              </a:rPr>
              <a:t>Ele</a:t>
            </a:r>
            <a:r>
              <a:rPr lang="en-US" sz="900" dirty="0">
                <a:solidFill>
                  <a:srgbClr val="000000"/>
                </a:solidFill>
                <a:highlight>
                  <a:srgbClr val="FFFFFF"/>
                </a:highlight>
                <a:latin typeface="Consolas" panose="020B0609020204030204" pitchFamily="49" charset="0"/>
              </a:rPr>
              <a:t>&gt; </a:t>
            </a:r>
            <a:r>
              <a:rPr lang="en-US" sz="900" dirty="0" err="1">
                <a:solidFill>
                  <a:srgbClr val="000000"/>
                </a:solidFill>
                <a:highlight>
                  <a:srgbClr val="FFFFFF"/>
                </a:highlight>
                <a:latin typeface="Consolas" panose="020B0609020204030204" pitchFamily="49" charset="0"/>
              </a:rPr>
              <a:t>kvp</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in</a:t>
            </a:r>
            <a:r>
              <a:rPr lang="en-US" sz="900" dirty="0">
                <a:solidFill>
                  <a:srgbClr val="000000"/>
                </a:solidFill>
                <a:highlight>
                  <a:srgbClr val="FFFFFF"/>
                </a:highlight>
                <a:latin typeface="Consolas" panose="020B0609020204030204" pitchFamily="49" charset="0"/>
              </a:rPr>
              <a:t> elm)</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err="1">
                <a:solidFill>
                  <a:srgbClr val="2B91AF"/>
                </a:solidFill>
                <a:highlight>
                  <a:srgbClr val="FFFFFF"/>
                </a:highlight>
                <a:latin typeface="Consolas" panose="020B0609020204030204" pitchFamily="49" charset="0"/>
              </a:rPr>
              <a:t>Ele</a:t>
            </a:r>
            <a:r>
              <a:rPr lang="en-US" sz="900" dirty="0">
                <a:solidFill>
                  <a:srgbClr val="000000"/>
                </a:solidFill>
                <a:highlight>
                  <a:srgbClr val="FFFFFF"/>
                </a:highlight>
                <a:latin typeface="Consolas" panose="020B0609020204030204" pitchFamily="49" charset="0"/>
              </a:rPr>
              <a:t> element = </a:t>
            </a:r>
            <a:r>
              <a:rPr lang="en-US" sz="900" dirty="0" err="1">
                <a:solidFill>
                  <a:srgbClr val="000000"/>
                </a:solidFill>
                <a:highlight>
                  <a:srgbClr val="FFFFFF"/>
                </a:highlight>
                <a:latin typeface="Consolas" panose="020B0609020204030204" pitchFamily="49" charset="0"/>
              </a:rPr>
              <a:t>kvp.Value</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richTextBox1.Text += </a:t>
            </a:r>
            <a:r>
              <a:rPr lang="en-US" sz="900" dirty="0">
                <a:solidFill>
                  <a:srgbClr val="A31515"/>
                </a:solidFill>
                <a:highlight>
                  <a:srgbClr val="FFFFFF"/>
                </a:highlight>
                <a:latin typeface="Consolas" panose="020B0609020204030204" pitchFamily="49" charset="0"/>
              </a:rPr>
              <a:t>"</a:t>
            </a:r>
            <a:r>
              <a:rPr lang="en-US" sz="900" dirty="0" err="1">
                <a:solidFill>
                  <a:srgbClr val="A31515"/>
                </a:solidFill>
                <a:highlight>
                  <a:srgbClr val="FFFFFF"/>
                </a:highlight>
                <a:latin typeface="Consolas" panose="020B0609020204030204" pitchFamily="49" charset="0"/>
              </a:rPr>
              <a:t>Anahtar</a:t>
            </a:r>
            <a:r>
              <a:rPr lang="en-US" sz="900" dirty="0">
                <a:solidFill>
                  <a:srgbClr val="A31515"/>
                </a:solidFill>
                <a:highlight>
                  <a:srgbClr val="FFFFFF"/>
                </a:highlight>
                <a:latin typeface="Consolas" panose="020B0609020204030204" pitchFamily="49" charset="0"/>
              </a:rPr>
              <a:t>: "</a:t>
            </a:r>
            <a:r>
              <a:rPr lang="en-US" sz="900" dirty="0">
                <a:solidFill>
                  <a:srgbClr val="000000"/>
                </a:solidFill>
                <a:highlight>
                  <a:srgbClr val="FFFFFF"/>
                </a:highlight>
                <a:latin typeface="Consolas" panose="020B0609020204030204" pitchFamily="49" charset="0"/>
              </a:rPr>
              <a:t> + </a:t>
            </a:r>
            <a:r>
              <a:rPr lang="en-US" sz="900" dirty="0" err="1">
                <a:solidFill>
                  <a:srgbClr val="000000"/>
                </a:solidFill>
                <a:highlight>
                  <a:srgbClr val="FFFFFF"/>
                </a:highlight>
                <a:latin typeface="Consolas" panose="020B0609020204030204" pitchFamily="49" charset="0"/>
              </a:rPr>
              <a:t>kvp.Key.ToString</a:t>
            </a:r>
            <a:r>
              <a:rPr lang="en-US" sz="900" dirty="0">
                <a:solidFill>
                  <a:srgbClr val="000000"/>
                </a:solidFill>
                <a:highlight>
                  <a:srgbClr val="FFFFFF"/>
                </a:highlight>
                <a:latin typeface="Consolas" panose="020B0609020204030204" pitchFamily="49" charset="0"/>
              </a:rPr>
              <a:t>() + </a:t>
            </a:r>
            <a:r>
              <a:rPr lang="en-US" sz="900" dirty="0">
                <a:solidFill>
                  <a:srgbClr val="A31515"/>
                </a:solidFill>
                <a:highlight>
                  <a:srgbClr val="FFFFFF"/>
                </a:highlight>
                <a:latin typeface="Consolas" panose="020B0609020204030204" pitchFamily="49" charset="0"/>
              </a:rPr>
              <a:t>"\t </a:t>
            </a:r>
            <a:r>
              <a:rPr lang="en-US" sz="900" dirty="0" err="1">
                <a:solidFill>
                  <a:srgbClr val="A31515"/>
                </a:solidFill>
                <a:highlight>
                  <a:srgbClr val="FFFFFF"/>
                </a:highlight>
                <a:latin typeface="Consolas" panose="020B0609020204030204" pitchFamily="49" charset="0"/>
              </a:rPr>
              <a:t>Değerler</a:t>
            </a:r>
            <a:r>
              <a:rPr lang="en-US" sz="900" dirty="0">
                <a:solidFill>
                  <a:srgbClr val="A31515"/>
                </a:solidFill>
                <a:highlight>
                  <a:srgbClr val="FFFFFF"/>
                </a:highlight>
                <a:latin typeface="Consolas" panose="020B0609020204030204" pitchFamily="49" charset="0"/>
              </a:rPr>
              <a:t>: "</a:t>
            </a:r>
            <a:r>
              <a:rPr lang="en-US" sz="900" dirty="0">
                <a:solidFill>
                  <a:srgbClr val="000000"/>
                </a:solidFill>
                <a:highlight>
                  <a:srgbClr val="FFFFFF"/>
                </a:highlight>
                <a:latin typeface="Consolas" panose="020B0609020204030204" pitchFamily="49" charset="0"/>
              </a:rPr>
              <a:t> + </a:t>
            </a:r>
            <a:r>
              <a:rPr lang="en-US" sz="900" dirty="0" err="1">
                <a:solidFill>
                  <a:srgbClr val="000000"/>
                </a:solidFill>
                <a:highlight>
                  <a:srgbClr val="FFFFFF"/>
                </a:highlight>
                <a:latin typeface="Consolas" panose="020B0609020204030204" pitchFamily="49" charset="0"/>
              </a:rPr>
              <a:t>element.Sembol</a:t>
            </a:r>
            <a:r>
              <a:rPr lang="en-US" sz="900" dirty="0">
                <a:solidFill>
                  <a:srgbClr val="000000"/>
                </a:solidFill>
                <a:highlight>
                  <a:srgbClr val="FFFFFF"/>
                </a:highlight>
                <a:latin typeface="Consolas" panose="020B0609020204030204" pitchFamily="49" charset="0"/>
              </a:rPr>
              <a:t> + </a:t>
            </a:r>
            <a:r>
              <a:rPr lang="en-US" sz="900" dirty="0">
                <a:solidFill>
                  <a:srgbClr val="A31515"/>
                </a:solidFill>
                <a:highlight>
                  <a:srgbClr val="FFFFFF"/>
                </a:highlight>
                <a:latin typeface="Consolas" panose="020B0609020204030204" pitchFamily="49" charset="0"/>
              </a:rPr>
              <a:t>" "</a:t>
            </a:r>
            <a:r>
              <a:rPr lang="en-US" sz="900" dirty="0">
                <a:solidFill>
                  <a:srgbClr val="000000"/>
                </a:solidFill>
                <a:highlight>
                  <a:srgbClr val="FFFFFF"/>
                </a:highlight>
                <a:latin typeface="Consolas" panose="020B0609020204030204" pitchFamily="49" charset="0"/>
              </a:rPr>
              <a:t> + </a:t>
            </a:r>
            <a:r>
              <a:rPr lang="en-US" sz="900" dirty="0" err="1">
                <a:solidFill>
                  <a:srgbClr val="000000"/>
                </a:solidFill>
                <a:highlight>
                  <a:srgbClr val="FFFFFF"/>
                </a:highlight>
                <a:latin typeface="Consolas" panose="020B0609020204030204" pitchFamily="49" charset="0"/>
              </a:rPr>
              <a:t>element.Isim</a:t>
            </a:r>
            <a:r>
              <a:rPr lang="en-US" sz="900" dirty="0">
                <a:solidFill>
                  <a:srgbClr val="000000"/>
                </a:solidFill>
                <a:highlight>
                  <a:srgbClr val="FFFFFF"/>
                </a:highlight>
                <a:latin typeface="Consolas" panose="020B0609020204030204" pitchFamily="49" charset="0"/>
              </a:rPr>
              <a:t> + </a:t>
            </a:r>
            <a:r>
              <a:rPr lang="en-US" sz="900" dirty="0">
                <a:solidFill>
                  <a:srgbClr val="A31515"/>
                </a:solidFill>
                <a:highlight>
                  <a:srgbClr val="FFFFFF"/>
                </a:highlight>
                <a:latin typeface="Consolas" panose="020B0609020204030204" pitchFamily="49" charset="0"/>
              </a:rPr>
              <a:t>" "</a:t>
            </a:r>
            <a:r>
              <a:rPr lang="en-US" sz="900" dirty="0">
                <a:solidFill>
                  <a:srgbClr val="000000"/>
                </a:solidFill>
                <a:highlight>
                  <a:srgbClr val="FFFFFF"/>
                </a:highlight>
                <a:latin typeface="Consolas" panose="020B0609020204030204" pitchFamily="49" charset="0"/>
              </a:rPr>
              <a:t> + </a:t>
            </a:r>
            <a:r>
              <a:rPr lang="en-US" sz="900" dirty="0" err="1">
                <a:solidFill>
                  <a:srgbClr val="000000"/>
                </a:solidFill>
                <a:highlight>
                  <a:srgbClr val="FFFFFF"/>
                </a:highlight>
                <a:latin typeface="Consolas" panose="020B0609020204030204" pitchFamily="49" charset="0"/>
              </a:rPr>
              <a:t>element.AtomSayisi.ToString</a:t>
            </a:r>
            <a:r>
              <a:rPr lang="en-US" sz="900" dirty="0">
                <a:solidFill>
                  <a:srgbClr val="000000"/>
                </a:solidFill>
                <a:highlight>
                  <a:srgbClr val="FFFFFF"/>
                </a:highlight>
                <a:latin typeface="Consolas" panose="020B0609020204030204" pitchFamily="49" charset="0"/>
              </a:rPr>
              <a:t>()+</a:t>
            </a:r>
            <a:r>
              <a:rPr lang="en-US" sz="900" dirty="0">
                <a:solidFill>
                  <a:srgbClr val="A31515"/>
                </a:solidFill>
                <a:highlight>
                  <a:srgbClr val="FFFFFF"/>
                </a:highlight>
                <a:latin typeface="Consolas" panose="020B0609020204030204" pitchFamily="49" charset="0"/>
              </a:rPr>
              <a:t>"\n"</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private</a:t>
            </a:r>
            <a:r>
              <a:rPr lang="en-US" sz="900" dirty="0">
                <a:solidFill>
                  <a:srgbClr val="000000"/>
                </a:solidFill>
                <a:highlight>
                  <a:srgbClr val="FFFFFF"/>
                </a:highlight>
                <a:latin typeface="Consolas" panose="020B0609020204030204" pitchFamily="49" charset="0"/>
              </a:rPr>
              <a:t> </a:t>
            </a:r>
            <a:r>
              <a:rPr lang="en-US" sz="900" dirty="0">
                <a:solidFill>
                  <a:srgbClr val="2B91AF"/>
                </a:solidFill>
                <a:highlight>
                  <a:srgbClr val="FFFFFF"/>
                </a:highlight>
                <a:latin typeface="Consolas" panose="020B0609020204030204" pitchFamily="49" charset="0"/>
              </a:rPr>
              <a:t>Dictionary</a:t>
            </a:r>
            <a:r>
              <a:rPr lang="en-US" sz="900" dirty="0">
                <a:solidFill>
                  <a:srgbClr val="000000"/>
                </a:solidFill>
                <a:highlight>
                  <a:srgbClr val="FFFFFF"/>
                </a:highlight>
                <a:latin typeface="Consolas" panose="020B0609020204030204" pitchFamily="49" charset="0"/>
              </a:rPr>
              <a:t>&lt;</a:t>
            </a:r>
            <a:r>
              <a:rPr lang="en-US" sz="900" dirty="0">
                <a:solidFill>
                  <a:srgbClr val="0000FF"/>
                </a:solidFill>
                <a:highlight>
                  <a:srgbClr val="FFFFFF"/>
                </a:highlight>
                <a:latin typeface="Consolas" panose="020B0609020204030204" pitchFamily="49" charset="0"/>
              </a:rPr>
              <a:t>string</a:t>
            </a:r>
            <a:r>
              <a:rPr lang="en-US" sz="900" dirty="0">
                <a:solidFill>
                  <a:srgbClr val="000000"/>
                </a:solidFill>
                <a:highlight>
                  <a:srgbClr val="FFFFFF"/>
                </a:highlight>
                <a:latin typeface="Consolas" panose="020B0609020204030204" pitchFamily="49" charset="0"/>
              </a:rPr>
              <a:t>, </a:t>
            </a:r>
            <a:r>
              <a:rPr lang="en-US" sz="900" dirty="0" err="1">
                <a:solidFill>
                  <a:srgbClr val="2B91AF"/>
                </a:solidFill>
                <a:highlight>
                  <a:srgbClr val="FFFFFF"/>
                </a:highlight>
                <a:latin typeface="Consolas" panose="020B0609020204030204" pitchFamily="49" charset="0"/>
              </a:rPr>
              <a:t>Ele</a:t>
            </a:r>
            <a:r>
              <a:rPr lang="en-US" sz="900" dirty="0">
                <a:solidFill>
                  <a:srgbClr val="000000"/>
                </a:solidFill>
                <a:highlight>
                  <a:srgbClr val="FFFFFF"/>
                </a:highlight>
                <a:latin typeface="Consolas" panose="020B0609020204030204" pitchFamily="49" charset="0"/>
              </a:rPr>
              <a:t>&gt; </a:t>
            </a:r>
            <a:r>
              <a:rPr lang="en-US" sz="900" dirty="0" err="1">
                <a:solidFill>
                  <a:srgbClr val="000000"/>
                </a:solidFill>
                <a:highlight>
                  <a:srgbClr val="FFFFFF"/>
                </a:highlight>
                <a:latin typeface="Consolas" panose="020B0609020204030204" pitchFamily="49" charset="0"/>
              </a:rPr>
              <a:t>BuildDictionary</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var</a:t>
            </a:r>
            <a:r>
              <a:rPr lang="en-US" sz="900" dirty="0">
                <a:solidFill>
                  <a:srgbClr val="000000"/>
                </a:solidFill>
                <a:highlight>
                  <a:srgbClr val="FFFFFF"/>
                </a:highlight>
                <a:latin typeface="Consolas" panose="020B0609020204030204" pitchFamily="49" charset="0"/>
              </a:rPr>
              <a:t> elm = </a:t>
            </a:r>
            <a:r>
              <a:rPr lang="en-US" sz="900" dirty="0">
                <a:solidFill>
                  <a:srgbClr val="0000FF"/>
                </a:solidFill>
                <a:highlight>
                  <a:srgbClr val="FFFFFF"/>
                </a:highlight>
                <a:latin typeface="Consolas" panose="020B0609020204030204" pitchFamily="49" charset="0"/>
              </a:rPr>
              <a:t>new</a:t>
            </a:r>
            <a:r>
              <a:rPr lang="en-US" sz="900" dirty="0">
                <a:solidFill>
                  <a:srgbClr val="000000"/>
                </a:solidFill>
                <a:highlight>
                  <a:srgbClr val="FFFFFF"/>
                </a:highlight>
                <a:latin typeface="Consolas" panose="020B0609020204030204" pitchFamily="49" charset="0"/>
              </a:rPr>
              <a:t> </a:t>
            </a:r>
            <a:r>
              <a:rPr lang="en-US" sz="900" dirty="0">
                <a:solidFill>
                  <a:srgbClr val="2B91AF"/>
                </a:solidFill>
                <a:highlight>
                  <a:srgbClr val="FFFFFF"/>
                </a:highlight>
                <a:latin typeface="Consolas" panose="020B0609020204030204" pitchFamily="49" charset="0"/>
              </a:rPr>
              <a:t>Dictionary</a:t>
            </a:r>
            <a:r>
              <a:rPr lang="en-US" sz="900" dirty="0">
                <a:solidFill>
                  <a:srgbClr val="000000"/>
                </a:solidFill>
                <a:highlight>
                  <a:srgbClr val="FFFFFF"/>
                </a:highlight>
                <a:latin typeface="Consolas" panose="020B0609020204030204" pitchFamily="49" charset="0"/>
              </a:rPr>
              <a:t>&lt;</a:t>
            </a:r>
            <a:r>
              <a:rPr lang="en-US" sz="900" dirty="0">
                <a:solidFill>
                  <a:srgbClr val="0000FF"/>
                </a:solidFill>
                <a:highlight>
                  <a:srgbClr val="FFFFFF"/>
                </a:highlight>
                <a:latin typeface="Consolas" panose="020B0609020204030204" pitchFamily="49" charset="0"/>
              </a:rPr>
              <a:t>string</a:t>
            </a:r>
            <a:r>
              <a:rPr lang="en-US" sz="900" dirty="0">
                <a:solidFill>
                  <a:srgbClr val="000000"/>
                </a:solidFill>
                <a:highlight>
                  <a:srgbClr val="FFFFFF"/>
                </a:highlight>
                <a:latin typeface="Consolas" panose="020B0609020204030204" pitchFamily="49" charset="0"/>
              </a:rPr>
              <a:t>, </a:t>
            </a:r>
            <a:r>
              <a:rPr lang="en-US" sz="900" dirty="0" err="1">
                <a:solidFill>
                  <a:srgbClr val="2B91AF"/>
                </a:solidFill>
                <a:highlight>
                  <a:srgbClr val="FFFFFF"/>
                </a:highlight>
                <a:latin typeface="Consolas" panose="020B0609020204030204" pitchFamily="49" charset="0"/>
              </a:rPr>
              <a:t>Ele</a:t>
            </a:r>
            <a:r>
              <a:rPr lang="en-US" sz="900" dirty="0">
                <a:solidFill>
                  <a:srgbClr val="000000"/>
                </a:solidFill>
                <a:highlight>
                  <a:srgbClr val="FFFFFF"/>
                </a:highlight>
                <a:latin typeface="Consolas" panose="020B0609020204030204" pitchFamily="49" charset="0"/>
              </a:rPr>
              <a:t>&gt;();</a:t>
            </a: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SozlugeEkle</a:t>
            </a:r>
            <a:r>
              <a:rPr lang="en-US" sz="900" dirty="0">
                <a:solidFill>
                  <a:srgbClr val="000000"/>
                </a:solidFill>
                <a:highlight>
                  <a:srgbClr val="FFFFFF"/>
                </a:highlight>
                <a:latin typeface="Consolas" panose="020B0609020204030204" pitchFamily="49" charset="0"/>
              </a:rPr>
              <a:t>(elm, </a:t>
            </a:r>
            <a:r>
              <a:rPr lang="en-US" sz="900" dirty="0">
                <a:solidFill>
                  <a:srgbClr val="A31515"/>
                </a:solidFill>
                <a:highlight>
                  <a:srgbClr val="FFFFFF"/>
                </a:highlight>
                <a:latin typeface="Consolas" panose="020B0609020204030204" pitchFamily="49" charset="0"/>
              </a:rPr>
              <a:t>"K"</a:t>
            </a:r>
            <a:r>
              <a:rPr lang="en-US" sz="900" dirty="0">
                <a:solidFill>
                  <a:srgbClr val="000000"/>
                </a:solidFill>
                <a:highlight>
                  <a:srgbClr val="FFFFFF"/>
                </a:highlight>
                <a:latin typeface="Consolas" panose="020B0609020204030204" pitchFamily="49" charset="0"/>
              </a:rPr>
              <a:t>, </a:t>
            </a:r>
            <a:r>
              <a:rPr lang="en-US" sz="900" dirty="0">
                <a:solidFill>
                  <a:srgbClr val="A31515"/>
                </a:solidFill>
                <a:highlight>
                  <a:srgbClr val="FFFFFF"/>
                </a:highlight>
                <a:latin typeface="Consolas" panose="020B0609020204030204" pitchFamily="49" charset="0"/>
              </a:rPr>
              <a:t>"</a:t>
            </a:r>
            <a:r>
              <a:rPr lang="en-US" sz="900" dirty="0" err="1">
                <a:solidFill>
                  <a:srgbClr val="A31515"/>
                </a:solidFill>
                <a:highlight>
                  <a:srgbClr val="FFFFFF"/>
                </a:highlight>
                <a:latin typeface="Consolas" panose="020B0609020204030204" pitchFamily="49" charset="0"/>
              </a:rPr>
              <a:t>Potasyum</a:t>
            </a:r>
            <a:r>
              <a:rPr lang="en-US" sz="900" dirty="0">
                <a:solidFill>
                  <a:srgbClr val="A31515"/>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19);</a:t>
            </a: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SozlugeEkle</a:t>
            </a:r>
            <a:r>
              <a:rPr lang="en-US" sz="900" dirty="0">
                <a:solidFill>
                  <a:srgbClr val="000000"/>
                </a:solidFill>
                <a:highlight>
                  <a:srgbClr val="FFFFFF"/>
                </a:highlight>
                <a:latin typeface="Consolas" panose="020B0609020204030204" pitchFamily="49" charset="0"/>
              </a:rPr>
              <a:t>(elm, </a:t>
            </a:r>
            <a:r>
              <a:rPr lang="en-US" sz="900" dirty="0">
                <a:solidFill>
                  <a:srgbClr val="A31515"/>
                </a:solidFill>
                <a:highlight>
                  <a:srgbClr val="FFFFFF"/>
                </a:highlight>
                <a:latin typeface="Consolas" panose="020B0609020204030204" pitchFamily="49" charset="0"/>
              </a:rPr>
              <a:t>"Ca"</a:t>
            </a:r>
            <a:r>
              <a:rPr lang="en-US" sz="900" dirty="0">
                <a:solidFill>
                  <a:srgbClr val="000000"/>
                </a:solidFill>
                <a:highlight>
                  <a:srgbClr val="FFFFFF"/>
                </a:highlight>
                <a:latin typeface="Consolas" panose="020B0609020204030204" pitchFamily="49" charset="0"/>
              </a:rPr>
              <a:t>, </a:t>
            </a:r>
            <a:r>
              <a:rPr lang="en-US" sz="900" dirty="0">
                <a:solidFill>
                  <a:srgbClr val="A31515"/>
                </a:solidFill>
                <a:highlight>
                  <a:srgbClr val="FFFFFF"/>
                </a:highlight>
                <a:latin typeface="Consolas" panose="020B0609020204030204" pitchFamily="49" charset="0"/>
              </a:rPr>
              <a:t>"</a:t>
            </a:r>
            <a:r>
              <a:rPr lang="en-US" sz="900" dirty="0" err="1">
                <a:solidFill>
                  <a:srgbClr val="A31515"/>
                </a:solidFill>
                <a:highlight>
                  <a:srgbClr val="FFFFFF"/>
                </a:highlight>
                <a:latin typeface="Consolas" panose="020B0609020204030204" pitchFamily="49" charset="0"/>
              </a:rPr>
              <a:t>Kalsiyum</a:t>
            </a:r>
            <a:r>
              <a:rPr lang="en-US" sz="900" dirty="0">
                <a:solidFill>
                  <a:srgbClr val="A31515"/>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20);</a:t>
            </a: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SozlugeEkle</a:t>
            </a:r>
            <a:r>
              <a:rPr lang="en-US" sz="900" dirty="0">
                <a:solidFill>
                  <a:srgbClr val="000000"/>
                </a:solidFill>
                <a:highlight>
                  <a:srgbClr val="FFFFFF"/>
                </a:highlight>
                <a:latin typeface="Consolas" panose="020B0609020204030204" pitchFamily="49" charset="0"/>
              </a:rPr>
              <a:t>(elm, </a:t>
            </a:r>
            <a:r>
              <a:rPr lang="en-US" sz="900" dirty="0">
                <a:solidFill>
                  <a:srgbClr val="A31515"/>
                </a:solidFill>
                <a:highlight>
                  <a:srgbClr val="FFFFFF"/>
                </a:highlight>
                <a:latin typeface="Consolas" panose="020B0609020204030204" pitchFamily="49" charset="0"/>
              </a:rPr>
              <a:t>"</a:t>
            </a:r>
            <a:r>
              <a:rPr lang="en-US" sz="900" dirty="0" err="1">
                <a:solidFill>
                  <a:srgbClr val="A31515"/>
                </a:solidFill>
                <a:highlight>
                  <a:srgbClr val="FFFFFF"/>
                </a:highlight>
                <a:latin typeface="Consolas" panose="020B0609020204030204" pitchFamily="49" charset="0"/>
              </a:rPr>
              <a:t>Sc</a:t>
            </a:r>
            <a:r>
              <a:rPr lang="en-US" sz="900" dirty="0">
                <a:solidFill>
                  <a:srgbClr val="A31515"/>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A31515"/>
                </a:solidFill>
                <a:highlight>
                  <a:srgbClr val="FFFFFF"/>
                </a:highlight>
                <a:latin typeface="Consolas" panose="020B0609020204030204" pitchFamily="49" charset="0"/>
              </a:rPr>
              <a:t>"</a:t>
            </a:r>
            <a:r>
              <a:rPr lang="en-US" sz="900" dirty="0" err="1">
                <a:solidFill>
                  <a:srgbClr val="A31515"/>
                </a:solidFill>
                <a:highlight>
                  <a:srgbClr val="FFFFFF"/>
                </a:highlight>
                <a:latin typeface="Consolas" panose="020B0609020204030204" pitchFamily="49" charset="0"/>
              </a:rPr>
              <a:t>Skandiyum</a:t>
            </a:r>
            <a:r>
              <a:rPr lang="en-US" sz="900" dirty="0">
                <a:solidFill>
                  <a:srgbClr val="A31515"/>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21);</a:t>
            </a: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SozlugeEkle</a:t>
            </a:r>
            <a:r>
              <a:rPr lang="en-US" sz="900" dirty="0">
                <a:solidFill>
                  <a:srgbClr val="000000"/>
                </a:solidFill>
                <a:highlight>
                  <a:srgbClr val="FFFFFF"/>
                </a:highlight>
                <a:latin typeface="Consolas" panose="020B0609020204030204" pitchFamily="49" charset="0"/>
              </a:rPr>
              <a:t>(elm, </a:t>
            </a:r>
            <a:r>
              <a:rPr lang="en-US" sz="900" dirty="0">
                <a:solidFill>
                  <a:srgbClr val="A31515"/>
                </a:solidFill>
                <a:highlight>
                  <a:srgbClr val="FFFFFF"/>
                </a:highlight>
                <a:latin typeface="Consolas" panose="020B0609020204030204" pitchFamily="49" charset="0"/>
              </a:rPr>
              <a:t>"</a:t>
            </a:r>
            <a:r>
              <a:rPr lang="en-US" sz="900" dirty="0" err="1">
                <a:solidFill>
                  <a:srgbClr val="A31515"/>
                </a:solidFill>
                <a:highlight>
                  <a:srgbClr val="FFFFFF"/>
                </a:highlight>
                <a:latin typeface="Consolas" panose="020B0609020204030204" pitchFamily="49" charset="0"/>
              </a:rPr>
              <a:t>Ti</a:t>
            </a:r>
            <a:r>
              <a:rPr lang="en-US" sz="900" dirty="0">
                <a:solidFill>
                  <a:srgbClr val="A31515"/>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a:t>
            </a:r>
            <a:r>
              <a:rPr lang="en-US" sz="900" dirty="0">
                <a:solidFill>
                  <a:srgbClr val="A31515"/>
                </a:solidFill>
                <a:highlight>
                  <a:srgbClr val="FFFFFF"/>
                </a:highlight>
                <a:latin typeface="Consolas" panose="020B0609020204030204" pitchFamily="49" charset="0"/>
              </a:rPr>
              <a:t>"</a:t>
            </a:r>
            <a:r>
              <a:rPr lang="en-US" sz="900" dirty="0" err="1">
                <a:solidFill>
                  <a:srgbClr val="A31515"/>
                </a:solidFill>
                <a:highlight>
                  <a:srgbClr val="FFFFFF"/>
                </a:highlight>
                <a:latin typeface="Consolas" panose="020B0609020204030204" pitchFamily="49" charset="0"/>
              </a:rPr>
              <a:t>Titanyum</a:t>
            </a:r>
            <a:r>
              <a:rPr lang="en-US" sz="900" dirty="0">
                <a:solidFill>
                  <a:srgbClr val="A31515"/>
                </a:solidFill>
                <a:highlight>
                  <a:srgbClr val="FFFFFF"/>
                </a:highlight>
                <a:latin typeface="Consolas" panose="020B0609020204030204" pitchFamily="49" charset="0"/>
              </a:rPr>
              <a:t>"</a:t>
            </a:r>
            <a:r>
              <a:rPr lang="en-US" sz="900" dirty="0">
                <a:solidFill>
                  <a:srgbClr val="000000"/>
                </a:solidFill>
                <a:highlight>
                  <a:srgbClr val="FFFFFF"/>
                </a:highlight>
                <a:latin typeface="Consolas" panose="020B0609020204030204" pitchFamily="49" charset="0"/>
              </a:rPr>
              <a:t>, 22);</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return</a:t>
            </a:r>
            <a:r>
              <a:rPr lang="en-US" sz="900" dirty="0">
                <a:solidFill>
                  <a:srgbClr val="000000"/>
                </a:solidFill>
                <a:highlight>
                  <a:srgbClr val="FFFFFF"/>
                </a:highlight>
                <a:latin typeface="Consolas" panose="020B0609020204030204" pitchFamily="49" charset="0"/>
              </a:rPr>
              <a:t> elm;</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private</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void</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SozlugeEkle</a:t>
            </a:r>
            <a:r>
              <a:rPr lang="en-US" sz="900" dirty="0">
                <a:solidFill>
                  <a:srgbClr val="000000"/>
                </a:solidFill>
                <a:highlight>
                  <a:srgbClr val="FFFFFF"/>
                </a:highlight>
                <a:latin typeface="Consolas" panose="020B0609020204030204" pitchFamily="49" charset="0"/>
              </a:rPr>
              <a:t>(</a:t>
            </a:r>
            <a:r>
              <a:rPr lang="en-US" sz="900" dirty="0">
                <a:solidFill>
                  <a:srgbClr val="2B91AF"/>
                </a:solidFill>
                <a:highlight>
                  <a:srgbClr val="FFFFFF"/>
                </a:highlight>
                <a:latin typeface="Consolas" panose="020B0609020204030204" pitchFamily="49" charset="0"/>
              </a:rPr>
              <a:t>Dictionary</a:t>
            </a:r>
            <a:r>
              <a:rPr lang="en-US" sz="900" dirty="0">
                <a:solidFill>
                  <a:srgbClr val="000000"/>
                </a:solidFill>
                <a:highlight>
                  <a:srgbClr val="FFFFFF"/>
                </a:highlight>
                <a:latin typeface="Consolas" panose="020B0609020204030204" pitchFamily="49" charset="0"/>
              </a:rPr>
              <a:t>&lt;</a:t>
            </a:r>
            <a:r>
              <a:rPr lang="en-US" sz="900" dirty="0">
                <a:solidFill>
                  <a:srgbClr val="0000FF"/>
                </a:solidFill>
                <a:highlight>
                  <a:srgbClr val="FFFFFF"/>
                </a:highlight>
                <a:latin typeface="Consolas" panose="020B0609020204030204" pitchFamily="49" charset="0"/>
              </a:rPr>
              <a:t>string</a:t>
            </a:r>
            <a:r>
              <a:rPr lang="en-US" sz="900" dirty="0">
                <a:solidFill>
                  <a:srgbClr val="000000"/>
                </a:solidFill>
                <a:highlight>
                  <a:srgbClr val="FFFFFF"/>
                </a:highlight>
                <a:latin typeface="Consolas" panose="020B0609020204030204" pitchFamily="49" charset="0"/>
              </a:rPr>
              <a:t>, </a:t>
            </a:r>
            <a:r>
              <a:rPr lang="en-US" sz="900" dirty="0" err="1">
                <a:solidFill>
                  <a:srgbClr val="2B91AF"/>
                </a:solidFill>
                <a:highlight>
                  <a:srgbClr val="FFFFFF"/>
                </a:highlight>
                <a:latin typeface="Consolas" panose="020B0609020204030204" pitchFamily="49" charset="0"/>
              </a:rPr>
              <a:t>Ele</a:t>
            </a:r>
            <a:r>
              <a:rPr lang="en-US" sz="900" dirty="0">
                <a:solidFill>
                  <a:srgbClr val="000000"/>
                </a:solidFill>
                <a:highlight>
                  <a:srgbClr val="FFFFFF"/>
                </a:highlight>
                <a:latin typeface="Consolas" panose="020B0609020204030204" pitchFamily="49" charset="0"/>
              </a:rPr>
              <a:t>&gt; elm, </a:t>
            </a:r>
            <a:r>
              <a:rPr lang="en-US" sz="900" dirty="0">
                <a:solidFill>
                  <a:srgbClr val="0000FF"/>
                </a:solidFill>
                <a:highlight>
                  <a:srgbClr val="FFFFFF"/>
                </a:highlight>
                <a:latin typeface="Consolas" panose="020B0609020204030204" pitchFamily="49" charset="0"/>
              </a:rPr>
              <a:t>string</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sembol</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string</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isim</a:t>
            </a:r>
            <a:r>
              <a:rPr lang="en-US" sz="900" dirty="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int</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atomSayisi</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err="1">
                <a:solidFill>
                  <a:srgbClr val="2B91AF"/>
                </a:solidFill>
                <a:highlight>
                  <a:srgbClr val="FFFFFF"/>
                </a:highlight>
                <a:latin typeface="Consolas" panose="020B0609020204030204" pitchFamily="49" charset="0"/>
              </a:rPr>
              <a:t>Ele</a:t>
            </a:r>
            <a:r>
              <a:rPr lang="en-US" sz="900" dirty="0">
                <a:solidFill>
                  <a:srgbClr val="000000"/>
                </a:solidFill>
                <a:highlight>
                  <a:srgbClr val="FFFFFF"/>
                </a:highlight>
                <a:latin typeface="Consolas" panose="020B0609020204030204" pitchFamily="49" charset="0"/>
              </a:rPr>
              <a:t> element = </a:t>
            </a:r>
            <a:r>
              <a:rPr lang="en-US" sz="900" dirty="0">
                <a:solidFill>
                  <a:srgbClr val="0000FF"/>
                </a:solidFill>
                <a:highlight>
                  <a:srgbClr val="FFFFFF"/>
                </a:highlight>
                <a:latin typeface="Consolas" panose="020B0609020204030204" pitchFamily="49" charset="0"/>
              </a:rPr>
              <a:t>new</a:t>
            </a:r>
            <a:r>
              <a:rPr lang="en-US" sz="900" dirty="0">
                <a:solidFill>
                  <a:srgbClr val="000000"/>
                </a:solidFill>
                <a:highlight>
                  <a:srgbClr val="FFFFFF"/>
                </a:highlight>
                <a:latin typeface="Consolas" panose="020B0609020204030204" pitchFamily="49" charset="0"/>
              </a:rPr>
              <a:t> </a:t>
            </a:r>
            <a:r>
              <a:rPr lang="en-US" sz="900" dirty="0" err="1">
                <a:solidFill>
                  <a:srgbClr val="2B91AF"/>
                </a:solidFill>
                <a:highlight>
                  <a:srgbClr val="FFFFFF"/>
                </a:highlight>
                <a:latin typeface="Consolas" panose="020B0609020204030204" pitchFamily="49" charset="0"/>
              </a:rPr>
              <a:t>Ele</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element.Sembol</a:t>
            </a:r>
            <a:r>
              <a:rPr lang="en-US" sz="900" dirty="0">
                <a:solidFill>
                  <a:srgbClr val="000000"/>
                </a:solidFill>
                <a:highlight>
                  <a:srgbClr val="FFFFFF"/>
                </a:highlight>
                <a:latin typeface="Consolas" panose="020B0609020204030204" pitchFamily="49" charset="0"/>
              </a:rPr>
              <a:t> = </a:t>
            </a:r>
            <a:r>
              <a:rPr lang="en-US" sz="900" dirty="0" err="1">
                <a:solidFill>
                  <a:srgbClr val="000000"/>
                </a:solidFill>
                <a:highlight>
                  <a:srgbClr val="FFFFFF"/>
                </a:highlight>
                <a:latin typeface="Consolas" panose="020B0609020204030204" pitchFamily="49" charset="0"/>
              </a:rPr>
              <a:t>sembol</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element.Isim</a:t>
            </a:r>
            <a:r>
              <a:rPr lang="en-US" sz="900" dirty="0">
                <a:solidFill>
                  <a:srgbClr val="000000"/>
                </a:solidFill>
                <a:highlight>
                  <a:srgbClr val="FFFFFF"/>
                </a:highlight>
                <a:latin typeface="Consolas" panose="020B0609020204030204" pitchFamily="49" charset="0"/>
              </a:rPr>
              <a:t> = </a:t>
            </a:r>
            <a:r>
              <a:rPr lang="en-US" sz="900" dirty="0" err="1">
                <a:solidFill>
                  <a:srgbClr val="000000"/>
                </a:solidFill>
                <a:highlight>
                  <a:srgbClr val="FFFFFF"/>
                </a:highlight>
                <a:latin typeface="Consolas" panose="020B0609020204030204" pitchFamily="49" charset="0"/>
              </a:rPr>
              <a:t>isim</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element.AtomSayisi</a:t>
            </a:r>
            <a:r>
              <a:rPr lang="en-US" sz="900" dirty="0">
                <a:solidFill>
                  <a:srgbClr val="000000"/>
                </a:solidFill>
                <a:highlight>
                  <a:srgbClr val="FFFFFF"/>
                </a:highlight>
                <a:latin typeface="Consolas" panose="020B0609020204030204" pitchFamily="49" charset="0"/>
              </a:rPr>
              <a:t> = </a:t>
            </a:r>
            <a:r>
              <a:rPr lang="en-US" sz="900" dirty="0" err="1">
                <a:solidFill>
                  <a:srgbClr val="000000"/>
                </a:solidFill>
                <a:highlight>
                  <a:srgbClr val="FFFFFF"/>
                </a:highlight>
                <a:latin typeface="Consolas" panose="020B0609020204030204" pitchFamily="49" charset="0"/>
              </a:rPr>
              <a:t>atomSayisi</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elm.Add</a:t>
            </a:r>
            <a:r>
              <a:rPr lang="en-US" sz="900" dirty="0">
                <a:solidFill>
                  <a:srgbClr val="000000"/>
                </a:solidFill>
                <a:highlight>
                  <a:srgbClr val="FFFFFF"/>
                </a:highlight>
                <a:latin typeface="Consolas" panose="020B0609020204030204" pitchFamily="49" charset="0"/>
              </a:rPr>
              <a:t>(key: </a:t>
            </a:r>
            <a:r>
              <a:rPr lang="en-US" sz="900" dirty="0" err="1">
                <a:solidFill>
                  <a:srgbClr val="000000"/>
                </a:solidFill>
                <a:highlight>
                  <a:srgbClr val="FFFFFF"/>
                </a:highlight>
                <a:latin typeface="Consolas" panose="020B0609020204030204" pitchFamily="49" charset="0"/>
              </a:rPr>
              <a:t>element.Sembol</a:t>
            </a:r>
            <a:r>
              <a:rPr lang="en-US" sz="900" dirty="0">
                <a:solidFill>
                  <a:srgbClr val="000000"/>
                </a:solidFill>
                <a:highlight>
                  <a:srgbClr val="FFFFFF"/>
                </a:highlight>
                <a:latin typeface="Consolas" panose="020B0609020204030204" pitchFamily="49" charset="0"/>
              </a:rPr>
              <a:t>, value: element);</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private</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void</a:t>
            </a:r>
            <a:r>
              <a:rPr lang="en-US" sz="900" dirty="0">
                <a:solidFill>
                  <a:srgbClr val="000000"/>
                </a:solidFill>
                <a:highlight>
                  <a:srgbClr val="FFFFFF"/>
                </a:highlight>
                <a:latin typeface="Consolas" panose="020B0609020204030204" pitchFamily="49" charset="0"/>
              </a:rPr>
              <a:t> button1_Click(</a:t>
            </a:r>
            <a:r>
              <a:rPr lang="en-US" sz="900" dirty="0">
                <a:solidFill>
                  <a:srgbClr val="0000FF"/>
                </a:solidFill>
                <a:highlight>
                  <a:srgbClr val="FFFFFF"/>
                </a:highlight>
                <a:latin typeface="Consolas" panose="020B0609020204030204" pitchFamily="49" charset="0"/>
              </a:rPr>
              <a:t>object</a:t>
            </a:r>
            <a:r>
              <a:rPr lang="en-US" sz="900" dirty="0">
                <a:solidFill>
                  <a:srgbClr val="000000"/>
                </a:solidFill>
                <a:highlight>
                  <a:srgbClr val="FFFFFF"/>
                </a:highlight>
                <a:latin typeface="Consolas" panose="020B0609020204030204" pitchFamily="49" charset="0"/>
              </a:rPr>
              <a:t> sender, </a:t>
            </a:r>
            <a:r>
              <a:rPr lang="en-US" sz="900" dirty="0" err="1">
                <a:solidFill>
                  <a:srgbClr val="2B91AF"/>
                </a:solidFill>
                <a:highlight>
                  <a:srgbClr val="FFFFFF"/>
                </a:highlight>
                <a:latin typeface="Consolas" panose="020B0609020204030204" pitchFamily="49" charset="0"/>
              </a:rPr>
              <a:t>EventArgs</a:t>
            </a:r>
            <a:r>
              <a:rPr lang="en-US" sz="900" dirty="0">
                <a:solidFill>
                  <a:srgbClr val="000000"/>
                </a:solidFill>
                <a:highlight>
                  <a:srgbClr val="FFFFFF"/>
                </a:highlight>
                <a:latin typeface="Consolas" panose="020B0609020204030204" pitchFamily="49" charset="0"/>
              </a:rPr>
              <a:t> e)</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IterateThruDictionary</a:t>
            </a:r>
            <a:r>
              <a:rPr lang="en-US"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31421316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2411760" y="3212976"/>
            <a:ext cx="4257675" cy="2800350"/>
          </a:xfrm>
          <a:prstGeom prst="rect">
            <a:avLst/>
          </a:prstGeom>
        </p:spPr>
      </p:pic>
      <p:sp>
        <p:nvSpPr>
          <p:cNvPr id="3" name="Dikdörtgen 2"/>
          <p:cNvSpPr/>
          <p:nvPr/>
        </p:nvSpPr>
        <p:spPr>
          <a:xfrm>
            <a:off x="364133" y="548680"/>
            <a:ext cx="8352928" cy="1200329"/>
          </a:xfrm>
          <a:prstGeom prst="rect">
            <a:avLst/>
          </a:prstGeom>
        </p:spPr>
        <p:txBody>
          <a:bodyPr wrap="square">
            <a:spAutoFit/>
          </a:bodyPr>
          <a:lstStyle/>
          <a:p>
            <a:r>
              <a:rPr lang="en-US" b="1" dirty="0" err="1">
                <a:solidFill>
                  <a:srgbClr val="000000"/>
                </a:solidFill>
                <a:latin typeface="verdana" panose="020B0604030504040204" pitchFamily="34" charset="0"/>
              </a:rPr>
              <a:t>ConcurrentDictionary</a:t>
            </a:r>
            <a:r>
              <a:rPr lang="en-US" dirty="0">
                <a:solidFill>
                  <a:srgbClr val="000000"/>
                </a:solidFill>
                <a:latin typeface="verdana" panose="020B0604030504040204" pitchFamily="34" charset="0"/>
              </a:rPr>
              <a:t> handles multiple threads. This type from the </a:t>
            </a:r>
            <a:r>
              <a:rPr lang="en-US" dirty="0" err="1">
                <a:solidFill>
                  <a:srgbClr val="000000"/>
                </a:solidFill>
                <a:latin typeface="verdana" panose="020B0604030504040204" pitchFamily="34" charset="0"/>
              </a:rPr>
              <a:t>System.Collections.Concurrent</a:t>
            </a:r>
            <a:r>
              <a:rPr lang="en-US" dirty="0">
                <a:solidFill>
                  <a:srgbClr val="000000"/>
                </a:solidFill>
                <a:latin typeface="verdana" panose="020B0604030504040204" pitchFamily="34" charset="0"/>
              </a:rPr>
              <a:t> namespace allows multiple threads to access a Dictionary instance. With it, you get a thread-safe, hash-based lookup algorithm.</a:t>
            </a:r>
            <a:endParaRPr lang="en-US" dirty="0"/>
          </a:p>
        </p:txBody>
      </p:sp>
    </p:spTree>
    <p:extLst>
      <p:ext uri="{BB962C8B-B14F-4D97-AF65-F5344CB8AC3E}">
        <p14:creationId xmlns:p14="http://schemas.microsoft.com/office/powerpoint/2010/main" val="39777361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611560" y="0"/>
            <a:ext cx="6984776" cy="6863417"/>
          </a:xfrm>
          <a:prstGeom prst="rect">
            <a:avLst/>
          </a:prstGeom>
        </p:spPr>
        <p:txBody>
          <a:bodyPr wrap="square">
            <a:spAutoFit/>
          </a:bodyPr>
          <a:lstStyle/>
          <a:p>
            <a:r>
              <a:rPr lang="en-US" sz="1100" dirty="0">
                <a:solidFill>
                  <a:srgbClr val="0000FF"/>
                </a:solidFill>
                <a:highlight>
                  <a:srgbClr val="FFFFFF"/>
                </a:highlight>
                <a:latin typeface="Consolas" panose="020B0609020204030204" pitchFamily="49" charset="0"/>
              </a:rPr>
              <a:t>using</a:t>
            </a:r>
            <a:r>
              <a:rPr lang="en-US" sz="1100" dirty="0">
                <a:solidFill>
                  <a:srgbClr val="000000"/>
                </a:solidFill>
                <a:highlight>
                  <a:srgbClr val="FFFFFF"/>
                </a:highlight>
                <a:latin typeface="Consolas" panose="020B0609020204030204" pitchFamily="49" charset="0"/>
              </a:rPr>
              <a:t> System;</a:t>
            </a:r>
          </a:p>
          <a:p>
            <a:r>
              <a:rPr lang="en-US" sz="1100" dirty="0">
                <a:solidFill>
                  <a:srgbClr val="0000FF"/>
                </a:solidFill>
                <a:highlight>
                  <a:srgbClr val="FFFFFF"/>
                </a:highlight>
                <a:latin typeface="Consolas" panose="020B0609020204030204" pitchFamily="49" charset="0"/>
              </a:rPr>
              <a:t>using</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System.Collections</a:t>
            </a:r>
            <a:r>
              <a:rPr lang="en-US" sz="1100" dirty="0">
                <a:solidFill>
                  <a:srgbClr val="000000"/>
                </a:solidFill>
                <a:highlight>
                  <a:srgbClr val="FFFFFF"/>
                </a:highlight>
                <a:latin typeface="Consolas" panose="020B0609020204030204" pitchFamily="49" charset="0"/>
              </a:rPr>
              <a:t>;</a:t>
            </a:r>
          </a:p>
          <a:p>
            <a:r>
              <a:rPr lang="en-US" sz="1100" dirty="0">
                <a:solidFill>
                  <a:srgbClr val="0000FF"/>
                </a:solidFill>
                <a:highlight>
                  <a:srgbClr val="FFFFFF"/>
                </a:highlight>
                <a:latin typeface="Consolas" panose="020B0609020204030204" pitchFamily="49" charset="0"/>
              </a:rPr>
              <a:t>using</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System.Collections.Generic</a:t>
            </a:r>
            <a:r>
              <a:rPr lang="en-US" sz="1100" dirty="0">
                <a:solidFill>
                  <a:srgbClr val="000000"/>
                </a:solidFill>
                <a:highlight>
                  <a:srgbClr val="FFFFFF"/>
                </a:highlight>
                <a:latin typeface="Consolas" panose="020B0609020204030204" pitchFamily="49" charset="0"/>
              </a:rPr>
              <a:t>;</a:t>
            </a:r>
          </a:p>
          <a:p>
            <a:r>
              <a:rPr lang="en-US" sz="1100" dirty="0">
                <a:solidFill>
                  <a:srgbClr val="0000FF"/>
                </a:solidFill>
                <a:highlight>
                  <a:srgbClr val="FFFFFF"/>
                </a:highlight>
                <a:latin typeface="Consolas" panose="020B0609020204030204" pitchFamily="49" charset="0"/>
              </a:rPr>
              <a:t>using</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System.Collections.Concurrent</a:t>
            </a:r>
            <a:r>
              <a:rPr lang="en-US" sz="1100" dirty="0">
                <a:solidFill>
                  <a:srgbClr val="000000"/>
                </a:solidFill>
                <a:highlight>
                  <a:srgbClr val="FFFFFF"/>
                </a:highlight>
                <a:latin typeface="Consolas" panose="020B0609020204030204" pitchFamily="49" charset="0"/>
              </a:rPr>
              <a:t>;</a:t>
            </a:r>
          </a:p>
          <a:p>
            <a:r>
              <a:rPr lang="en-US" sz="1100" dirty="0">
                <a:solidFill>
                  <a:srgbClr val="0000FF"/>
                </a:solidFill>
                <a:highlight>
                  <a:srgbClr val="FFFFFF"/>
                </a:highlight>
                <a:latin typeface="Consolas" panose="020B0609020204030204" pitchFamily="49" charset="0"/>
              </a:rPr>
              <a:t>using</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System.ComponentModel</a:t>
            </a:r>
            <a:r>
              <a:rPr lang="en-US" sz="1100" dirty="0">
                <a:solidFill>
                  <a:srgbClr val="000000"/>
                </a:solidFill>
                <a:highlight>
                  <a:srgbClr val="FFFFFF"/>
                </a:highlight>
                <a:latin typeface="Consolas" panose="020B0609020204030204" pitchFamily="49" charset="0"/>
              </a:rPr>
              <a:t>;</a:t>
            </a:r>
          </a:p>
          <a:p>
            <a:r>
              <a:rPr lang="en-US" sz="1100" dirty="0">
                <a:solidFill>
                  <a:srgbClr val="0000FF"/>
                </a:solidFill>
                <a:highlight>
                  <a:srgbClr val="FFFFFF"/>
                </a:highlight>
                <a:latin typeface="Consolas" panose="020B0609020204030204" pitchFamily="49" charset="0"/>
              </a:rPr>
              <a:t>using</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System.Data</a:t>
            </a:r>
            <a:r>
              <a:rPr lang="en-US" sz="1100" dirty="0">
                <a:solidFill>
                  <a:srgbClr val="000000"/>
                </a:solidFill>
                <a:highlight>
                  <a:srgbClr val="FFFFFF"/>
                </a:highlight>
                <a:latin typeface="Consolas" panose="020B0609020204030204" pitchFamily="49" charset="0"/>
              </a:rPr>
              <a:t>;</a:t>
            </a:r>
          </a:p>
          <a:p>
            <a:r>
              <a:rPr lang="en-US" sz="1100" dirty="0">
                <a:solidFill>
                  <a:srgbClr val="0000FF"/>
                </a:solidFill>
                <a:highlight>
                  <a:srgbClr val="FFFFFF"/>
                </a:highlight>
                <a:latin typeface="Consolas" panose="020B0609020204030204" pitchFamily="49" charset="0"/>
              </a:rPr>
              <a:t>using</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System.Drawing</a:t>
            </a:r>
            <a:r>
              <a:rPr lang="en-US" sz="1100" dirty="0">
                <a:solidFill>
                  <a:srgbClr val="000000"/>
                </a:solidFill>
                <a:highlight>
                  <a:srgbClr val="FFFFFF"/>
                </a:highlight>
                <a:latin typeface="Consolas" panose="020B0609020204030204" pitchFamily="49" charset="0"/>
              </a:rPr>
              <a:t>;</a:t>
            </a:r>
          </a:p>
          <a:p>
            <a:r>
              <a:rPr lang="en-US" sz="1100" dirty="0">
                <a:solidFill>
                  <a:srgbClr val="0000FF"/>
                </a:solidFill>
                <a:highlight>
                  <a:srgbClr val="FFFFFF"/>
                </a:highlight>
                <a:latin typeface="Consolas" panose="020B0609020204030204" pitchFamily="49" charset="0"/>
              </a:rPr>
              <a:t>using</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System.Linq</a:t>
            </a:r>
            <a:r>
              <a:rPr lang="en-US" sz="1100" dirty="0">
                <a:solidFill>
                  <a:srgbClr val="000000"/>
                </a:solidFill>
                <a:highlight>
                  <a:srgbClr val="FFFFFF"/>
                </a:highlight>
                <a:latin typeface="Consolas" panose="020B0609020204030204" pitchFamily="49" charset="0"/>
              </a:rPr>
              <a:t>;</a:t>
            </a:r>
          </a:p>
          <a:p>
            <a:r>
              <a:rPr lang="en-US" sz="1100" dirty="0">
                <a:solidFill>
                  <a:srgbClr val="0000FF"/>
                </a:solidFill>
                <a:highlight>
                  <a:srgbClr val="FFFFFF"/>
                </a:highlight>
                <a:latin typeface="Consolas" panose="020B0609020204030204" pitchFamily="49" charset="0"/>
              </a:rPr>
              <a:t>using</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System.Text</a:t>
            </a:r>
            <a:r>
              <a:rPr lang="en-US" sz="1100" dirty="0">
                <a:solidFill>
                  <a:srgbClr val="000000"/>
                </a:solidFill>
                <a:highlight>
                  <a:srgbClr val="FFFFFF"/>
                </a:highlight>
                <a:latin typeface="Consolas" panose="020B0609020204030204" pitchFamily="49" charset="0"/>
              </a:rPr>
              <a:t>;</a:t>
            </a:r>
          </a:p>
          <a:p>
            <a:r>
              <a:rPr lang="en-US" sz="1100" dirty="0">
                <a:solidFill>
                  <a:srgbClr val="0000FF"/>
                </a:solidFill>
                <a:highlight>
                  <a:srgbClr val="FFFFFF"/>
                </a:highlight>
                <a:latin typeface="Consolas" panose="020B0609020204030204" pitchFamily="49" charset="0"/>
              </a:rPr>
              <a:t>using</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System.Threading.Tasks</a:t>
            </a:r>
            <a:r>
              <a:rPr lang="en-US" sz="1100" dirty="0">
                <a:solidFill>
                  <a:srgbClr val="000000"/>
                </a:solidFill>
                <a:highlight>
                  <a:srgbClr val="FFFFFF"/>
                </a:highlight>
                <a:latin typeface="Consolas" panose="020B0609020204030204" pitchFamily="49" charset="0"/>
              </a:rPr>
              <a:t>;</a:t>
            </a:r>
          </a:p>
          <a:p>
            <a:r>
              <a:rPr lang="en-US" sz="1100" dirty="0">
                <a:solidFill>
                  <a:srgbClr val="0000FF"/>
                </a:solidFill>
                <a:highlight>
                  <a:srgbClr val="FFFFFF"/>
                </a:highlight>
                <a:latin typeface="Consolas" panose="020B0609020204030204" pitchFamily="49" charset="0"/>
              </a:rPr>
              <a:t>using</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System.Windows.Forms</a:t>
            </a:r>
            <a:r>
              <a:rPr lang="en-US" sz="1100" dirty="0">
                <a:solidFill>
                  <a:srgbClr val="000000"/>
                </a:solidFill>
                <a:highlight>
                  <a:srgbClr val="FFFFFF"/>
                </a:highlight>
                <a:latin typeface="Consolas" panose="020B0609020204030204" pitchFamily="49" charset="0"/>
              </a:rPr>
              <a:t>;</a:t>
            </a:r>
          </a:p>
          <a:p>
            <a:endParaRPr lang="en-US" sz="1100" dirty="0">
              <a:solidFill>
                <a:srgbClr val="000000"/>
              </a:solidFill>
              <a:highlight>
                <a:srgbClr val="FFFFFF"/>
              </a:highlight>
              <a:latin typeface="Consolas" panose="020B0609020204030204" pitchFamily="49" charset="0"/>
            </a:endParaRPr>
          </a:p>
          <a:p>
            <a:r>
              <a:rPr lang="en-US" sz="1100" dirty="0">
                <a:solidFill>
                  <a:srgbClr val="0000FF"/>
                </a:solidFill>
                <a:highlight>
                  <a:srgbClr val="FFFFFF"/>
                </a:highlight>
                <a:latin typeface="Consolas" panose="020B0609020204030204" pitchFamily="49" charset="0"/>
              </a:rPr>
              <a:t>namespace</a:t>
            </a:r>
            <a:r>
              <a:rPr lang="en-US" sz="1100" dirty="0">
                <a:solidFill>
                  <a:srgbClr val="000000"/>
                </a:solidFill>
                <a:highlight>
                  <a:srgbClr val="FFFFFF"/>
                </a:highlight>
                <a:latin typeface="Consolas" panose="020B0609020204030204" pitchFamily="49" charset="0"/>
              </a:rPr>
              <a:t> genelleyiciler1</a:t>
            </a:r>
          </a:p>
          <a:p>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public</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partial</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class</a:t>
            </a: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Form1</a:t>
            </a:r>
            <a:r>
              <a:rPr lang="en-US" sz="1100" dirty="0">
                <a:solidFill>
                  <a:srgbClr val="000000"/>
                </a:solidFill>
                <a:highlight>
                  <a:srgbClr val="FFFFFF"/>
                </a:highlight>
                <a:latin typeface="Consolas" panose="020B0609020204030204" pitchFamily="49" charset="0"/>
              </a:rPr>
              <a:t> : </a:t>
            </a:r>
            <a:r>
              <a:rPr lang="en-US" sz="1100" dirty="0">
                <a:solidFill>
                  <a:srgbClr val="2B91AF"/>
                </a:solidFill>
                <a:highlight>
                  <a:srgbClr val="FFFFFF"/>
                </a:highlight>
                <a:latin typeface="Consolas" panose="020B0609020204030204" pitchFamily="49" charset="0"/>
              </a:rPr>
              <a:t>Form</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public</a:t>
            </a:r>
            <a:r>
              <a:rPr lang="en-US" sz="1100" dirty="0">
                <a:solidFill>
                  <a:srgbClr val="000000"/>
                </a:solidFill>
                <a:highlight>
                  <a:srgbClr val="FFFFFF"/>
                </a:highlight>
                <a:latin typeface="Consolas" panose="020B0609020204030204" pitchFamily="49" charset="0"/>
              </a:rPr>
              <a:t> Form1()</a:t>
            </a:r>
          </a:p>
          <a:p>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InitializeComponent</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smtClean="0">
                <a:solidFill>
                  <a:srgbClr val="000000"/>
                </a:solidFill>
                <a:highlight>
                  <a:srgbClr val="FFFFFF"/>
                </a:highlight>
                <a:latin typeface="Consolas" panose="020B0609020204030204" pitchFamily="49" charset="0"/>
              </a:rPr>
              <a:t>}     </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private</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void</a:t>
            </a:r>
            <a:r>
              <a:rPr lang="en-US" sz="1100" dirty="0">
                <a:solidFill>
                  <a:srgbClr val="000000"/>
                </a:solidFill>
                <a:highlight>
                  <a:srgbClr val="FFFFFF"/>
                </a:highlight>
                <a:latin typeface="Consolas" panose="020B0609020204030204" pitchFamily="49" charset="0"/>
              </a:rPr>
              <a:t> button1_Click(</a:t>
            </a:r>
            <a:r>
              <a:rPr lang="en-US" sz="1100" dirty="0">
                <a:solidFill>
                  <a:srgbClr val="0000FF"/>
                </a:solidFill>
                <a:highlight>
                  <a:srgbClr val="FFFFFF"/>
                </a:highlight>
                <a:latin typeface="Consolas" panose="020B0609020204030204" pitchFamily="49" charset="0"/>
              </a:rPr>
              <a:t>object</a:t>
            </a:r>
            <a:r>
              <a:rPr lang="en-US" sz="1100" dirty="0">
                <a:solidFill>
                  <a:srgbClr val="000000"/>
                </a:solidFill>
                <a:highlight>
                  <a:srgbClr val="FFFFFF"/>
                </a:highlight>
                <a:latin typeface="Consolas" panose="020B0609020204030204" pitchFamily="49" charset="0"/>
              </a:rPr>
              <a:t> sender, </a:t>
            </a:r>
            <a:r>
              <a:rPr lang="en-US" sz="1100" dirty="0" err="1">
                <a:solidFill>
                  <a:srgbClr val="2B91AF"/>
                </a:solidFill>
                <a:highlight>
                  <a:srgbClr val="FFFFFF"/>
                </a:highlight>
                <a:latin typeface="Consolas" panose="020B0609020204030204" pitchFamily="49" charset="0"/>
              </a:rPr>
              <a:t>EventArgs</a:t>
            </a:r>
            <a:r>
              <a:rPr lang="en-US" sz="1100" dirty="0">
                <a:solidFill>
                  <a:srgbClr val="000000"/>
                </a:solidFill>
                <a:highlight>
                  <a:srgbClr val="FFFFFF"/>
                </a:highlight>
                <a:latin typeface="Consolas" panose="020B0609020204030204" pitchFamily="49" charset="0"/>
              </a:rPr>
              <a:t> e)</a:t>
            </a:r>
          </a:p>
          <a:p>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err="1">
                <a:solidFill>
                  <a:srgbClr val="0000FF"/>
                </a:solidFill>
                <a:highlight>
                  <a:srgbClr val="FFFFFF"/>
                </a:highlight>
                <a:latin typeface="Consolas" panose="020B0609020204030204" pitchFamily="49" charset="0"/>
              </a:rPr>
              <a:t>var</a:t>
            </a:r>
            <a:r>
              <a:rPr lang="en-US" sz="1100" dirty="0">
                <a:solidFill>
                  <a:srgbClr val="000000"/>
                </a:solidFill>
                <a:highlight>
                  <a:srgbClr val="FFFFFF"/>
                </a:highlight>
                <a:latin typeface="Consolas" panose="020B0609020204030204" pitchFamily="49" charset="0"/>
              </a:rPr>
              <a:t> con = </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US" sz="1100" dirty="0" err="1">
                <a:solidFill>
                  <a:srgbClr val="2B91AF"/>
                </a:solidFill>
                <a:highlight>
                  <a:srgbClr val="FFFFFF"/>
                </a:highlight>
                <a:latin typeface="Consolas" panose="020B0609020204030204" pitchFamily="49" charset="0"/>
              </a:rPr>
              <a:t>ConcurrentDictionary</a:t>
            </a:r>
            <a:r>
              <a:rPr lang="en-US" sz="1100" dirty="0">
                <a:solidFill>
                  <a:srgbClr val="000000"/>
                </a:solidFill>
                <a:highlight>
                  <a:srgbClr val="FFFFFF"/>
                </a:highlight>
                <a:latin typeface="Consolas" panose="020B0609020204030204" pitchFamily="49" charset="0"/>
              </a:rPr>
              <a:t>&lt;</a:t>
            </a:r>
            <a:r>
              <a:rPr lang="en-US" sz="1100" dirty="0">
                <a:solidFill>
                  <a:srgbClr val="0000FF"/>
                </a:solidFill>
                <a:highlight>
                  <a:srgbClr val="FFFFFF"/>
                </a:highlight>
                <a:latin typeface="Consolas" panose="020B0609020204030204" pitchFamily="49" charset="0"/>
              </a:rPr>
              <a:t>string</a:t>
            </a:r>
            <a:r>
              <a:rPr lang="en-US" sz="1100" dirty="0">
                <a:solidFill>
                  <a:srgbClr val="000000"/>
                </a:solidFill>
                <a:highlight>
                  <a:srgbClr val="FFFFFF"/>
                </a:highlight>
                <a:latin typeface="Consolas" panose="020B0609020204030204" pitchFamily="49" charset="0"/>
              </a:rPr>
              <a:t>, </a:t>
            </a:r>
            <a:r>
              <a:rPr lang="en-US" sz="1100" dirty="0" err="1">
                <a:solidFill>
                  <a:srgbClr val="0000FF"/>
                </a:solidFill>
                <a:highlight>
                  <a:srgbClr val="FFFFFF"/>
                </a:highlight>
                <a:latin typeface="Consolas" panose="020B0609020204030204" pitchFamily="49" charset="0"/>
              </a:rPr>
              <a:t>int</a:t>
            </a:r>
            <a:r>
              <a:rPr lang="en-US" sz="1100" dirty="0">
                <a:solidFill>
                  <a:srgbClr val="000000"/>
                </a:solidFill>
                <a:highlight>
                  <a:srgbClr val="FFFFFF"/>
                </a:highlight>
                <a:latin typeface="Consolas" panose="020B0609020204030204" pitchFamily="49" charset="0"/>
              </a:rPr>
              <a:t>&gt;();</a:t>
            </a:r>
          </a:p>
          <a:p>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con.TryAdd</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a:t>
            </a:r>
            <a:r>
              <a:rPr lang="en-US" sz="1100" dirty="0" err="1">
                <a:solidFill>
                  <a:srgbClr val="A31515"/>
                </a:solidFill>
                <a:highlight>
                  <a:srgbClr val="FFFFFF"/>
                </a:highlight>
                <a:latin typeface="Consolas" panose="020B0609020204030204" pitchFamily="49" charset="0"/>
              </a:rPr>
              <a:t>kalem</a:t>
            </a:r>
            <a:r>
              <a:rPr lang="en-US" sz="1100" dirty="0">
                <a:solidFill>
                  <a:srgbClr val="A31515"/>
                </a:solidFill>
                <a:highlight>
                  <a:srgbClr val="FFFFFF"/>
                </a:highlight>
                <a:latin typeface="Consolas" panose="020B0609020204030204" pitchFamily="49" charset="0"/>
              </a:rPr>
              <a:t>"</a:t>
            </a:r>
            <a:r>
              <a:rPr lang="en-US" sz="1100" dirty="0">
                <a:solidFill>
                  <a:srgbClr val="000000"/>
                </a:solidFill>
                <a:highlight>
                  <a:srgbClr val="FFFFFF"/>
                </a:highlight>
                <a:latin typeface="Consolas" panose="020B0609020204030204" pitchFamily="49" charset="0"/>
              </a:rPr>
              <a:t>, 1);</a:t>
            </a:r>
          </a:p>
          <a:p>
            <a:r>
              <a:rPr lang="en-US" sz="1100" dirty="0">
                <a:solidFill>
                  <a:srgbClr val="000000"/>
                </a:solidFill>
                <a:highlight>
                  <a:srgbClr val="FFFFFF"/>
                </a:highlight>
                <a:latin typeface="Consolas" panose="020B0609020204030204" pitchFamily="49" charset="0"/>
              </a:rPr>
              <a:t>            richTextBox1.Text += </a:t>
            </a:r>
            <a:r>
              <a:rPr lang="en-US" sz="1100" dirty="0">
                <a:solidFill>
                  <a:srgbClr val="A31515"/>
                </a:solidFill>
                <a:highlight>
                  <a:srgbClr val="FFFFFF"/>
                </a:highlight>
                <a:latin typeface="Consolas" panose="020B0609020204030204" pitchFamily="49" charset="0"/>
              </a:rPr>
              <a:t>"</a:t>
            </a:r>
            <a:r>
              <a:rPr lang="en-US" sz="1100" dirty="0" err="1">
                <a:solidFill>
                  <a:srgbClr val="A31515"/>
                </a:solidFill>
                <a:highlight>
                  <a:srgbClr val="FFFFFF"/>
                </a:highlight>
                <a:latin typeface="Consolas" panose="020B0609020204030204" pitchFamily="49" charset="0"/>
              </a:rPr>
              <a:t>con.TryAdd</a:t>
            </a:r>
            <a:r>
              <a:rPr lang="en-US" sz="1100" dirty="0">
                <a:solidFill>
                  <a:srgbClr val="A31515"/>
                </a:solidFill>
                <a:highlight>
                  <a:srgbClr val="FFFFFF"/>
                </a:highlight>
                <a:latin typeface="Consolas" panose="020B0609020204030204" pitchFamily="49" charset="0"/>
              </a:rPr>
              <a:t>(\"</a:t>
            </a:r>
            <a:r>
              <a:rPr lang="en-US" sz="1100" dirty="0" err="1">
                <a:solidFill>
                  <a:srgbClr val="A31515"/>
                </a:solidFill>
                <a:highlight>
                  <a:srgbClr val="FFFFFF"/>
                </a:highlight>
                <a:latin typeface="Consolas" panose="020B0609020204030204" pitchFamily="49" charset="0"/>
              </a:rPr>
              <a:t>kalem</a:t>
            </a:r>
            <a:r>
              <a:rPr lang="en-US" sz="1100" dirty="0">
                <a:solidFill>
                  <a:srgbClr val="A31515"/>
                </a:solidFill>
                <a:highlight>
                  <a:srgbClr val="FFFFFF"/>
                </a:highlight>
                <a:latin typeface="Consolas" panose="020B0609020204030204" pitchFamily="49" charset="0"/>
              </a:rPr>
              <a:t>\", 1); \n"</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con.TryAdd</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a:t>
            </a:r>
            <a:r>
              <a:rPr lang="en-US" sz="1100" dirty="0" err="1">
                <a:solidFill>
                  <a:srgbClr val="A31515"/>
                </a:solidFill>
                <a:highlight>
                  <a:srgbClr val="FFFFFF"/>
                </a:highlight>
                <a:latin typeface="Consolas" panose="020B0609020204030204" pitchFamily="49" charset="0"/>
              </a:rPr>
              <a:t>silgi</a:t>
            </a:r>
            <a:r>
              <a:rPr lang="en-US" sz="1100" dirty="0">
                <a:solidFill>
                  <a:srgbClr val="A31515"/>
                </a:solidFill>
                <a:highlight>
                  <a:srgbClr val="FFFFFF"/>
                </a:highlight>
                <a:latin typeface="Consolas" panose="020B0609020204030204" pitchFamily="49" charset="0"/>
              </a:rPr>
              <a:t>"</a:t>
            </a:r>
            <a:r>
              <a:rPr lang="en-US" sz="1100" dirty="0">
                <a:solidFill>
                  <a:srgbClr val="000000"/>
                </a:solidFill>
                <a:highlight>
                  <a:srgbClr val="FFFFFF"/>
                </a:highlight>
                <a:latin typeface="Consolas" panose="020B0609020204030204" pitchFamily="49" charset="0"/>
              </a:rPr>
              <a:t>, 2);</a:t>
            </a:r>
          </a:p>
          <a:p>
            <a:r>
              <a:rPr lang="en-US" sz="1100" dirty="0">
                <a:solidFill>
                  <a:srgbClr val="000000"/>
                </a:solidFill>
                <a:highlight>
                  <a:srgbClr val="FFFFFF"/>
                </a:highlight>
                <a:latin typeface="Consolas" panose="020B0609020204030204" pitchFamily="49" charset="0"/>
              </a:rPr>
              <a:t>            richTextBox1.Text += </a:t>
            </a:r>
            <a:r>
              <a:rPr lang="en-US" sz="1100" dirty="0">
                <a:solidFill>
                  <a:srgbClr val="A31515"/>
                </a:solidFill>
                <a:highlight>
                  <a:srgbClr val="FFFFFF"/>
                </a:highlight>
                <a:latin typeface="Consolas" panose="020B0609020204030204" pitchFamily="49" charset="0"/>
              </a:rPr>
              <a:t>"</a:t>
            </a:r>
            <a:r>
              <a:rPr lang="en-US" sz="1100" dirty="0" err="1">
                <a:solidFill>
                  <a:srgbClr val="A31515"/>
                </a:solidFill>
                <a:highlight>
                  <a:srgbClr val="FFFFFF"/>
                </a:highlight>
                <a:latin typeface="Consolas" panose="020B0609020204030204" pitchFamily="49" charset="0"/>
              </a:rPr>
              <a:t>con.TryAdd</a:t>
            </a:r>
            <a:r>
              <a:rPr lang="en-US" sz="1100" dirty="0">
                <a:solidFill>
                  <a:srgbClr val="A31515"/>
                </a:solidFill>
                <a:highlight>
                  <a:srgbClr val="FFFFFF"/>
                </a:highlight>
                <a:latin typeface="Consolas" panose="020B0609020204030204" pitchFamily="49" charset="0"/>
              </a:rPr>
              <a:t>(\"</a:t>
            </a:r>
            <a:r>
              <a:rPr lang="en-US" sz="1100" dirty="0" err="1">
                <a:solidFill>
                  <a:srgbClr val="A31515"/>
                </a:solidFill>
                <a:highlight>
                  <a:srgbClr val="FFFFFF"/>
                </a:highlight>
                <a:latin typeface="Consolas" panose="020B0609020204030204" pitchFamily="49" charset="0"/>
              </a:rPr>
              <a:t>kalem</a:t>
            </a:r>
            <a:r>
              <a:rPr lang="en-US" sz="1100" dirty="0">
                <a:solidFill>
                  <a:srgbClr val="A31515"/>
                </a:solidFill>
                <a:highlight>
                  <a:srgbClr val="FFFFFF"/>
                </a:highlight>
                <a:latin typeface="Consolas" panose="020B0609020204030204" pitchFamily="49" charset="0"/>
              </a:rPr>
              <a:t>\", 2); \n"</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008000"/>
                </a:solidFill>
                <a:highlight>
                  <a:srgbClr val="FFFFFF"/>
                </a:highlight>
                <a:latin typeface="Consolas" panose="020B0609020204030204" pitchFamily="49" charset="0"/>
              </a:rPr>
              <a:t>// </a:t>
            </a:r>
            <a:r>
              <a:rPr lang="en-US" sz="1100" dirty="0" err="1">
                <a:solidFill>
                  <a:srgbClr val="008000"/>
                </a:solidFill>
                <a:highlight>
                  <a:srgbClr val="FFFFFF"/>
                </a:highlight>
                <a:latin typeface="Consolas" panose="020B0609020204030204" pitchFamily="49" charset="0"/>
              </a:rPr>
              <a:t>Değer</a:t>
            </a:r>
            <a:r>
              <a:rPr lang="en-US" sz="1100" dirty="0">
                <a:solidFill>
                  <a:srgbClr val="008000"/>
                </a:solidFill>
                <a:highlight>
                  <a:srgbClr val="FFFFFF"/>
                </a:highlight>
                <a:latin typeface="Consolas" panose="020B0609020204030204" pitchFamily="49" charset="0"/>
              </a:rPr>
              <a:t> 4 </a:t>
            </a:r>
            <a:r>
              <a:rPr lang="en-US" sz="1100" dirty="0" err="1">
                <a:solidFill>
                  <a:srgbClr val="008000"/>
                </a:solidFill>
                <a:highlight>
                  <a:srgbClr val="FFFFFF"/>
                </a:highlight>
                <a:latin typeface="Consolas" panose="020B0609020204030204" pitchFamily="49" charset="0"/>
              </a:rPr>
              <a:t>ise</a:t>
            </a:r>
            <a:r>
              <a:rPr lang="en-US" sz="1100" dirty="0">
                <a:solidFill>
                  <a:srgbClr val="008000"/>
                </a:solidFill>
                <a:highlight>
                  <a:srgbClr val="FFFFFF"/>
                </a:highlight>
                <a:latin typeface="Consolas" panose="020B0609020204030204" pitchFamily="49" charset="0"/>
              </a:rPr>
              <a:t> </a:t>
            </a:r>
            <a:r>
              <a:rPr lang="en-US" sz="1100" dirty="0" err="1">
                <a:solidFill>
                  <a:srgbClr val="008000"/>
                </a:solidFill>
                <a:highlight>
                  <a:srgbClr val="FFFFFF"/>
                </a:highlight>
                <a:latin typeface="Consolas" panose="020B0609020204030204" pitchFamily="49" charset="0"/>
              </a:rPr>
              <a:t>güncelle</a:t>
            </a:r>
            <a:r>
              <a:rPr lang="en-US" sz="1100" dirty="0">
                <a:solidFill>
                  <a:srgbClr val="008000"/>
                </a:solidFill>
                <a:highlight>
                  <a:srgbClr val="FFFFFF"/>
                </a:highlight>
                <a:latin typeface="Consolas" panose="020B0609020204030204" pitchFamily="49" charset="0"/>
              </a:rPr>
              <a:t> , </a:t>
            </a:r>
            <a:r>
              <a:rPr lang="en-US" sz="1100" dirty="0" err="1">
                <a:solidFill>
                  <a:srgbClr val="008000"/>
                </a:solidFill>
                <a:highlight>
                  <a:srgbClr val="FFFFFF"/>
                </a:highlight>
                <a:latin typeface="Consolas" panose="020B0609020204030204" pitchFamily="49" charset="0"/>
              </a:rPr>
              <a:t>aşağıdaki</a:t>
            </a:r>
            <a:r>
              <a:rPr lang="en-US" sz="1100" dirty="0">
                <a:solidFill>
                  <a:srgbClr val="008000"/>
                </a:solidFill>
                <a:highlight>
                  <a:srgbClr val="FFFFFF"/>
                </a:highlight>
                <a:latin typeface="Consolas" panose="020B0609020204030204" pitchFamily="49" charset="0"/>
              </a:rPr>
              <a:t> </a:t>
            </a:r>
            <a:r>
              <a:rPr lang="en-US" sz="1100" dirty="0" err="1">
                <a:solidFill>
                  <a:srgbClr val="008000"/>
                </a:solidFill>
                <a:highlight>
                  <a:srgbClr val="FFFFFF"/>
                </a:highlight>
                <a:latin typeface="Consolas" panose="020B0609020204030204" pitchFamily="49" charset="0"/>
              </a:rPr>
              <a:t>ifade</a:t>
            </a:r>
            <a:r>
              <a:rPr lang="en-US" sz="1100" dirty="0">
                <a:solidFill>
                  <a:srgbClr val="008000"/>
                </a:solidFill>
                <a:highlight>
                  <a:srgbClr val="FFFFFF"/>
                </a:highlight>
                <a:latin typeface="Consolas" panose="020B0609020204030204" pitchFamily="49" charset="0"/>
              </a:rPr>
              <a:t> </a:t>
            </a:r>
            <a:r>
              <a:rPr lang="en-US" sz="1100" dirty="0" err="1">
                <a:solidFill>
                  <a:srgbClr val="008000"/>
                </a:solidFill>
                <a:highlight>
                  <a:srgbClr val="FFFFFF"/>
                </a:highlight>
                <a:latin typeface="Consolas" panose="020B0609020204030204" pitchFamily="49" charset="0"/>
              </a:rPr>
              <a:t>isteneni</a:t>
            </a:r>
            <a:r>
              <a:rPr lang="en-US" sz="1100" dirty="0">
                <a:solidFill>
                  <a:srgbClr val="008000"/>
                </a:solidFill>
                <a:highlight>
                  <a:srgbClr val="FFFFFF"/>
                </a:highlight>
                <a:latin typeface="Consolas" panose="020B0609020204030204" pitchFamily="49" charset="0"/>
              </a:rPr>
              <a:t> </a:t>
            </a:r>
            <a:r>
              <a:rPr lang="en-US" sz="1100" dirty="0" err="1">
                <a:solidFill>
                  <a:srgbClr val="008000"/>
                </a:solidFill>
                <a:highlight>
                  <a:srgbClr val="FFFFFF"/>
                </a:highlight>
                <a:latin typeface="Consolas" panose="020B0609020204030204" pitchFamily="49" charset="0"/>
              </a:rPr>
              <a:t>yapmaz</a:t>
            </a:r>
            <a:r>
              <a:rPr lang="en-US" sz="1100" dirty="0">
                <a:solidFill>
                  <a:srgbClr val="008000"/>
                </a:solidFill>
                <a:highlight>
                  <a:srgbClr val="FFFFFF"/>
                </a:highlight>
                <a:latin typeface="Consolas" panose="020B0609020204030204" pitchFamily="49" charset="0"/>
              </a:rPr>
              <a: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con.TryUpdate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a:t>
            </a:r>
            <a:r>
              <a:rPr lang="en-US" sz="1100" dirty="0" err="1">
                <a:solidFill>
                  <a:srgbClr val="A31515"/>
                </a:solidFill>
                <a:highlight>
                  <a:srgbClr val="FFFFFF"/>
                </a:highlight>
                <a:latin typeface="Consolas" panose="020B0609020204030204" pitchFamily="49" charset="0"/>
              </a:rPr>
              <a:t>kalem</a:t>
            </a:r>
            <a:r>
              <a:rPr lang="en-US" sz="1100" dirty="0">
                <a:solidFill>
                  <a:srgbClr val="A31515"/>
                </a:solidFill>
                <a:highlight>
                  <a:srgbClr val="FFFFFF"/>
                </a:highlight>
                <a:latin typeface="Consolas" panose="020B0609020204030204" pitchFamily="49" charset="0"/>
              </a:rPr>
              <a:t>"</a:t>
            </a:r>
            <a:r>
              <a:rPr lang="en-US" sz="1100" dirty="0">
                <a:solidFill>
                  <a:srgbClr val="000000"/>
                </a:solidFill>
                <a:highlight>
                  <a:srgbClr val="FFFFFF"/>
                </a:highlight>
                <a:latin typeface="Consolas" panose="020B0609020204030204" pitchFamily="49" charset="0"/>
              </a:rPr>
              <a:t>, 200, 4);</a:t>
            </a:r>
          </a:p>
          <a:p>
            <a:r>
              <a:rPr lang="en-US" sz="1100" dirty="0">
                <a:solidFill>
                  <a:srgbClr val="000000"/>
                </a:solidFill>
                <a:highlight>
                  <a:srgbClr val="FFFFFF"/>
                </a:highlight>
                <a:latin typeface="Consolas" panose="020B0609020204030204" pitchFamily="49" charset="0"/>
              </a:rPr>
              <a:t>            richTextBox1.Text += </a:t>
            </a:r>
            <a:r>
              <a:rPr lang="en-US" sz="1100" dirty="0">
                <a:solidFill>
                  <a:srgbClr val="A31515"/>
                </a:solidFill>
                <a:highlight>
                  <a:srgbClr val="FFFFFF"/>
                </a:highlight>
                <a:latin typeface="Consolas" panose="020B0609020204030204" pitchFamily="49" charset="0"/>
              </a:rPr>
              <a:t>"</a:t>
            </a:r>
            <a:r>
              <a:rPr lang="en-US" sz="1100" dirty="0" err="1">
                <a:solidFill>
                  <a:srgbClr val="A31515"/>
                </a:solidFill>
                <a:highlight>
                  <a:srgbClr val="FFFFFF"/>
                </a:highlight>
                <a:latin typeface="Consolas" panose="020B0609020204030204" pitchFamily="49" charset="0"/>
              </a:rPr>
              <a:t>con.TryUpdate</a:t>
            </a:r>
            <a:r>
              <a:rPr lang="en-US" sz="1100" dirty="0">
                <a:solidFill>
                  <a:srgbClr val="A31515"/>
                </a:solidFill>
                <a:highlight>
                  <a:srgbClr val="FFFFFF"/>
                </a:highlight>
                <a:latin typeface="Consolas" panose="020B0609020204030204" pitchFamily="49" charset="0"/>
              </a:rPr>
              <a:t>(\"</a:t>
            </a:r>
            <a:r>
              <a:rPr lang="en-US" sz="1100" dirty="0" err="1">
                <a:solidFill>
                  <a:srgbClr val="A31515"/>
                </a:solidFill>
                <a:highlight>
                  <a:srgbClr val="FFFFFF"/>
                </a:highlight>
                <a:latin typeface="Consolas" panose="020B0609020204030204" pitchFamily="49" charset="0"/>
              </a:rPr>
              <a:t>kalem</a:t>
            </a:r>
            <a:r>
              <a:rPr lang="en-US" sz="1100" dirty="0">
                <a:solidFill>
                  <a:srgbClr val="A31515"/>
                </a:solidFill>
                <a:highlight>
                  <a:srgbClr val="FFFFFF"/>
                </a:highlight>
                <a:latin typeface="Consolas" panose="020B0609020204030204" pitchFamily="49" charset="0"/>
              </a:rPr>
              <a:t>\", 200,4); den </a:t>
            </a:r>
            <a:r>
              <a:rPr lang="en-US" sz="1100" dirty="0" err="1">
                <a:solidFill>
                  <a:srgbClr val="A31515"/>
                </a:solidFill>
                <a:highlight>
                  <a:srgbClr val="FFFFFF"/>
                </a:highlight>
                <a:latin typeface="Consolas" panose="020B0609020204030204" pitchFamily="49" charset="0"/>
              </a:rPr>
              <a:t>sonra</a:t>
            </a:r>
            <a:r>
              <a:rPr lang="en-US" sz="1100" dirty="0">
                <a:solidFill>
                  <a:srgbClr val="A31515"/>
                </a:solidFill>
                <a:highlight>
                  <a:srgbClr val="FFFFFF"/>
                </a:highlight>
                <a:latin typeface="Consolas" panose="020B0609020204030204" pitchFamily="49" charset="0"/>
              </a:rPr>
              <a:t> \n"</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richTextBox1.Text += con[</a:t>
            </a:r>
            <a:r>
              <a:rPr lang="en-US" sz="1100" dirty="0">
                <a:solidFill>
                  <a:srgbClr val="A31515"/>
                </a:solidFill>
                <a:highlight>
                  <a:srgbClr val="FFFFFF"/>
                </a:highlight>
                <a:latin typeface="Consolas" panose="020B0609020204030204" pitchFamily="49" charset="0"/>
              </a:rPr>
              <a:t>"</a:t>
            </a:r>
            <a:r>
              <a:rPr lang="en-US" sz="1100" dirty="0" err="1">
                <a:solidFill>
                  <a:srgbClr val="A31515"/>
                </a:solidFill>
                <a:highlight>
                  <a:srgbClr val="FFFFFF"/>
                </a:highlight>
                <a:latin typeface="Consolas" panose="020B0609020204030204" pitchFamily="49" charset="0"/>
              </a:rPr>
              <a:t>kalem</a:t>
            </a:r>
            <a:r>
              <a:rPr lang="en-US" sz="1100" dirty="0">
                <a:solidFill>
                  <a:srgbClr val="A31515"/>
                </a:solidFill>
                <a:highlight>
                  <a:srgbClr val="FFFFFF"/>
                </a:highlight>
                <a:latin typeface="Consolas" panose="020B0609020204030204" pitchFamily="49" charset="0"/>
              </a:rPr>
              <a:t>"</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"\n"</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008000"/>
                </a:solidFill>
                <a:highlight>
                  <a:srgbClr val="FFFFFF"/>
                </a:highlight>
                <a:latin typeface="Consolas" panose="020B0609020204030204" pitchFamily="49" charset="0"/>
              </a:rPr>
              <a:t>// </a:t>
            </a:r>
            <a:r>
              <a:rPr lang="en-US" sz="1100" dirty="0" err="1">
                <a:solidFill>
                  <a:srgbClr val="008000"/>
                </a:solidFill>
                <a:highlight>
                  <a:srgbClr val="FFFFFF"/>
                </a:highlight>
                <a:latin typeface="Consolas" panose="020B0609020204030204" pitchFamily="49" charset="0"/>
              </a:rPr>
              <a:t>Değer</a:t>
            </a:r>
            <a:r>
              <a:rPr lang="en-US" sz="1100" dirty="0">
                <a:solidFill>
                  <a:srgbClr val="008000"/>
                </a:solidFill>
                <a:highlight>
                  <a:srgbClr val="FFFFFF"/>
                </a:highlight>
                <a:latin typeface="Consolas" panose="020B0609020204030204" pitchFamily="49" charset="0"/>
              </a:rPr>
              <a:t> 1 </a:t>
            </a:r>
            <a:r>
              <a:rPr lang="en-US" sz="1100" dirty="0" err="1">
                <a:solidFill>
                  <a:srgbClr val="008000"/>
                </a:solidFill>
                <a:highlight>
                  <a:srgbClr val="FFFFFF"/>
                </a:highlight>
                <a:latin typeface="Consolas" panose="020B0609020204030204" pitchFamily="49" charset="0"/>
              </a:rPr>
              <a:t>ise</a:t>
            </a:r>
            <a:r>
              <a:rPr lang="en-US" sz="1100" dirty="0">
                <a:solidFill>
                  <a:srgbClr val="008000"/>
                </a:solidFill>
                <a:highlight>
                  <a:srgbClr val="FFFFFF"/>
                </a:highlight>
                <a:latin typeface="Consolas" panose="020B0609020204030204" pitchFamily="49" charset="0"/>
              </a:rPr>
              <a:t> </a:t>
            </a:r>
            <a:r>
              <a:rPr lang="en-US" sz="1100" dirty="0" err="1">
                <a:solidFill>
                  <a:srgbClr val="008000"/>
                </a:solidFill>
                <a:highlight>
                  <a:srgbClr val="FFFFFF"/>
                </a:highlight>
                <a:latin typeface="Consolas" panose="020B0609020204030204" pitchFamily="49" charset="0"/>
              </a:rPr>
              <a:t>güncelle</a:t>
            </a:r>
            <a:r>
              <a:rPr lang="en-US" sz="1100" dirty="0">
                <a:solidFill>
                  <a:srgbClr val="008000"/>
                </a:solidFill>
                <a:highlight>
                  <a:srgbClr val="FFFFFF"/>
                </a:highlight>
                <a:latin typeface="Consolas" panose="020B0609020204030204" pitchFamily="49" charset="0"/>
              </a:rPr>
              <a:t> , </a:t>
            </a:r>
            <a:r>
              <a:rPr lang="en-US" sz="1100" dirty="0" err="1">
                <a:solidFill>
                  <a:srgbClr val="008000"/>
                </a:solidFill>
                <a:highlight>
                  <a:srgbClr val="FFFFFF"/>
                </a:highlight>
                <a:latin typeface="Consolas" panose="020B0609020204030204" pitchFamily="49" charset="0"/>
              </a:rPr>
              <a:t>aşağıdaki</a:t>
            </a:r>
            <a:r>
              <a:rPr lang="en-US" sz="1100" dirty="0">
                <a:solidFill>
                  <a:srgbClr val="008000"/>
                </a:solidFill>
                <a:highlight>
                  <a:srgbClr val="FFFFFF"/>
                </a:highlight>
                <a:latin typeface="Consolas" panose="020B0609020204030204" pitchFamily="49" charset="0"/>
              </a:rPr>
              <a:t> </a:t>
            </a:r>
            <a:r>
              <a:rPr lang="en-US" sz="1100" dirty="0" err="1">
                <a:solidFill>
                  <a:srgbClr val="008000"/>
                </a:solidFill>
                <a:highlight>
                  <a:srgbClr val="FFFFFF"/>
                </a:highlight>
                <a:latin typeface="Consolas" panose="020B0609020204030204" pitchFamily="49" charset="0"/>
              </a:rPr>
              <a:t>ifade</a:t>
            </a:r>
            <a:r>
              <a:rPr lang="en-US" sz="1100" dirty="0">
                <a:solidFill>
                  <a:srgbClr val="008000"/>
                </a:solidFill>
                <a:highlight>
                  <a:srgbClr val="FFFFFF"/>
                </a:highlight>
                <a:latin typeface="Consolas" panose="020B0609020204030204" pitchFamily="49" charset="0"/>
              </a:rPr>
              <a:t> </a:t>
            </a:r>
            <a:r>
              <a:rPr lang="en-US" sz="1100" dirty="0" err="1">
                <a:solidFill>
                  <a:srgbClr val="008000"/>
                </a:solidFill>
                <a:highlight>
                  <a:srgbClr val="FFFFFF"/>
                </a:highlight>
                <a:latin typeface="Consolas" panose="020B0609020204030204" pitchFamily="49" charset="0"/>
              </a:rPr>
              <a:t>isteneni</a:t>
            </a:r>
            <a:r>
              <a:rPr lang="en-US" sz="1100" dirty="0">
                <a:solidFill>
                  <a:srgbClr val="008000"/>
                </a:solidFill>
                <a:highlight>
                  <a:srgbClr val="FFFFFF"/>
                </a:highlight>
                <a:latin typeface="Consolas" panose="020B0609020204030204" pitchFamily="49" charset="0"/>
              </a:rPr>
              <a:t> </a:t>
            </a:r>
            <a:r>
              <a:rPr lang="en-US" sz="1100" dirty="0" err="1">
                <a:solidFill>
                  <a:srgbClr val="008000"/>
                </a:solidFill>
                <a:highlight>
                  <a:srgbClr val="FFFFFF"/>
                </a:highlight>
                <a:latin typeface="Consolas" panose="020B0609020204030204" pitchFamily="49" charset="0"/>
              </a:rPr>
              <a:t>yapar</a:t>
            </a:r>
            <a:r>
              <a:rPr lang="en-US" sz="1100" dirty="0">
                <a:solidFill>
                  <a:srgbClr val="008000"/>
                </a:solidFill>
                <a:highlight>
                  <a:srgbClr val="FFFFFF"/>
                </a:highlight>
                <a:latin typeface="Consolas" panose="020B0609020204030204" pitchFamily="49" charset="0"/>
              </a:rPr>
              <a: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con.TryUpdate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a:t>
            </a:r>
            <a:r>
              <a:rPr lang="en-US" sz="1100" dirty="0" err="1">
                <a:solidFill>
                  <a:srgbClr val="A31515"/>
                </a:solidFill>
                <a:highlight>
                  <a:srgbClr val="FFFFFF"/>
                </a:highlight>
                <a:latin typeface="Consolas" panose="020B0609020204030204" pitchFamily="49" charset="0"/>
              </a:rPr>
              <a:t>kalem</a:t>
            </a:r>
            <a:r>
              <a:rPr lang="en-US" sz="1100" dirty="0">
                <a:solidFill>
                  <a:srgbClr val="A31515"/>
                </a:solidFill>
                <a:highlight>
                  <a:srgbClr val="FFFFFF"/>
                </a:highlight>
                <a:latin typeface="Consolas" panose="020B0609020204030204" pitchFamily="49" charset="0"/>
              </a:rPr>
              <a:t>"</a:t>
            </a:r>
            <a:r>
              <a:rPr lang="en-US" sz="1100" dirty="0">
                <a:solidFill>
                  <a:srgbClr val="000000"/>
                </a:solidFill>
                <a:highlight>
                  <a:srgbClr val="FFFFFF"/>
                </a:highlight>
                <a:latin typeface="Consolas" panose="020B0609020204030204" pitchFamily="49" charset="0"/>
              </a:rPr>
              <a:t>, 100, 1);</a:t>
            </a:r>
          </a:p>
          <a:p>
            <a:r>
              <a:rPr lang="en-US" sz="1100" dirty="0">
                <a:solidFill>
                  <a:srgbClr val="000000"/>
                </a:solidFill>
                <a:highlight>
                  <a:srgbClr val="FFFFFF"/>
                </a:highlight>
                <a:latin typeface="Consolas" panose="020B0609020204030204" pitchFamily="49" charset="0"/>
              </a:rPr>
              <a:t>            richTextBox1.Text += </a:t>
            </a:r>
            <a:r>
              <a:rPr lang="en-US" sz="1100" dirty="0">
                <a:solidFill>
                  <a:srgbClr val="A31515"/>
                </a:solidFill>
                <a:highlight>
                  <a:srgbClr val="FFFFFF"/>
                </a:highlight>
                <a:latin typeface="Consolas" panose="020B0609020204030204" pitchFamily="49" charset="0"/>
              </a:rPr>
              <a:t>"</a:t>
            </a:r>
            <a:r>
              <a:rPr lang="en-US" sz="1100" dirty="0" err="1">
                <a:solidFill>
                  <a:srgbClr val="A31515"/>
                </a:solidFill>
                <a:highlight>
                  <a:srgbClr val="FFFFFF"/>
                </a:highlight>
                <a:latin typeface="Consolas" panose="020B0609020204030204" pitchFamily="49" charset="0"/>
              </a:rPr>
              <a:t>con.TryUpdate</a:t>
            </a:r>
            <a:r>
              <a:rPr lang="en-US" sz="1100" dirty="0">
                <a:solidFill>
                  <a:srgbClr val="A31515"/>
                </a:solidFill>
                <a:highlight>
                  <a:srgbClr val="FFFFFF"/>
                </a:highlight>
                <a:latin typeface="Consolas" panose="020B0609020204030204" pitchFamily="49" charset="0"/>
              </a:rPr>
              <a:t>(\"</a:t>
            </a:r>
            <a:r>
              <a:rPr lang="en-US" sz="1100" dirty="0" err="1">
                <a:solidFill>
                  <a:srgbClr val="A31515"/>
                </a:solidFill>
                <a:highlight>
                  <a:srgbClr val="FFFFFF"/>
                </a:highlight>
                <a:latin typeface="Consolas" panose="020B0609020204030204" pitchFamily="49" charset="0"/>
              </a:rPr>
              <a:t>kalem</a:t>
            </a:r>
            <a:r>
              <a:rPr lang="en-US" sz="1100" dirty="0">
                <a:solidFill>
                  <a:srgbClr val="A31515"/>
                </a:solidFill>
                <a:highlight>
                  <a:srgbClr val="FFFFFF"/>
                </a:highlight>
                <a:latin typeface="Consolas" panose="020B0609020204030204" pitchFamily="49" charset="0"/>
              </a:rPr>
              <a:t>\", 100,1); den </a:t>
            </a:r>
            <a:r>
              <a:rPr lang="en-US" sz="1100" dirty="0" err="1">
                <a:solidFill>
                  <a:srgbClr val="A31515"/>
                </a:solidFill>
                <a:highlight>
                  <a:srgbClr val="FFFFFF"/>
                </a:highlight>
                <a:latin typeface="Consolas" panose="020B0609020204030204" pitchFamily="49" charset="0"/>
              </a:rPr>
              <a:t>sonra</a:t>
            </a:r>
            <a:r>
              <a:rPr lang="en-US" sz="1100" dirty="0">
                <a:solidFill>
                  <a:srgbClr val="A31515"/>
                </a:solidFill>
                <a:highlight>
                  <a:srgbClr val="FFFFFF"/>
                </a:highlight>
                <a:latin typeface="Consolas" panose="020B0609020204030204" pitchFamily="49" charset="0"/>
              </a:rPr>
              <a:t> \n"</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008000"/>
                </a:solidFill>
                <a:highlight>
                  <a:srgbClr val="FFFFFF"/>
                </a:highlight>
                <a:latin typeface="Consolas" panose="020B0609020204030204" pitchFamily="49" charset="0"/>
              </a:rPr>
              <a:t>// </a:t>
            </a:r>
            <a:r>
              <a:rPr lang="en-US" sz="1100" dirty="0" err="1">
                <a:solidFill>
                  <a:srgbClr val="008000"/>
                </a:solidFill>
                <a:highlight>
                  <a:srgbClr val="FFFFFF"/>
                </a:highlight>
                <a:latin typeface="Consolas" panose="020B0609020204030204" pitchFamily="49" charset="0"/>
              </a:rPr>
              <a:t>Güncel</a:t>
            </a:r>
            <a:r>
              <a:rPr lang="en-US" sz="1100" dirty="0">
                <a:solidFill>
                  <a:srgbClr val="008000"/>
                </a:solidFill>
                <a:highlight>
                  <a:srgbClr val="FFFFFF"/>
                </a:highlight>
                <a:latin typeface="Consolas" panose="020B0609020204030204" pitchFamily="49" charset="0"/>
              </a:rPr>
              <a:t> </a:t>
            </a:r>
            <a:r>
              <a:rPr lang="en-US" sz="1100" dirty="0" err="1">
                <a:solidFill>
                  <a:srgbClr val="008000"/>
                </a:solidFill>
                <a:highlight>
                  <a:srgbClr val="FFFFFF"/>
                </a:highlight>
                <a:latin typeface="Consolas" panose="020B0609020204030204" pitchFamily="49" charset="0"/>
              </a:rPr>
              <a:t>değeri</a:t>
            </a:r>
            <a:r>
              <a:rPr lang="en-US" sz="1100" dirty="0">
                <a:solidFill>
                  <a:srgbClr val="008000"/>
                </a:solidFill>
                <a:highlight>
                  <a:srgbClr val="FFFFFF"/>
                </a:highlight>
                <a:latin typeface="Consolas" panose="020B0609020204030204" pitchFamily="49" charset="0"/>
              </a:rPr>
              <a:t> </a:t>
            </a:r>
            <a:r>
              <a:rPr lang="en-US" sz="1100" dirty="0" err="1">
                <a:solidFill>
                  <a:srgbClr val="008000"/>
                </a:solidFill>
                <a:highlight>
                  <a:srgbClr val="FFFFFF"/>
                </a:highlight>
                <a:latin typeface="Consolas" panose="020B0609020204030204" pitchFamily="49" charset="0"/>
              </a:rPr>
              <a:t>yazdır</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richTextBox1.Text+= con[</a:t>
            </a:r>
            <a:r>
              <a:rPr lang="en-US" sz="1100" dirty="0">
                <a:solidFill>
                  <a:srgbClr val="A31515"/>
                </a:solidFill>
                <a:highlight>
                  <a:srgbClr val="FFFFFF"/>
                </a:highlight>
                <a:latin typeface="Consolas" panose="020B0609020204030204" pitchFamily="49" charset="0"/>
              </a:rPr>
              <a:t>"</a:t>
            </a:r>
            <a:r>
              <a:rPr lang="en-US" sz="1100" dirty="0" err="1">
                <a:solidFill>
                  <a:srgbClr val="A31515"/>
                </a:solidFill>
                <a:highlight>
                  <a:srgbClr val="FFFFFF"/>
                </a:highlight>
                <a:latin typeface="Consolas" panose="020B0609020204030204" pitchFamily="49" charset="0"/>
              </a:rPr>
              <a:t>kalem</a:t>
            </a:r>
            <a:r>
              <a:rPr lang="en-US" sz="1100" dirty="0">
                <a:solidFill>
                  <a:srgbClr val="A31515"/>
                </a:solidFill>
                <a:highlight>
                  <a:srgbClr val="FFFFFF"/>
                </a:highlight>
                <a:latin typeface="Consolas" panose="020B0609020204030204" pitchFamily="49" charset="0"/>
              </a:rPr>
              <a:t>"</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17855314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8600" y="0"/>
            <a:ext cx="3893662" cy="7109639"/>
          </a:xfrm>
          <a:prstGeom prst="rect">
            <a:avLst/>
          </a:prstGeom>
        </p:spPr>
        <p:txBody>
          <a:bodyPr wrap="square">
            <a:spAutoFit/>
          </a:bodyPr>
          <a:lstStyle/>
          <a:p>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namespace</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Genericandpolimorfizm</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a:t>
            </a:r>
          </a:p>
          <a:p>
            <a:r>
              <a:rPr lang="en-US" sz="1200" dirty="0" smtClean="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partial</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class</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Form1</a:t>
            </a:r>
            <a:r>
              <a:rPr lang="en-US" sz="1200" dirty="0">
                <a:solidFill>
                  <a:srgbClr val="000000"/>
                </a:solidFill>
                <a:highlight>
                  <a:srgbClr val="FFFFFF"/>
                </a:highlight>
                <a:latin typeface="Consolas" panose="020B0609020204030204" pitchFamily="49" charset="0"/>
              </a:rPr>
              <a:t> : </a:t>
            </a:r>
            <a:r>
              <a:rPr lang="en-US" sz="1200" dirty="0">
                <a:solidFill>
                  <a:srgbClr val="2B91AF"/>
                </a:solidFill>
                <a:highlight>
                  <a:srgbClr val="FFFFFF"/>
                </a:highlight>
                <a:latin typeface="Consolas" panose="020B0609020204030204" pitchFamily="49" charset="0"/>
              </a:rPr>
              <a:t>Form</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abstract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class</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Vehicle</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virtual</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Wheels()</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0;</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class</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Bicycle</a:t>
            </a:r>
            <a:r>
              <a:rPr lang="en-US" sz="1200" dirty="0">
                <a:solidFill>
                  <a:srgbClr val="000000"/>
                </a:solidFill>
                <a:highlight>
                  <a:srgbClr val="FFFFFF"/>
                </a:highlight>
                <a:latin typeface="Consolas" panose="020B0609020204030204" pitchFamily="49" charset="0"/>
              </a:rPr>
              <a:t> : </a:t>
            </a:r>
            <a:r>
              <a:rPr lang="en-US" sz="1200" dirty="0">
                <a:solidFill>
                  <a:srgbClr val="2B91AF"/>
                </a:solidFill>
                <a:highlight>
                  <a:srgbClr val="FFFFFF"/>
                </a:highlight>
                <a:latin typeface="Consolas" panose="020B0609020204030204" pitchFamily="49" charset="0"/>
              </a:rPr>
              <a:t>Vehicle</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override</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Wheels()</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2;</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class</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Araba</a:t>
            </a:r>
            <a:r>
              <a:rPr lang="en-US" sz="1200" dirty="0">
                <a:solidFill>
                  <a:srgbClr val="000000"/>
                </a:solidFill>
                <a:highlight>
                  <a:srgbClr val="FFFFFF"/>
                </a:highlight>
                <a:latin typeface="Consolas" panose="020B0609020204030204" pitchFamily="49" charset="0"/>
              </a:rPr>
              <a:t> : </a:t>
            </a:r>
            <a:r>
              <a:rPr lang="en-US" sz="1200" dirty="0">
                <a:solidFill>
                  <a:srgbClr val="2B91AF"/>
                </a:solidFill>
                <a:highlight>
                  <a:srgbClr val="FFFFFF"/>
                </a:highlight>
                <a:latin typeface="Consolas" panose="020B0609020204030204" pitchFamily="49" charset="0"/>
              </a:rPr>
              <a:t>Vehicle</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override</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Wheels()</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4;</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class</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Truck</a:t>
            </a:r>
            <a:r>
              <a:rPr lang="en-US" sz="1200" dirty="0">
                <a:solidFill>
                  <a:srgbClr val="000000"/>
                </a:solidFill>
                <a:highlight>
                  <a:srgbClr val="FFFFFF"/>
                </a:highlight>
                <a:latin typeface="Consolas" panose="020B0609020204030204" pitchFamily="49" charset="0"/>
              </a:rPr>
              <a:t> : </a:t>
            </a:r>
            <a:r>
              <a:rPr lang="en-US" sz="1200" dirty="0">
                <a:solidFill>
                  <a:srgbClr val="2B91AF"/>
                </a:solidFill>
                <a:highlight>
                  <a:srgbClr val="FFFFFF"/>
                </a:highlight>
                <a:latin typeface="Consolas" panose="020B0609020204030204" pitchFamily="49" charset="0"/>
              </a:rPr>
              <a:t>Vehicle</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override</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Wheels()</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18;</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Form1()</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InitializeComponent</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smtClean="0">
                <a:solidFill>
                  <a:srgbClr val="000000"/>
                </a:solidFill>
                <a:highlight>
                  <a:srgbClr val="FFFFFF"/>
                </a:highlight>
                <a:latin typeface="Consolas" panose="020B0609020204030204" pitchFamily="49" charset="0"/>
              </a:rPr>
              <a:t>        </a:t>
            </a:r>
            <a:endParaRPr lang="en-US" sz="1200" dirty="0"/>
          </a:p>
        </p:txBody>
      </p:sp>
      <p:sp>
        <p:nvSpPr>
          <p:cNvPr id="3" name="Dikdörtgen 2"/>
          <p:cNvSpPr/>
          <p:nvPr/>
        </p:nvSpPr>
        <p:spPr>
          <a:xfrm>
            <a:off x="3563888" y="404664"/>
            <a:ext cx="5688632" cy="2800767"/>
          </a:xfrm>
          <a:prstGeom prst="rect">
            <a:avLst/>
          </a:prstGeom>
        </p:spPr>
        <p:txBody>
          <a:bodyPr wrap="square">
            <a:spAutoFit/>
          </a:bodyPr>
          <a:lstStyle/>
          <a:p>
            <a:pPr lvl="0"/>
            <a:r>
              <a:rPr lang="en-US" sz="1100" dirty="0">
                <a:solidFill>
                  <a:srgbClr val="0000FF"/>
                </a:solidFill>
                <a:highlight>
                  <a:srgbClr val="FFFFFF"/>
                </a:highlight>
                <a:latin typeface="Consolas" panose="020B0609020204030204" pitchFamily="49" charset="0"/>
              </a:rPr>
              <a:t>private</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void</a:t>
            </a:r>
            <a:r>
              <a:rPr lang="en-US" sz="1100" dirty="0">
                <a:solidFill>
                  <a:srgbClr val="000000"/>
                </a:solidFill>
                <a:highlight>
                  <a:srgbClr val="FFFFFF"/>
                </a:highlight>
                <a:latin typeface="Consolas" panose="020B0609020204030204" pitchFamily="49" charset="0"/>
              </a:rPr>
              <a:t> button1_Click(</a:t>
            </a:r>
            <a:r>
              <a:rPr lang="en-US" sz="1100" dirty="0">
                <a:solidFill>
                  <a:srgbClr val="0000FF"/>
                </a:solidFill>
                <a:highlight>
                  <a:srgbClr val="FFFFFF"/>
                </a:highlight>
                <a:latin typeface="Consolas" panose="020B0609020204030204" pitchFamily="49" charset="0"/>
              </a:rPr>
              <a:t>object</a:t>
            </a:r>
            <a:r>
              <a:rPr lang="en-US" sz="1100" dirty="0">
                <a:solidFill>
                  <a:srgbClr val="000000"/>
                </a:solidFill>
                <a:highlight>
                  <a:srgbClr val="FFFFFF"/>
                </a:highlight>
                <a:latin typeface="Consolas" panose="020B0609020204030204" pitchFamily="49" charset="0"/>
              </a:rPr>
              <a:t> sender, </a:t>
            </a:r>
            <a:r>
              <a:rPr lang="en-US" sz="1100" dirty="0" err="1">
                <a:solidFill>
                  <a:srgbClr val="2B91AF"/>
                </a:solidFill>
                <a:highlight>
                  <a:srgbClr val="FFFFFF"/>
                </a:highlight>
                <a:latin typeface="Consolas" panose="020B0609020204030204" pitchFamily="49" charset="0"/>
              </a:rPr>
              <a:t>EventArgs</a:t>
            </a:r>
            <a:r>
              <a:rPr lang="en-US" sz="1100" dirty="0">
                <a:solidFill>
                  <a:srgbClr val="000000"/>
                </a:solidFill>
                <a:highlight>
                  <a:srgbClr val="FFFFFF"/>
                </a:highlight>
                <a:latin typeface="Consolas" panose="020B0609020204030204" pitchFamily="49" charset="0"/>
              </a:rPr>
              <a:t> e)</a:t>
            </a:r>
          </a:p>
          <a:p>
            <a:pPr lvl="0"/>
            <a:r>
              <a:rPr lang="en-US" sz="1100" dirty="0">
                <a:solidFill>
                  <a:srgbClr val="000000"/>
                </a:solidFill>
                <a:highlight>
                  <a:srgbClr val="FFFFFF"/>
                </a:highlight>
                <a:latin typeface="Consolas" panose="020B0609020204030204" pitchFamily="49" charset="0"/>
              </a:rPr>
              <a:t>        {</a:t>
            </a:r>
          </a:p>
          <a:p>
            <a:pPr lvl="0"/>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List</a:t>
            </a:r>
            <a:r>
              <a:rPr lang="en-US" sz="1100" dirty="0">
                <a:solidFill>
                  <a:srgbClr val="000000"/>
                </a:solidFill>
                <a:highlight>
                  <a:srgbClr val="FFFFFF"/>
                </a:highlight>
                <a:latin typeface="Consolas" panose="020B0609020204030204" pitchFamily="49" charset="0"/>
              </a:rPr>
              <a:t>&lt;</a:t>
            </a:r>
            <a:r>
              <a:rPr lang="en-US" sz="1100" dirty="0">
                <a:solidFill>
                  <a:srgbClr val="2B91AF"/>
                </a:solidFill>
                <a:highlight>
                  <a:srgbClr val="FFFFFF"/>
                </a:highlight>
                <a:latin typeface="Consolas" panose="020B0609020204030204" pitchFamily="49" charset="0"/>
              </a:rPr>
              <a:t>Vehicle</a:t>
            </a:r>
            <a:r>
              <a:rPr lang="en-US" sz="1100" dirty="0">
                <a:solidFill>
                  <a:srgbClr val="000000"/>
                </a:solidFill>
                <a:highlight>
                  <a:srgbClr val="FFFFFF"/>
                </a:highlight>
                <a:latin typeface="Consolas" panose="020B0609020204030204" pitchFamily="49" charset="0"/>
              </a:rPr>
              <a:t>&gt; vehicles = </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List</a:t>
            </a:r>
            <a:r>
              <a:rPr lang="en-US" sz="1100" dirty="0">
                <a:solidFill>
                  <a:srgbClr val="000000"/>
                </a:solidFill>
                <a:highlight>
                  <a:srgbClr val="FFFFFF"/>
                </a:highlight>
                <a:latin typeface="Consolas" panose="020B0609020204030204" pitchFamily="49" charset="0"/>
              </a:rPr>
              <a:t>&lt;</a:t>
            </a:r>
            <a:r>
              <a:rPr lang="en-US" sz="1100" dirty="0">
                <a:solidFill>
                  <a:srgbClr val="2B91AF"/>
                </a:solidFill>
                <a:highlight>
                  <a:srgbClr val="FFFFFF"/>
                </a:highlight>
                <a:latin typeface="Consolas" panose="020B0609020204030204" pitchFamily="49" charset="0"/>
              </a:rPr>
              <a:t>Vehicle</a:t>
            </a:r>
            <a:r>
              <a:rPr lang="en-US" sz="1100" dirty="0">
                <a:solidFill>
                  <a:srgbClr val="000000"/>
                </a:solidFill>
                <a:highlight>
                  <a:srgbClr val="FFFFFF"/>
                </a:highlight>
                <a:latin typeface="Consolas" panose="020B0609020204030204" pitchFamily="49" charset="0"/>
              </a:rPr>
              <a:t>&gt;();</a:t>
            </a:r>
          </a:p>
          <a:p>
            <a:pPr lvl="0"/>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vehicles.Add</a:t>
            </a:r>
            <a:r>
              <a:rPr lang="en-US" sz="1100" dirty="0">
                <a:solidFill>
                  <a:srgbClr val="000000"/>
                </a:solidFill>
                <a:highlight>
                  <a:srgbClr val="FFFFFF"/>
                </a:highlight>
                <a:latin typeface="Consolas" panose="020B0609020204030204" pitchFamily="49" charset="0"/>
              </a:rPr>
              <a:t>(</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Bicycle</a:t>
            </a:r>
            <a:r>
              <a:rPr lang="en-US" sz="1100" dirty="0">
                <a:solidFill>
                  <a:srgbClr val="000000"/>
                </a:solidFill>
                <a:highlight>
                  <a:srgbClr val="FFFFFF"/>
                </a:highlight>
                <a:latin typeface="Consolas" panose="020B0609020204030204" pitchFamily="49" charset="0"/>
              </a:rPr>
              <a:t>());</a:t>
            </a:r>
          </a:p>
          <a:p>
            <a:pPr lvl="0"/>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vehicles.Add</a:t>
            </a:r>
            <a:r>
              <a:rPr lang="en-US" sz="1100" dirty="0">
                <a:solidFill>
                  <a:srgbClr val="000000"/>
                </a:solidFill>
                <a:highlight>
                  <a:srgbClr val="FFFFFF"/>
                </a:highlight>
                <a:latin typeface="Consolas" panose="020B0609020204030204" pitchFamily="49" charset="0"/>
              </a:rPr>
              <a:t>(</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Araba</a:t>
            </a:r>
            <a:r>
              <a:rPr lang="en-US" sz="1100" dirty="0">
                <a:solidFill>
                  <a:srgbClr val="000000"/>
                </a:solidFill>
                <a:highlight>
                  <a:srgbClr val="FFFFFF"/>
                </a:highlight>
                <a:latin typeface="Consolas" panose="020B0609020204030204" pitchFamily="49" charset="0"/>
              </a:rPr>
              <a:t>());</a:t>
            </a:r>
          </a:p>
          <a:p>
            <a:pPr lvl="0"/>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vehicles.Add</a:t>
            </a:r>
            <a:r>
              <a:rPr lang="en-US" sz="1100" dirty="0">
                <a:solidFill>
                  <a:srgbClr val="000000"/>
                </a:solidFill>
                <a:highlight>
                  <a:srgbClr val="FFFFFF"/>
                </a:highlight>
                <a:latin typeface="Consolas" panose="020B0609020204030204" pitchFamily="49" charset="0"/>
              </a:rPr>
              <a:t>(</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Truck</a:t>
            </a:r>
            <a:r>
              <a:rPr lang="en-US" sz="1100" dirty="0">
                <a:solidFill>
                  <a:srgbClr val="000000"/>
                </a:solidFill>
                <a:highlight>
                  <a:srgbClr val="FFFFFF"/>
                </a:highlight>
                <a:latin typeface="Consolas" panose="020B0609020204030204" pitchFamily="49" charset="0"/>
              </a:rPr>
              <a:t>());</a:t>
            </a:r>
          </a:p>
          <a:p>
            <a:pPr lvl="0"/>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string</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msg</a:t>
            </a:r>
            <a:r>
              <a:rPr lang="en-US" sz="1100" dirty="0">
                <a:solidFill>
                  <a:srgbClr val="000000"/>
                </a:solidFill>
                <a:highlight>
                  <a:srgbClr val="FFFFFF"/>
                </a:highlight>
                <a:latin typeface="Consolas" panose="020B0609020204030204" pitchFamily="49" charset="0"/>
              </a:rPr>
              <a:t> = </a:t>
            </a:r>
            <a:r>
              <a:rPr lang="en-US" sz="1100" dirty="0">
                <a:solidFill>
                  <a:srgbClr val="A31515"/>
                </a:solidFill>
                <a:highlight>
                  <a:srgbClr val="FFFFFF"/>
                </a:highlight>
                <a:latin typeface="Consolas" panose="020B0609020204030204" pitchFamily="49" charset="0"/>
              </a:rPr>
              <a:t>""</a:t>
            </a:r>
            <a:r>
              <a:rPr lang="en-US" sz="1100" dirty="0">
                <a:solidFill>
                  <a:srgbClr val="000000"/>
                </a:solidFill>
                <a:highlight>
                  <a:srgbClr val="FFFFFF"/>
                </a:highlight>
                <a:latin typeface="Consolas" panose="020B0609020204030204" pitchFamily="49" charset="0"/>
              </a:rPr>
              <a:t>;</a:t>
            </a:r>
          </a:p>
          <a:p>
            <a:pPr lvl="0"/>
            <a:r>
              <a:rPr lang="en-US" sz="1100" dirty="0">
                <a:solidFill>
                  <a:srgbClr val="000000"/>
                </a:solidFill>
                <a:highlight>
                  <a:srgbClr val="FFFFFF"/>
                </a:highlight>
                <a:latin typeface="Consolas" panose="020B0609020204030204" pitchFamily="49" charset="0"/>
              </a:rPr>
              <a:t>            </a:t>
            </a:r>
            <a:r>
              <a:rPr lang="en-US" sz="1100" dirty="0" err="1">
                <a:solidFill>
                  <a:srgbClr val="0000FF"/>
                </a:solidFill>
                <a:highlight>
                  <a:srgbClr val="FFFFFF"/>
                </a:highlight>
                <a:latin typeface="Consolas" panose="020B0609020204030204" pitchFamily="49" charset="0"/>
              </a:rPr>
              <a:t>foreach</a:t>
            </a: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Vehicle</a:t>
            </a:r>
            <a:r>
              <a:rPr lang="en-US" sz="1100" dirty="0">
                <a:solidFill>
                  <a:srgbClr val="000000"/>
                </a:solidFill>
                <a:highlight>
                  <a:srgbClr val="FFFFFF"/>
                </a:highlight>
                <a:latin typeface="Consolas" panose="020B0609020204030204" pitchFamily="49" charset="0"/>
              </a:rPr>
              <a:t> v </a:t>
            </a:r>
            <a:r>
              <a:rPr lang="en-US" sz="1100" dirty="0">
                <a:solidFill>
                  <a:srgbClr val="0000FF"/>
                </a:solidFill>
                <a:highlight>
                  <a:srgbClr val="FFFFFF"/>
                </a:highlight>
                <a:latin typeface="Consolas" panose="020B0609020204030204" pitchFamily="49" charset="0"/>
              </a:rPr>
              <a:t>in</a:t>
            </a:r>
            <a:r>
              <a:rPr lang="en-US" sz="1100" dirty="0">
                <a:solidFill>
                  <a:srgbClr val="000000"/>
                </a:solidFill>
                <a:highlight>
                  <a:srgbClr val="FFFFFF"/>
                </a:highlight>
                <a:latin typeface="Consolas" panose="020B0609020204030204" pitchFamily="49" charset="0"/>
              </a:rPr>
              <a:t> vehicles)</a:t>
            </a:r>
          </a:p>
          <a:p>
            <a:pPr lvl="0"/>
            <a:r>
              <a:rPr lang="en-US" sz="1100" dirty="0">
                <a:solidFill>
                  <a:srgbClr val="000000"/>
                </a:solidFill>
                <a:highlight>
                  <a:srgbClr val="FFFFFF"/>
                </a:highlight>
                <a:latin typeface="Consolas" panose="020B0609020204030204" pitchFamily="49" charset="0"/>
              </a:rPr>
              <a:t>            {</a:t>
            </a:r>
          </a:p>
          <a:p>
            <a:pPr lvl="0"/>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msg</a:t>
            </a:r>
            <a:r>
              <a:rPr lang="en-US" sz="1100" dirty="0">
                <a:solidFill>
                  <a:srgbClr val="000000"/>
                </a:solidFill>
                <a:highlight>
                  <a:srgbClr val="FFFFFF"/>
                </a:highlight>
                <a:latin typeface="Consolas" panose="020B0609020204030204" pitchFamily="49" charset="0"/>
              </a:rPr>
              <a:t>+=</a:t>
            </a:r>
            <a:r>
              <a:rPr lang="en-US" sz="1100" dirty="0" err="1">
                <a:solidFill>
                  <a:srgbClr val="000000"/>
                </a:solidFill>
                <a:highlight>
                  <a:srgbClr val="FFFFFF"/>
                </a:highlight>
                <a:latin typeface="Consolas" panose="020B0609020204030204" pitchFamily="49" charset="0"/>
              </a:rPr>
              <a:t>v.GetType</a:t>
            </a:r>
            <a:r>
              <a:rPr lang="en-US" sz="1100" dirty="0">
                <a:solidFill>
                  <a:srgbClr val="000000"/>
                </a:solidFill>
                <a:highlight>
                  <a:srgbClr val="FFFFFF"/>
                </a:highlight>
                <a:latin typeface="Consolas" panose="020B0609020204030204" pitchFamily="49" charset="0"/>
              </a:rPr>
              <a:t>().Name+</a:t>
            </a:r>
            <a:r>
              <a:rPr lang="en-US" sz="1100" dirty="0">
                <a:solidFill>
                  <a:srgbClr val="A31515"/>
                </a:solidFill>
                <a:highlight>
                  <a:srgbClr val="FFFFFF"/>
                </a:highlight>
                <a:latin typeface="Consolas" panose="020B0609020204030204" pitchFamily="49" charset="0"/>
              </a:rPr>
              <a:t>"\t"</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v.Wheels</a:t>
            </a:r>
            <a:r>
              <a:rPr lang="en-US" sz="1100" dirty="0">
                <a:solidFill>
                  <a:srgbClr val="000000"/>
                </a:solidFill>
                <a:highlight>
                  <a:srgbClr val="FFFFFF"/>
                </a:highlight>
                <a:latin typeface="Consolas" panose="020B0609020204030204" pitchFamily="49" charset="0"/>
              </a:rPr>
              <a:t>().</a:t>
            </a:r>
            <a:r>
              <a:rPr lang="en-US" sz="1100" dirty="0" err="1">
                <a:solidFill>
                  <a:srgbClr val="000000"/>
                </a:solidFill>
                <a:highlight>
                  <a:srgbClr val="FFFFFF"/>
                </a:highlight>
                <a:latin typeface="Consolas" panose="020B0609020204030204" pitchFamily="49" charset="0"/>
              </a:rPr>
              <a:t>ToString</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"\n"</a:t>
            </a:r>
            <a:r>
              <a:rPr lang="en-US" sz="1100" dirty="0">
                <a:solidFill>
                  <a:srgbClr val="000000"/>
                </a:solidFill>
                <a:highlight>
                  <a:srgbClr val="FFFFFF"/>
                </a:highlight>
                <a:latin typeface="Consolas" panose="020B0609020204030204" pitchFamily="49" charset="0"/>
              </a:rPr>
              <a:t>;</a:t>
            </a:r>
          </a:p>
          <a:p>
            <a:pPr lvl="0"/>
            <a:r>
              <a:rPr lang="en-US" sz="1100" dirty="0">
                <a:solidFill>
                  <a:srgbClr val="000000"/>
                </a:solidFill>
                <a:highlight>
                  <a:srgbClr val="FFFFFF"/>
                </a:highlight>
                <a:latin typeface="Consolas" panose="020B0609020204030204" pitchFamily="49" charset="0"/>
              </a:rPr>
              <a:t>            }</a:t>
            </a:r>
          </a:p>
          <a:p>
            <a:pPr lvl="0"/>
            <a:r>
              <a:rPr lang="en-US" sz="1100" dirty="0">
                <a:solidFill>
                  <a:srgbClr val="000000"/>
                </a:solidFill>
                <a:highlight>
                  <a:srgbClr val="FFFFFF"/>
                </a:highlight>
                <a:latin typeface="Consolas" panose="020B0609020204030204" pitchFamily="49" charset="0"/>
              </a:rPr>
              <a:t>            </a:t>
            </a:r>
            <a:r>
              <a:rPr lang="en-US" sz="1100" dirty="0" err="1">
                <a:solidFill>
                  <a:srgbClr val="2B91AF"/>
                </a:solidFill>
                <a:highlight>
                  <a:srgbClr val="FFFFFF"/>
                </a:highlight>
                <a:latin typeface="Consolas" panose="020B0609020204030204" pitchFamily="49" charset="0"/>
              </a:rPr>
              <a:t>MessageBox</a:t>
            </a:r>
            <a:r>
              <a:rPr lang="en-US" sz="1100" dirty="0" err="1">
                <a:solidFill>
                  <a:srgbClr val="000000"/>
                </a:solidFill>
                <a:highlight>
                  <a:srgbClr val="FFFFFF"/>
                </a:highlight>
                <a:latin typeface="Consolas" panose="020B0609020204030204" pitchFamily="49" charset="0"/>
              </a:rPr>
              <a:t>.Show</a:t>
            </a:r>
            <a:r>
              <a:rPr lang="en-US" sz="1100" dirty="0">
                <a:solidFill>
                  <a:srgbClr val="000000"/>
                </a:solidFill>
                <a:highlight>
                  <a:srgbClr val="FFFFFF"/>
                </a:highlight>
                <a:latin typeface="Consolas" panose="020B0609020204030204" pitchFamily="49" charset="0"/>
              </a:rPr>
              <a:t>(</a:t>
            </a:r>
            <a:r>
              <a:rPr lang="en-US" sz="1100" dirty="0" err="1">
                <a:solidFill>
                  <a:srgbClr val="000000"/>
                </a:solidFill>
                <a:highlight>
                  <a:srgbClr val="FFFFFF"/>
                </a:highlight>
                <a:latin typeface="Consolas" panose="020B0609020204030204" pitchFamily="49" charset="0"/>
              </a:rPr>
              <a:t>msg</a:t>
            </a:r>
            <a:r>
              <a:rPr lang="en-US" sz="1100" dirty="0">
                <a:solidFill>
                  <a:srgbClr val="000000"/>
                </a:solidFill>
                <a:highlight>
                  <a:srgbClr val="FFFFFF"/>
                </a:highlight>
                <a:latin typeface="Consolas" panose="020B0609020204030204" pitchFamily="49" charset="0"/>
              </a:rPr>
              <a:t>, </a:t>
            </a:r>
            <a:r>
              <a:rPr lang="en-US" sz="1100" dirty="0">
                <a:solidFill>
                  <a:srgbClr val="A31515"/>
                </a:solidFill>
                <a:highlight>
                  <a:srgbClr val="FFFFFF"/>
                </a:highlight>
                <a:latin typeface="Consolas" panose="020B0609020204030204" pitchFamily="49" charset="0"/>
              </a:rPr>
              <a:t>" </a:t>
            </a:r>
            <a:r>
              <a:rPr lang="en-US" sz="1100" dirty="0" err="1">
                <a:solidFill>
                  <a:srgbClr val="A31515"/>
                </a:solidFill>
                <a:highlight>
                  <a:srgbClr val="FFFFFF"/>
                </a:highlight>
                <a:latin typeface="Consolas" panose="020B0609020204030204" pitchFamily="49" charset="0"/>
              </a:rPr>
              <a:t>araçlar</a:t>
            </a:r>
            <a:r>
              <a:rPr lang="en-US" sz="1100" dirty="0">
                <a:solidFill>
                  <a:srgbClr val="A31515"/>
                </a:solidFill>
                <a:highlight>
                  <a:srgbClr val="FFFFFF"/>
                </a:highlight>
                <a:latin typeface="Consolas" panose="020B0609020204030204" pitchFamily="49" charset="0"/>
              </a:rPr>
              <a:t>"</a:t>
            </a:r>
            <a:r>
              <a:rPr lang="en-US" sz="1100" dirty="0">
                <a:solidFill>
                  <a:srgbClr val="000000"/>
                </a:solidFill>
                <a:highlight>
                  <a:srgbClr val="FFFFFF"/>
                </a:highlight>
                <a:latin typeface="Consolas" panose="020B0609020204030204" pitchFamily="49" charset="0"/>
              </a:rPr>
              <a:t>);</a:t>
            </a:r>
          </a:p>
          <a:p>
            <a:pPr lvl="0"/>
            <a:endParaRPr lang="en-US" sz="1100" dirty="0">
              <a:solidFill>
                <a:srgbClr val="000000"/>
              </a:solidFill>
              <a:highlight>
                <a:srgbClr val="FFFFFF"/>
              </a:highlight>
              <a:latin typeface="Consolas" panose="020B0609020204030204" pitchFamily="49" charset="0"/>
            </a:endParaRPr>
          </a:p>
          <a:p>
            <a:pPr lvl="0"/>
            <a:r>
              <a:rPr lang="en-US" sz="1100" dirty="0">
                <a:solidFill>
                  <a:srgbClr val="000000"/>
                </a:solidFill>
                <a:highlight>
                  <a:srgbClr val="FFFFFF"/>
                </a:highlight>
                <a:latin typeface="Consolas" panose="020B0609020204030204" pitchFamily="49" charset="0"/>
              </a:rPr>
              <a:t>        }</a:t>
            </a:r>
          </a:p>
          <a:p>
            <a:pPr lvl="0"/>
            <a:r>
              <a:rPr lang="en-US" sz="1100" dirty="0">
                <a:solidFill>
                  <a:srgbClr val="000000"/>
                </a:solidFill>
                <a:highlight>
                  <a:srgbClr val="FFFFFF"/>
                </a:highlight>
                <a:latin typeface="Consolas" panose="020B0609020204030204" pitchFamily="49" charset="0"/>
              </a:rPr>
              <a:t>    }</a:t>
            </a:r>
          </a:p>
          <a:p>
            <a:pPr lvl="0"/>
            <a:r>
              <a:rPr lang="en-US" sz="1100" dirty="0">
                <a:solidFill>
                  <a:srgbClr val="000000"/>
                </a:solidFill>
                <a:highlight>
                  <a:srgbClr val="FFFFFF"/>
                </a:highlight>
                <a:latin typeface="Consolas" panose="020B0609020204030204" pitchFamily="49" charset="0"/>
              </a:rPr>
              <a:t>}</a:t>
            </a:r>
            <a:endParaRPr lang="en-US" sz="1100" dirty="0">
              <a:solidFill>
                <a:prstClr val="black"/>
              </a:solidFill>
            </a:endParaRPr>
          </a:p>
        </p:txBody>
      </p:sp>
      <p:pic>
        <p:nvPicPr>
          <p:cNvPr id="4" name="Resim 3"/>
          <p:cNvPicPr>
            <a:picLocks noChangeAspect="1"/>
          </p:cNvPicPr>
          <p:nvPr/>
        </p:nvPicPr>
        <p:blipFill>
          <a:blip r:embed="rId2"/>
          <a:stretch>
            <a:fillRect/>
          </a:stretch>
        </p:blipFill>
        <p:spPr>
          <a:xfrm>
            <a:off x="5031841" y="3170438"/>
            <a:ext cx="2752725" cy="2828925"/>
          </a:xfrm>
          <a:prstGeom prst="rect">
            <a:avLst/>
          </a:prstGeom>
        </p:spPr>
      </p:pic>
    </p:spTree>
    <p:extLst>
      <p:ext uri="{BB962C8B-B14F-4D97-AF65-F5344CB8AC3E}">
        <p14:creationId xmlns:p14="http://schemas.microsoft.com/office/powerpoint/2010/main" val="21529132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827584" y="692696"/>
            <a:ext cx="7560840" cy="369332"/>
          </a:xfrm>
          <a:prstGeom prst="rect">
            <a:avLst/>
          </a:prstGeom>
          <a:noFill/>
        </p:spPr>
        <p:txBody>
          <a:bodyPr wrap="square" rtlCol="0">
            <a:spAutoFit/>
          </a:bodyPr>
          <a:lstStyle/>
          <a:p>
            <a:r>
              <a:rPr lang="tr-TR" dirty="0" err="1" smtClean="0"/>
              <a:t>Generic</a:t>
            </a:r>
            <a:r>
              <a:rPr lang="tr-TR" dirty="0" smtClean="0"/>
              <a:t> </a:t>
            </a:r>
            <a:r>
              <a:rPr lang="tr-TR" dirty="0" err="1" smtClean="0"/>
              <a:t>and</a:t>
            </a:r>
            <a:r>
              <a:rPr lang="tr-TR" dirty="0" smtClean="0"/>
              <a:t> operatör </a:t>
            </a:r>
            <a:r>
              <a:rPr lang="tr-TR" dirty="0" err="1" smtClean="0"/>
              <a:t>overloding</a:t>
            </a:r>
            <a:r>
              <a:rPr lang="tr-TR" dirty="0" smtClean="0"/>
              <a:t> </a:t>
            </a:r>
            <a:r>
              <a:rPr lang="tr-TR" dirty="0" err="1" smtClean="0"/>
              <a:t>and</a:t>
            </a:r>
            <a:r>
              <a:rPr lang="tr-TR" dirty="0" smtClean="0"/>
              <a:t> </a:t>
            </a:r>
            <a:r>
              <a:rPr lang="en-US" dirty="0" err="1" smtClean="0"/>
              <a:t>Icomparable</a:t>
            </a:r>
            <a:r>
              <a:rPr lang="tr-TR" dirty="0" smtClean="0"/>
              <a:t> </a:t>
            </a:r>
            <a:r>
              <a:rPr lang="tr-TR" dirty="0" err="1" smtClean="0"/>
              <a:t>struct</a:t>
            </a:r>
            <a:endParaRPr lang="en-US" dirty="0"/>
          </a:p>
        </p:txBody>
      </p:sp>
      <p:sp>
        <p:nvSpPr>
          <p:cNvPr id="3" name="Rectangle 1"/>
          <p:cNvSpPr>
            <a:spLocks noChangeArrowheads="1"/>
          </p:cNvSpPr>
          <p:nvPr/>
        </p:nvSpPr>
        <p:spPr bwMode="auto">
          <a:xfrm>
            <a:off x="1115616" y="1556792"/>
            <a:ext cx="561662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Consolas" panose="020B0609020204030204" pitchFamily="49" charset="0"/>
              </a:rPr>
              <a:t>public</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smtClean="0">
                <a:ln>
                  <a:noFill/>
                </a:ln>
                <a:solidFill>
                  <a:srgbClr val="0000FF"/>
                </a:solidFill>
                <a:effectLst/>
                <a:latin typeface="Consolas" panose="020B0609020204030204" pitchFamily="49" charset="0"/>
              </a:rPr>
              <a:t>interface</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IComparable</a:t>
            </a:r>
            <a:r>
              <a:rPr kumimoji="0" lang="en-US" altLang="en-US" sz="1600" b="0" i="0" u="none" strike="noStrike" cap="none" normalizeH="0" baseline="0" dirty="0" smtClean="0">
                <a:ln>
                  <a:noFill/>
                </a:ln>
                <a:solidFill>
                  <a:srgbClr val="000000"/>
                </a:solidFill>
                <a:effectLst/>
                <a:latin typeface="Consolas" panose="020B0609020204030204" pitchFamily="49" charset="0"/>
              </a:rPr>
              <a:t>&lt;</a:t>
            </a:r>
            <a:r>
              <a:rPr kumimoji="0" lang="en-US" altLang="en-US" sz="1600" b="0" i="0" u="none" strike="noStrike" cap="none" normalizeH="0" baseline="0" dirty="0" smtClean="0">
                <a:ln>
                  <a:noFill/>
                </a:ln>
                <a:solidFill>
                  <a:srgbClr val="0000FF"/>
                </a:solidFill>
                <a:effectLst/>
                <a:latin typeface="Consolas" panose="020B0609020204030204" pitchFamily="49" charset="0"/>
              </a:rPr>
              <a:t>in</a:t>
            </a:r>
            <a:r>
              <a:rPr kumimoji="0" lang="en-US" altLang="en-US" sz="1600" b="0" i="0" u="none" strike="noStrike" cap="none" normalizeH="0" baseline="0" dirty="0" smtClean="0">
                <a:ln>
                  <a:noFill/>
                </a:ln>
                <a:solidFill>
                  <a:srgbClr val="000000"/>
                </a:solidFill>
                <a:effectLst/>
                <a:latin typeface="Consolas" panose="020B0609020204030204" pitchFamily="49" charset="0"/>
              </a:rPr>
              <a:t> T&gt;</a:t>
            </a:r>
            <a:r>
              <a:rPr kumimoji="0" lang="en-US" altLang="en-US" sz="1600" b="0" i="0" u="none" strike="noStrike" cap="none" normalizeH="0" baseline="0" dirty="0" smtClean="0">
                <a:ln>
                  <a:noFill/>
                </a:ln>
                <a:solidFill>
                  <a:schemeClr val="tx1"/>
                </a:solidFill>
                <a:effectLst/>
              </a:rPr>
              <a: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4" name="Dikdörtgen 3"/>
          <p:cNvSpPr/>
          <p:nvPr/>
        </p:nvSpPr>
        <p:spPr>
          <a:xfrm>
            <a:off x="611560" y="2551837"/>
            <a:ext cx="7992888" cy="1477328"/>
          </a:xfrm>
          <a:prstGeom prst="rect">
            <a:avLst/>
          </a:prstGeom>
        </p:spPr>
        <p:txBody>
          <a:bodyPr wrap="square">
            <a:spAutoFit/>
          </a:bodyPr>
          <a:lstStyle/>
          <a:p>
            <a:r>
              <a:rPr lang="tr-TR" dirty="0" err="1" smtClean="0">
                <a:solidFill>
                  <a:srgbClr val="2A2A2A"/>
                </a:solidFill>
                <a:latin typeface="Segoe UI" panose="020B0502040204020203" pitchFamily="34" charset="0"/>
              </a:rPr>
              <a:t>CompareTo</a:t>
            </a:r>
            <a:r>
              <a:rPr lang="tr-TR" dirty="0" smtClean="0">
                <a:solidFill>
                  <a:srgbClr val="2A2A2A"/>
                </a:solidFill>
                <a:latin typeface="Segoe UI" panose="020B0502040204020203" pitchFamily="34" charset="0"/>
              </a:rPr>
              <a:t>( T ) </a:t>
            </a:r>
            <a:r>
              <a:rPr lang="tr-TR" dirty="0" err="1" smtClean="0">
                <a:solidFill>
                  <a:srgbClr val="2A2A2A"/>
                </a:solidFill>
                <a:latin typeface="Segoe UI" panose="020B0502040204020203" pitchFamily="34" charset="0"/>
              </a:rPr>
              <a:t>method</a:t>
            </a:r>
            <a:endParaRPr lang="tr-TR" dirty="0" smtClean="0">
              <a:solidFill>
                <a:srgbClr val="2A2A2A"/>
              </a:solidFill>
              <a:latin typeface="Segoe UI" panose="020B0502040204020203" pitchFamily="34" charset="0"/>
            </a:endParaRPr>
          </a:p>
          <a:p>
            <a:endParaRPr lang="tr-TR" dirty="0" smtClean="0">
              <a:solidFill>
                <a:srgbClr val="2A2A2A"/>
              </a:solidFill>
              <a:latin typeface="Segoe UI" panose="020B0502040204020203" pitchFamily="34" charset="0"/>
            </a:endParaRPr>
          </a:p>
          <a:p>
            <a:r>
              <a:rPr lang="en-US" dirty="0" smtClean="0">
                <a:solidFill>
                  <a:srgbClr val="2A2A2A"/>
                </a:solidFill>
                <a:latin typeface="Segoe UI" panose="020B0502040204020203" pitchFamily="34" charset="0"/>
              </a:rPr>
              <a:t>Compares </a:t>
            </a:r>
            <a:r>
              <a:rPr lang="en-US" dirty="0">
                <a:solidFill>
                  <a:srgbClr val="2A2A2A"/>
                </a:solidFill>
                <a:latin typeface="Segoe UI" panose="020B0502040204020203" pitchFamily="34" charset="0"/>
              </a:rPr>
              <a:t>the current instance with another object of the same type and returns an integer that indicates whether the current instance precedes, follows, or occurs in the same position in the sort order as the other object</a:t>
            </a:r>
            <a:endParaRPr lang="en-US" dirty="0"/>
          </a:p>
        </p:txBody>
      </p:sp>
      <p:sp>
        <p:nvSpPr>
          <p:cNvPr id="5" name="Dikdörtgen 4"/>
          <p:cNvSpPr/>
          <p:nvPr/>
        </p:nvSpPr>
        <p:spPr>
          <a:xfrm>
            <a:off x="899592" y="4221088"/>
            <a:ext cx="6606480" cy="2246769"/>
          </a:xfrm>
          <a:prstGeom prst="rect">
            <a:avLst/>
          </a:prstGeom>
        </p:spPr>
        <p:txBody>
          <a:bodyPr wrap="square">
            <a:spAutoFit/>
          </a:bodyPr>
          <a:lstStyle/>
          <a:p>
            <a:pPr lvl="0"/>
            <a:r>
              <a:rPr lang="tr-TR" sz="1400" dirty="0" smtClean="0">
                <a:solidFill>
                  <a:prstClr val="black"/>
                </a:solidFill>
              </a:rPr>
              <a:t>Örnekte</a:t>
            </a:r>
          </a:p>
          <a:p>
            <a:pPr lvl="0"/>
            <a:r>
              <a:rPr lang="en-US" sz="1400" dirty="0" smtClean="0">
                <a:solidFill>
                  <a:prstClr val="black"/>
                </a:solidFill>
              </a:rPr>
              <a:t>public </a:t>
            </a:r>
            <a:r>
              <a:rPr lang="en-US" sz="1400" dirty="0" err="1">
                <a:solidFill>
                  <a:prstClr val="black"/>
                </a:solidFill>
              </a:rPr>
              <a:t>int</a:t>
            </a:r>
            <a:r>
              <a:rPr lang="en-US" sz="1400" dirty="0">
                <a:solidFill>
                  <a:prstClr val="black"/>
                </a:solidFill>
              </a:rPr>
              <a:t> </a:t>
            </a:r>
            <a:r>
              <a:rPr lang="en-US" sz="1400" dirty="0" err="1">
                <a:solidFill>
                  <a:prstClr val="black"/>
                </a:solidFill>
              </a:rPr>
              <a:t>CompareTo</a:t>
            </a:r>
            <a:r>
              <a:rPr lang="en-US" sz="1400" dirty="0">
                <a:solidFill>
                  <a:prstClr val="black"/>
                </a:solidFill>
              </a:rPr>
              <a:t>(Temperature other)</a:t>
            </a:r>
          </a:p>
          <a:p>
            <a:pPr lvl="0"/>
            <a:r>
              <a:rPr lang="en-US" sz="1400" dirty="0">
                <a:solidFill>
                  <a:prstClr val="black"/>
                </a:solidFill>
              </a:rPr>
              <a:t>    {</a:t>
            </a:r>
          </a:p>
          <a:p>
            <a:pPr lvl="0"/>
            <a:r>
              <a:rPr lang="en-US" sz="1400" dirty="0">
                <a:solidFill>
                  <a:prstClr val="black"/>
                </a:solidFill>
              </a:rPr>
              <a:t>        // If other is not a valid object reference, this instance is greater.</a:t>
            </a:r>
          </a:p>
          <a:p>
            <a:pPr lvl="0"/>
            <a:r>
              <a:rPr lang="en-US" sz="1400" dirty="0">
                <a:solidFill>
                  <a:prstClr val="black"/>
                </a:solidFill>
              </a:rPr>
              <a:t>        if (other == null) return 1;</a:t>
            </a:r>
          </a:p>
          <a:p>
            <a:pPr lvl="0"/>
            <a:endParaRPr lang="en-US" sz="1400" dirty="0">
              <a:solidFill>
                <a:prstClr val="black"/>
              </a:solidFill>
            </a:endParaRPr>
          </a:p>
          <a:p>
            <a:pPr lvl="0"/>
            <a:r>
              <a:rPr lang="en-US" sz="1400" dirty="0">
                <a:solidFill>
                  <a:prstClr val="black"/>
                </a:solidFill>
              </a:rPr>
              <a:t>        // The temperature comparison depends on the comparison of </a:t>
            </a:r>
          </a:p>
          <a:p>
            <a:pPr lvl="0"/>
            <a:r>
              <a:rPr lang="en-US" sz="1400" dirty="0">
                <a:solidFill>
                  <a:prstClr val="black"/>
                </a:solidFill>
              </a:rPr>
              <a:t>        // the underlying Double values. </a:t>
            </a:r>
          </a:p>
          <a:p>
            <a:pPr lvl="0"/>
            <a:r>
              <a:rPr lang="en-US" sz="1400" dirty="0">
                <a:solidFill>
                  <a:prstClr val="black"/>
                </a:solidFill>
              </a:rPr>
              <a:t>        return </a:t>
            </a:r>
            <a:r>
              <a:rPr lang="en-US" sz="1400" dirty="0" err="1">
                <a:solidFill>
                  <a:prstClr val="black"/>
                </a:solidFill>
              </a:rPr>
              <a:t>m_value.CompareTo</a:t>
            </a:r>
            <a:r>
              <a:rPr lang="en-US" sz="1400" dirty="0">
                <a:solidFill>
                  <a:prstClr val="black"/>
                </a:solidFill>
              </a:rPr>
              <a:t>(</a:t>
            </a:r>
            <a:r>
              <a:rPr lang="en-US" sz="1400" dirty="0" err="1">
                <a:solidFill>
                  <a:prstClr val="black"/>
                </a:solidFill>
              </a:rPr>
              <a:t>other.m_value</a:t>
            </a:r>
            <a:r>
              <a:rPr lang="en-US" sz="1400" dirty="0">
                <a:solidFill>
                  <a:prstClr val="black"/>
                </a:solidFill>
              </a:rPr>
              <a:t>);</a:t>
            </a:r>
          </a:p>
          <a:p>
            <a:pPr lvl="0"/>
            <a:r>
              <a:rPr lang="en-US" sz="1400" dirty="0">
                <a:solidFill>
                  <a:prstClr val="black"/>
                </a:solidFill>
              </a:rPr>
              <a:t>    }</a:t>
            </a:r>
          </a:p>
        </p:txBody>
      </p:sp>
      <p:sp>
        <p:nvSpPr>
          <p:cNvPr id="6" name="Dikdörtgen 5"/>
          <p:cNvSpPr/>
          <p:nvPr/>
        </p:nvSpPr>
        <p:spPr>
          <a:xfrm>
            <a:off x="1115616" y="1905506"/>
            <a:ext cx="7056784" cy="369332"/>
          </a:xfrm>
          <a:prstGeom prst="rect">
            <a:avLst/>
          </a:prstGeom>
        </p:spPr>
        <p:txBody>
          <a:bodyPr wrap="square">
            <a:spAutoFit/>
          </a:bodyPr>
          <a:lstStyle/>
          <a:p>
            <a:pPr lvl="0"/>
            <a:r>
              <a:rPr lang="en-US" dirty="0">
                <a:solidFill>
                  <a:prstClr val="black"/>
                </a:solidFill>
              </a:rPr>
              <a:t>public class Temperature : </a:t>
            </a:r>
            <a:r>
              <a:rPr lang="en-US" dirty="0" err="1">
                <a:solidFill>
                  <a:prstClr val="black"/>
                </a:solidFill>
              </a:rPr>
              <a:t>IComparable</a:t>
            </a:r>
            <a:r>
              <a:rPr lang="en-US" dirty="0">
                <a:solidFill>
                  <a:prstClr val="black"/>
                </a:solidFill>
              </a:rPr>
              <a:t>&lt;Temperature&gt;</a:t>
            </a:r>
          </a:p>
        </p:txBody>
      </p:sp>
    </p:spTree>
    <p:extLst>
      <p:ext uri="{BB962C8B-B14F-4D97-AF65-F5344CB8AC3E}">
        <p14:creationId xmlns:p14="http://schemas.microsoft.com/office/powerpoint/2010/main" val="32274612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36188" y="116632"/>
            <a:ext cx="8784976" cy="7017306"/>
          </a:xfrm>
          <a:prstGeom prst="rect">
            <a:avLst/>
          </a:prstGeom>
        </p:spPr>
        <p:txBody>
          <a:bodyPr wrap="square">
            <a:spAutoFit/>
          </a:bodyPr>
          <a:lstStyle/>
          <a:p>
            <a:r>
              <a:rPr lang="en-US" dirty="0"/>
              <a:t>using System;</a:t>
            </a:r>
          </a:p>
          <a:p>
            <a:r>
              <a:rPr lang="en-US" dirty="0"/>
              <a:t>using </a:t>
            </a:r>
            <a:r>
              <a:rPr lang="en-US" dirty="0" err="1"/>
              <a:t>System.Collections.Generic</a:t>
            </a:r>
            <a:r>
              <a:rPr lang="en-US" dirty="0"/>
              <a:t>;</a:t>
            </a:r>
          </a:p>
          <a:p>
            <a:endParaRPr lang="en-US" dirty="0"/>
          </a:p>
          <a:p>
            <a:r>
              <a:rPr lang="en-US" dirty="0"/>
              <a:t>public class Temperature : </a:t>
            </a:r>
            <a:r>
              <a:rPr lang="en-US" dirty="0" err="1"/>
              <a:t>IComparable</a:t>
            </a:r>
            <a:r>
              <a:rPr lang="en-US" dirty="0"/>
              <a:t>&lt;Temperature&gt;</a:t>
            </a:r>
          </a:p>
          <a:p>
            <a:r>
              <a:rPr lang="en-US" dirty="0"/>
              <a:t>{</a:t>
            </a:r>
          </a:p>
          <a:p>
            <a:r>
              <a:rPr lang="en-US" dirty="0"/>
              <a:t>    // Implement the generic </a:t>
            </a:r>
            <a:r>
              <a:rPr lang="en-US" dirty="0" err="1"/>
              <a:t>CompareTo</a:t>
            </a:r>
            <a:r>
              <a:rPr lang="en-US" dirty="0"/>
              <a:t> method with the Temperature </a:t>
            </a:r>
          </a:p>
          <a:p>
            <a:r>
              <a:rPr lang="en-US" dirty="0"/>
              <a:t>    // class as the Type parameter. </a:t>
            </a:r>
          </a:p>
          <a:p>
            <a:r>
              <a:rPr lang="en-US" dirty="0"/>
              <a:t>    //</a:t>
            </a:r>
          </a:p>
          <a:p>
            <a:r>
              <a:rPr lang="en-US" dirty="0"/>
              <a:t>    public </a:t>
            </a:r>
            <a:r>
              <a:rPr lang="en-US" dirty="0" err="1"/>
              <a:t>int</a:t>
            </a:r>
            <a:r>
              <a:rPr lang="en-US" dirty="0"/>
              <a:t> </a:t>
            </a:r>
            <a:r>
              <a:rPr lang="en-US" dirty="0" err="1"/>
              <a:t>CompareTo</a:t>
            </a:r>
            <a:r>
              <a:rPr lang="en-US" dirty="0"/>
              <a:t>(Temperature other)</a:t>
            </a:r>
          </a:p>
          <a:p>
            <a:r>
              <a:rPr lang="en-US" dirty="0"/>
              <a:t>    {</a:t>
            </a:r>
          </a:p>
          <a:p>
            <a:r>
              <a:rPr lang="en-US" dirty="0"/>
              <a:t>        // If other is not a valid object reference, this instance is greater.</a:t>
            </a:r>
          </a:p>
          <a:p>
            <a:r>
              <a:rPr lang="en-US" dirty="0"/>
              <a:t>        if (other == null) return 1;</a:t>
            </a:r>
          </a:p>
          <a:p>
            <a:endParaRPr lang="en-US" dirty="0"/>
          </a:p>
          <a:p>
            <a:r>
              <a:rPr lang="en-US" dirty="0"/>
              <a:t>        // The temperature comparison depends on the comparison of </a:t>
            </a:r>
          </a:p>
          <a:p>
            <a:r>
              <a:rPr lang="en-US" dirty="0"/>
              <a:t>        // the underlying Double values. </a:t>
            </a:r>
          </a:p>
          <a:p>
            <a:r>
              <a:rPr lang="en-US" dirty="0"/>
              <a:t>        return </a:t>
            </a:r>
            <a:r>
              <a:rPr lang="en-US" dirty="0" err="1"/>
              <a:t>m_value.CompareTo</a:t>
            </a:r>
            <a:r>
              <a:rPr lang="en-US" dirty="0"/>
              <a:t>(</a:t>
            </a:r>
            <a:r>
              <a:rPr lang="en-US" dirty="0" err="1"/>
              <a:t>other.m_value</a:t>
            </a:r>
            <a:r>
              <a:rPr lang="en-US" dirty="0"/>
              <a:t>);</a:t>
            </a:r>
          </a:p>
          <a:p>
            <a:r>
              <a:rPr lang="en-US" dirty="0"/>
              <a:t>    }</a:t>
            </a:r>
          </a:p>
          <a:p>
            <a:endParaRPr lang="en-US" dirty="0"/>
          </a:p>
          <a:p>
            <a:r>
              <a:rPr lang="en-US" dirty="0"/>
              <a:t>    // Define the is greater than operator.</a:t>
            </a:r>
          </a:p>
          <a:p>
            <a:r>
              <a:rPr lang="en-US" dirty="0"/>
              <a:t>    public static bool operator &gt;  (Temperature operand1, Temperature operand2)</a:t>
            </a:r>
          </a:p>
          <a:p>
            <a:r>
              <a:rPr lang="en-US" dirty="0"/>
              <a:t>    {</a:t>
            </a:r>
          </a:p>
          <a:p>
            <a:r>
              <a:rPr lang="en-US" dirty="0"/>
              <a:t>       return operand1.CompareTo(operand2) == 1;</a:t>
            </a:r>
          </a:p>
          <a:p>
            <a:r>
              <a:rPr lang="en-US" dirty="0"/>
              <a:t>    }</a:t>
            </a:r>
          </a:p>
          <a:p>
            <a:endParaRPr lang="en-US" dirty="0"/>
          </a:p>
          <a:p>
            <a:r>
              <a:rPr lang="en-US" dirty="0"/>
              <a:t>    </a:t>
            </a:r>
          </a:p>
        </p:txBody>
      </p:sp>
    </p:spTree>
    <p:extLst>
      <p:ext uri="{BB962C8B-B14F-4D97-AF65-F5344CB8AC3E}">
        <p14:creationId xmlns:p14="http://schemas.microsoft.com/office/powerpoint/2010/main" val="24678426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95536" y="0"/>
            <a:ext cx="8748464" cy="7478970"/>
          </a:xfrm>
          <a:prstGeom prst="rect">
            <a:avLst/>
          </a:prstGeom>
        </p:spPr>
        <p:txBody>
          <a:bodyPr wrap="square">
            <a:spAutoFit/>
          </a:bodyPr>
          <a:lstStyle/>
          <a:p>
            <a:r>
              <a:rPr lang="en-US" sz="1600" dirty="0" smtClean="0"/>
              <a:t>// </a:t>
            </a:r>
            <a:r>
              <a:rPr lang="en-US" sz="1600" dirty="0"/>
              <a:t>Define the is less than operator.</a:t>
            </a:r>
          </a:p>
          <a:p>
            <a:r>
              <a:rPr lang="en-US" sz="1600" dirty="0"/>
              <a:t>    public static bool operator &lt;  (Temperature operand1, Temperature operand2)</a:t>
            </a:r>
          </a:p>
          <a:p>
            <a:r>
              <a:rPr lang="en-US" sz="1600" dirty="0"/>
              <a:t>    {</a:t>
            </a:r>
          </a:p>
          <a:p>
            <a:r>
              <a:rPr lang="en-US" sz="1600" dirty="0"/>
              <a:t>       return operand1.CompareTo(operand2) == -1;</a:t>
            </a:r>
          </a:p>
          <a:p>
            <a:r>
              <a:rPr lang="en-US" sz="1600" dirty="0"/>
              <a:t>    }</a:t>
            </a:r>
          </a:p>
          <a:p>
            <a:endParaRPr lang="en-US" sz="1600" dirty="0"/>
          </a:p>
          <a:p>
            <a:r>
              <a:rPr lang="en-US" sz="1600" dirty="0"/>
              <a:t>    // Define the is greater than or equal to operator.</a:t>
            </a:r>
          </a:p>
          <a:p>
            <a:r>
              <a:rPr lang="en-US" sz="1600" dirty="0"/>
              <a:t>    public static bool operator &gt;=  (Temperature operand1, Temperature operand2)</a:t>
            </a:r>
          </a:p>
          <a:p>
            <a:r>
              <a:rPr lang="en-US" sz="1600" dirty="0"/>
              <a:t>    {</a:t>
            </a:r>
          </a:p>
          <a:p>
            <a:r>
              <a:rPr lang="en-US" sz="1600" dirty="0"/>
              <a:t>       return operand1.CompareTo(operand2) &gt;= 0;</a:t>
            </a:r>
          </a:p>
          <a:p>
            <a:r>
              <a:rPr lang="en-US" sz="1600" dirty="0"/>
              <a:t>    }</a:t>
            </a:r>
          </a:p>
          <a:p>
            <a:endParaRPr lang="en-US" sz="1600" dirty="0"/>
          </a:p>
          <a:p>
            <a:r>
              <a:rPr lang="en-US" sz="1600" dirty="0"/>
              <a:t>    // Define the is less than or equal to operator.</a:t>
            </a:r>
          </a:p>
          <a:p>
            <a:r>
              <a:rPr lang="en-US" sz="1600" dirty="0"/>
              <a:t>    public static bool operator &lt;=  (Temperature operand1, Temperature operand2)</a:t>
            </a:r>
          </a:p>
          <a:p>
            <a:r>
              <a:rPr lang="en-US" sz="1600" dirty="0"/>
              <a:t>    {</a:t>
            </a:r>
          </a:p>
          <a:p>
            <a:r>
              <a:rPr lang="en-US" sz="1600" dirty="0"/>
              <a:t>       return operand1.CompareTo(operand2) &lt;= 0;</a:t>
            </a:r>
          </a:p>
          <a:p>
            <a:r>
              <a:rPr lang="en-US" sz="1600" dirty="0"/>
              <a:t>    }</a:t>
            </a:r>
          </a:p>
          <a:p>
            <a:endParaRPr lang="en-US" sz="1600" dirty="0"/>
          </a:p>
          <a:p>
            <a:r>
              <a:rPr lang="en-US" sz="1600" dirty="0"/>
              <a:t>    // The underlying temperature value.</a:t>
            </a:r>
          </a:p>
          <a:p>
            <a:r>
              <a:rPr lang="en-US" sz="1600" dirty="0"/>
              <a:t>    protected double </a:t>
            </a:r>
            <a:r>
              <a:rPr lang="en-US" sz="1600" dirty="0" err="1"/>
              <a:t>m_value</a:t>
            </a:r>
            <a:r>
              <a:rPr lang="en-US" sz="1600" dirty="0"/>
              <a:t> = 0.0;</a:t>
            </a:r>
          </a:p>
          <a:p>
            <a:endParaRPr lang="en-US" sz="1600" dirty="0"/>
          </a:p>
          <a:p>
            <a:r>
              <a:rPr lang="en-US" sz="1600" dirty="0"/>
              <a:t>    public double Celsius    </a:t>
            </a:r>
          </a:p>
          <a:p>
            <a:r>
              <a:rPr lang="en-US" sz="1600" dirty="0"/>
              <a:t>    {</a:t>
            </a:r>
          </a:p>
          <a:p>
            <a:r>
              <a:rPr lang="en-US" sz="1600" dirty="0"/>
              <a:t>        get</a:t>
            </a:r>
          </a:p>
          <a:p>
            <a:r>
              <a:rPr lang="en-US" sz="1600" dirty="0"/>
              <a:t>        {</a:t>
            </a:r>
          </a:p>
          <a:p>
            <a:r>
              <a:rPr lang="en-US" sz="1600" dirty="0"/>
              <a:t>            return </a:t>
            </a:r>
            <a:r>
              <a:rPr lang="en-US" sz="1600" dirty="0" err="1"/>
              <a:t>m_value</a:t>
            </a:r>
            <a:r>
              <a:rPr lang="en-US" sz="1600" dirty="0"/>
              <a:t> - 273.15;</a:t>
            </a:r>
          </a:p>
          <a:p>
            <a:r>
              <a:rPr lang="en-US" sz="1600" dirty="0"/>
              <a:t>        }</a:t>
            </a:r>
          </a:p>
          <a:p>
            <a:r>
              <a:rPr lang="en-US" sz="1600" dirty="0"/>
              <a:t>    }</a:t>
            </a:r>
          </a:p>
          <a:p>
            <a:endParaRPr lang="en-US" sz="1600" dirty="0"/>
          </a:p>
          <a:p>
            <a:r>
              <a:rPr lang="en-US" sz="1600" dirty="0"/>
              <a:t>    </a:t>
            </a:r>
          </a:p>
        </p:txBody>
      </p:sp>
    </p:spTree>
    <p:extLst>
      <p:ext uri="{BB962C8B-B14F-4D97-AF65-F5344CB8AC3E}">
        <p14:creationId xmlns:p14="http://schemas.microsoft.com/office/powerpoint/2010/main" val="367415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15041" y="1001867"/>
            <a:ext cx="8540750" cy="646949"/>
          </a:xfrm>
        </p:spPr>
        <p:txBody>
          <a:bodyPr>
            <a:normAutofit fontScale="90000"/>
          </a:bodyPr>
          <a:lstStyle/>
          <a:p>
            <a:r>
              <a:rPr lang="tr-TR" dirty="0"/>
              <a:t>Genelleyiciler Ne Yarar Sağlar-2</a:t>
            </a:r>
            <a:endParaRPr lang="en-US" dirty="0"/>
          </a:p>
        </p:txBody>
      </p:sp>
      <p:sp>
        <p:nvSpPr>
          <p:cNvPr id="3" name="İçerik Yer Tutucusu 2"/>
          <p:cNvSpPr>
            <a:spLocks noGrp="1"/>
          </p:cNvSpPr>
          <p:nvPr>
            <p:ph idx="1"/>
          </p:nvPr>
        </p:nvSpPr>
        <p:spPr>
          <a:xfrm>
            <a:off x="274732" y="1691183"/>
            <a:ext cx="8540750" cy="1162236"/>
          </a:xfrm>
        </p:spPr>
        <p:txBody>
          <a:bodyPr/>
          <a:lstStyle/>
          <a:p>
            <a:endParaRPr lang="tr-TR" sz="1800" dirty="0"/>
          </a:p>
          <a:p>
            <a:endParaRPr lang="tr-TR" sz="1800" dirty="0"/>
          </a:p>
          <a:p>
            <a:endParaRPr lang="tr-TR" sz="1800" dirty="0"/>
          </a:p>
        </p:txBody>
      </p:sp>
      <p:sp>
        <p:nvSpPr>
          <p:cNvPr id="4" name="Veri Yer Tutucusu 3"/>
          <p:cNvSpPr>
            <a:spLocks noGrp="1"/>
          </p:cNvSpPr>
          <p:nvPr>
            <p:ph type="dt" sz="half" idx="10"/>
          </p:nvPr>
        </p:nvSpPr>
        <p:spPr/>
        <p:txBody>
          <a:bodyPr/>
          <a:lstStyle/>
          <a:p>
            <a:pPr>
              <a:defRPr/>
            </a:pPr>
            <a:fld id="{A6FAB1EC-7A00-4607-8BF8-66EE9839B22B}" type="datetime1">
              <a:rPr lang="tr-TR" smtClean="0">
                <a:solidFill>
                  <a:srgbClr val="FFFFFF"/>
                </a:solidFill>
              </a:rPr>
              <a:t>3.4.2018</a:t>
            </a:fld>
            <a:endParaRPr lang="tr-TR">
              <a:solidFill>
                <a:srgbClr val="FFFFFF"/>
              </a:solidFill>
            </a:endParaRPr>
          </a:p>
        </p:txBody>
      </p:sp>
      <p:sp>
        <p:nvSpPr>
          <p:cNvPr id="5" name="Slayt Numarası Yer Tutucusu 4"/>
          <p:cNvSpPr>
            <a:spLocks noGrp="1"/>
          </p:cNvSpPr>
          <p:nvPr>
            <p:ph type="sldNum" sz="quarter" idx="12"/>
          </p:nvPr>
        </p:nvSpPr>
        <p:spPr/>
        <p:txBody>
          <a:bodyPr/>
          <a:lstStyle/>
          <a:p>
            <a:pPr>
              <a:defRPr/>
            </a:pPr>
            <a:fld id="{B4D9CBB0-09FD-4FB3-A512-12DBE7913E78}" type="slidenum">
              <a:rPr lang="tr-TR" smtClean="0">
                <a:solidFill>
                  <a:srgbClr val="FFFFFF"/>
                </a:solidFill>
              </a:rPr>
              <a:pPr>
                <a:defRPr/>
              </a:pPr>
              <a:t>4</a:t>
            </a:fld>
            <a:endParaRPr lang="tr-TR">
              <a:solidFill>
                <a:srgbClr val="FFFFFF"/>
              </a:solidFill>
            </a:endParaRPr>
          </a:p>
        </p:txBody>
      </p:sp>
      <p:sp>
        <p:nvSpPr>
          <p:cNvPr id="6" name="Dikdörtgen 5"/>
          <p:cNvSpPr/>
          <p:nvPr/>
        </p:nvSpPr>
        <p:spPr>
          <a:xfrm>
            <a:off x="620485" y="2839143"/>
            <a:ext cx="8645979" cy="2031325"/>
          </a:xfrm>
          <a:prstGeom prst="rect">
            <a:avLst/>
          </a:prstGeom>
        </p:spPr>
        <p:txBody>
          <a:bodyPr wrap="square">
            <a:spAutoFit/>
          </a:bodyPr>
          <a:lstStyle/>
          <a:p>
            <a:r>
              <a:rPr lang="en-US" sz="2100" dirty="0" err="1">
                <a:solidFill>
                  <a:schemeClr val="tx2">
                    <a:lumMod val="90000"/>
                  </a:schemeClr>
                </a:solidFill>
              </a:rPr>
              <a:t>ArrayList</a:t>
            </a:r>
            <a:r>
              <a:rPr lang="en-US" sz="2100" dirty="0">
                <a:solidFill>
                  <a:schemeClr val="tx2">
                    <a:lumMod val="90000"/>
                  </a:schemeClr>
                </a:solidFill>
              </a:rPr>
              <a:t> list</a:t>
            </a:r>
            <a:r>
              <a:rPr lang="tr-TR" sz="2100" dirty="0">
                <a:solidFill>
                  <a:schemeClr val="tx2">
                    <a:lumMod val="90000"/>
                  </a:schemeClr>
                </a:solidFill>
              </a:rPr>
              <a:t>e</a:t>
            </a:r>
            <a:r>
              <a:rPr lang="en-US" sz="2100" dirty="0">
                <a:solidFill>
                  <a:schemeClr val="tx2">
                    <a:lumMod val="90000"/>
                  </a:schemeClr>
                </a:solidFill>
              </a:rPr>
              <a:t> = new </a:t>
            </a:r>
            <a:r>
              <a:rPr lang="en-US" sz="2100" dirty="0" err="1">
                <a:solidFill>
                  <a:schemeClr val="tx2">
                    <a:lumMod val="90000"/>
                  </a:schemeClr>
                </a:solidFill>
              </a:rPr>
              <a:t>ArrayList</a:t>
            </a:r>
            <a:r>
              <a:rPr lang="en-US" sz="2100" dirty="0">
                <a:solidFill>
                  <a:schemeClr val="tx2">
                    <a:lumMod val="90000"/>
                  </a:schemeClr>
                </a:solidFill>
              </a:rPr>
              <a:t>();</a:t>
            </a:r>
            <a:r>
              <a:rPr lang="tr-TR" sz="2100" dirty="0">
                <a:solidFill>
                  <a:schemeClr val="tx2">
                    <a:lumMod val="90000"/>
                  </a:schemeClr>
                </a:solidFill>
              </a:rPr>
              <a:t>  </a:t>
            </a:r>
            <a:endParaRPr lang="en-US" sz="2100" dirty="0">
              <a:solidFill>
                <a:schemeClr val="tx2">
                  <a:lumMod val="90000"/>
                </a:schemeClr>
              </a:solidFill>
            </a:endParaRPr>
          </a:p>
          <a:p>
            <a:r>
              <a:rPr lang="en-US" sz="2100" dirty="0">
                <a:solidFill>
                  <a:schemeClr val="tx2">
                    <a:lumMod val="90000"/>
                  </a:schemeClr>
                </a:solidFill>
              </a:rPr>
              <a:t>list</a:t>
            </a:r>
            <a:r>
              <a:rPr lang="tr-TR" sz="2100" dirty="0">
                <a:solidFill>
                  <a:schemeClr val="tx2">
                    <a:lumMod val="90000"/>
                  </a:schemeClr>
                </a:solidFill>
              </a:rPr>
              <a:t>e</a:t>
            </a:r>
            <a:r>
              <a:rPr lang="en-US" sz="2100" dirty="0">
                <a:solidFill>
                  <a:schemeClr val="tx2">
                    <a:lumMod val="90000"/>
                  </a:schemeClr>
                </a:solidFill>
              </a:rPr>
              <a:t>.Add(3);</a:t>
            </a:r>
            <a:r>
              <a:rPr lang="tr-TR" sz="2100" dirty="0">
                <a:solidFill>
                  <a:schemeClr val="tx2">
                    <a:lumMod val="90000"/>
                  </a:schemeClr>
                </a:solidFill>
              </a:rPr>
              <a:t>					</a:t>
            </a:r>
            <a:r>
              <a:rPr lang="tr-TR" sz="2100" dirty="0"/>
              <a:t>//</a:t>
            </a:r>
            <a:r>
              <a:rPr lang="tr-TR" sz="2100" dirty="0" err="1"/>
              <a:t>boxing</a:t>
            </a:r>
            <a:endParaRPr lang="en-US" sz="2100" dirty="0"/>
          </a:p>
          <a:p>
            <a:r>
              <a:rPr lang="en-US" sz="2100" dirty="0">
                <a:solidFill>
                  <a:schemeClr val="tx2">
                    <a:lumMod val="90000"/>
                  </a:schemeClr>
                </a:solidFill>
              </a:rPr>
              <a:t>list</a:t>
            </a:r>
            <a:r>
              <a:rPr lang="tr-TR" sz="2100" dirty="0">
                <a:solidFill>
                  <a:schemeClr val="tx2">
                    <a:lumMod val="90000"/>
                  </a:schemeClr>
                </a:solidFill>
              </a:rPr>
              <a:t>e</a:t>
            </a:r>
            <a:r>
              <a:rPr lang="en-US" sz="2100" dirty="0">
                <a:solidFill>
                  <a:schemeClr val="tx2">
                    <a:lumMod val="90000"/>
                  </a:schemeClr>
                </a:solidFill>
              </a:rPr>
              <a:t>.Add("</a:t>
            </a:r>
            <a:r>
              <a:rPr lang="tr-TR" sz="2100" dirty="0">
                <a:solidFill>
                  <a:schemeClr val="tx2">
                    <a:lumMod val="90000"/>
                  </a:schemeClr>
                </a:solidFill>
              </a:rPr>
              <a:t>Sakarya Üniversitesi</a:t>
            </a:r>
            <a:r>
              <a:rPr lang="en-US" sz="2100" dirty="0">
                <a:solidFill>
                  <a:schemeClr val="tx2">
                    <a:lumMod val="90000"/>
                  </a:schemeClr>
                </a:solidFill>
              </a:rPr>
              <a:t>");</a:t>
            </a:r>
            <a:r>
              <a:rPr lang="tr-TR" sz="2100" dirty="0">
                <a:solidFill>
                  <a:schemeClr val="tx2">
                    <a:lumMod val="90000"/>
                  </a:schemeClr>
                </a:solidFill>
              </a:rPr>
              <a:t>	</a:t>
            </a:r>
            <a:r>
              <a:rPr lang="tr-TR" sz="2100" dirty="0"/>
              <a:t>//</a:t>
            </a:r>
            <a:r>
              <a:rPr lang="tr-TR" sz="2100" dirty="0" err="1"/>
              <a:t>casting</a:t>
            </a:r>
            <a:r>
              <a:rPr lang="tr-TR" sz="2100" dirty="0"/>
              <a:t>  </a:t>
            </a:r>
            <a:endParaRPr lang="en-US" sz="2100" dirty="0"/>
          </a:p>
          <a:p>
            <a:r>
              <a:rPr lang="en-US" sz="2100" dirty="0">
                <a:solidFill>
                  <a:schemeClr val="tx2">
                    <a:lumMod val="90000"/>
                  </a:schemeClr>
                </a:solidFill>
              </a:rPr>
              <a:t>int t = 0;</a:t>
            </a:r>
          </a:p>
          <a:p>
            <a:r>
              <a:rPr lang="en-US" sz="2100" dirty="0" err="1">
                <a:solidFill>
                  <a:schemeClr val="tx2">
                    <a:lumMod val="90000"/>
                  </a:schemeClr>
                </a:solidFill>
              </a:rPr>
              <a:t>foreach</a:t>
            </a:r>
            <a:r>
              <a:rPr lang="en-US" sz="2100" dirty="0">
                <a:solidFill>
                  <a:schemeClr val="tx2">
                    <a:lumMod val="90000"/>
                  </a:schemeClr>
                </a:solidFill>
              </a:rPr>
              <a:t> (int x in list</a:t>
            </a:r>
            <a:r>
              <a:rPr lang="tr-TR" sz="2100" dirty="0">
                <a:solidFill>
                  <a:schemeClr val="tx2">
                    <a:lumMod val="90000"/>
                  </a:schemeClr>
                </a:solidFill>
              </a:rPr>
              <a:t>e</a:t>
            </a:r>
            <a:r>
              <a:rPr lang="en-US" sz="2100" dirty="0">
                <a:solidFill>
                  <a:schemeClr val="tx2">
                    <a:lumMod val="90000"/>
                  </a:schemeClr>
                </a:solidFill>
              </a:rPr>
              <a:t>)</a:t>
            </a:r>
          </a:p>
          <a:p>
            <a:r>
              <a:rPr lang="en-US" sz="2100" dirty="0">
                <a:solidFill>
                  <a:schemeClr val="tx2">
                    <a:lumMod val="90000"/>
                  </a:schemeClr>
                </a:solidFill>
              </a:rPr>
              <a:t>    t += x; </a:t>
            </a:r>
            <a:r>
              <a:rPr lang="tr-TR" sz="2100" dirty="0">
                <a:solidFill>
                  <a:schemeClr val="tx2">
                    <a:lumMod val="90000"/>
                  </a:schemeClr>
                </a:solidFill>
              </a:rPr>
              <a:t>			</a:t>
            </a:r>
            <a:r>
              <a:rPr lang="en-US" sz="2100" dirty="0"/>
              <a:t>// </a:t>
            </a:r>
            <a:r>
              <a:rPr lang="tr-TR" sz="2100" dirty="0"/>
              <a:t>Bu satır </a:t>
            </a:r>
            <a:r>
              <a:rPr lang="en-US" sz="2100" dirty="0" err="1">
                <a:solidFill>
                  <a:schemeClr val="tx2">
                    <a:lumMod val="50000"/>
                  </a:schemeClr>
                </a:solidFill>
              </a:rPr>
              <a:t>InvalidCastException</a:t>
            </a:r>
            <a:r>
              <a:rPr lang="en-US" sz="2100" dirty="0">
                <a:solidFill>
                  <a:schemeClr val="tx2">
                    <a:lumMod val="50000"/>
                  </a:schemeClr>
                </a:solidFill>
              </a:rPr>
              <a:t> </a:t>
            </a:r>
            <a:r>
              <a:rPr lang="tr-TR" sz="2100" dirty="0"/>
              <a:t>ile durur</a:t>
            </a:r>
            <a:endParaRPr lang="en-US" sz="2100" dirty="0"/>
          </a:p>
        </p:txBody>
      </p:sp>
      <p:sp>
        <p:nvSpPr>
          <p:cNvPr id="7" name="İçerik Yer Tutucusu 2"/>
          <p:cNvSpPr txBox="1">
            <a:spLocks/>
          </p:cNvSpPr>
          <p:nvPr/>
        </p:nvSpPr>
        <p:spPr bwMode="auto">
          <a:xfrm>
            <a:off x="389032" y="1805483"/>
            <a:ext cx="8540750" cy="1162236"/>
          </a:xfrm>
          <a:prstGeom prst="rect">
            <a:avLst/>
          </a:prstGeom>
          <a:noFill/>
          <a:ln w="9525">
            <a:noFill/>
            <a:miter lim="800000"/>
            <a:headEnd/>
            <a:tailEnd/>
          </a:ln>
          <a:effec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80000"/>
              <a:buFont typeface="Arial" panose="020B0604020202020204" pitchFamily="34" charset="0"/>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anose="05000000000000000000" pitchFamily="2" charset="2"/>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SzPct val="80000"/>
              <a:buFont typeface="Arial" panose="020B0604020202020204" pitchFamily="34" charset="0"/>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000000"/>
                  </a:outerShdw>
                </a:effectLst>
                <a:latin typeface="+mn-lt"/>
              </a:defRPr>
            </a:lvl9pPr>
          </a:lstStyle>
          <a:p>
            <a:r>
              <a:rPr lang="tr-TR" sz="1800" kern="0" dirty="0" err="1"/>
              <a:t>ArrayList</a:t>
            </a:r>
            <a:r>
              <a:rPr lang="tr-TR" sz="1800" kern="0" dirty="0"/>
              <a:t> </a:t>
            </a:r>
            <a:r>
              <a:rPr lang="tr-TR" sz="1800" kern="0" dirty="0" err="1"/>
              <a:t>herşeyi</a:t>
            </a:r>
            <a:r>
              <a:rPr lang="tr-TR" sz="1800" kern="0" dirty="0"/>
              <a:t> </a:t>
            </a:r>
            <a:r>
              <a:rPr lang="tr-TR" sz="1800" kern="0" dirty="0" err="1">
                <a:solidFill>
                  <a:schemeClr val="tx2">
                    <a:lumMod val="90000"/>
                  </a:schemeClr>
                </a:solidFill>
              </a:rPr>
              <a:t>object</a:t>
            </a:r>
            <a:r>
              <a:rPr lang="tr-TR" sz="1800" kern="0" dirty="0"/>
              <a:t> türüne dönüştürür ve bu durum aşağıdaki gibi bir hatanın derleyici tarafından bulunmasını imkansız hale getirir. Çalışma zamanında ise program istisna fırlatarak durur.</a:t>
            </a:r>
            <a:endParaRPr lang="tr-TR" sz="1800" kern="0" dirty="0">
              <a:solidFill>
                <a:schemeClr val="tx2">
                  <a:lumMod val="90000"/>
                </a:schemeClr>
              </a:solidFill>
            </a:endParaRPr>
          </a:p>
          <a:p>
            <a:endParaRPr lang="tr-TR" sz="1800" kern="0" dirty="0"/>
          </a:p>
          <a:p>
            <a:endParaRPr lang="tr-TR" sz="1800" kern="0" dirty="0"/>
          </a:p>
        </p:txBody>
      </p:sp>
    </p:spTree>
    <p:extLst>
      <p:ext uri="{BB962C8B-B14F-4D97-AF65-F5344CB8AC3E}">
        <p14:creationId xmlns:p14="http://schemas.microsoft.com/office/powerpoint/2010/main" val="308993912"/>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95536" y="0"/>
            <a:ext cx="8748464" cy="6494085"/>
          </a:xfrm>
          <a:prstGeom prst="rect">
            <a:avLst/>
          </a:prstGeom>
        </p:spPr>
        <p:txBody>
          <a:bodyPr wrap="square">
            <a:spAutoFit/>
          </a:bodyPr>
          <a:lstStyle/>
          <a:p>
            <a:endParaRPr lang="en-US" sz="1600" dirty="0"/>
          </a:p>
          <a:p>
            <a:r>
              <a:rPr lang="en-US" sz="1600" dirty="0"/>
              <a:t>    public double Kelvin    </a:t>
            </a:r>
          </a:p>
          <a:p>
            <a:r>
              <a:rPr lang="en-US" sz="1600" dirty="0"/>
              <a:t>    {</a:t>
            </a:r>
          </a:p>
          <a:p>
            <a:r>
              <a:rPr lang="en-US" sz="1600" dirty="0"/>
              <a:t>        get</a:t>
            </a:r>
          </a:p>
          <a:p>
            <a:r>
              <a:rPr lang="en-US" sz="1600" dirty="0"/>
              <a:t>        {</a:t>
            </a:r>
          </a:p>
          <a:p>
            <a:r>
              <a:rPr lang="en-US" sz="1600" dirty="0"/>
              <a:t>            return </a:t>
            </a:r>
            <a:r>
              <a:rPr lang="en-US" sz="1600" dirty="0" err="1"/>
              <a:t>m_value</a:t>
            </a:r>
            <a:r>
              <a:rPr lang="en-US" sz="1600" dirty="0"/>
              <a:t>;</a:t>
            </a:r>
          </a:p>
          <a:p>
            <a:r>
              <a:rPr lang="en-US" sz="1600" dirty="0"/>
              <a:t>        }</a:t>
            </a:r>
          </a:p>
          <a:p>
            <a:r>
              <a:rPr lang="en-US" sz="1600" dirty="0"/>
              <a:t>        set</a:t>
            </a:r>
          </a:p>
          <a:p>
            <a:r>
              <a:rPr lang="en-US" sz="1600" dirty="0"/>
              <a:t>        {</a:t>
            </a:r>
          </a:p>
          <a:p>
            <a:r>
              <a:rPr lang="en-US" sz="1600" dirty="0"/>
              <a:t>            if (value &lt; 0.0)</a:t>
            </a:r>
          </a:p>
          <a:p>
            <a:r>
              <a:rPr lang="en-US" sz="1600" dirty="0"/>
              <a:t>            {</a:t>
            </a:r>
          </a:p>
          <a:p>
            <a:r>
              <a:rPr lang="en-US" sz="1600" dirty="0"/>
              <a:t>                throw new </a:t>
            </a:r>
            <a:r>
              <a:rPr lang="en-US" sz="1600" dirty="0" err="1"/>
              <a:t>ArgumentException</a:t>
            </a:r>
            <a:r>
              <a:rPr lang="en-US" sz="1600" dirty="0"/>
              <a:t>("Temperature cannot be less than absolute zero.");</a:t>
            </a:r>
          </a:p>
          <a:p>
            <a:r>
              <a:rPr lang="en-US" sz="1600" dirty="0"/>
              <a:t>            }</a:t>
            </a:r>
          </a:p>
          <a:p>
            <a:r>
              <a:rPr lang="en-US" sz="1600" dirty="0"/>
              <a:t>            else</a:t>
            </a:r>
          </a:p>
          <a:p>
            <a:r>
              <a:rPr lang="en-US" sz="1600" dirty="0"/>
              <a:t>            {</a:t>
            </a:r>
          </a:p>
          <a:p>
            <a:r>
              <a:rPr lang="en-US" sz="1600" dirty="0"/>
              <a:t>                </a:t>
            </a:r>
            <a:r>
              <a:rPr lang="en-US" sz="1600" dirty="0" err="1"/>
              <a:t>m_value</a:t>
            </a:r>
            <a:r>
              <a:rPr lang="en-US" sz="1600" dirty="0"/>
              <a:t> = value;</a:t>
            </a:r>
          </a:p>
          <a:p>
            <a:r>
              <a:rPr lang="en-US" sz="1600" dirty="0"/>
              <a:t>            }</a:t>
            </a:r>
          </a:p>
          <a:p>
            <a:r>
              <a:rPr lang="en-US" sz="1600" dirty="0"/>
              <a:t>        }</a:t>
            </a:r>
          </a:p>
          <a:p>
            <a:r>
              <a:rPr lang="en-US" sz="1600" dirty="0"/>
              <a:t>    }</a:t>
            </a:r>
          </a:p>
          <a:p>
            <a:endParaRPr lang="en-US" sz="1600" dirty="0"/>
          </a:p>
          <a:p>
            <a:r>
              <a:rPr lang="en-US" sz="1600" dirty="0"/>
              <a:t>    public Temperature(double kelvins)</a:t>
            </a:r>
          </a:p>
          <a:p>
            <a:r>
              <a:rPr lang="en-US" sz="1600" dirty="0"/>
              <a:t>    {</a:t>
            </a:r>
          </a:p>
          <a:p>
            <a:r>
              <a:rPr lang="en-US" sz="1600" dirty="0"/>
              <a:t>        </a:t>
            </a:r>
            <a:r>
              <a:rPr lang="en-US" sz="1600" dirty="0" err="1"/>
              <a:t>this.Kelvin</a:t>
            </a:r>
            <a:r>
              <a:rPr lang="en-US" sz="1600" dirty="0"/>
              <a:t> = kelvins;</a:t>
            </a:r>
          </a:p>
          <a:p>
            <a:r>
              <a:rPr lang="en-US" sz="1600" dirty="0"/>
              <a:t>    }</a:t>
            </a:r>
          </a:p>
          <a:p>
            <a:r>
              <a:rPr lang="en-US" sz="1600" dirty="0"/>
              <a:t>}</a:t>
            </a:r>
          </a:p>
          <a:p>
            <a:endParaRPr lang="en-US" sz="1600" dirty="0"/>
          </a:p>
        </p:txBody>
      </p:sp>
    </p:spTree>
    <p:extLst>
      <p:ext uri="{BB962C8B-B14F-4D97-AF65-F5344CB8AC3E}">
        <p14:creationId xmlns:p14="http://schemas.microsoft.com/office/powerpoint/2010/main" val="42479033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95536" y="188640"/>
            <a:ext cx="8748464" cy="6555641"/>
          </a:xfrm>
          <a:prstGeom prst="rect">
            <a:avLst/>
          </a:prstGeom>
        </p:spPr>
        <p:txBody>
          <a:bodyPr wrap="square">
            <a:spAutoFit/>
          </a:bodyPr>
          <a:lstStyle/>
          <a:p>
            <a:endParaRPr lang="en-US" sz="1400" dirty="0"/>
          </a:p>
          <a:p>
            <a:r>
              <a:rPr lang="en-US" sz="1400" dirty="0"/>
              <a:t>public class Example</a:t>
            </a:r>
          </a:p>
          <a:p>
            <a:r>
              <a:rPr lang="en-US" sz="1400" dirty="0"/>
              <a:t>{</a:t>
            </a:r>
          </a:p>
          <a:p>
            <a:r>
              <a:rPr lang="en-US" sz="1400" dirty="0"/>
              <a:t>    public static void Main()</a:t>
            </a:r>
          </a:p>
          <a:p>
            <a:r>
              <a:rPr lang="en-US" sz="1400" dirty="0"/>
              <a:t>    {</a:t>
            </a:r>
          </a:p>
          <a:p>
            <a:r>
              <a:rPr lang="en-US" sz="1400" dirty="0"/>
              <a:t>        </a:t>
            </a:r>
            <a:r>
              <a:rPr lang="en-US" sz="1400" dirty="0" err="1"/>
              <a:t>SortedList</a:t>
            </a:r>
            <a:r>
              <a:rPr lang="en-US" sz="1400" dirty="0"/>
              <a:t>&lt;Temperature, string&gt; temps = </a:t>
            </a:r>
          </a:p>
          <a:p>
            <a:r>
              <a:rPr lang="en-US" sz="1400" dirty="0"/>
              <a:t>            new </a:t>
            </a:r>
            <a:r>
              <a:rPr lang="en-US" sz="1400" dirty="0" err="1"/>
              <a:t>SortedList</a:t>
            </a:r>
            <a:r>
              <a:rPr lang="en-US" sz="1400" dirty="0"/>
              <a:t>&lt;Temperature, string&gt;();</a:t>
            </a:r>
          </a:p>
          <a:p>
            <a:endParaRPr lang="en-US" sz="1400" dirty="0"/>
          </a:p>
          <a:p>
            <a:r>
              <a:rPr lang="en-US" sz="1400" dirty="0"/>
              <a:t>        // Add entries to the sorted list, out of order.</a:t>
            </a:r>
          </a:p>
          <a:p>
            <a:r>
              <a:rPr lang="en-US" sz="1400" dirty="0"/>
              <a:t>        </a:t>
            </a:r>
            <a:r>
              <a:rPr lang="en-US" sz="1400" dirty="0" err="1"/>
              <a:t>temps.Add</a:t>
            </a:r>
            <a:r>
              <a:rPr lang="en-US" sz="1400" dirty="0"/>
              <a:t>(new Temperature(2017.15), "Boiling point of Lead");</a:t>
            </a:r>
          </a:p>
          <a:p>
            <a:r>
              <a:rPr lang="en-US" sz="1400" dirty="0"/>
              <a:t>        </a:t>
            </a:r>
            <a:r>
              <a:rPr lang="en-US" sz="1400" dirty="0" err="1"/>
              <a:t>temps.Add</a:t>
            </a:r>
            <a:r>
              <a:rPr lang="en-US" sz="1400" dirty="0"/>
              <a:t>(new Temperature(0), "Absolute zero");</a:t>
            </a:r>
          </a:p>
          <a:p>
            <a:r>
              <a:rPr lang="en-US" sz="1400" dirty="0"/>
              <a:t>        </a:t>
            </a:r>
            <a:r>
              <a:rPr lang="en-US" sz="1400" dirty="0" err="1"/>
              <a:t>temps.Add</a:t>
            </a:r>
            <a:r>
              <a:rPr lang="en-US" sz="1400" dirty="0"/>
              <a:t>(new Temperature(273.15), "Freezing point of water");</a:t>
            </a:r>
          </a:p>
          <a:p>
            <a:r>
              <a:rPr lang="en-US" sz="1400" dirty="0"/>
              <a:t>        </a:t>
            </a:r>
            <a:r>
              <a:rPr lang="en-US" sz="1400" dirty="0" err="1"/>
              <a:t>temps.Add</a:t>
            </a:r>
            <a:r>
              <a:rPr lang="en-US" sz="1400" dirty="0"/>
              <a:t>(new Temperature(5100.15), "Boiling point of Carbon");</a:t>
            </a:r>
          </a:p>
          <a:p>
            <a:r>
              <a:rPr lang="en-US" sz="1400" dirty="0"/>
              <a:t>        </a:t>
            </a:r>
            <a:r>
              <a:rPr lang="en-US" sz="1400" dirty="0" err="1"/>
              <a:t>temps.Add</a:t>
            </a:r>
            <a:r>
              <a:rPr lang="en-US" sz="1400" dirty="0"/>
              <a:t>(new Temperature(373.15), "Boiling point of water");</a:t>
            </a:r>
          </a:p>
          <a:p>
            <a:r>
              <a:rPr lang="en-US" sz="1400" dirty="0"/>
              <a:t>        </a:t>
            </a:r>
            <a:r>
              <a:rPr lang="en-US" sz="1400" dirty="0" err="1"/>
              <a:t>temps.Add</a:t>
            </a:r>
            <a:r>
              <a:rPr lang="en-US" sz="1400" dirty="0"/>
              <a:t>(new Temperature(600.65), "Melting point of Lead");</a:t>
            </a:r>
          </a:p>
          <a:p>
            <a:endParaRPr lang="en-US" sz="1400" dirty="0"/>
          </a:p>
          <a:p>
            <a:r>
              <a:rPr lang="en-US" sz="1400" dirty="0"/>
              <a:t>        </a:t>
            </a:r>
            <a:r>
              <a:rPr lang="en-US" sz="1400" dirty="0" err="1"/>
              <a:t>foreach</a:t>
            </a:r>
            <a:r>
              <a:rPr lang="en-US" sz="1400" dirty="0"/>
              <a:t>( </a:t>
            </a:r>
            <a:r>
              <a:rPr lang="en-US" sz="1400" dirty="0" err="1"/>
              <a:t>KeyValuePair</a:t>
            </a:r>
            <a:r>
              <a:rPr lang="en-US" sz="1400" dirty="0"/>
              <a:t>&lt;Temperature, string&gt; </a:t>
            </a:r>
            <a:r>
              <a:rPr lang="en-US" sz="1400" dirty="0" err="1"/>
              <a:t>kvp</a:t>
            </a:r>
            <a:r>
              <a:rPr lang="en-US" sz="1400" dirty="0"/>
              <a:t> in temps )</a:t>
            </a:r>
          </a:p>
          <a:p>
            <a:r>
              <a:rPr lang="en-US" sz="1400" dirty="0"/>
              <a:t>        {</a:t>
            </a:r>
          </a:p>
          <a:p>
            <a:r>
              <a:rPr lang="en-US" sz="1400" dirty="0"/>
              <a:t>            </a:t>
            </a:r>
            <a:r>
              <a:rPr lang="en-US" sz="1400" dirty="0" err="1"/>
              <a:t>Console.WriteLine</a:t>
            </a:r>
            <a:r>
              <a:rPr lang="en-US" sz="1400" dirty="0"/>
              <a:t>("{0} is {1} degrees Celsius.", </a:t>
            </a:r>
            <a:r>
              <a:rPr lang="en-US" sz="1400" dirty="0" err="1"/>
              <a:t>kvp.Value</a:t>
            </a:r>
            <a:r>
              <a:rPr lang="en-US" sz="1400" dirty="0"/>
              <a:t>, </a:t>
            </a:r>
            <a:r>
              <a:rPr lang="en-US" sz="1400" dirty="0" err="1"/>
              <a:t>kvp.Key.Celsius</a:t>
            </a:r>
            <a:r>
              <a:rPr lang="en-US" sz="1400" dirty="0"/>
              <a:t>);</a:t>
            </a:r>
          </a:p>
          <a:p>
            <a:r>
              <a:rPr lang="en-US" sz="1400" dirty="0"/>
              <a:t>        }</a:t>
            </a:r>
          </a:p>
          <a:p>
            <a:r>
              <a:rPr lang="en-US" sz="1400" dirty="0"/>
              <a:t>    }</a:t>
            </a:r>
          </a:p>
          <a:p>
            <a:r>
              <a:rPr lang="en-US" sz="1400" dirty="0"/>
              <a:t>}</a:t>
            </a:r>
          </a:p>
          <a:p>
            <a:r>
              <a:rPr lang="en-US" sz="1400" dirty="0"/>
              <a:t>/* This example displays the following output:</a:t>
            </a:r>
          </a:p>
          <a:p>
            <a:r>
              <a:rPr lang="en-US" sz="1400" dirty="0"/>
              <a:t>      Absolute zero is -273.15 degrees Celsius.</a:t>
            </a:r>
          </a:p>
          <a:p>
            <a:r>
              <a:rPr lang="en-US" sz="1400" dirty="0"/>
              <a:t>      Freezing point of water is 0 degrees Celsius.</a:t>
            </a:r>
          </a:p>
          <a:p>
            <a:r>
              <a:rPr lang="en-US" sz="1400" dirty="0"/>
              <a:t>      Boiling point of water is 100 degrees Celsius.</a:t>
            </a:r>
          </a:p>
          <a:p>
            <a:r>
              <a:rPr lang="en-US" sz="1400" dirty="0"/>
              <a:t>      Melting point of Lead is 327.5 degrees Celsius.</a:t>
            </a:r>
          </a:p>
          <a:p>
            <a:r>
              <a:rPr lang="en-US" sz="1400" dirty="0"/>
              <a:t>      Boiling point of Lead is 1744 degrees Celsius.</a:t>
            </a:r>
          </a:p>
          <a:p>
            <a:r>
              <a:rPr lang="en-US" sz="1400" dirty="0"/>
              <a:t>      Boiling point of Carbon is 4827 degrees Celsius.</a:t>
            </a:r>
          </a:p>
          <a:p>
            <a:r>
              <a:rPr lang="en-US" sz="1400" dirty="0"/>
              <a:t>*/</a:t>
            </a:r>
          </a:p>
        </p:txBody>
      </p:sp>
    </p:spTree>
    <p:extLst>
      <p:ext uri="{BB962C8B-B14F-4D97-AF65-F5344CB8AC3E}">
        <p14:creationId xmlns:p14="http://schemas.microsoft.com/office/powerpoint/2010/main" val="27341678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15041" y="1001867"/>
            <a:ext cx="8540750" cy="646949"/>
          </a:xfrm>
        </p:spPr>
        <p:txBody>
          <a:bodyPr>
            <a:normAutofit fontScale="90000"/>
          </a:bodyPr>
          <a:lstStyle/>
          <a:p>
            <a:r>
              <a:rPr lang="tr-TR" dirty="0"/>
              <a:t>Genelleyiciler Ne Yarar Sağlar-3</a:t>
            </a:r>
            <a:endParaRPr lang="en-US" dirty="0"/>
          </a:p>
        </p:txBody>
      </p:sp>
      <p:sp>
        <p:nvSpPr>
          <p:cNvPr id="3" name="İçerik Yer Tutucusu 2"/>
          <p:cNvSpPr>
            <a:spLocks noGrp="1"/>
          </p:cNvSpPr>
          <p:nvPr>
            <p:ph idx="1"/>
          </p:nvPr>
        </p:nvSpPr>
        <p:spPr>
          <a:xfrm>
            <a:off x="274732" y="1691183"/>
            <a:ext cx="8540750" cy="1162236"/>
          </a:xfrm>
        </p:spPr>
        <p:txBody>
          <a:bodyPr/>
          <a:lstStyle/>
          <a:p>
            <a:endParaRPr lang="tr-TR" sz="1800" dirty="0"/>
          </a:p>
          <a:p>
            <a:endParaRPr lang="tr-TR" sz="1800" dirty="0"/>
          </a:p>
          <a:p>
            <a:endParaRPr lang="tr-TR" sz="1800" dirty="0"/>
          </a:p>
        </p:txBody>
      </p:sp>
      <p:sp>
        <p:nvSpPr>
          <p:cNvPr id="4" name="Veri Yer Tutucusu 3"/>
          <p:cNvSpPr>
            <a:spLocks noGrp="1"/>
          </p:cNvSpPr>
          <p:nvPr>
            <p:ph type="dt" sz="half" idx="10"/>
          </p:nvPr>
        </p:nvSpPr>
        <p:spPr/>
        <p:txBody>
          <a:bodyPr/>
          <a:lstStyle/>
          <a:p>
            <a:pPr>
              <a:defRPr/>
            </a:pPr>
            <a:fld id="{A6FAB1EC-7A00-4607-8BF8-66EE9839B22B}" type="datetime1">
              <a:rPr lang="tr-TR" smtClean="0">
                <a:solidFill>
                  <a:srgbClr val="FFFFFF"/>
                </a:solidFill>
              </a:rPr>
              <a:t>3.4.2018</a:t>
            </a:fld>
            <a:endParaRPr lang="tr-TR">
              <a:solidFill>
                <a:srgbClr val="FFFFFF"/>
              </a:solidFill>
            </a:endParaRPr>
          </a:p>
        </p:txBody>
      </p:sp>
      <p:sp>
        <p:nvSpPr>
          <p:cNvPr id="5" name="Slayt Numarası Yer Tutucusu 4"/>
          <p:cNvSpPr>
            <a:spLocks noGrp="1"/>
          </p:cNvSpPr>
          <p:nvPr>
            <p:ph type="sldNum" sz="quarter" idx="12"/>
          </p:nvPr>
        </p:nvSpPr>
        <p:spPr/>
        <p:txBody>
          <a:bodyPr/>
          <a:lstStyle/>
          <a:p>
            <a:pPr>
              <a:defRPr/>
            </a:pPr>
            <a:fld id="{B4D9CBB0-09FD-4FB3-A512-12DBE7913E78}" type="slidenum">
              <a:rPr lang="tr-TR" smtClean="0">
                <a:solidFill>
                  <a:srgbClr val="FFFFFF"/>
                </a:solidFill>
              </a:rPr>
              <a:pPr>
                <a:defRPr/>
              </a:pPr>
              <a:t>5</a:t>
            </a:fld>
            <a:endParaRPr lang="tr-TR">
              <a:solidFill>
                <a:srgbClr val="FFFFFF"/>
              </a:solidFill>
            </a:endParaRPr>
          </a:p>
        </p:txBody>
      </p:sp>
      <p:sp>
        <p:nvSpPr>
          <p:cNvPr id="6" name="Dikdörtgen 5"/>
          <p:cNvSpPr/>
          <p:nvPr/>
        </p:nvSpPr>
        <p:spPr>
          <a:xfrm>
            <a:off x="583746" y="2814651"/>
            <a:ext cx="8645979" cy="1061829"/>
          </a:xfrm>
          <a:prstGeom prst="rect">
            <a:avLst/>
          </a:prstGeom>
        </p:spPr>
        <p:txBody>
          <a:bodyPr wrap="square">
            <a:spAutoFit/>
          </a:bodyPr>
          <a:lstStyle/>
          <a:p>
            <a:r>
              <a:rPr lang="en-US" sz="2100" dirty="0">
                <a:solidFill>
                  <a:schemeClr val="tx2">
                    <a:lumMod val="90000"/>
                  </a:schemeClr>
                </a:solidFill>
              </a:rPr>
              <a:t>List</a:t>
            </a:r>
            <a:r>
              <a:rPr lang="tr-TR" sz="2100" dirty="0">
                <a:solidFill>
                  <a:schemeClr val="tx2">
                    <a:lumMod val="90000"/>
                  </a:schemeClr>
                </a:solidFill>
              </a:rPr>
              <a:t> </a:t>
            </a:r>
            <a:r>
              <a:rPr lang="en-US" sz="2100" dirty="0">
                <a:solidFill>
                  <a:schemeClr val="accent1"/>
                </a:solidFill>
              </a:rPr>
              <a:t>&lt;int&gt;</a:t>
            </a:r>
            <a:r>
              <a:rPr lang="en-US" sz="2100" dirty="0">
                <a:solidFill>
                  <a:schemeClr val="tx2">
                    <a:lumMod val="90000"/>
                  </a:schemeClr>
                </a:solidFill>
              </a:rPr>
              <a:t> list</a:t>
            </a:r>
            <a:r>
              <a:rPr lang="tr-TR" sz="2100" dirty="0">
                <a:solidFill>
                  <a:schemeClr val="tx2">
                    <a:lumMod val="90000"/>
                  </a:schemeClr>
                </a:solidFill>
              </a:rPr>
              <a:t>e</a:t>
            </a:r>
            <a:r>
              <a:rPr lang="en-US" sz="2100" dirty="0">
                <a:solidFill>
                  <a:schemeClr val="tx2">
                    <a:lumMod val="90000"/>
                  </a:schemeClr>
                </a:solidFill>
              </a:rPr>
              <a:t>1 = new List</a:t>
            </a:r>
            <a:r>
              <a:rPr lang="en-US" sz="2100" dirty="0">
                <a:solidFill>
                  <a:schemeClr val="accent1"/>
                </a:solidFill>
              </a:rPr>
              <a:t>&lt;int&gt;</a:t>
            </a:r>
            <a:r>
              <a:rPr lang="en-US" sz="2100" dirty="0">
                <a:solidFill>
                  <a:schemeClr val="tx2">
                    <a:lumMod val="90000"/>
                  </a:schemeClr>
                </a:solidFill>
              </a:rPr>
              <a:t>();</a:t>
            </a:r>
            <a:r>
              <a:rPr lang="tr-TR" sz="2100" dirty="0">
                <a:solidFill>
                  <a:schemeClr val="tx2">
                    <a:lumMod val="90000"/>
                  </a:schemeClr>
                </a:solidFill>
              </a:rPr>
              <a:t>         </a:t>
            </a:r>
            <a:r>
              <a:rPr lang="tr-TR" sz="2100" dirty="0"/>
              <a:t>//Artık tipimiz belli, diğerlerine izin yok</a:t>
            </a:r>
            <a:endParaRPr lang="en-US" sz="2100" dirty="0"/>
          </a:p>
          <a:p>
            <a:r>
              <a:rPr lang="en-US" sz="2100" dirty="0">
                <a:solidFill>
                  <a:schemeClr val="tx2">
                    <a:lumMod val="90000"/>
                  </a:schemeClr>
                </a:solidFill>
              </a:rPr>
              <a:t>list</a:t>
            </a:r>
            <a:r>
              <a:rPr lang="tr-TR" sz="2100" dirty="0">
                <a:solidFill>
                  <a:schemeClr val="tx2">
                    <a:lumMod val="90000"/>
                  </a:schemeClr>
                </a:solidFill>
              </a:rPr>
              <a:t>e</a:t>
            </a:r>
            <a:r>
              <a:rPr lang="en-US" sz="2100" dirty="0">
                <a:solidFill>
                  <a:schemeClr val="tx2">
                    <a:lumMod val="90000"/>
                  </a:schemeClr>
                </a:solidFill>
              </a:rPr>
              <a:t>1.Add(3); </a:t>
            </a:r>
            <a:r>
              <a:rPr lang="tr-TR" sz="2100" dirty="0">
                <a:solidFill>
                  <a:schemeClr val="tx2">
                    <a:lumMod val="90000"/>
                  </a:schemeClr>
                </a:solidFill>
              </a:rPr>
              <a:t>				</a:t>
            </a:r>
            <a:r>
              <a:rPr lang="en-US" sz="2100" dirty="0"/>
              <a:t>//boxing</a:t>
            </a:r>
            <a:r>
              <a:rPr lang="tr-TR" sz="2100" dirty="0"/>
              <a:t> ve</a:t>
            </a:r>
            <a:r>
              <a:rPr lang="en-US" sz="2100" dirty="0"/>
              <a:t> casting</a:t>
            </a:r>
            <a:r>
              <a:rPr lang="tr-TR" sz="2100" dirty="0"/>
              <a:t> yok</a:t>
            </a:r>
            <a:endParaRPr lang="en-US" sz="2100" dirty="0"/>
          </a:p>
          <a:p>
            <a:r>
              <a:rPr lang="en-US" sz="2100" dirty="0">
                <a:solidFill>
                  <a:schemeClr val="tx2">
                    <a:lumMod val="90000"/>
                  </a:schemeClr>
                </a:solidFill>
              </a:rPr>
              <a:t>list</a:t>
            </a:r>
            <a:r>
              <a:rPr lang="tr-TR" sz="2100" dirty="0">
                <a:solidFill>
                  <a:schemeClr val="tx2">
                    <a:lumMod val="90000"/>
                  </a:schemeClr>
                </a:solidFill>
              </a:rPr>
              <a:t>e</a:t>
            </a:r>
            <a:r>
              <a:rPr lang="en-US" sz="2100" dirty="0">
                <a:solidFill>
                  <a:schemeClr val="tx2">
                    <a:lumMod val="90000"/>
                  </a:schemeClr>
                </a:solidFill>
              </a:rPr>
              <a:t>1.Add("</a:t>
            </a:r>
            <a:r>
              <a:rPr lang="tr-TR" sz="2100" dirty="0">
                <a:solidFill>
                  <a:schemeClr val="tx2">
                    <a:lumMod val="90000"/>
                  </a:schemeClr>
                </a:solidFill>
              </a:rPr>
              <a:t>Sakarya Üniversitesi</a:t>
            </a:r>
            <a:r>
              <a:rPr lang="en-US" sz="2100" dirty="0">
                <a:solidFill>
                  <a:schemeClr val="tx2">
                    <a:lumMod val="90000"/>
                  </a:schemeClr>
                </a:solidFill>
              </a:rPr>
              <a:t>");</a:t>
            </a:r>
            <a:r>
              <a:rPr lang="tr-TR" sz="2100" dirty="0">
                <a:solidFill>
                  <a:schemeClr val="tx2">
                    <a:lumMod val="90000"/>
                  </a:schemeClr>
                </a:solidFill>
              </a:rPr>
              <a:t>	</a:t>
            </a:r>
            <a:r>
              <a:rPr lang="tr-TR" sz="2100" dirty="0"/>
              <a:t>//derleyici hatayı yakalar</a:t>
            </a:r>
            <a:endParaRPr lang="en-US" sz="2100" dirty="0"/>
          </a:p>
        </p:txBody>
      </p:sp>
      <p:sp>
        <p:nvSpPr>
          <p:cNvPr id="7" name="İçerik Yer Tutucusu 2"/>
          <p:cNvSpPr txBox="1">
            <a:spLocks/>
          </p:cNvSpPr>
          <p:nvPr/>
        </p:nvSpPr>
        <p:spPr bwMode="auto">
          <a:xfrm>
            <a:off x="389032" y="1805483"/>
            <a:ext cx="8540750" cy="692789"/>
          </a:xfrm>
          <a:prstGeom prst="rect">
            <a:avLst/>
          </a:prstGeom>
          <a:noFill/>
          <a:ln w="9525">
            <a:noFill/>
            <a:miter lim="800000"/>
            <a:headEnd/>
            <a:tailEnd/>
          </a:ln>
          <a:effec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80000"/>
              <a:buFont typeface="Arial" panose="020B0604020202020204" pitchFamily="34" charset="0"/>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anose="05000000000000000000" pitchFamily="2" charset="2"/>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SzPct val="80000"/>
              <a:buFont typeface="Arial" panose="020B0604020202020204" pitchFamily="34" charset="0"/>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000000"/>
                  </a:outerShdw>
                </a:effectLst>
                <a:latin typeface="+mn-lt"/>
              </a:defRPr>
            </a:lvl9pPr>
          </a:lstStyle>
          <a:p>
            <a:r>
              <a:rPr lang="tr-TR" sz="1800" kern="0" dirty="0"/>
              <a:t>Bize lazım olan şey, çalışma zamanında tipin belirlenebilmesidir ve listelerin tiplerini belirtecek bir parametreye ihtiyaç vardır. Aşağıdaki yaklaşım sorunu çözecektir:</a:t>
            </a:r>
            <a:endParaRPr lang="tr-TR" sz="1800" kern="0" dirty="0">
              <a:solidFill>
                <a:schemeClr val="tx2">
                  <a:lumMod val="90000"/>
                </a:schemeClr>
              </a:solidFill>
            </a:endParaRPr>
          </a:p>
        </p:txBody>
      </p:sp>
    </p:spTree>
    <p:extLst>
      <p:ext uri="{BB962C8B-B14F-4D97-AF65-F5344CB8AC3E}">
        <p14:creationId xmlns:p14="http://schemas.microsoft.com/office/powerpoint/2010/main" val="1722820718"/>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15041" y="1001867"/>
            <a:ext cx="8540750" cy="646949"/>
          </a:xfrm>
        </p:spPr>
        <p:txBody>
          <a:bodyPr>
            <a:normAutofit fontScale="90000"/>
          </a:bodyPr>
          <a:lstStyle/>
          <a:p>
            <a:r>
              <a:rPr lang="tr-TR" dirty="0"/>
              <a:t>Genelleyiciler Örnek-1</a:t>
            </a:r>
            <a:endParaRPr lang="en-US" dirty="0"/>
          </a:p>
        </p:txBody>
      </p:sp>
      <p:sp>
        <p:nvSpPr>
          <p:cNvPr id="3" name="İçerik Yer Tutucusu 2"/>
          <p:cNvSpPr>
            <a:spLocks noGrp="1"/>
          </p:cNvSpPr>
          <p:nvPr>
            <p:ph idx="1"/>
          </p:nvPr>
        </p:nvSpPr>
        <p:spPr>
          <a:xfrm>
            <a:off x="274732" y="1691183"/>
            <a:ext cx="8540750" cy="1162236"/>
          </a:xfrm>
        </p:spPr>
        <p:txBody>
          <a:bodyPr/>
          <a:lstStyle/>
          <a:p>
            <a:endParaRPr lang="tr-TR" sz="1800" dirty="0"/>
          </a:p>
          <a:p>
            <a:endParaRPr lang="tr-TR" sz="1800" dirty="0"/>
          </a:p>
          <a:p>
            <a:endParaRPr lang="tr-TR" sz="1800" dirty="0"/>
          </a:p>
        </p:txBody>
      </p:sp>
      <p:sp>
        <p:nvSpPr>
          <p:cNvPr id="4" name="Veri Yer Tutucusu 3"/>
          <p:cNvSpPr>
            <a:spLocks noGrp="1"/>
          </p:cNvSpPr>
          <p:nvPr>
            <p:ph type="dt" sz="half" idx="10"/>
          </p:nvPr>
        </p:nvSpPr>
        <p:spPr/>
        <p:txBody>
          <a:bodyPr/>
          <a:lstStyle/>
          <a:p>
            <a:pPr>
              <a:defRPr/>
            </a:pPr>
            <a:fld id="{A6FAB1EC-7A00-4607-8BF8-66EE9839B22B}" type="datetime1">
              <a:rPr lang="tr-TR" smtClean="0">
                <a:solidFill>
                  <a:srgbClr val="FFFFFF"/>
                </a:solidFill>
              </a:rPr>
              <a:t>3.4.2018</a:t>
            </a:fld>
            <a:endParaRPr lang="tr-TR">
              <a:solidFill>
                <a:srgbClr val="FFFFFF"/>
              </a:solidFill>
            </a:endParaRPr>
          </a:p>
        </p:txBody>
      </p:sp>
      <p:sp>
        <p:nvSpPr>
          <p:cNvPr id="5" name="Slayt Numarası Yer Tutucusu 4"/>
          <p:cNvSpPr>
            <a:spLocks noGrp="1"/>
          </p:cNvSpPr>
          <p:nvPr>
            <p:ph type="sldNum" sz="quarter" idx="12"/>
          </p:nvPr>
        </p:nvSpPr>
        <p:spPr/>
        <p:txBody>
          <a:bodyPr/>
          <a:lstStyle/>
          <a:p>
            <a:pPr>
              <a:defRPr/>
            </a:pPr>
            <a:fld id="{B4D9CBB0-09FD-4FB3-A512-12DBE7913E78}" type="slidenum">
              <a:rPr lang="tr-TR" smtClean="0">
                <a:solidFill>
                  <a:srgbClr val="FFFFFF"/>
                </a:solidFill>
              </a:rPr>
              <a:pPr>
                <a:defRPr/>
              </a:pPr>
              <a:t>6</a:t>
            </a:fld>
            <a:endParaRPr lang="tr-TR">
              <a:solidFill>
                <a:srgbClr val="FFFFFF"/>
              </a:solidFill>
            </a:endParaRPr>
          </a:p>
        </p:txBody>
      </p:sp>
      <p:sp>
        <p:nvSpPr>
          <p:cNvPr id="6" name="Dikdörtgen 5"/>
          <p:cNvSpPr/>
          <p:nvPr/>
        </p:nvSpPr>
        <p:spPr>
          <a:xfrm>
            <a:off x="901057" y="1709182"/>
            <a:ext cx="8034815" cy="4247317"/>
          </a:xfrm>
          <a:prstGeom prst="rect">
            <a:avLst/>
          </a:prstGeom>
        </p:spPr>
        <p:txBody>
          <a:bodyPr wrap="square">
            <a:spAutoFit/>
          </a:bodyPr>
          <a:lstStyle/>
          <a:p>
            <a:r>
              <a:rPr lang="en-US" dirty="0">
                <a:solidFill>
                  <a:schemeClr val="tx2">
                    <a:lumMod val="90000"/>
                  </a:schemeClr>
                </a:solidFill>
              </a:rPr>
              <a:t>public class </a:t>
            </a:r>
            <a:r>
              <a:rPr lang="en-US" dirty="0" err="1">
                <a:solidFill>
                  <a:schemeClr val="tx2">
                    <a:lumMod val="90000"/>
                  </a:schemeClr>
                </a:solidFill>
              </a:rPr>
              <a:t>GenericList</a:t>
            </a:r>
            <a:r>
              <a:rPr lang="tr-TR" dirty="0">
                <a:solidFill>
                  <a:schemeClr val="tx2">
                    <a:lumMod val="90000"/>
                  </a:schemeClr>
                </a:solidFill>
              </a:rPr>
              <a:t>e</a:t>
            </a:r>
            <a:r>
              <a:rPr lang="en-US" dirty="0">
                <a:solidFill>
                  <a:schemeClr val="tx2">
                    <a:lumMod val="90000"/>
                  </a:schemeClr>
                </a:solidFill>
              </a:rPr>
              <a:t>&lt;</a:t>
            </a:r>
            <a:r>
              <a:rPr lang="en-US" dirty="0">
                <a:solidFill>
                  <a:schemeClr val="accent1"/>
                </a:solidFill>
              </a:rPr>
              <a:t>T</a:t>
            </a:r>
            <a:r>
              <a:rPr lang="en-US" dirty="0">
                <a:solidFill>
                  <a:schemeClr val="tx2">
                    <a:lumMod val="90000"/>
                  </a:schemeClr>
                </a:solidFill>
              </a:rPr>
              <a:t>&gt;</a:t>
            </a:r>
            <a:r>
              <a:rPr lang="tr-TR" dirty="0">
                <a:solidFill>
                  <a:schemeClr val="tx2">
                    <a:lumMod val="90000"/>
                  </a:schemeClr>
                </a:solidFill>
              </a:rPr>
              <a:t>    </a:t>
            </a:r>
            <a:r>
              <a:rPr lang="tr-TR" dirty="0"/>
              <a:t>// Burada &lt;T&gt; tipi temsil eder</a:t>
            </a:r>
          </a:p>
          <a:p>
            <a:r>
              <a:rPr lang="en-US" dirty="0">
                <a:solidFill>
                  <a:schemeClr val="tx2">
                    <a:lumMod val="90000"/>
                  </a:schemeClr>
                </a:solidFill>
              </a:rPr>
              <a:t>{</a:t>
            </a:r>
            <a:r>
              <a:rPr lang="tr-TR" dirty="0">
                <a:solidFill>
                  <a:schemeClr val="tx2">
                    <a:lumMod val="90000"/>
                  </a:schemeClr>
                </a:solidFill>
              </a:rPr>
              <a:t>			     	</a:t>
            </a:r>
            <a:r>
              <a:rPr lang="tr-TR" dirty="0"/>
              <a:t>// T yerine başka bir harf veya kelime de kullanılabilir</a:t>
            </a:r>
            <a:endParaRPr lang="en-US" dirty="0"/>
          </a:p>
          <a:p>
            <a:r>
              <a:rPr lang="en-US" dirty="0">
                <a:solidFill>
                  <a:schemeClr val="tx2">
                    <a:lumMod val="90000"/>
                  </a:schemeClr>
                </a:solidFill>
              </a:rPr>
              <a:t>    void Add(</a:t>
            </a:r>
            <a:r>
              <a:rPr lang="en-US" dirty="0">
                <a:solidFill>
                  <a:schemeClr val="accent1"/>
                </a:solidFill>
              </a:rPr>
              <a:t>T</a:t>
            </a:r>
            <a:r>
              <a:rPr lang="en-US" dirty="0">
                <a:solidFill>
                  <a:schemeClr val="tx2">
                    <a:lumMod val="90000"/>
                  </a:schemeClr>
                </a:solidFill>
              </a:rPr>
              <a:t> input) { }</a:t>
            </a:r>
            <a:r>
              <a:rPr lang="tr-TR" dirty="0">
                <a:solidFill>
                  <a:schemeClr val="tx2">
                    <a:lumMod val="90000"/>
                  </a:schemeClr>
                </a:solidFill>
              </a:rPr>
              <a:t>	</a:t>
            </a:r>
            <a:r>
              <a:rPr lang="tr-TR" dirty="0"/>
              <a:t>// Çalışma zamanında &lt;T&gt; oluşturulan tip ile yer </a:t>
            </a:r>
            <a:endParaRPr lang="en-US" dirty="0"/>
          </a:p>
          <a:p>
            <a:r>
              <a:rPr lang="en-US" dirty="0">
                <a:solidFill>
                  <a:schemeClr val="tx2">
                    <a:lumMod val="90000"/>
                  </a:schemeClr>
                </a:solidFill>
              </a:rPr>
              <a:t>}</a:t>
            </a:r>
            <a:r>
              <a:rPr lang="tr-TR" dirty="0">
                <a:solidFill>
                  <a:schemeClr val="tx2">
                    <a:lumMod val="90000"/>
                  </a:schemeClr>
                </a:solidFill>
              </a:rPr>
              <a:t>				</a:t>
            </a:r>
            <a:r>
              <a:rPr lang="tr-TR" dirty="0"/>
              <a:t>// değiştirilerek geçerli tip ile işlemler yapılır</a:t>
            </a:r>
            <a:endParaRPr lang="en-US" dirty="0"/>
          </a:p>
          <a:p>
            <a:r>
              <a:rPr lang="en-US" dirty="0">
                <a:solidFill>
                  <a:schemeClr val="tx2">
                    <a:lumMod val="90000"/>
                  </a:schemeClr>
                </a:solidFill>
              </a:rPr>
              <a:t>class </a:t>
            </a:r>
            <a:r>
              <a:rPr lang="en-US" dirty="0" err="1">
                <a:solidFill>
                  <a:schemeClr val="tx2">
                    <a:lumMod val="90000"/>
                  </a:schemeClr>
                </a:solidFill>
              </a:rPr>
              <a:t>TestGenericList</a:t>
            </a:r>
            <a:endParaRPr lang="tr-TR" dirty="0">
              <a:solidFill>
                <a:schemeClr val="tx2">
                  <a:lumMod val="90000"/>
                </a:schemeClr>
              </a:solidFill>
            </a:endParaRPr>
          </a:p>
          <a:p>
            <a:r>
              <a:rPr lang="en-US" dirty="0">
                <a:solidFill>
                  <a:schemeClr val="tx2">
                    <a:lumMod val="90000"/>
                  </a:schemeClr>
                </a:solidFill>
              </a:rPr>
              <a:t>{</a:t>
            </a:r>
          </a:p>
          <a:p>
            <a:r>
              <a:rPr lang="en-US" dirty="0">
                <a:solidFill>
                  <a:schemeClr val="tx2">
                    <a:lumMod val="90000"/>
                  </a:schemeClr>
                </a:solidFill>
              </a:rPr>
              <a:t>    private class </a:t>
            </a:r>
            <a:r>
              <a:rPr lang="en-US" dirty="0" err="1">
                <a:solidFill>
                  <a:schemeClr val="tx2">
                    <a:lumMod val="90000"/>
                  </a:schemeClr>
                </a:solidFill>
              </a:rPr>
              <a:t>ExampleClass</a:t>
            </a:r>
            <a:r>
              <a:rPr lang="en-US" dirty="0">
                <a:solidFill>
                  <a:schemeClr val="tx2">
                    <a:lumMod val="90000"/>
                  </a:schemeClr>
                </a:solidFill>
              </a:rPr>
              <a:t> { }</a:t>
            </a:r>
            <a:r>
              <a:rPr lang="tr-TR" dirty="0">
                <a:solidFill>
                  <a:schemeClr val="tx2">
                    <a:lumMod val="90000"/>
                  </a:schemeClr>
                </a:solidFill>
              </a:rPr>
              <a:t>  </a:t>
            </a:r>
            <a:r>
              <a:rPr lang="tr-TR" dirty="0"/>
              <a:t>//Kendi tanımladığımız bir tip</a:t>
            </a:r>
            <a:endParaRPr lang="en-US" dirty="0"/>
          </a:p>
          <a:p>
            <a:r>
              <a:rPr lang="en-US" dirty="0">
                <a:solidFill>
                  <a:schemeClr val="tx2">
                    <a:lumMod val="90000"/>
                  </a:schemeClr>
                </a:solidFill>
              </a:rPr>
              <a:t>    static void Main()</a:t>
            </a:r>
            <a:endParaRPr lang="tr-TR" dirty="0">
              <a:solidFill>
                <a:schemeClr val="tx2">
                  <a:lumMod val="90000"/>
                </a:schemeClr>
              </a:solidFill>
            </a:endParaRPr>
          </a:p>
          <a:p>
            <a:r>
              <a:rPr lang="tr-TR" dirty="0">
                <a:solidFill>
                  <a:schemeClr val="tx2">
                    <a:lumMod val="90000"/>
                  </a:schemeClr>
                </a:solidFill>
              </a:rPr>
              <a:t>    </a:t>
            </a:r>
            <a:r>
              <a:rPr lang="en-US" dirty="0">
                <a:solidFill>
                  <a:schemeClr val="tx2">
                    <a:lumMod val="90000"/>
                  </a:schemeClr>
                </a:solidFill>
              </a:rPr>
              <a:t>{</a:t>
            </a:r>
          </a:p>
          <a:p>
            <a:r>
              <a:rPr lang="tr-TR" dirty="0">
                <a:solidFill>
                  <a:schemeClr val="tx2">
                    <a:lumMod val="90000"/>
                  </a:schemeClr>
                </a:solidFill>
              </a:rPr>
              <a:t>	</a:t>
            </a:r>
            <a:r>
              <a:rPr lang="en-US" dirty="0" err="1">
                <a:solidFill>
                  <a:schemeClr val="tx2">
                    <a:lumMod val="90000"/>
                  </a:schemeClr>
                </a:solidFill>
              </a:rPr>
              <a:t>GenericList</a:t>
            </a:r>
            <a:r>
              <a:rPr lang="tr-TR" dirty="0">
                <a:solidFill>
                  <a:schemeClr val="tx2">
                    <a:lumMod val="90000"/>
                  </a:schemeClr>
                </a:solidFill>
              </a:rPr>
              <a:t>e</a:t>
            </a:r>
            <a:r>
              <a:rPr lang="en-US" dirty="0">
                <a:solidFill>
                  <a:schemeClr val="tx2">
                    <a:lumMod val="90000"/>
                  </a:schemeClr>
                </a:solidFill>
              </a:rPr>
              <a:t>&lt;int&gt; list</a:t>
            </a:r>
            <a:r>
              <a:rPr lang="tr-TR" dirty="0">
                <a:solidFill>
                  <a:schemeClr val="tx2">
                    <a:lumMod val="90000"/>
                  </a:schemeClr>
                </a:solidFill>
              </a:rPr>
              <a:t>e</a:t>
            </a:r>
            <a:r>
              <a:rPr lang="en-US" dirty="0">
                <a:solidFill>
                  <a:schemeClr val="tx2">
                    <a:lumMod val="90000"/>
                  </a:schemeClr>
                </a:solidFill>
              </a:rPr>
              <a:t>1 = new </a:t>
            </a:r>
            <a:r>
              <a:rPr lang="en-US" dirty="0" err="1">
                <a:solidFill>
                  <a:schemeClr val="tx2">
                    <a:lumMod val="90000"/>
                  </a:schemeClr>
                </a:solidFill>
              </a:rPr>
              <a:t>GenericList</a:t>
            </a:r>
            <a:r>
              <a:rPr lang="tr-TR" dirty="0">
                <a:solidFill>
                  <a:schemeClr val="tx2">
                    <a:lumMod val="90000"/>
                  </a:schemeClr>
                </a:solidFill>
              </a:rPr>
              <a:t>e</a:t>
            </a:r>
            <a:r>
              <a:rPr lang="en-US" dirty="0">
                <a:solidFill>
                  <a:schemeClr val="tx2">
                    <a:lumMod val="90000"/>
                  </a:schemeClr>
                </a:solidFill>
              </a:rPr>
              <a:t>&lt;int&gt;();</a:t>
            </a:r>
          </a:p>
          <a:p>
            <a:r>
              <a:rPr lang="en-US" dirty="0">
                <a:solidFill>
                  <a:schemeClr val="tx2">
                    <a:lumMod val="90000"/>
                  </a:schemeClr>
                </a:solidFill>
              </a:rPr>
              <a:t>             </a:t>
            </a:r>
            <a:r>
              <a:rPr lang="tr-TR" dirty="0">
                <a:solidFill>
                  <a:schemeClr val="tx2">
                    <a:lumMod val="90000"/>
                  </a:schemeClr>
                </a:solidFill>
              </a:rPr>
              <a:t>	</a:t>
            </a:r>
            <a:r>
              <a:rPr lang="en-US" dirty="0" err="1">
                <a:solidFill>
                  <a:schemeClr val="tx2">
                    <a:lumMod val="90000"/>
                  </a:schemeClr>
                </a:solidFill>
              </a:rPr>
              <a:t>GenericList</a:t>
            </a:r>
            <a:r>
              <a:rPr lang="tr-TR" dirty="0">
                <a:solidFill>
                  <a:schemeClr val="tx2">
                    <a:lumMod val="90000"/>
                  </a:schemeClr>
                </a:solidFill>
              </a:rPr>
              <a:t>e</a:t>
            </a:r>
            <a:r>
              <a:rPr lang="en-US" dirty="0">
                <a:solidFill>
                  <a:schemeClr val="tx2">
                    <a:lumMod val="90000"/>
                  </a:schemeClr>
                </a:solidFill>
              </a:rPr>
              <a:t>&lt;string&gt; list</a:t>
            </a:r>
            <a:r>
              <a:rPr lang="tr-TR" dirty="0">
                <a:solidFill>
                  <a:schemeClr val="tx2">
                    <a:lumMod val="90000"/>
                  </a:schemeClr>
                </a:solidFill>
              </a:rPr>
              <a:t>e</a:t>
            </a:r>
            <a:r>
              <a:rPr lang="en-US" dirty="0">
                <a:solidFill>
                  <a:schemeClr val="tx2">
                    <a:lumMod val="90000"/>
                  </a:schemeClr>
                </a:solidFill>
              </a:rPr>
              <a:t>2 = new </a:t>
            </a:r>
            <a:r>
              <a:rPr lang="en-US" dirty="0" err="1">
                <a:solidFill>
                  <a:schemeClr val="tx2">
                    <a:lumMod val="90000"/>
                  </a:schemeClr>
                </a:solidFill>
              </a:rPr>
              <a:t>GenericList</a:t>
            </a:r>
            <a:r>
              <a:rPr lang="tr-TR" dirty="0">
                <a:solidFill>
                  <a:schemeClr val="tx2">
                    <a:lumMod val="90000"/>
                  </a:schemeClr>
                </a:solidFill>
              </a:rPr>
              <a:t>e</a:t>
            </a:r>
            <a:r>
              <a:rPr lang="en-US" dirty="0">
                <a:solidFill>
                  <a:schemeClr val="tx2">
                    <a:lumMod val="90000"/>
                  </a:schemeClr>
                </a:solidFill>
              </a:rPr>
              <a:t>&lt;string&gt;();</a:t>
            </a:r>
          </a:p>
          <a:p>
            <a:r>
              <a:rPr lang="tr-TR" dirty="0">
                <a:solidFill>
                  <a:schemeClr val="tx2">
                    <a:lumMod val="90000"/>
                  </a:schemeClr>
                </a:solidFill>
              </a:rPr>
              <a:t>	</a:t>
            </a:r>
            <a:r>
              <a:rPr lang="en-US" dirty="0" err="1">
                <a:solidFill>
                  <a:schemeClr val="tx2">
                    <a:lumMod val="90000"/>
                  </a:schemeClr>
                </a:solidFill>
              </a:rPr>
              <a:t>GenericList</a:t>
            </a:r>
            <a:r>
              <a:rPr lang="tr-TR" dirty="0">
                <a:solidFill>
                  <a:schemeClr val="tx2">
                    <a:lumMod val="90000"/>
                  </a:schemeClr>
                </a:solidFill>
              </a:rPr>
              <a:t>e</a:t>
            </a:r>
            <a:r>
              <a:rPr lang="en-US" dirty="0">
                <a:solidFill>
                  <a:schemeClr val="tx2">
                    <a:lumMod val="90000"/>
                  </a:schemeClr>
                </a:solidFill>
              </a:rPr>
              <a:t>&lt;</a:t>
            </a:r>
            <a:r>
              <a:rPr lang="en-US" dirty="0" err="1">
                <a:solidFill>
                  <a:schemeClr val="tx2">
                    <a:lumMod val="90000"/>
                  </a:schemeClr>
                </a:solidFill>
              </a:rPr>
              <a:t>ExampleClass</a:t>
            </a:r>
            <a:r>
              <a:rPr lang="en-US" dirty="0">
                <a:solidFill>
                  <a:schemeClr val="tx2">
                    <a:lumMod val="90000"/>
                  </a:schemeClr>
                </a:solidFill>
              </a:rPr>
              <a:t>&gt; list</a:t>
            </a:r>
            <a:r>
              <a:rPr lang="tr-TR" dirty="0">
                <a:solidFill>
                  <a:schemeClr val="tx2">
                    <a:lumMod val="90000"/>
                  </a:schemeClr>
                </a:solidFill>
              </a:rPr>
              <a:t>e</a:t>
            </a:r>
            <a:r>
              <a:rPr lang="en-US" dirty="0">
                <a:solidFill>
                  <a:schemeClr val="tx2">
                    <a:lumMod val="90000"/>
                  </a:schemeClr>
                </a:solidFill>
              </a:rPr>
              <a:t>3 = new </a:t>
            </a:r>
            <a:r>
              <a:rPr lang="en-US" dirty="0" err="1">
                <a:solidFill>
                  <a:schemeClr val="tx2">
                    <a:lumMod val="90000"/>
                  </a:schemeClr>
                </a:solidFill>
              </a:rPr>
              <a:t>GenericList</a:t>
            </a:r>
            <a:r>
              <a:rPr lang="tr-TR" dirty="0">
                <a:solidFill>
                  <a:schemeClr val="tx2">
                    <a:lumMod val="90000"/>
                  </a:schemeClr>
                </a:solidFill>
              </a:rPr>
              <a:t>e</a:t>
            </a:r>
            <a:r>
              <a:rPr lang="en-US" dirty="0">
                <a:solidFill>
                  <a:schemeClr val="tx2">
                    <a:lumMod val="90000"/>
                  </a:schemeClr>
                </a:solidFill>
              </a:rPr>
              <a:t>&lt;</a:t>
            </a:r>
            <a:r>
              <a:rPr lang="en-US" dirty="0" err="1">
                <a:solidFill>
                  <a:schemeClr val="tx2">
                    <a:lumMod val="90000"/>
                  </a:schemeClr>
                </a:solidFill>
              </a:rPr>
              <a:t>ExampleClass</a:t>
            </a:r>
            <a:r>
              <a:rPr lang="en-US" dirty="0">
                <a:solidFill>
                  <a:schemeClr val="tx2">
                    <a:lumMod val="90000"/>
                  </a:schemeClr>
                </a:solidFill>
              </a:rPr>
              <a:t>&gt;();</a:t>
            </a:r>
          </a:p>
          <a:p>
            <a:r>
              <a:rPr lang="en-US" dirty="0">
                <a:solidFill>
                  <a:schemeClr val="tx2">
                    <a:lumMod val="90000"/>
                  </a:schemeClr>
                </a:solidFill>
              </a:rPr>
              <a:t>    }</a:t>
            </a:r>
          </a:p>
          <a:p>
            <a:r>
              <a:rPr lang="en-US" dirty="0">
                <a:solidFill>
                  <a:schemeClr val="tx2">
                    <a:lumMod val="90000"/>
                  </a:schemeClr>
                </a:solidFill>
              </a:rPr>
              <a:t>}</a:t>
            </a:r>
            <a:endParaRPr lang="en-US" dirty="0"/>
          </a:p>
        </p:txBody>
      </p:sp>
    </p:spTree>
    <p:extLst>
      <p:ext uri="{BB962C8B-B14F-4D97-AF65-F5344CB8AC3E}">
        <p14:creationId xmlns:p14="http://schemas.microsoft.com/office/powerpoint/2010/main" val="1806857526"/>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15041" y="1001867"/>
            <a:ext cx="8540750" cy="646949"/>
          </a:xfrm>
        </p:spPr>
        <p:txBody>
          <a:bodyPr>
            <a:normAutofit fontScale="90000"/>
          </a:bodyPr>
          <a:lstStyle/>
          <a:p>
            <a:r>
              <a:rPr lang="tr-TR" dirty="0"/>
              <a:t>Genelleyicilerde Tip Sınırlandırma </a:t>
            </a:r>
            <a:endParaRPr lang="en-US" dirty="0"/>
          </a:p>
        </p:txBody>
      </p:sp>
      <p:sp>
        <p:nvSpPr>
          <p:cNvPr id="3" name="İçerik Yer Tutucusu 2"/>
          <p:cNvSpPr>
            <a:spLocks noGrp="1"/>
          </p:cNvSpPr>
          <p:nvPr>
            <p:ph idx="1"/>
          </p:nvPr>
        </p:nvSpPr>
        <p:spPr>
          <a:xfrm>
            <a:off x="274732" y="1691183"/>
            <a:ext cx="8540750" cy="1162236"/>
          </a:xfrm>
        </p:spPr>
        <p:txBody>
          <a:bodyPr/>
          <a:lstStyle/>
          <a:p>
            <a:pPr marL="0" indent="0">
              <a:buNone/>
            </a:pPr>
            <a:endParaRPr lang="tr-TR" sz="1800" dirty="0"/>
          </a:p>
          <a:p>
            <a:endParaRPr lang="tr-TR" sz="1800" dirty="0"/>
          </a:p>
          <a:p>
            <a:endParaRPr lang="tr-TR" sz="1800" dirty="0"/>
          </a:p>
        </p:txBody>
      </p:sp>
      <p:sp>
        <p:nvSpPr>
          <p:cNvPr id="4" name="Veri Yer Tutucusu 3"/>
          <p:cNvSpPr>
            <a:spLocks noGrp="1"/>
          </p:cNvSpPr>
          <p:nvPr>
            <p:ph type="dt" sz="half" idx="10"/>
          </p:nvPr>
        </p:nvSpPr>
        <p:spPr/>
        <p:txBody>
          <a:bodyPr/>
          <a:lstStyle/>
          <a:p>
            <a:pPr>
              <a:defRPr/>
            </a:pPr>
            <a:fld id="{A6FAB1EC-7A00-4607-8BF8-66EE9839B22B}" type="datetime1">
              <a:rPr lang="tr-TR" smtClean="0">
                <a:solidFill>
                  <a:srgbClr val="FFFFFF"/>
                </a:solidFill>
              </a:rPr>
              <a:t>3.4.2018</a:t>
            </a:fld>
            <a:endParaRPr lang="tr-TR">
              <a:solidFill>
                <a:srgbClr val="FFFFFF"/>
              </a:solidFill>
            </a:endParaRPr>
          </a:p>
        </p:txBody>
      </p:sp>
      <p:sp>
        <p:nvSpPr>
          <p:cNvPr id="5" name="Slayt Numarası Yer Tutucusu 4"/>
          <p:cNvSpPr>
            <a:spLocks noGrp="1"/>
          </p:cNvSpPr>
          <p:nvPr>
            <p:ph type="sldNum" sz="quarter" idx="12"/>
          </p:nvPr>
        </p:nvSpPr>
        <p:spPr/>
        <p:txBody>
          <a:bodyPr/>
          <a:lstStyle/>
          <a:p>
            <a:pPr>
              <a:defRPr/>
            </a:pPr>
            <a:fld id="{B4D9CBB0-09FD-4FB3-A512-12DBE7913E78}" type="slidenum">
              <a:rPr lang="tr-TR" smtClean="0">
                <a:solidFill>
                  <a:srgbClr val="FFFFFF"/>
                </a:solidFill>
              </a:rPr>
              <a:pPr>
                <a:defRPr/>
              </a:pPr>
              <a:t>7</a:t>
            </a:fld>
            <a:endParaRPr lang="tr-TR">
              <a:solidFill>
                <a:srgbClr val="FFFFFF"/>
              </a:solidFill>
            </a:endParaRPr>
          </a:p>
        </p:txBody>
      </p:sp>
      <p:sp>
        <p:nvSpPr>
          <p:cNvPr id="6" name="Dikdörtgen 5"/>
          <p:cNvSpPr/>
          <p:nvPr/>
        </p:nvSpPr>
        <p:spPr>
          <a:xfrm>
            <a:off x="1934570" y="1770598"/>
            <a:ext cx="5998191" cy="3554819"/>
          </a:xfrm>
          <a:prstGeom prst="rect">
            <a:avLst/>
          </a:prstGeom>
        </p:spPr>
        <p:txBody>
          <a:bodyPr wrap="square">
            <a:spAutoFit/>
          </a:bodyPr>
          <a:lstStyle/>
          <a:p>
            <a:r>
              <a:rPr lang="tr-TR" sz="1500" dirty="0"/>
              <a:t>İstersek genelleyicide kabul edilecek tipleri sınırlandırabiliriz.</a:t>
            </a:r>
          </a:p>
          <a:p>
            <a:r>
              <a:rPr lang="en-US" sz="1500" dirty="0">
                <a:solidFill>
                  <a:schemeClr val="tx2">
                    <a:lumMod val="75000"/>
                  </a:schemeClr>
                </a:solidFill>
              </a:rPr>
              <a:t>public static void </a:t>
            </a:r>
            <a:r>
              <a:rPr lang="en-US" sz="1500" dirty="0" err="1">
                <a:solidFill>
                  <a:schemeClr val="tx2">
                    <a:lumMod val="75000"/>
                  </a:schemeClr>
                </a:solidFill>
              </a:rPr>
              <a:t>OpTest</a:t>
            </a:r>
            <a:r>
              <a:rPr lang="en-US" sz="1500" dirty="0">
                <a:solidFill>
                  <a:schemeClr val="tx2">
                    <a:lumMod val="75000"/>
                  </a:schemeClr>
                </a:solidFill>
              </a:rPr>
              <a:t>&lt;T&gt;(T s, T t) where T : class</a:t>
            </a:r>
            <a:endParaRPr lang="tr-TR" sz="1500" dirty="0">
              <a:solidFill>
                <a:schemeClr val="tx2">
                  <a:lumMod val="75000"/>
                </a:schemeClr>
              </a:solidFill>
            </a:endParaRPr>
          </a:p>
          <a:p>
            <a:r>
              <a:rPr lang="en-US" sz="1500" dirty="0">
                <a:solidFill>
                  <a:schemeClr val="tx2">
                    <a:lumMod val="75000"/>
                  </a:schemeClr>
                </a:solidFill>
              </a:rPr>
              <a:t>{</a:t>
            </a:r>
          </a:p>
          <a:p>
            <a:r>
              <a:rPr lang="en-US" sz="1500" dirty="0">
                <a:solidFill>
                  <a:schemeClr val="tx2">
                    <a:lumMod val="75000"/>
                  </a:schemeClr>
                </a:solidFill>
              </a:rPr>
              <a:t>    // ...</a:t>
            </a:r>
          </a:p>
          <a:p>
            <a:r>
              <a:rPr lang="en-US" sz="1500" dirty="0">
                <a:solidFill>
                  <a:schemeClr val="tx2">
                    <a:lumMod val="75000"/>
                  </a:schemeClr>
                </a:solidFill>
              </a:rPr>
              <a:t>}</a:t>
            </a:r>
          </a:p>
          <a:p>
            <a:endParaRPr lang="tr-TR" sz="1500" dirty="0">
              <a:solidFill>
                <a:schemeClr val="tx2">
                  <a:lumMod val="75000"/>
                </a:schemeClr>
              </a:solidFill>
            </a:endParaRPr>
          </a:p>
          <a:p>
            <a:r>
              <a:rPr lang="en-US" sz="1500" dirty="0">
                <a:solidFill>
                  <a:schemeClr val="tx2">
                    <a:lumMod val="75000"/>
                  </a:schemeClr>
                </a:solidFill>
              </a:rPr>
              <a:t>public class </a:t>
            </a:r>
            <a:r>
              <a:rPr lang="en-US" sz="1500" dirty="0" err="1">
                <a:solidFill>
                  <a:schemeClr val="tx2">
                    <a:lumMod val="75000"/>
                  </a:schemeClr>
                </a:solidFill>
              </a:rPr>
              <a:t>GenericList</a:t>
            </a:r>
            <a:r>
              <a:rPr lang="en-US" sz="1500" dirty="0">
                <a:solidFill>
                  <a:schemeClr val="tx2">
                    <a:lumMod val="75000"/>
                  </a:schemeClr>
                </a:solidFill>
              </a:rPr>
              <a:t>&lt;T&gt; where T : Employee</a:t>
            </a:r>
          </a:p>
          <a:p>
            <a:r>
              <a:rPr lang="en-US" sz="1500" dirty="0">
                <a:solidFill>
                  <a:schemeClr val="tx2">
                    <a:lumMod val="75000"/>
                  </a:schemeClr>
                </a:solidFill>
              </a:rPr>
              <a:t>{</a:t>
            </a:r>
          </a:p>
          <a:p>
            <a:r>
              <a:rPr lang="en-US" sz="1500" dirty="0">
                <a:solidFill>
                  <a:schemeClr val="tx2">
                    <a:lumMod val="75000"/>
                  </a:schemeClr>
                </a:solidFill>
              </a:rPr>
              <a:t>    // ...</a:t>
            </a:r>
          </a:p>
          <a:p>
            <a:r>
              <a:rPr lang="en-US" sz="1500" dirty="0">
                <a:solidFill>
                  <a:schemeClr val="tx2">
                    <a:lumMod val="75000"/>
                  </a:schemeClr>
                </a:solidFill>
              </a:rPr>
              <a:t>}</a:t>
            </a:r>
          </a:p>
          <a:p>
            <a:endParaRPr lang="tr-TR" sz="1500" dirty="0">
              <a:solidFill>
                <a:schemeClr val="tx2">
                  <a:lumMod val="75000"/>
                </a:schemeClr>
              </a:solidFill>
            </a:endParaRPr>
          </a:p>
          <a:p>
            <a:r>
              <a:rPr lang="en-US" sz="1500" dirty="0">
                <a:solidFill>
                  <a:schemeClr val="tx2">
                    <a:lumMod val="75000"/>
                  </a:schemeClr>
                </a:solidFill>
              </a:rPr>
              <a:t>class </a:t>
            </a:r>
            <a:r>
              <a:rPr lang="en-US" sz="1500" dirty="0" err="1">
                <a:solidFill>
                  <a:schemeClr val="tx2">
                    <a:lumMod val="75000"/>
                  </a:schemeClr>
                </a:solidFill>
              </a:rPr>
              <a:t>EmployeeList</a:t>
            </a:r>
            <a:r>
              <a:rPr lang="en-US" sz="1500" dirty="0">
                <a:solidFill>
                  <a:schemeClr val="tx2">
                    <a:lumMod val="75000"/>
                  </a:schemeClr>
                </a:solidFill>
              </a:rPr>
              <a:t>&lt;T&gt; where T : Employee, </a:t>
            </a:r>
            <a:r>
              <a:rPr lang="en-US" sz="1500" dirty="0" err="1">
                <a:solidFill>
                  <a:schemeClr val="tx2">
                    <a:lumMod val="75000"/>
                  </a:schemeClr>
                </a:solidFill>
              </a:rPr>
              <a:t>IEmployee</a:t>
            </a:r>
            <a:endParaRPr lang="en-US" sz="1500" dirty="0">
              <a:solidFill>
                <a:schemeClr val="tx2">
                  <a:lumMod val="75000"/>
                </a:schemeClr>
              </a:solidFill>
            </a:endParaRPr>
          </a:p>
          <a:p>
            <a:r>
              <a:rPr lang="en-US" sz="1500" dirty="0">
                <a:solidFill>
                  <a:schemeClr val="tx2">
                    <a:lumMod val="75000"/>
                  </a:schemeClr>
                </a:solidFill>
              </a:rPr>
              <a:t>{</a:t>
            </a:r>
          </a:p>
          <a:p>
            <a:r>
              <a:rPr lang="en-US" sz="1500" dirty="0">
                <a:solidFill>
                  <a:schemeClr val="tx2">
                    <a:lumMod val="75000"/>
                  </a:schemeClr>
                </a:solidFill>
              </a:rPr>
              <a:t>    // ...</a:t>
            </a:r>
          </a:p>
          <a:p>
            <a:r>
              <a:rPr lang="en-US" sz="1500" dirty="0">
                <a:solidFill>
                  <a:schemeClr val="tx2">
                    <a:lumMod val="75000"/>
                  </a:schemeClr>
                </a:solidFill>
              </a:rPr>
              <a:t>}</a:t>
            </a:r>
          </a:p>
        </p:txBody>
      </p:sp>
    </p:spTree>
    <p:extLst>
      <p:ext uri="{BB962C8B-B14F-4D97-AF65-F5344CB8AC3E}">
        <p14:creationId xmlns:p14="http://schemas.microsoft.com/office/powerpoint/2010/main" val="3996384206"/>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15041" y="1001867"/>
            <a:ext cx="8540750" cy="646949"/>
          </a:xfrm>
        </p:spPr>
        <p:txBody>
          <a:bodyPr>
            <a:normAutofit fontScale="90000"/>
          </a:bodyPr>
          <a:lstStyle/>
          <a:p>
            <a:r>
              <a:rPr lang="tr-TR" dirty="0"/>
              <a:t>Genelleyici Yöntemler (</a:t>
            </a:r>
            <a:r>
              <a:rPr lang="tr-TR" dirty="0" err="1"/>
              <a:t>Generic</a:t>
            </a:r>
            <a:r>
              <a:rPr lang="tr-TR" dirty="0"/>
              <a:t> </a:t>
            </a:r>
            <a:r>
              <a:rPr lang="tr-TR" dirty="0" err="1"/>
              <a:t>Methods</a:t>
            </a:r>
            <a:r>
              <a:rPr lang="tr-TR" dirty="0"/>
              <a:t>)</a:t>
            </a:r>
            <a:endParaRPr lang="en-US" dirty="0"/>
          </a:p>
        </p:txBody>
      </p:sp>
      <p:sp>
        <p:nvSpPr>
          <p:cNvPr id="3" name="İçerik Yer Tutucusu 2"/>
          <p:cNvSpPr>
            <a:spLocks noGrp="1"/>
          </p:cNvSpPr>
          <p:nvPr>
            <p:ph idx="1"/>
          </p:nvPr>
        </p:nvSpPr>
        <p:spPr>
          <a:xfrm>
            <a:off x="274732" y="1691183"/>
            <a:ext cx="8540750" cy="1162236"/>
          </a:xfrm>
        </p:spPr>
        <p:txBody>
          <a:bodyPr/>
          <a:lstStyle/>
          <a:p>
            <a:pPr marL="0" indent="0">
              <a:buNone/>
            </a:pPr>
            <a:endParaRPr lang="tr-TR" sz="1800" dirty="0"/>
          </a:p>
          <a:p>
            <a:endParaRPr lang="tr-TR" sz="1800" dirty="0"/>
          </a:p>
          <a:p>
            <a:endParaRPr lang="tr-TR" sz="1800" dirty="0"/>
          </a:p>
        </p:txBody>
      </p:sp>
      <p:sp>
        <p:nvSpPr>
          <p:cNvPr id="4" name="Veri Yer Tutucusu 3"/>
          <p:cNvSpPr>
            <a:spLocks noGrp="1"/>
          </p:cNvSpPr>
          <p:nvPr>
            <p:ph type="dt" sz="half" idx="10"/>
          </p:nvPr>
        </p:nvSpPr>
        <p:spPr/>
        <p:txBody>
          <a:bodyPr/>
          <a:lstStyle/>
          <a:p>
            <a:pPr>
              <a:defRPr/>
            </a:pPr>
            <a:fld id="{A6FAB1EC-7A00-4607-8BF8-66EE9839B22B}" type="datetime1">
              <a:rPr lang="tr-TR" smtClean="0">
                <a:solidFill>
                  <a:srgbClr val="FFFFFF"/>
                </a:solidFill>
              </a:rPr>
              <a:t>3.4.2018</a:t>
            </a:fld>
            <a:endParaRPr lang="tr-TR">
              <a:solidFill>
                <a:srgbClr val="FFFFFF"/>
              </a:solidFill>
            </a:endParaRPr>
          </a:p>
        </p:txBody>
      </p:sp>
      <p:sp>
        <p:nvSpPr>
          <p:cNvPr id="5" name="Slayt Numarası Yer Tutucusu 4"/>
          <p:cNvSpPr>
            <a:spLocks noGrp="1"/>
          </p:cNvSpPr>
          <p:nvPr>
            <p:ph type="sldNum" sz="quarter" idx="12"/>
          </p:nvPr>
        </p:nvSpPr>
        <p:spPr/>
        <p:txBody>
          <a:bodyPr/>
          <a:lstStyle/>
          <a:p>
            <a:pPr>
              <a:defRPr/>
            </a:pPr>
            <a:fld id="{B4D9CBB0-09FD-4FB3-A512-12DBE7913E78}" type="slidenum">
              <a:rPr lang="tr-TR" smtClean="0">
                <a:solidFill>
                  <a:srgbClr val="FFFFFF"/>
                </a:solidFill>
              </a:rPr>
              <a:pPr>
                <a:defRPr/>
              </a:pPr>
              <a:t>8</a:t>
            </a:fld>
            <a:endParaRPr lang="tr-TR">
              <a:solidFill>
                <a:srgbClr val="FFFFFF"/>
              </a:solidFill>
            </a:endParaRPr>
          </a:p>
        </p:txBody>
      </p:sp>
      <p:sp>
        <p:nvSpPr>
          <p:cNvPr id="6" name="Dikdörtgen 5"/>
          <p:cNvSpPr/>
          <p:nvPr/>
        </p:nvSpPr>
        <p:spPr>
          <a:xfrm>
            <a:off x="1514903" y="1635174"/>
            <a:ext cx="6458803" cy="4247317"/>
          </a:xfrm>
          <a:prstGeom prst="rect">
            <a:avLst/>
          </a:prstGeom>
        </p:spPr>
        <p:txBody>
          <a:bodyPr wrap="square">
            <a:spAutoFit/>
          </a:bodyPr>
          <a:lstStyle/>
          <a:p>
            <a:pPr marL="257175" indent="-257175">
              <a:buFont typeface="Arial" panose="020B0604020202020204" pitchFamily="34" charset="0"/>
              <a:buChar char="•"/>
            </a:pPr>
            <a:r>
              <a:rPr lang="tr-TR" sz="1500" dirty="0"/>
              <a:t>Genelleyici yöntem bir tip parametresi ile tanımlanan yöntemdir. </a:t>
            </a:r>
          </a:p>
          <a:p>
            <a:pPr marL="257175" indent="-257175">
              <a:buFont typeface="Arial" panose="020B0604020202020204" pitchFamily="34" charset="0"/>
              <a:buChar char="•"/>
            </a:pPr>
            <a:r>
              <a:rPr lang="tr-TR" sz="1500" dirty="0"/>
              <a:t>Genelleyici sınıf için kullanılan tip belirteci ile bu sınıfa ait bir genelleyici yöntemin tip belirleyicisini aynı harf veya kelime seçmeyiniz.</a:t>
            </a:r>
          </a:p>
          <a:p>
            <a:pPr marL="257175" indent="-257175">
              <a:buFont typeface="Arial" panose="020B0604020202020204" pitchFamily="34" charset="0"/>
              <a:buChar char="•"/>
            </a:pPr>
            <a:r>
              <a:rPr lang="tr-TR" sz="1500" dirty="0"/>
              <a:t>Tip sınırlandırma yöntemler için de geçerlidir</a:t>
            </a:r>
          </a:p>
          <a:p>
            <a:r>
              <a:rPr lang="en-US" sz="1500" dirty="0">
                <a:solidFill>
                  <a:schemeClr val="tx2">
                    <a:lumMod val="75000"/>
                  </a:schemeClr>
                </a:solidFill>
              </a:rPr>
              <a:t>static void </a:t>
            </a:r>
            <a:r>
              <a:rPr lang="tr-TR" sz="1500" dirty="0">
                <a:solidFill>
                  <a:schemeClr val="tx2">
                    <a:lumMod val="75000"/>
                  </a:schemeClr>
                </a:solidFill>
              </a:rPr>
              <a:t>Değiştir </a:t>
            </a:r>
            <a:r>
              <a:rPr lang="en-US" sz="1500" dirty="0">
                <a:solidFill>
                  <a:schemeClr val="tx2">
                    <a:lumMod val="75000"/>
                  </a:schemeClr>
                </a:solidFill>
              </a:rPr>
              <a:t>&lt;T&gt;</a:t>
            </a:r>
            <a:r>
              <a:rPr lang="tr-TR" sz="1500" dirty="0">
                <a:solidFill>
                  <a:schemeClr val="tx2">
                    <a:lumMod val="75000"/>
                  </a:schemeClr>
                </a:solidFill>
              </a:rPr>
              <a:t> </a:t>
            </a:r>
            <a:r>
              <a:rPr lang="en-US" sz="1500" dirty="0">
                <a:solidFill>
                  <a:schemeClr val="tx2">
                    <a:lumMod val="75000"/>
                  </a:schemeClr>
                </a:solidFill>
              </a:rPr>
              <a:t>(ref T </a:t>
            </a:r>
            <a:r>
              <a:rPr lang="tr-TR" sz="1500" dirty="0">
                <a:solidFill>
                  <a:schemeClr val="tx2">
                    <a:lumMod val="75000"/>
                  </a:schemeClr>
                </a:solidFill>
              </a:rPr>
              <a:t>ilk</a:t>
            </a:r>
            <a:r>
              <a:rPr lang="en-US" sz="1500" dirty="0">
                <a:solidFill>
                  <a:schemeClr val="tx2">
                    <a:lumMod val="75000"/>
                  </a:schemeClr>
                </a:solidFill>
              </a:rPr>
              <a:t>, ref T </a:t>
            </a:r>
            <a:r>
              <a:rPr lang="tr-TR" sz="1500" dirty="0">
                <a:solidFill>
                  <a:schemeClr val="tx2">
                    <a:lumMod val="75000"/>
                  </a:schemeClr>
                </a:solidFill>
              </a:rPr>
              <a:t>ikinci</a:t>
            </a:r>
            <a:r>
              <a:rPr lang="en-US" sz="1500" dirty="0">
                <a:solidFill>
                  <a:schemeClr val="tx2">
                    <a:lumMod val="75000"/>
                  </a:schemeClr>
                </a:solidFill>
              </a:rPr>
              <a:t>)</a:t>
            </a:r>
          </a:p>
          <a:p>
            <a:r>
              <a:rPr lang="en-US" sz="1500" dirty="0">
                <a:solidFill>
                  <a:schemeClr val="tx2">
                    <a:lumMod val="75000"/>
                  </a:schemeClr>
                </a:solidFill>
              </a:rPr>
              <a:t>{</a:t>
            </a:r>
          </a:p>
          <a:p>
            <a:r>
              <a:rPr lang="en-US" sz="1500" dirty="0">
                <a:solidFill>
                  <a:schemeClr val="tx2">
                    <a:lumMod val="75000"/>
                  </a:schemeClr>
                </a:solidFill>
              </a:rPr>
              <a:t>    T temp;</a:t>
            </a:r>
          </a:p>
          <a:p>
            <a:r>
              <a:rPr lang="en-US" sz="1500" dirty="0">
                <a:solidFill>
                  <a:schemeClr val="tx2">
                    <a:lumMod val="75000"/>
                  </a:schemeClr>
                </a:solidFill>
              </a:rPr>
              <a:t>    temp = </a:t>
            </a:r>
            <a:r>
              <a:rPr lang="tr-TR" sz="1500" dirty="0">
                <a:solidFill>
                  <a:schemeClr val="tx2">
                    <a:lumMod val="75000"/>
                  </a:schemeClr>
                </a:solidFill>
              </a:rPr>
              <a:t>birinci</a:t>
            </a:r>
            <a:r>
              <a:rPr lang="en-US" sz="1500" dirty="0">
                <a:solidFill>
                  <a:schemeClr val="tx2">
                    <a:lumMod val="75000"/>
                  </a:schemeClr>
                </a:solidFill>
              </a:rPr>
              <a:t>;</a:t>
            </a:r>
          </a:p>
          <a:p>
            <a:r>
              <a:rPr lang="en-US" sz="1500" dirty="0">
                <a:solidFill>
                  <a:schemeClr val="tx2">
                    <a:lumMod val="75000"/>
                  </a:schemeClr>
                </a:solidFill>
              </a:rPr>
              <a:t>    </a:t>
            </a:r>
            <a:r>
              <a:rPr lang="tr-TR" sz="1500" dirty="0">
                <a:solidFill>
                  <a:schemeClr val="tx2">
                    <a:lumMod val="75000"/>
                  </a:schemeClr>
                </a:solidFill>
              </a:rPr>
              <a:t>birinci</a:t>
            </a:r>
            <a:r>
              <a:rPr lang="en-US" sz="1500" dirty="0">
                <a:solidFill>
                  <a:schemeClr val="tx2">
                    <a:lumMod val="75000"/>
                  </a:schemeClr>
                </a:solidFill>
              </a:rPr>
              <a:t> = </a:t>
            </a:r>
            <a:r>
              <a:rPr lang="tr-TR" sz="1500" dirty="0">
                <a:solidFill>
                  <a:schemeClr val="tx2">
                    <a:lumMod val="75000"/>
                  </a:schemeClr>
                </a:solidFill>
              </a:rPr>
              <a:t>ikinci</a:t>
            </a:r>
            <a:r>
              <a:rPr lang="en-US" sz="1500" dirty="0">
                <a:solidFill>
                  <a:schemeClr val="tx2">
                    <a:lumMod val="75000"/>
                  </a:schemeClr>
                </a:solidFill>
              </a:rPr>
              <a:t>;</a:t>
            </a:r>
          </a:p>
          <a:p>
            <a:r>
              <a:rPr lang="en-US" sz="1500" dirty="0">
                <a:solidFill>
                  <a:schemeClr val="tx2">
                    <a:lumMod val="75000"/>
                  </a:schemeClr>
                </a:solidFill>
              </a:rPr>
              <a:t>    </a:t>
            </a:r>
            <a:r>
              <a:rPr lang="tr-TR" sz="1500" dirty="0">
                <a:solidFill>
                  <a:schemeClr val="tx2">
                    <a:lumMod val="75000"/>
                  </a:schemeClr>
                </a:solidFill>
              </a:rPr>
              <a:t>ikinci</a:t>
            </a:r>
            <a:r>
              <a:rPr lang="en-US" sz="1500" dirty="0">
                <a:solidFill>
                  <a:schemeClr val="tx2">
                    <a:lumMod val="75000"/>
                  </a:schemeClr>
                </a:solidFill>
              </a:rPr>
              <a:t> = </a:t>
            </a:r>
            <a:r>
              <a:rPr lang="tr-TR" sz="1500" dirty="0">
                <a:solidFill>
                  <a:schemeClr val="tx2">
                    <a:lumMod val="75000"/>
                  </a:schemeClr>
                </a:solidFill>
              </a:rPr>
              <a:t>birinci</a:t>
            </a:r>
            <a:r>
              <a:rPr lang="en-US" sz="1500" dirty="0">
                <a:solidFill>
                  <a:schemeClr val="tx2">
                    <a:lumMod val="75000"/>
                  </a:schemeClr>
                </a:solidFill>
              </a:rPr>
              <a:t>;</a:t>
            </a:r>
          </a:p>
          <a:p>
            <a:r>
              <a:rPr lang="en-US" sz="1500" dirty="0">
                <a:solidFill>
                  <a:schemeClr val="tx2">
                    <a:lumMod val="75000"/>
                  </a:schemeClr>
                </a:solidFill>
              </a:rPr>
              <a:t>}</a:t>
            </a:r>
            <a:endParaRPr lang="tr-TR" sz="1500" dirty="0">
              <a:solidFill>
                <a:schemeClr val="tx2">
                  <a:lumMod val="75000"/>
                </a:schemeClr>
              </a:solidFill>
            </a:endParaRPr>
          </a:p>
          <a:p>
            <a:r>
              <a:rPr lang="en-US" sz="1500" dirty="0">
                <a:solidFill>
                  <a:schemeClr val="tx2">
                    <a:lumMod val="75000"/>
                  </a:schemeClr>
                </a:solidFill>
              </a:rPr>
              <a:t>public static void Test</a:t>
            </a:r>
            <a:r>
              <a:rPr lang="tr-TR" sz="1500" dirty="0">
                <a:solidFill>
                  <a:schemeClr val="tx2">
                    <a:lumMod val="75000"/>
                  </a:schemeClr>
                </a:solidFill>
              </a:rPr>
              <a:t>Değiştir</a:t>
            </a:r>
            <a:r>
              <a:rPr lang="en-US" sz="1500" dirty="0">
                <a:solidFill>
                  <a:schemeClr val="tx2">
                    <a:lumMod val="75000"/>
                  </a:schemeClr>
                </a:solidFill>
              </a:rPr>
              <a:t>()</a:t>
            </a:r>
          </a:p>
          <a:p>
            <a:r>
              <a:rPr lang="en-US" sz="1500" dirty="0">
                <a:solidFill>
                  <a:schemeClr val="tx2">
                    <a:lumMod val="75000"/>
                  </a:schemeClr>
                </a:solidFill>
              </a:rPr>
              <a:t>{</a:t>
            </a:r>
          </a:p>
          <a:p>
            <a:r>
              <a:rPr lang="en-US" sz="1500" dirty="0">
                <a:solidFill>
                  <a:schemeClr val="tx2">
                    <a:lumMod val="75000"/>
                  </a:schemeClr>
                </a:solidFill>
              </a:rPr>
              <a:t>    int a = 1;</a:t>
            </a:r>
          </a:p>
          <a:p>
            <a:r>
              <a:rPr lang="en-US" sz="1500" dirty="0">
                <a:solidFill>
                  <a:schemeClr val="tx2">
                    <a:lumMod val="75000"/>
                  </a:schemeClr>
                </a:solidFill>
              </a:rPr>
              <a:t>    int b = 2;</a:t>
            </a:r>
          </a:p>
          <a:p>
            <a:r>
              <a:rPr lang="en-US" sz="1500" dirty="0">
                <a:solidFill>
                  <a:schemeClr val="tx2">
                    <a:lumMod val="75000"/>
                  </a:schemeClr>
                </a:solidFill>
              </a:rPr>
              <a:t>   </a:t>
            </a:r>
            <a:r>
              <a:rPr lang="tr-TR" sz="1500" dirty="0">
                <a:solidFill>
                  <a:schemeClr val="tx2">
                    <a:lumMod val="75000"/>
                  </a:schemeClr>
                </a:solidFill>
              </a:rPr>
              <a:t> Değiştir</a:t>
            </a:r>
            <a:r>
              <a:rPr lang="en-US" sz="1500" dirty="0">
                <a:solidFill>
                  <a:schemeClr val="tx2">
                    <a:lumMod val="75000"/>
                  </a:schemeClr>
                </a:solidFill>
              </a:rPr>
              <a:t>&lt;int&gt;(ref a, ref b);</a:t>
            </a:r>
            <a:r>
              <a:rPr lang="tr-TR" sz="1500" dirty="0">
                <a:solidFill>
                  <a:schemeClr val="tx2">
                    <a:lumMod val="75000"/>
                  </a:schemeClr>
                </a:solidFill>
              </a:rPr>
              <a:t>   	</a:t>
            </a:r>
            <a:r>
              <a:rPr lang="tr-TR" sz="1500" dirty="0"/>
              <a:t>// Değiştir (</a:t>
            </a:r>
            <a:r>
              <a:rPr lang="tr-TR" sz="1500" dirty="0" err="1"/>
              <a:t>ref</a:t>
            </a:r>
            <a:r>
              <a:rPr lang="tr-TR" sz="1500" dirty="0"/>
              <a:t> a, </a:t>
            </a:r>
            <a:r>
              <a:rPr lang="tr-TR" sz="1500" dirty="0" err="1"/>
              <a:t>ref</a:t>
            </a:r>
            <a:r>
              <a:rPr lang="tr-TR" sz="1500" dirty="0"/>
              <a:t> b); şeklinde de yazılabilir  </a:t>
            </a:r>
            <a:endParaRPr lang="en-US" sz="1500" dirty="0"/>
          </a:p>
          <a:p>
            <a:r>
              <a:rPr lang="en-US" sz="1500" dirty="0">
                <a:solidFill>
                  <a:schemeClr val="tx2">
                    <a:lumMod val="75000"/>
                  </a:schemeClr>
                </a:solidFill>
              </a:rPr>
              <a:t>   </a:t>
            </a:r>
            <a:r>
              <a:rPr lang="tr-TR" sz="1500" dirty="0">
                <a:solidFill>
                  <a:schemeClr val="tx2">
                    <a:lumMod val="75000"/>
                  </a:schemeClr>
                </a:solidFill>
              </a:rPr>
              <a:t> </a:t>
            </a:r>
            <a:r>
              <a:rPr lang="en-US" sz="1500" dirty="0" err="1">
                <a:solidFill>
                  <a:schemeClr val="tx2">
                    <a:lumMod val="75000"/>
                  </a:schemeClr>
                </a:solidFill>
              </a:rPr>
              <a:t>Console.WriteLine</a:t>
            </a:r>
            <a:r>
              <a:rPr lang="en-US" sz="1500" dirty="0">
                <a:solidFill>
                  <a:schemeClr val="tx2">
                    <a:lumMod val="75000"/>
                  </a:schemeClr>
                </a:solidFill>
              </a:rPr>
              <a:t>(a + " " + b);</a:t>
            </a:r>
          </a:p>
          <a:p>
            <a:r>
              <a:rPr lang="en-US" sz="1500" dirty="0">
                <a:solidFill>
                  <a:schemeClr val="tx2">
                    <a:lumMod val="75000"/>
                  </a:schemeClr>
                </a:solidFill>
              </a:rPr>
              <a:t>}</a:t>
            </a:r>
          </a:p>
        </p:txBody>
      </p:sp>
    </p:spTree>
    <p:extLst>
      <p:ext uri="{BB962C8B-B14F-4D97-AF65-F5344CB8AC3E}">
        <p14:creationId xmlns:p14="http://schemas.microsoft.com/office/powerpoint/2010/main" val="806955053"/>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15041" y="1001867"/>
            <a:ext cx="8540750" cy="646949"/>
          </a:xfrm>
        </p:spPr>
        <p:txBody>
          <a:bodyPr>
            <a:normAutofit fontScale="90000"/>
          </a:bodyPr>
          <a:lstStyle/>
          <a:p>
            <a:r>
              <a:rPr lang="tr-TR" dirty="0"/>
              <a:t>Koleksiyonlar: Temel Kavramlar </a:t>
            </a:r>
            <a:endParaRPr lang="en-US" dirty="0"/>
          </a:p>
        </p:txBody>
      </p:sp>
      <p:sp>
        <p:nvSpPr>
          <p:cNvPr id="3" name="İçerik Yer Tutucusu 2"/>
          <p:cNvSpPr>
            <a:spLocks noGrp="1"/>
          </p:cNvSpPr>
          <p:nvPr>
            <p:ph idx="1"/>
          </p:nvPr>
        </p:nvSpPr>
        <p:spPr>
          <a:xfrm>
            <a:off x="274732" y="1691182"/>
            <a:ext cx="8540750" cy="3899647"/>
          </a:xfrm>
        </p:spPr>
        <p:txBody>
          <a:bodyPr/>
          <a:lstStyle/>
          <a:p>
            <a:pPr marL="0" indent="0">
              <a:buNone/>
            </a:pPr>
            <a:r>
              <a:rPr lang="tr-TR" sz="1800" dirty="0"/>
              <a:t>Birbiriyle ilişkili nesneleri tanımlamak, depolamak ve kullanmak  için iki yol vardır:</a:t>
            </a:r>
          </a:p>
          <a:p>
            <a:pPr>
              <a:buFont typeface="Wingdings" charset="2"/>
              <a:buChar char="u"/>
            </a:pPr>
            <a:r>
              <a:rPr lang="tr-TR" sz="1800" dirty="0">
                <a:solidFill>
                  <a:schemeClr val="tx2">
                    <a:lumMod val="50000"/>
                  </a:schemeClr>
                </a:solidFill>
              </a:rPr>
              <a:t>Diziler</a:t>
            </a:r>
          </a:p>
          <a:p>
            <a:pPr>
              <a:buFont typeface="Wingdings" charset="2"/>
              <a:buChar char="u"/>
            </a:pPr>
            <a:r>
              <a:rPr lang="tr-TR" sz="1800" dirty="0">
                <a:solidFill>
                  <a:schemeClr val="tx2">
                    <a:lumMod val="50000"/>
                  </a:schemeClr>
                </a:solidFill>
              </a:rPr>
              <a:t>Koleksiyonlar</a:t>
            </a:r>
          </a:p>
          <a:p>
            <a:pPr>
              <a:buFont typeface="Wingdings" charset="2"/>
              <a:buChar char="q"/>
            </a:pPr>
            <a:r>
              <a:rPr lang="tr-TR" sz="1800" dirty="0"/>
              <a:t>Diziler, belirli bir sayıdaki  nesneler veya  temel veri türleri için en iyi seçenektir. </a:t>
            </a:r>
          </a:p>
          <a:p>
            <a:pPr>
              <a:buFont typeface="Wingdings" charset="2"/>
              <a:buChar char="q"/>
            </a:pPr>
            <a:r>
              <a:rPr lang="tr-TR" sz="1800" dirty="0"/>
              <a:t>Koleksiyonlar, bir grup nesne ile çalışırken dizilerden daha esnek bir kullanım sağlarlar. </a:t>
            </a:r>
          </a:p>
          <a:p>
            <a:pPr>
              <a:buFont typeface="Wingdings" charset="2"/>
              <a:buChar char="q"/>
            </a:pPr>
            <a:r>
              <a:rPr lang="tr-TR" sz="1800" dirty="0"/>
              <a:t>Dizilerin aksine koleksiyonlar, uygulamanın ihtiyaçlarına göre çalışma zamanında dinamik olarak büyüyüp küçülebilirler</a:t>
            </a:r>
          </a:p>
          <a:p>
            <a:pPr>
              <a:buFont typeface="Wingdings" charset="2"/>
              <a:buChar char="q"/>
            </a:pPr>
            <a:r>
              <a:rPr lang="tr-TR" sz="1800" dirty="0"/>
              <a:t>Ayrıca bazı koleksiyonlarda erişim bir anahtar yardımıyla da kolayca yapılabilir</a:t>
            </a:r>
          </a:p>
          <a:p>
            <a:pPr>
              <a:buFont typeface="Wingdings" charset="2"/>
              <a:buChar char="q"/>
            </a:pPr>
            <a:r>
              <a:rPr lang="tr-TR" sz="1800" dirty="0"/>
              <a:t>Koleksiyon nesneniz sadece tek tip elaman içeriyorsa </a:t>
            </a:r>
            <a:r>
              <a:rPr lang="tr-TR" sz="1800" dirty="0" err="1">
                <a:solidFill>
                  <a:schemeClr val="tx2">
                    <a:lumMod val="90000"/>
                  </a:schemeClr>
                </a:solidFill>
              </a:rPr>
              <a:t>Collections.Generic</a:t>
            </a:r>
            <a:r>
              <a:rPr lang="tr-TR" sz="1800" dirty="0">
                <a:solidFill>
                  <a:schemeClr val="tx2">
                    <a:lumMod val="90000"/>
                  </a:schemeClr>
                </a:solidFill>
              </a:rPr>
              <a:t> </a:t>
            </a:r>
            <a:r>
              <a:rPr lang="tr-TR" sz="1800" dirty="0"/>
              <a:t>isim uzayındaki sınıfları kullanabilirsiniz. Böylece başka tipte bir verinin koleksiyona eklenmesini önlersiniz. Ayrıca, </a:t>
            </a:r>
            <a:r>
              <a:rPr lang="tr-TR" sz="1800" dirty="0" err="1">
                <a:solidFill>
                  <a:srgbClr val="FFFF9E"/>
                </a:solidFill>
              </a:rPr>
              <a:t>Generic</a:t>
            </a:r>
            <a:r>
              <a:rPr lang="tr-TR" sz="1800" dirty="0">
                <a:solidFill>
                  <a:srgbClr val="FFFF9E"/>
                </a:solidFill>
              </a:rPr>
              <a:t> </a:t>
            </a:r>
            <a:r>
              <a:rPr lang="tr-TR" sz="1800" dirty="0"/>
              <a:t>bir koleksiyondan eleman okurken hangi tipte olduğunu sorgulamak zorunda da kalmazsınız.</a:t>
            </a:r>
          </a:p>
        </p:txBody>
      </p:sp>
      <p:sp>
        <p:nvSpPr>
          <p:cNvPr id="4" name="Veri Yer Tutucusu 3"/>
          <p:cNvSpPr>
            <a:spLocks noGrp="1"/>
          </p:cNvSpPr>
          <p:nvPr>
            <p:ph type="dt" sz="half" idx="10"/>
          </p:nvPr>
        </p:nvSpPr>
        <p:spPr/>
        <p:txBody>
          <a:bodyPr/>
          <a:lstStyle/>
          <a:p>
            <a:pPr>
              <a:defRPr/>
            </a:pPr>
            <a:fld id="{A6FAB1EC-7A00-4607-8BF8-66EE9839B22B}" type="datetime1">
              <a:rPr lang="tr-TR" smtClean="0">
                <a:solidFill>
                  <a:srgbClr val="FFFFFF"/>
                </a:solidFill>
              </a:rPr>
              <a:t>3.4.2018</a:t>
            </a:fld>
            <a:endParaRPr lang="tr-TR">
              <a:solidFill>
                <a:srgbClr val="FFFFFF"/>
              </a:solidFill>
            </a:endParaRPr>
          </a:p>
        </p:txBody>
      </p:sp>
      <p:sp>
        <p:nvSpPr>
          <p:cNvPr id="5" name="Slayt Numarası Yer Tutucusu 4"/>
          <p:cNvSpPr>
            <a:spLocks noGrp="1"/>
          </p:cNvSpPr>
          <p:nvPr>
            <p:ph type="sldNum" sz="quarter" idx="12"/>
          </p:nvPr>
        </p:nvSpPr>
        <p:spPr/>
        <p:txBody>
          <a:bodyPr/>
          <a:lstStyle/>
          <a:p>
            <a:pPr>
              <a:defRPr/>
            </a:pPr>
            <a:fld id="{B4D9CBB0-09FD-4FB3-A512-12DBE7913E78}" type="slidenum">
              <a:rPr lang="tr-TR" smtClean="0">
                <a:solidFill>
                  <a:srgbClr val="FFFFFF"/>
                </a:solidFill>
              </a:rPr>
              <a:pPr>
                <a:defRPr/>
              </a:pPr>
              <a:t>9</a:t>
            </a:fld>
            <a:endParaRPr lang="tr-TR">
              <a:solidFill>
                <a:srgbClr val="FFFFFF"/>
              </a:solidFill>
            </a:endParaRPr>
          </a:p>
        </p:txBody>
      </p:sp>
    </p:spTree>
    <p:extLst>
      <p:ext uri="{BB962C8B-B14F-4D97-AF65-F5344CB8AC3E}">
        <p14:creationId xmlns:p14="http://schemas.microsoft.com/office/powerpoint/2010/main" val="1500868371"/>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16976</TotalTime>
  <Words>4669</Words>
  <Application>Microsoft Office PowerPoint</Application>
  <PresentationFormat>Ekran Gösterisi (4:3)</PresentationFormat>
  <Paragraphs>929</Paragraphs>
  <Slides>41</Slides>
  <Notes>0</Notes>
  <HiddenSlides>0</HiddenSlides>
  <MMClips>0</MMClips>
  <ScaleCrop>false</ScaleCrop>
  <HeadingPairs>
    <vt:vector size="6" baseType="variant">
      <vt:variant>
        <vt:lpstr>Kullanılan Yazı Tipleri</vt:lpstr>
      </vt:variant>
      <vt:variant>
        <vt:i4>9</vt:i4>
      </vt:variant>
      <vt:variant>
        <vt:lpstr>Tema</vt:lpstr>
      </vt:variant>
      <vt:variant>
        <vt:i4>1</vt:i4>
      </vt:variant>
      <vt:variant>
        <vt:lpstr>Slayt Başlıkları</vt:lpstr>
      </vt:variant>
      <vt:variant>
        <vt:i4>41</vt:i4>
      </vt:variant>
    </vt:vector>
  </HeadingPairs>
  <TitlesOfParts>
    <vt:vector size="51" baseType="lpstr">
      <vt:lpstr>Arial</vt:lpstr>
      <vt:lpstr>Calibri</vt:lpstr>
      <vt:lpstr>Consolas</vt:lpstr>
      <vt:lpstr>Segoe UI</vt:lpstr>
      <vt:lpstr>Tahoma</vt:lpstr>
      <vt:lpstr>Times New Roman</vt:lpstr>
      <vt:lpstr>Verdana</vt:lpstr>
      <vt:lpstr>Verdana</vt:lpstr>
      <vt:lpstr>Wingdings</vt:lpstr>
      <vt:lpstr>Ofis Teması</vt:lpstr>
      <vt:lpstr>PowerPoint Sunusu</vt:lpstr>
      <vt:lpstr>Genelleyiciler (Generics): Temel Kavramlar </vt:lpstr>
      <vt:lpstr>Genelleyiciler Ne Yarar Sağlar-1</vt:lpstr>
      <vt:lpstr>Genelleyiciler Ne Yarar Sağlar-2</vt:lpstr>
      <vt:lpstr>Genelleyiciler Ne Yarar Sağlar-3</vt:lpstr>
      <vt:lpstr>Genelleyiciler Örnek-1</vt:lpstr>
      <vt:lpstr>Genelleyicilerde Tip Sınırlandırma </vt:lpstr>
      <vt:lpstr>Genelleyici Yöntemler (Generic Methods)</vt:lpstr>
      <vt:lpstr>Koleksiyonlar: Temel Kavramlar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c# Programming</dc:title>
  <dc:creator>Windows User</dc:creator>
  <cp:lastModifiedBy>cemiloz</cp:lastModifiedBy>
  <cp:revision>125</cp:revision>
  <dcterms:created xsi:type="dcterms:W3CDTF">2015-02-11T03:19:55Z</dcterms:created>
  <dcterms:modified xsi:type="dcterms:W3CDTF">2018-04-04T17:40:50Z</dcterms:modified>
</cp:coreProperties>
</file>