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Shape 31"/>
          <p:cNvGrpSpPr/>
          <p:nvPr/>
        </p:nvGrpSpPr>
        <p:grpSpPr>
          <a:xfrm>
            <a:off x="6477000" y="1981200"/>
            <a:ext cx="381000" cy="533400"/>
            <a:chOff x="6477000" y="1981200"/>
            <a:chExt cx="381000" cy="533400"/>
          </a:xfrm>
        </p:grpSpPr>
        <p:cxnSp>
          <p:nvCxnSpPr>
            <p:cNvPr id="32" name="Shape 32"/>
            <p:cNvCxnSpPr/>
            <p:nvPr/>
          </p:nvCxnSpPr>
          <p:spPr>
            <a:xfrm rot="10800000">
              <a:off x="6629400" y="2133600"/>
              <a:ext cx="2286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3" name="Shape 33"/>
            <p:cNvSpPr/>
            <p:nvPr/>
          </p:nvSpPr>
          <p:spPr>
            <a:xfrm>
              <a:off x="6629400" y="2057400"/>
              <a:ext cx="76200" cy="76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6629400" y="2362200"/>
              <a:ext cx="76200" cy="76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6477000" y="1981200"/>
              <a:ext cx="381000" cy="533400"/>
            </a:xfrm>
            <a:prstGeom prst="rect">
              <a:avLst/>
            </a:prstGeom>
            <a:solidFill>
              <a:srgbClr val="FFCC99">
                <a:alpha val="54901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Shape 36"/>
          <p:cNvSpPr txBox="1"/>
          <p:nvPr>
            <p:ph type="ctrTitle"/>
          </p:nvPr>
        </p:nvSpPr>
        <p:spPr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man Old Styl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Pal System Block Diagram</a:t>
            </a:r>
            <a:endParaRPr/>
          </a:p>
        </p:txBody>
      </p:sp>
      <p:sp>
        <p:nvSpPr>
          <p:cNvPr id="37" name="Shape 37"/>
          <p:cNvSpPr txBox="1"/>
          <p:nvPr/>
        </p:nvSpPr>
        <p:spPr>
          <a:xfrm>
            <a:off x="2819400" y="2057400"/>
            <a:ext cx="1828800" cy="228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7467600" y="1676400"/>
            <a:ext cx="990600" cy="838200"/>
            <a:chOff x="6553200" y="1676400"/>
            <a:chExt cx="990600" cy="838200"/>
          </a:xfrm>
        </p:grpSpPr>
        <p:sp>
          <p:nvSpPr>
            <p:cNvPr id="39" name="Shape 39"/>
            <p:cNvSpPr/>
            <p:nvPr/>
          </p:nvSpPr>
          <p:spPr>
            <a:xfrm>
              <a:off x="6553200" y="1905000"/>
              <a:ext cx="990600" cy="609600"/>
            </a:xfrm>
            <a:prstGeom prst="rect">
              <a:avLst/>
            </a:prstGeom>
            <a:solidFill>
              <a:srgbClr val="3399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7315200" y="1676400"/>
              <a:ext cx="152400" cy="228600"/>
            </a:xfrm>
            <a:prstGeom prst="rect">
              <a:avLst/>
            </a:prstGeom>
            <a:solidFill>
              <a:srgbClr val="3399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Shape 41"/>
          <p:cNvGrpSpPr/>
          <p:nvPr/>
        </p:nvGrpSpPr>
        <p:grpSpPr>
          <a:xfrm>
            <a:off x="7467600" y="2819400"/>
            <a:ext cx="990600" cy="838200"/>
            <a:chOff x="6553200" y="1676400"/>
            <a:chExt cx="990600" cy="838200"/>
          </a:xfrm>
        </p:grpSpPr>
        <p:sp>
          <p:nvSpPr>
            <p:cNvPr id="42" name="Shape 42"/>
            <p:cNvSpPr/>
            <p:nvPr/>
          </p:nvSpPr>
          <p:spPr>
            <a:xfrm>
              <a:off x="6553200" y="1905000"/>
              <a:ext cx="990600" cy="609600"/>
            </a:xfrm>
            <a:prstGeom prst="rect">
              <a:avLst/>
            </a:prstGeom>
            <a:solidFill>
              <a:srgbClr val="3399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7315200" y="1676400"/>
              <a:ext cx="152400" cy="228600"/>
            </a:xfrm>
            <a:prstGeom prst="rect">
              <a:avLst/>
            </a:prstGeom>
            <a:solidFill>
              <a:srgbClr val="3399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Shape 44"/>
          <p:cNvGrpSpPr/>
          <p:nvPr/>
        </p:nvGrpSpPr>
        <p:grpSpPr>
          <a:xfrm>
            <a:off x="7467600" y="3962400"/>
            <a:ext cx="990600" cy="838200"/>
            <a:chOff x="6553200" y="1676400"/>
            <a:chExt cx="990600" cy="838200"/>
          </a:xfrm>
        </p:grpSpPr>
        <p:sp>
          <p:nvSpPr>
            <p:cNvPr id="45" name="Shape 45"/>
            <p:cNvSpPr/>
            <p:nvPr/>
          </p:nvSpPr>
          <p:spPr>
            <a:xfrm>
              <a:off x="6553200" y="1905000"/>
              <a:ext cx="990600" cy="609600"/>
            </a:xfrm>
            <a:prstGeom prst="rect">
              <a:avLst/>
            </a:prstGeom>
            <a:solidFill>
              <a:srgbClr val="3399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7315200" y="1676400"/>
              <a:ext cx="152400" cy="228600"/>
            </a:xfrm>
            <a:prstGeom prst="rect">
              <a:avLst/>
            </a:prstGeom>
            <a:solidFill>
              <a:srgbClr val="3399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Shape 47"/>
          <p:cNvSpPr txBox="1"/>
          <p:nvPr/>
        </p:nvSpPr>
        <p:spPr>
          <a:xfrm>
            <a:off x="7543800" y="1981200"/>
            <a:ext cx="70485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servo</a:t>
            </a:r>
            <a:endParaRPr/>
          </a:p>
        </p:txBody>
      </p:sp>
      <p:sp>
        <p:nvSpPr>
          <p:cNvPr id="48" name="Shape 48"/>
          <p:cNvSpPr txBox="1"/>
          <p:nvPr/>
        </p:nvSpPr>
        <p:spPr>
          <a:xfrm>
            <a:off x="7620000" y="3124200"/>
            <a:ext cx="6810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servo</a:t>
            </a:r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7620000" y="4191000"/>
            <a:ext cx="6810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servo</a:t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7315200" y="18288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" name="Shape 51"/>
          <p:cNvCxnSpPr/>
          <p:nvPr/>
        </p:nvCxnSpPr>
        <p:spPr>
          <a:xfrm>
            <a:off x="7315200" y="22098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" name="Shape 52"/>
          <p:cNvCxnSpPr/>
          <p:nvPr/>
        </p:nvCxnSpPr>
        <p:spPr>
          <a:xfrm rot="10800000">
            <a:off x="7315200" y="23622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" name="Shape 53"/>
          <p:cNvCxnSpPr/>
          <p:nvPr/>
        </p:nvCxnSpPr>
        <p:spPr>
          <a:xfrm>
            <a:off x="7315200" y="23622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" name="Shape 54"/>
          <p:cNvCxnSpPr/>
          <p:nvPr/>
        </p:nvCxnSpPr>
        <p:spPr>
          <a:xfrm>
            <a:off x="7239000" y="25146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" name="Shape 55"/>
          <p:cNvCxnSpPr/>
          <p:nvPr/>
        </p:nvCxnSpPr>
        <p:spPr>
          <a:xfrm flipH="1">
            <a:off x="7315200" y="2514600"/>
            <a:ext cx="762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7239000" y="2514600"/>
            <a:ext cx="762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7315200" y="29718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" name="Shape 58"/>
          <p:cNvCxnSpPr/>
          <p:nvPr/>
        </p:nvCxnSpPr>
        <p:spPr>
          <a:xfrm>
            <a:off x="7315200" y="33528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" name="Shape 59"/>
          <p:cNvCxnSpPr/>
          <p:nvPr/>
        </p:nvCxnSpPr>
        <p:spPr>
          <a:xfrm rot="10800000">
            <a:off x="7315200" y="35052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" name="Shape 60"/>
          <p:cNvCxnSpPr/>
          <p:nvPr/>
        </p:nvCxnSpPr>
        <p:spPr>
          <a:xfrm>
            <a:off x="7315200" y="35052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" name="Shape 61"/>
          <p:cNvCxnSpPr/>
          <p:nvPr/>
        </p:nvCxnSpPr>
        <p:spPr>
          <a:xfrm>
            <a:off x="7239000" y="36576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 flipH="1">
            <a:off x="7315200" y="3657600"/>
            <a:ext cx="762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" name="Shape 63"/>
          <p:cNvCxnSpPr/>
          <p:nvPr/>
        </p:nvCxnSpPr>
        <p:spPr>
          <a:xfrm>
            <a:off x="7239000" y="3657600"/>
            <a:ext cx="762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" name="Shape 64"/>
          <p:cNvCxnSpPr/>
          <p:nvPr/>
        </p:nvCxnSpPr>
        <p:spPr>
          <a:xfrm>
            <a:off x="7315200" y="41148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" name="Shape 65"/>
          <p:cNvCxnSpPr/>
          <p:nvPr/>
        </p:nvCxnSpPr>
        <p:spPr>
          <a:xfrm>
            <a:off x="7315200" y="44958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" name="Shape 66"/>
          <p:cNvCxnSpPr/>
          <p:nvPr/>
        </p:nvCxnSpPr>
        <p:spPr>
          <a:xfrm rot="10800000">
            <a:off x="7315200" y="46482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" name="Shape 67"/>
          <p:cNvCxnSpPr/>
          <p:nvPr/>
        </p:nvCxnSpPr>
        <p:spPr>
          <a:xfrm>
            <a:off x="7315200" y="46482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" name="Shape 68"/>
          <p:cNvCxnSpPr/>
          <p:nvPr/>
        </p:nvCxnSpPr>
        <p:spPr>
          <a:xfrm>
            <a:off x="7239000" y="48006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" name="Shape 69"/>
          <p:cNvCxnSpPr/>
          <p:nvPr/>
        </p:nvCxnSpPr>
        <p:spPr>
          <a:xfrm flipH="1">
            <a:off x="7315200" y="4800600"/>
            <a:ext cx="762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" name="Shape 70"/>
          <p:cNvCxnSpPr/>
          <p:nvPr/>
        </p:nvCxnSpPr>
        <p:spPr>
          <a:xfrm>
            <a:off x="7239000" y="4800600"/>
            <a:ext cx="762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1" name="Shape 71"/>
          <p:cNvSpPr txBox="1"/>
          <p:nvPr/>
        </p:nvSpPr>
        <p:spPr>
          <a:xfrm>
            <a:off x="7239000" y="1600200"/>
            <a:ext cx="3127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7239000" y="2743200"/>
            <a:ext cx="3127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7239000" y="3886200"/>
            <a:ext cx="3127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74" name="Shape 74"/>
          <p:cNvCxnSpPr/>
          <p:nvPr/>
        </p:nvCxnSpPr>
        <p:spPr>
          <a:xfrm rot="10800000">
            <a:off x="6858000" y="2286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" name="Shape 75"/>
          <p:cNvCxnSpPr/>
          <p:nvPr/>
        </p:nvCxnSpPr>
        <p:spPr>
          <a:xfrm rot="10800000">
            <a:off x="6629400" y="34290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" name="Shape 76"/>
          <p:cNvCxnSpPr/>
          <p:nvPr/>
        </p:nvCxnSpPr>
        <p:spPr>
          <a:xfrm rot="10800000">
            <a:off x="6705600" y="45720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" name="Shape 77"/>
          <p:cNvSpPr txBox="1"/>
          <p:nvPr/>
        </p:nvSpPr>
        <p:spPr>
          <a:xfrm>
            <a:off x="5867400" y="1219200"/>
            <a:ext cx="1066800" cy="6858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27MHz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6950075" y="1439862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" name="Shape 79"/>
          <p:cNvCxnSpPr/>
          <p:nvPr/>
        </p:nvCxnSpPr>
        <p:spPr>
          <a:xfrm flipH="1" rot="10800000">
            <a:off x="7635875" y="1287462"/>
            <a:ext cx="1524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" name="Shape 80"/>
          <p:cNvCxnSpPr/>
          <p:nvPr/>
        </p:nvCxnSpPr>
        <p:spPr>
          <a:xfrm>
            <a:off x="7635875" y="1439862"/>
            <a:ext cx="1524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" name="Shape 81"/>
          <p:cNvSpPr txBox="1"/>
          <p:nvPr/>
        </p:nvSpPr>
        <p:spPr>
          <a:xfrm>
            <a:off x="7696200" y="1371600"/>
            <a:ext cx="55562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antenna</a:t>
            </a: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5867400" y="2057400"/>
            <a:ext cx="381000" cy="838200"/>
            <a:chOff x="5867400" y="2057400"/>
            <a:chExt cx="381000" cy="838200"/>
          </a:xfrm>
        </p:grpSpPr>
        <p:cxnSp>
          <p:nvCxnSpPr>
            <p:cNvPr id="83" name="Shape 83"/>
            <p:cNvCxnSpPr/>
            <p:nvPr/>
          </p:nvCxnSpPr>
          <p:spPr>
            <a:xfrm>
              <a:off x="6019800" y="2438400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" name="Shape 84"/>
            <p:cNvCxnSpPr/>
            <p:nvPr/>
          </p:nvCxnSpPr>
          <p:spPr>
            <a:xfrm>
              <a:off x="6019800" y="2590800"/>
              <a:ext cx="1524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5" name="Shape 85"/>
            <p:cNvCxnSpPr/>
            <p:nvPr/>
          </p:nvCxnSpPr>
          <p:spPr>
            <a:xfrm>
              <a:off x="6172200" y="2743200"/>
              <a:ext cx="0" cy="7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" name="Shape 86"/>
            <p:cNvCxnSpPr/>
            <p:nvPr/>
          </p:nvCxnSpPr>
          <p:spPr>
            <a:xfrm>
              <a:off x="6096000" y="2819400"/>
              <a:ext cx="152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" name="Shape 87"/>
            <p:cNvCxnSpPr/>
            <p:nvPr/>
          </p:nvCxnSpPr>
          <p:spPr>
            <a:xfrm flipH="1">
              <a:off x="6172200" y="2819400"/>
              <a:ext cx="76200" cy="7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" name="Shape 88"/>
            <p:cNvCxnSpPr/>
            <p:nvPr/>
          </p:nvCxnSpPr>
          <p:spPr>
            <a:xfrm>
              <a:off x="6096000" y="2819400"/>
              <a:ext cx="76200" cy="7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" name="Shape 89"/>
            <p:cNvCxnSpPr/>
            <p:nvPr/>
          </p:nvCxnSpPr>
          <p:spPr>
            <a:xfrm flipH="1" rot="10800000">
              <a:off x="6019800" y="2438400"/>
              <a:ext cx="76200" cy="7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" name="Shape 90"/>
            <p:cNvCxnSpPr/>
            <p:nvPr/>
          </p:nvCxnSpPr>
          <p:spPr>
            <a:xfrm rot="10800000">
              <a:off x="6096000" y="2209800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1" name="Shape 91"/>
            <p:cNvSpPr txBox="1"/>
            <p:nvPr/>
          </p:nvSpPr>
          <p:spPr>
            <a:xfrm>
              <a:off x="5867400" y="2057400"/>
              <a:ext cx="312737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="0" baseline="-2500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>
            <a:off x="6248400" y="3124200"/>
            <a:ext cx="381000" cy="533400"/>
            <a:chOff x="6477000" y="1981200"/>
            <a:chExt cx="381000" cy="533400"/>
          </a:xfrm>
        </p:grpSpPr>
        <p:cxnSp>
          <p:nvCxnSpPr>
            <p:cNvPr id="93" name="Shape 93"/>
            <p:cNvCxnSpPr/>
            <p:nvPr/>
          </p:nvCxnSpPr>
          <p:spPr>
            <a:xfrm rot="10800000">
              <a:off x="6629400" y="2133600"/>
              <a:ext cx="2286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4" name="Shape 94"/>
            <p:cNvSpPr/>
            <p:nvPr/>
          </p:nvSpPr>
          <p:spPr>
            <a:xfrm>
              <a:off x="6629400" y="2057400"/>
              <a:ext cx="76200" cy="76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629400" y="2362200"/>
              <a:ext cx="76200" cy="76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477000" y="1981200"/>
              <a:ext cx="381000" cy="533400"/>
            </a:xfrm>
            <a:prstGeom prst="rect">
              <a:avLst/>
            </a:prstGeom>
            <a:solidFill>
              <a:srgbClr val="FFCC99">
                <a:alpha val="4784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" name="Shape 97"/>
          <p:cNvCxnSpPr/>
          <p:nvPr/>
        </p:nvCxnSpPr>
        <p:spPr>
          <a:xfrm rot="10800000">
            <a:off x="6629400" y="19050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" name="Shape 98"/>
          <p:cNvCxnSpPr/>
          <p:nvPr/>
        </p:nvCxnSpPr>
        <p:spPr>
          <a:xfrm rot="10800000">
            <a:off x="6400800" y="19050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9" name="Shape 99"/>
          <p:cNvCxnSpPr/>
          <p:nvPr/>
        </p:nvCxnSpPr>
        <p:spPr>
          <a:xfrm>
            <a:off x="6096000" y="2438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00" name="Shape 100"/>
          <p:cNvGrpSpPr/>
          <p:nvPr/>
        </p:nvGrpSpPr>
        <p:grpSpPr>
          <a:xfrm>
            <a:off x="5715000" y="2971800"/>
            <a:ext cx="381000" cy="838200"/>
            <a:chOff x="5867400" y="2057400"/>
            <a:chExt cx="381000" cy="838200"/>
          </a:xfrm>
        </p:grpSpPr>
        <p:cxnSp>
          <p:nvCxnSpPr>
            <p:cNvPr id="101" name="Shape 101"/>
            <p:cNvCxnSpPr/>
            <p:nvPr/>
          </p:nvCxnSpPr>
          <p:spPr>
            <a:xfrm>
              <a:off x="6019800" y="2438400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" name="Shape 102"/>
            <p:cNvCxnSpPr/>
            <p:nvPr/>
          </p:nvCxnSpPr>
          <p:spPr>
            <a:xfrm>
              <a:off x="6019800" y="2590800"/>
              <a:ext cx="1524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6172200" y="2743200"/>
              <a:ext cx="0" cy="7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" name="Shape 104"/>
            <p:cNvCxnSpPr/>
            <p:nvPr/>
          </p:nvCxnSpPr>
          <p:spPr>
            <a:xfrm>
              <a:off x="6096000" y="2819400"/>
              <a:ext cx="152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" name="Shape 105"/>
            <p:cNvCxnSpPr/>
            <p:nvPr/>
          </p:nvCxnSpPr>
          <p:spPr>
            <a:xfrm flipH="1">
              <a:off x="6172200" y="2819400"/>
              <a:ext cx="76200" cy="7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" name="Shape 106"/>
            <p:cNvCxnSpPr/>
            <p:nvPr/>
          </p:nvCxnSpPr>
          <p:spPr>
            <a:xfrm>
              <a:off x="6096000" y="2819400"/>
              <a:ext cx="76200" cy="7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" name="Shape 107"/>
            <p:cNvCxnSpPr/>
            <p:nvPr/>
          </p:nvCxnSpPr>
          <p:spPr>
            <a:xfrm flipH="1" rot="10800000">
              <a:off x="6019800" y="2438400"/>
              <a:ext cx="76200" cy="7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" name="Shape 108"/>
            <p:cNvCxnSpPr/>
            <p:nvPr/>
          </p:nvCxnSpPr>
          <p:spPr>
            <a:xfrm rot="10800000">
              <a:off x="6096000" y="2209800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9" name="Shape 109"/>
            <p:cNvSpPr txBox="1"/>
            <p:nvPr/>
          </p:nvSpPr>
          <p:spPr>
            <a:xfrm>
              <a:off x="5867400" y="2057400"/>
              <a:ext cx="312737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="0" baseline="-2500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</p:grpSp>
      <p:cxnSp>
        <p:nvCxnSpPr>
          <p:cNvPr id="110" name="Shape 110"/>
          <p:cNvCxnSpPr/>
          <p:nvPr/>
        </p:nvCxnSpPr>
        <p:spPr>
          <a:xfrm rot="10800000">
            <a:off x="4648200" y="25146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 rot="10800000">
            <a:off x="4648200" y="34290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2" name="Shape 112"/>
          <p:cNvCxnSpPr/>
          <p:nvPr/>
        </p:nvCxnSpPr>
        <p:spPr>
          <a:xfrm rot="10800000">
            <a:off x="6705600" y="38862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" name="Shape 113"/>
          <p:cNvCxnSpPr/>
          <p:nvPr/>
        </p:nvCxnSpPr>
        <p:spPr>
          <a:xfrm rot="10800000">
            <a:off x="4648200" y="3886200"/>
            <a:ext cx="205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4" name="Shape 114"/>
          <p:cNvSpPr txBox="1"/>
          <p:nvPr/>
        </p:nvSpPr>
        <p:spPr>
          <a:xfrm>
            <a:off x="4343400" y="2362200"/>
            <a:ext cx="3714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GIO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4343400" y="3276600"/>
            <a:ext cx="3714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GIO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4343400" y="3733800"/>
            <a:ext cx="3714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GIO</a:t>
            </a:r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5410200" y="5181600"/>
            <a:ext cx="685800" cy="533400"/>
            <a:chOff x="5410200" y="5181600"/>
            <a:chExt cx="685800" cy="533400"/>
          </a:xfrm>
        </p:grpSpPr>
        <p:sp>
          <p:nvSpPr>
            <p:cNvPr id="118" name="Shape 118"/>
            <p:cNvSpPr txBox="1"/>
            <p:nvPr/>
          </p:nvSpPr>
          <p:spPr>
            <a:xfrm>
              <a:off x="5410200" y="5257800"/>
              <a:ext cx="381000" cy="381000"/>
            </a:xfrm>
            <a:prstGeom prst="rect">
              <a:avLst/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US-TX</a:t>
              </a:r>
              <a:endParaRPr/>
            </a:p>
          </p:txBody>
        </p:sp>
        <p:cxnSp>
          <p:nvCxnSpPr>
            <p:cNvPr id="119" name="Shape 119"/>
            <p:cNvCxnSpPr/>
            <p:nvPr/>
          </p:nvCxnSpPr>
          <p:spPr>
            <a:xfrm flipH="1" rot="10800000">
              <a:off x="5791200" y="5181600"/>
              <a:ext cx="3048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" name="Shape 120"/>
            <p:cNvCxnSpPr/>
            <p:nvPr/>
          </p:nvCxnSpPr>
          <p:spPr>
            <a:xfrm>
              <a:off x="5791200" y="5562600"/>
              <a:ext cx="3048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1" name="Shape 121"/>
          <p:cNvGrpSpPr/>
          <p:nvPr/>
        </p:nvGrpSpPr>
        <p:grpSpPr>
          <a:xfrm>
            <a:off x="5410200" y="5867400"/>
            <a:ext cx="685800" cy="533400"/>
            <a:chOff x="5410200" y="5181600"/>
            <a:chExt cx="685800" cy="533400"/>
          </a:xfrm>
        </p:grpSpPr>
        <p:sp>
          <p:nvSpPr>
            <p:cNvPr id="122" name="Shape 122"/>
            <p:cNvSpPr txBox="1"/>
            <p:nvPr/>
          </p:nvSpPr>
          <p:spPr>
            <a:xfrm>
              <a:off x="5410200" y="5257800"/>
              <a:ext cx="381000" cy="381000"/>
            </a:xfrm>
            <a:prstGeom prst="rect">
              <a:avLst/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US-RX</a:t>
              </a:r>
              <a:endParaRPr/>
            </a:p>
          </p:txBody>
        </p:sp>
        <p:cxnSp>
          <p:nvCxnSpPr>
            <p:cNvPr id="123" name="Shape 123"/>
            <p:cNvCxnSpPr/>
            <p:nvPr/>
          </p:nvCxnSpPr>
          <p:spPr>
            <a:xfrm flipH="1" rot="10800000">
              <a:off x="5791200" y="5181600"/>
              <a:ext cx="3048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5791200" y="5562600"/>
              <a:ext cx="3048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5" name="Shape 125"/>
          <p:cNvSpPr txBox="1"/>
          <p:nvPr/>
        </p:nvSpPr>
        <p:spPr>
          <a:xfrm>
            <a:off x="6172200" y="5181600"/>
            <a:ext cx="1106487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Ultrasonic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Transmitter,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Omni-directional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6172200" y="5791200"/>
            <a:ext cx="131445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Ultrasonic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Directional, Panning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4114800" y="5181600"/>
            <a:ext cx="838200" cy="457200"/>
          </a:xfrm>
          <a:prstGeom prst="rect">
            <a:avLst/>
          </a:prstGeom>
          <a:solidFill>
            <a:srgbClr val="CC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MAX232</a:t>
            </a:r>
            <a:endParaRPr/>
          </a:p>
        </p:txBody>
      </p:sp>
      <p:cxnSp>
        <p:nvCxnSpPr>
          <p:cNvPr id="128" name="Shape 128"/>
          <p:cNvCxnSpPr/>
          <p:nvPr/>
        </p:nvCxnSpPr>
        <p:spPr>
          <a:xfrm>
            <a:off x="4953000" y="5334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4953000" y="54864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0" name="Shape 130"/>
          <p:cNvCxnSpPr/>
          <p:nvPr/>
        </p:nvCxnSpPr>
        <p:spPr>
          <a:xfrm rot="10800000">
            <a:off x="4419600" y="4343400"/>
            <a:ext cx="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3962400" y="53340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2" name="Shape 132"/>
          <p:cNvCxnSpPr/>
          <p:nvPr/>
        </p:nvCxnSpPr>
        <p:spPr>
          <a:xfrm rot="10800000">
            <a:off x="3962400" y="43434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" name="Shape 133"/>
          <p:cNvCxnSpPr/>
          <p:nvPr/>
        </p:nvCxnSpPr>
        <p:spPr>
          <a:xfrm rot="10800000">
            <a:off x="3810000" y="5486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" name="Shape 134"/>
          <p:cNvCxnSpPr/>
          <p:nvPr/>
        </p:nvCxnSpPr>
        <p:spPr>
          <a:xfrm rot="10800000">
            <a:off x="3810000" y="4343400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5" name="Shape 135"/>
          <p:cNvSpPr txBox="1"/>
          <p:nvPr/>
        </p:nvSpPr>
        <p:spPr>
          <a:xfrm>
            <a:off x="4343400" y="4953000"/>
            <a:ext cx="36036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3733800" y="4191000"/>
            <a:ext cx="3714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GIO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4267200" y="4191000"/>
            <a:ext cx="3714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GIO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4114800" y="5867400"/>
            <a:ext cx="838200" cy="457200"/>
          </a:xfrm>
          <a:prstGeom prst="rect">
            <a:avLst/>
          </a:prstGeom>
          <a:solidFill>
            <a:srgbClr val="CC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Shape 139"/>
          <p:cNvCxnSpPr/>
          <p:nvPr/>
        </p:nvCxnSpPr>
        <p:spPr>
          <a:xfrm rot="10800000">
            <a:off x="4953000" y="6096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" name="Shape 140"/>
          <p:cNvCxnSpPr/>
          <p:nvPr/>
        </p:nvCxnSpPr>
        <p:spPr>
          <a:xfrm rot="10800000">
            <a:off x="3505200" y="6019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1" name="Shape 141"/>
          <p:cNvCxnSpPr/>
          <p:nvPr/>
        </p:nvCxnSpPr>
        <p:spPr>
          <a:xfrm rot="10800000">
            <a:off x="3505200" y="4343400"/>
            <a:ext cx="0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" name="Shape 142"/>
          <p:cNvCxnSpPr/>
          <p:nvPr/>
        </p:nvCxnSpPr>
        <p:spPr>
          <a:xfrm rot="10800000">
            <a:off x="3124200" y="62484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3" name="Shape 143"/>
          <p:cNvCxnSpPr/>
          <p:nvPr/>
        </p:nvCxnSpPr>
        <p:spPr>
          <a:xfrm rot="10800000">
            <a:off x="3124200" y="4343400"/>
            <a:ext cx="0" cy="190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4" name="Shape 144"/>
          <p:cNvSpPr txBox="1"/>
          <p:nvPr/>
        </p:nvSpPr>
        <p:spPr>
          <a:xfrm>
            <a:off x="2895600" y="4191000"/>
            <a:ext cx="34925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  <a:endParaRPr/>
          </a:p>
        </p:txBody>
      </p:sp>
      <p:cxnSp>
        <p:nvCxnSpPr>
          <p:cNvPr id="145" name="Shape 145"/>
          <p:cNvCxnSpPr/>
          <p:nvPr/>
        </p:nvCxnSpPr>
        <p:spPr>
          <a:xfrm flipH="1">
            <a:off x="3200400" y="6172200"/>
            <a:ext cx="76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6" name="Shape 146"/>
          <p:cNvSpPr txBox="1"/>
          <p:nvPr/>
        </p:nvSpPr>
        <p:spPr>
          <a:xfrm>
            <a:off x="3124200" y="6248400"/>
            <a:ext cx="4921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SPI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3352800" y="4191000"/>
            <a:ext cx="3984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ADC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2819400" y="2209800"/>
            <a:ext cx="49688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RS232</a:t>
            </a:r>
            <a:endParaRPr/>
          </a:p>
        </p:txBody>
      </p:sp>
      <p:cxnSp>
        <p:nvCxnSpPr>
          <p:cNvPr id="149" name="Shape 149"/>
          <p:cNvCxnSpPr/>
          <p:nvPr/>
        </p:nvCxnSpPr>
        <p:spPr>
          <a:xfrm rot="10800000">
            <a:off x="2209800" y="2286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0" name="Shape 150"/>
          <p:cNvSpPr txBox="1"/>
          <p:nvPr/>
        </p:nvSpPr>
        <p:spPr>
          <a:xfrm>
            <a:off x="1447800" y="2057400"/>
            <a:ext cx="762000" cy="457200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Bluetooth</a:t>
            </a:r>
            <a:endParaRPr/>
          </a:p>
        </p:txBody>
      </p:sp>
      <p:cxnSp>
        <p:nvCxnSpPr>
          <p:cNvPr id="151" name="Shape 151"/>
          <p:cNvCxnSpPr/>
          <p:nvPr/>
        </p:nvCxnSpPr>
        <p:spPr>
          <a:xfrm rot="10800000">
            <a:off x="914400" y="2286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2" name="Shape 152"/>
          <p:cNvCxnSpPr/>
          <p:nvPr/>
        </p:nvCxnSpPr>
        <p:spPr>
          <a:xfrm rot="10800000">
            <a:off x="762000" y="20574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" name="Shape 153"/>
          <p:cNvCxnSpPr/>
          <p:nvPr/>
        </p:nvCxnSpPr>
        <p:spPr>
          <a:xfrm flipH="1">
            <a:off x="762000" y="22860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4" name="Shape 154"/>
          <p:cNvSpPr txBox="1"/>
          <p:nvPr/>
        </p:nvSpPr>
        <p:spPr>
          <a:xfrm>
            <a:off x="2819400" y="2895600"/>
            <a:ext cx="41592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ICD2</a:t>
            </a:r>
            <a:endParaRPr/>
          </a:p>
        </p:txBody>
      </p:sp>
      <p:cxnSp>
        <p:nvCxnSpPr>
          <p:cNvPr id="155" name="Shape 155"/>
          <p:cNvCxnSpPr/>
          <p:nvPr/>
        </p:nvCxnSpPr>
        <p:spPr>
          <a:xfrm rot="10800000">
            <a:off x="914400" y="3048000"/>
            <a:ext cx="190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6" name="Shape 156"/>
          <p:cNvSpPr txBox="1"/>
          <p:nvPr/>
        </p:nvSpPr>
        <p:spPr>
          <a:xfrm>
            <a:off x="228600" y="2819400"/>
            <a:ext cx="700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MPLAB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ICD2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 rot="5400000">
            <a:off x="914400" y="3962400"/>
            <a:ext cx="304800" cy="129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7.2V NiMH</a:t>
            </a:r>
            <a:endParaRPr/>
          </a:p>
        </p:txBody>
      </p:sp>
      <p:cxnSp>
        <p:nvCxnSpPr>
          <p:cNvPr id="158" name="Shape 158"/>
          <p:cNvCxnSpPr/>
          <p:nvPr/>
        </p:nvCxnSpPr>
        <p:spPr>
          <a:xfrm>
            <a:off x="990600" y="51816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" name="Shape 159"/>
          <p:cNvCxnSpPr/>
          <p:nvPr/>
        </p:nvCxnSpPr>
        <p:spPr>
          <a:xfrm flipH="1">
            <a:off x="1066800" y="5181600"/>
            <a:ext cx="762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0" name="Shape 160"/>
          <p:cNvCxnSpPr/>
          <p:nvPr/>
        </p:nvCxnSpPr>
        <p:spPr>
          <a:xfrm>
            <a:off x="990600" y="5181600"/>
            <a:ext cx="762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1" name="Shape 161"/>
          <p:cNvCxnSpPr/>
          <p:nvPr/>
        </p:nvCxnSpPr>
        <p:spPr>
          <a:xfrm rot="10800000">
            <a:off x="1066800" y="47244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2" name="Shape 162"/>
          <p:cNvSpPr txBox="1"/>
          <p:nvPr/>
        </p:nvSpPr>
        <p:spPr>
          <a:xfrm>
            <a:off x="1981200" y="4876800"/>
            <a:ext cx="533400" cy="381000"/>
          </a:xfrm>
          <a:prstGeom prst="rect">
            <a:avLst/>
          </a:prstGeom>
          <a:solidFill>
            <a:srgbClr val="FF7575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7805</a:t>
            </a:r>
            <a:endParaRPr/>
          </a:p>
        </p:txBody>
      </p:sp>
      <p:cxnSp>
        <p:nvCxnSpPr>
          <p:cNvPr id="163" name="Shape 163"/>
          <p:cNvCxnSpPr/>
          <p:nvPr/>
        </p:nvCxnSpPr>
        <p:spPr>
          <a:xfrm>
            <a:off x="1752600" y="4572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4" name="Shape 164"/>
          <p:cNvCxnSpPr/>
          <p:nvPr/>
        </p:nvCxnSpPr>
        <p:spPr>
          <a:xfrm rot="10800000">
            <a:off x="2286000" y="39624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5" name="Shape 165"/>
          <p:cNvCxnSpPr/>
          <p:nvPr/>
        </p:nvCxnSpPr>
        <p:spPr>
          <a:xfrm>
            <a:off x="2286000" y="39624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6" name="Shape 166"/>
          <p:cNvCxnSpPr/>
          <p:nvPr/>
        </p:nvCxnSpPr>
        <p:spPr>
          <a:xfrm>
            <a:off x="2286000" y="45720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7" name="Shape 167"/>
          <p:cNvCxnSpPr/>
          <p:nvPr/>
        </p:nvCxnSpPr>
        <p:spPr>
          <a:xfrm>
            <a:off x="2514600" y="5029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8" name="Shape 168"/>
          <p:cNvSpPr txBox="1"/>
          <p:nvPr/>
        </p:nvSpPr>
        <p:spPr>
          <a:xfrm>
            <a:off x="2743200" y="4800600"/>
            <a:ext cx="3127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2819400" y="3886200"/>
            <a:ext cx="42068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endParaRPr/>
          </a:p>
        </p:txBody>
      </p:sp>
      <p:cxnSp>
        <p:nvCxnSpPr>
          <p:cNvPr id="170" name="Shape 170"/>
          <p:cNvCxnSpPr/>
          <p:nvPr/>
        </p:nvCxnSpPr>
        <p:spPr>
          <a:xfrm>
            <a:off x="5943600" y="33528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1" name="Shape 171"/>
          <p:cNvCxnSpPr/>
          <p:nvPr/>
        </p:nvCxnSpPr>
        <p:spPr>
          <a:xfrm rot="10800000">
            <a:off x="6172200" y="35052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" name="Shape 172"/>
          <p:cNvCxnSpPr/>
          <p:nvPr/>
        </p:nvCxnSpPr>
        <p:spPr>
          <a:xfrm>
            <a:off x="6172200" y="33528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3" name="Shape 173"/>
          <p:cNvSpPr txBox="1"/>
          <p:nvPr/>
        </p:nvSpPr>
        <p:spPr>
          <a:xfrm>
            <a:off x="4343400" y="2819400"/>
            <a:ext cx="3714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GIO</a:t>
            </a:r>
            <a:endParaRPr/>
          </a:p>
        </p:txBody>
      </p:sp>
      <p:cxnSp>
        <p:nvCxnSpPr>
          <p:cNvPr id="174" name="Shape 174"/>
          <p:cNvCxnSpPr/>
          <p:nvPr/>
        </p:nvCxnSpPr>
        <p:spPr>
          <a:xfrm rot="10800000">
            <a:off x="4648200" y="2971800"/>
            <a:ext cx="213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" name="Shape 175"/>
          <p:cNvCxnSpPr/>
          <p:nvPr/>
        </p:nvCxnSpPr>
        <p:spPr>
          <a:xfrm rot="10800000">
            <a:off x="6553200" y="31242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" name="Shape 176"/>
          <p:cNvCxnSpPr/>
          <p:nvPr/>
        </p:nvCxnSpPr>
        <p:spPr>
          <a:xfrm rot="10800000">
            <a:off x="6781800" y="2209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7" name="Shape 177"/>
          <p:cNvCxnSpPr/>
          <p:nvPr/>
        </p:nvCxnSpPr>
        <p:spPr>
          <a:xfrm>
            <a:off x="6781800" y="25146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8" name="Shape 178"/>
          <p:cNvCxnSpPr/>
          <p:nvPr/>
        </p:nvCxnSpPr>
        <p:spPr>
          <a:xfrm rot="10800000">
            <a:off x="6553200" y="29718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9" name="Shape 179"/>
          <p:cNvSpPr txBox="1"/>
          <p:nvPr/>
        </p:nvSpPr>
        <p:spPr>
          <a:xfrm>
            <a:off x="4724400" y="2819400"/>
            <a:ext cx="101917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Remote/Autonomous</a:t>
            </a:r>
            <a:endParaRPr/>
          </a:p>
        </p:txBody>
      </p:sp>
      <p:cxnSp>
        <p:nvCxnSpPr>
          <p:cNvPr id="180" name="Shape 180"/>
          <p:cNvCxnSpPr/>
          <p:nvPr/>
        </p:nvCxnSpPr>
        <p:spPr>
          <a:xfrm rot="10800000">
            <a:off x="5410200" y="13716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1" name="Shape 181"/>
          <p:cNvSpPr txBox="1"/>
          <p:nvPr/>
        </p:nvSpPr>
        <p:spPr>
          <a:xfrm>
            <a:off x="5334000" y="1143000"/>
            <a:ext cx="3127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4114800" y="5791200"/>
            <a:ext cx="784225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Pre-Amp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gain</a:t>
            </a:r>
            <a:endParaRPr/>
          </a:p>
        </p:txBody>
      </p:sp>
      <p:cxnSp>
        <p:nvCxnSpPr>
          <p:cNvPr id="183" name="Shape 183"/>
          <p:cNvCxnSpPr/>
          <p:nvPr/>
        </p:nvCxnSpPr>
        <p:spPr>
          <a:xfrm>
            <a:off x="7086600" y="60198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84" name="Shape 184"/>
          <p:cNvCxnSpPr/>
          <p:nvPr/>
        </p:nvCxnSpPr>
        <p:spPr>
          <a:xfrm rot="10800000">
            <a:off x="8077200" y="48006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Pal Rover1 Board</a:t>
            </a:r>
            <a:endParaRPr/>
          </a:p>
        </p:txBody>
      </p:sp>
      <p:pic>
        <p:nvPicPr>
          <p:cNvPr id="190" name="Shape 19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143000"/>
            <a:ext cx="6453187" cy="543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828800" y="3810000"/>
            <a:ext cx="739775" cy="3048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ICSD</a:t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3048000" y="2895600"/>
            <a:ext cx="1524000" cy="3048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  Thr  Pan</a:t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2743200" y="5029200"/>
            <a:ext cx="1981200" cy="3048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dsp33FJ128GP802</a:t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5257800" y="6096000"/>
            <a:ext cx="609600" cy="3048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Rcv</a:t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5410200" y="1828800"/>
            <a:ext cx="609600" cy="3048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Trx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2209800" y="1828800"/>
            <a:ext cx="533400" cy="3048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5V</a:t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6781800" y="4419600"/>
            <a:ext cx="685800" cy="3048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3.3V</a:t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5562600" y="5181600"/>
            <a:ext cx="1066800" cy="3048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TLV2775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man Old Styl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Pal Timer Allocation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757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7575"/>
                </a:solidFill>
                <a:latin typeface="Arial"/>
                <a:ea typeface="Arial"/>
                <a:cs typeface="Arial"/>
                <a:sym typeface="Arial"/>
              </a:rPr>
              <a:t>Timer 1: 40KHz Ultrasonic Signal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every 12.5uS, each phase of sq wave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Enabled by Timer 4, every 100mS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Burst pulses, if desired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757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7575"/>
                </a:solidFill>
                <a:latin typeface="Arial"/>
                <a:ea typeface="Arial"/>
                <a:cs typeface="Arial"/>
                <a:sym typeface="Arial"/>
              </a:rPr>
              <a:t>Timer 2: RC Servo Control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20mS cycle, 3 channels, always 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757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7575"/>
                </a:solidFill>
                <a:latin typeface="Arial"/>
                <a:ea typeface="Arial"/>
                <a:cs typeface="Arial"/>
                <a:sym typeface="Arial"/>
              </a:rPr>
              <a:t>Timer 3: ADC Acquisition Control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50uS, for 50mS, gives 1000 data points.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757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7575"/>
                </a:solidFill>
                <a:latin typeface="Arial"/>
                <a:ea typeface="Arial"/>
                <a:cs typeface="Arial"/>
                <a:sym typeface="Arial"/>
              </a:rPr>
              <a:t>Timer 4: Main Control Loop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100mS, will be optimized later…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Initiates Ultrasonic pulses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Controls overall state machine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