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4" r:id="rId7"/>
    <p:sldId id="260" r:id="rId8"/>
    <p:sldId id="262" r:id="rId9"/>
    <p:sldId id="263" r:id="rId10"/>
    <p:sldId id="265" r:id="rId11"/>
    <p:sldId id="267" r:id="rId12"/>
    <p:sldId id="266" r:id="rId13"/>
    <p:sldId id="269" r:id="rId14"/>
    <p:sldId id="271" r:id="rId15"/>
    <p:sldId id="272" r:id="rId16"/>
    <p:sldId id="273" r:id="rId17"/>
    <p:sldId id="276" r:id="rId18"/>
    <p:sldId id="274" r:id="rId19"/>
    <p:sldId id="268" r:id="rId20"/>
    <p:sldId id="277" r:id="rId21"/>
  </p:sldIdLst>
  <p:sldSz cx="6858000" cy="9906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71" autoAdjust="0"/>
    <p:restoredTop sz="94672" autoAdjust="0"/>
  </p:normalViewPr>
  <p:slideViewPr>
    <p:cSldViewPr>
      <p:cViewPr varScale="1">
        <p:scale>
          <a:sx n="60" d="100"/>
          <a:sy n="60" d="100"/>
        </p:scale>
        <p:origin x="-2886" y="-84"/>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3077283"/>
            <a:ext cx="5829300" cy="2123369"/>
          </a:xfrm>
        </p:spPr>
        <p:txBody>
          <a:bodyPr/>
          <a:lstStyle/>
          <a:p>
            <a:r>
              <a:rPr lang="de-DE"/>
              <a:t>Titelmasterformat durch Klicken bearbeiten</a:t>
            </a:r>
          </a:p>
        </p:txBody>
      </p:sp>
      <p:sp>
        <p:nvSpPr>
          <p:cNvPr id="3" name="Untertitel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50" y="396701"/>
            <a:ext cx="1543050" cy="8452203"/>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342900" y="396701"/>
            <a:ext cx="4514850" cy="845220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91" y="7115"/>
            <a:ext cx="6172200" cy="1651000"/>
          </a:xfrm>
        </p:spPr>
        <p:txBody>
          <a:bodyPr anchor="t">
            <a:noAutofit/>
          </a:bodyPr>
          <a:lstStyle>
            <a:lvl1pPr algn="l">
              <a:defRPr sz="5500" b="1">
                <a:latin typeface="Arial" panose="020B0604020202020204" pitchFamily="34" charset="0"/>
                <a:cs typeface="Arial" panose="020B0604020202020204" pitchFamily="34" charset="0"/>
              </a:defRPr>
            </a:lvl1pPr>
          </a:lstStyle>
          <a:p>
            <a:r>
              <a:rPr lang="de-DE"/>
              <a:t>Titelmasterformat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6365524"/>
            <a:ext cx="5829300" cy="1967442"/>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1" y="394405"/>
            <a:ext cx="2256235" cy="1678517"/>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2681288" y="39440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934200"/>
            <a:ext cx="4114800" cy="818622"/>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14.06.2018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14.06.2018</a:t>
            </a:fld>
            <a:endParaRPr lang="de-DE" dirty="0"/>
          </a:p>
        </p:txBody>
      </p:sp>
      <p:sp>
        <p:nvSpPr>
          <p:cNvPr id="5" name="Fußzeilenplatzhalt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90960" y="1136576"/>
            <a:ext cx="6480720" cy="9264075"/>
          </a:xfrm>
          <a:prstGeom prst="rect">
            <a:avLst/>
          </a:prstGeom>
          <a:noFill/>
        </p:spPr>
        <p:txBody>
          <a:bodyPr wrap="square" rtlCol="0">
            <a:spAutoFit/>
          </a:bodyPr>
          <a:lstStyle/>
          <a:p>
            <a:r>
              <a:rPr lang="en-US" sz="2000" dirty="0" smtClean="0"/>
              <a:t>Purpose:</a:t>
            </a:r>
          </a:p>
          <a:p>
            <a:pPr algn="just"/>
            <a:r>
              <a:rPr lang="en-US" sz="1600" dirty="0" smtClean="0"/>
              <a:t>It is a </a:t>
            </a:r>
            <a:r>
              <a:rPr lang="en-US" sz="1600" smtClean="0"/>
              <a:t>Matlab </a:t>
            </a:r>
            <a:r>
              <a:rPr lang="en-US" sz="1600" smtClean="0"/>
              <a:t>(R2016b) based </a:t>
            </a:r>
            <a:r>
              <a:rPr lang="en-US" sz="1600" dirty="0" smtClean="0"/>
              <a:t>software template focusing on the creation of tools for systematic, similar image processing of image stacks (e.g.: CT, MRI, …). </a:t>
            </a:r>
          </a:p>
          <a:p>
            <a:endParaRPr lang="en-US" sz="2000" dirty="0" smtClean="0"/>
          </a:p>
          <a:p>
            <a:r>
              <a:rPr lang="en-US" sz="2000" dirty="0" smtClean="0"/>
              <a:t>Main Benefits:</a:t>
            </a:r>
          </a:p>
          <a:p>
            <a:pPr marL="285750" indent="-285750">
              <a:buFont typeface="Arial" panose="020B0604020202020204" pitchFamily="34" charset="0"/>
              <a:buChar char="•"/>
            </a:pPr>
            <a:r>
              <a:rPr lang="en-US" sz="1600" dirty="0" smtClean="0"/>
              <a:t>quick creation and high grade of freedom in defining user input, image processing and result generation (Xls, etc.).</a:t>
            </a:r>
          </a:p>
          <a:p>
            <a:pPr marL="285750" indent="-285750">
              <a:buFont typeface="Arial" panose="020B0604020202020204" pitchFamily="34" charset="0"/>
              <a:buChar char="•"/>
            </a:pPr>
            <a:r>
              <a:rPr lang="en-US" sz="1600" dirty="0" smtClean="0"/>
              <a:t>similar appearance (Gui) of developed tools</a:t>
            </a:r>
          </a:p>
          <a:p>
            <a:r>
              <a:rPr lang="en-US" sz="2000" dirty="0" smtClean="0"/>
              <a:t>Additional Benefits:</a:t>
            </a:r>
          </a:p>
          <a:p>
            <a:pPr marL="342900" indent="-342900">
              <a:buFont typeface="Arial" panose="020B0604020202020204" pitchFamily="34" charset="0"/>
              <a:buChar char="•"/>
            </a:pPr>
            <a:r>
              <a:rPr lang="en-US" sz="1600" smtClean="0"/>
              <a:t>undo</a:t>
            </a:r>
          </a:p>
          <a:p>
            <a:pPr marL="342900" indent="-342900">
              <a:buFont typeface="Arial" panose="020B0604020202020204" pitchFamily="34" charset="0"/>
              <a:buChar char="•"/>
            </a:pPr>
            <a:r>
              <a:rPr lang="de-DE" sz="1600" smtClean="0"/>
              <a:t>contour tracking </a:t>
            </a:r>
          </a:p>
          <a:p>
            <a:pPr marL="342900" indent="-342900">
              <a:buFont typeface="Arial" panose="020B0604020202020204" pitchFamily="34" charset="0"/>
              <a:buChar char="•"/>
            </a:pPr>
            <a:r>
              <a:rPr lang="en-US" sz="1600" smtClean="0"/>
              <a:t>image </a:t>
            </a:r>
            <a:r>
              <a:rPr lang="en-US" sz="1600" dirty="0" smtClean="0"/>
              <a:t>zoom</a:t>
            </a:r>
          </a:p>
          <a:p>
            <a:pPr marL="342900" indent="-342900">
              <a:buFont typeface="Arial" panose="020B0604020202020204" pitchFamily="34" charset="0"/>
              <a:buChar char="•"/>
            </a:pPr>
            <a:r>
              <a:rPr lang="en-US" sz="1600" dirty="0" smtClean="0"/>
              <a:t>segmentation methods</a:t>
            </a:r>
          </a:p>
          <a:p>
            <a:pPr marL="342900" indent="-342900">
              <a:buFont typeface="Arial" panose="020B0604020202020204" pitchFamily="34" charset="0"/>
              <a:buChar char="•"/>
            </a:pPr>
            <a:r>
              <a:rPr lang="en-US" sz="1600" dirty="0" smtClean="0"/>
              <a:t>curve fitting methods</a:t>
            </a:r>
          </a:p>
          <a:p>
            <a:pPr marL="342900" indent="-342900">
              <a:buFont typeface="Arial" panose="020B0604020202020204" pitchFamily="34" charset="0"/>
              <a:buChar char="•"/>
            </a:pPr>
            <a:r>
              <a:rPr lang="en-US" sz="1600" dirty="0" smtClean="0"/>
              <a:t>systematic version handling to update session files</a:t>
            </a:r>
          </a:p>
          <a:p>
            <a:pPr marL="342900" indent="-342900">
              <a:buFont typeface="Arial" panose="020B0604020202020204" pitchFamily="34" charset="0"/>
              <a:buChar char="•"/>
            </a:pPr>
            <a:r>
              <a:rPr lang="en-US" sz="1600" dirty="0" smtClean="0"/>
              <a:t>automatic session saving</a:t>
            </a:r>
          </a:p>
          <a:p>
            <a:endParaRPr lang="en-US" sz="1600" dirty="0" smtClean="0"/>
          </a:p>
          <a:p>
            <a:pPr algn="just"/>
            <a:r>
              <a:rPr lang="en-US" sz="1600" dirty="0" smtClean="0"/>
              <a:t>Image processing functions are not the focus of the framework itself. However, processing libraries or regular Matlab functions can be used to realize processing needs.</a:t>
            </a:r>
          </a:p>
          <a:p>
            <a:endParaRPr lang="en-US" sz="2000" dirty="0" smtClean="0"/>
          </a:p>
          <a:p>
            <a:r>
              <a:rPr lang="en-US" sz="2000" dirty="0" smtClean="0"/>
              <a:t>Content:</a:t>
            </a:r>
          </a:p>
          <a:p>
            <a:pPr algn="just"/>
            <a:r>
              <a:rPr lang="en-US" sz="1600" dirty="0" smtClean="0"/>
              <a:t>The framework consists of a predefined, yet adaptable GUI, which is similar for every developed tool. Menu bar may be modified as well as GUI element callback methods. A simple class hierarchy and two configuration files separate clearly between framework and application specific parts of the Dicomflex.</a:t>
            </a:r>
          </a:p>
          <a:p>
            <a:endParaRPr lang="en-US" sz="2000" dirty="0" smtClean="0"/>
          </a:p>
          <a:p>
            <a:r>
              <a:rPr lang="en-US" sz="2000" dirty="0" smtClean="0"/>
              <a:t>Addresses to people that:</a:t>
            </a:r>
          </a:p>
          <a:p>
            <a:pPr marL="342900" indent="-342900">
              <a:buFont typeface="Arial" panose="020B0604020202020204" pitchFamily="34" charset="0"/>
              <a:buChar char="•"/>
            </a:pPr>
            <a:r>
              <a:rPr lang="en-US" sz="1600" dirty="0" smtClean="0"/>
              <a:t>have little to medium Matlab knowledge</a:t>
            </a:r>
          </a:p>
          <a:p>
            <a:pPr marL="342900" indent="-342900">
              <a:buFont typeface="Arial" panose="020B0604020202020204" pitchFamily="34" charset="0"/>
              <a:buChar char="•"/>
            </a:pPr>
            <a:r>
              <a:rPr lang="en-US" sz="1600" dirty="0" smtClean="0"/>
              <a:t>know how object orientation works</a:t>
            </a:r>
          </a:p>
          <a:p>
            <a:pPr marL="342900" indent="-342900">
              <a:buFont typeface="Arial" panose="020B0604020202020204" pitchFamily="34" charset="0"/>
              <a:buChar char="•"/>
            </a:pPr>
            <a:r>
              <a:rPr lang="en-US" sz="1600" dirty="0" smtClean="0"/>
              <a:t>work with medical images</a:t>
            </a:r>
          </a:p>
          <a:p>
            <a:pPr marL="342900" indent="-342900">
              <a:buFont typeface="Arial" panose="020B0604020202020204" pitchFamily="34" charset="0"/>
              <a:buChar char="•"/>
            </a:pPr>
            <a:r>
              <a:rPr lang="en-US" sz="1600" dirty="0" smtClean="0"/>
              <a:t>have systematic image processing needs in the medical research setting</a:t>
            </a:r>
          </a:p>
          <a:p>
            <a:endParaRPr lang="en-US" sz="2000" dirty="0"/>
          </a:p>
        </p:txBody>
      </p:sp>
      <p:sp>
        <p:nvSpPr>
          <p:cNvPr id="10" name="Titel 9"/>
          <p:cNvSpPr>
            <a:spLocks noGrp="1"/>
          </p:cNvSpPr>
          <p:nvPr>
            <p:ph type="title"/>
          </p:nvPr>
        </p:nvSpPr>
        <p:spPr>
          <a:xfrm>
            <a:off x="6491" y="7115"/>
            <a:ext cx="6172200" cy="985445"/>
          </a:xfrm>
        </p:spPr>
        <p:txBody>
          <a:bodyPr/>
          <a:lstStyle/>
          <a:p>
            <a:r>
              <a:rPr lang="de-DE" dirty="0"/>
              <a:t>The Dicomflex</a:t>
            </a:r>
            <a:endParaRPr lang="en-US" dirty="0"/>
          </a:p>
        </p:txBody>
      </p:sp>
    </p:spTree>
    <p:extLst>
      <p:ext uri="{BB962C8B-B14F-4D97-AF65-F5344CB8AC3E}">
        <p14:creationId xmlns:p14="http://schemas.microsoft.com/office/powerpoint/2010/main" val="98984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a:t>
            </a:r>
            <a:r>
              <a:rPr lang="de-DE" dirty="0" smtClean="0"/>
              <a:t>Workflow</a:t>
            </a:r>
            <a:r>
              <a:rPr lang="de-DE" sz="2400" dirty="0"/>
              <a:t/>
            </a:r>
            <a:br>
              <a:rPr lang="de-DE" sz="2400" dirty="0"/>
            </a:br>
            <a:r>
              <a:rPr lang="de-DE" sz="2400" dirty="0" smtClean="0"/>
              <a:t>GraphUpdate</a:t>
            </a:r>
            <a:r>
              <a:rPr lang="de-DE" sz="2400" dirty="0"/>
              <a:t/>
            </a:r>
            <a:br>
              <a:rPr lang="de-DE" sz="2400" dirty="0"/>
            </a:br>
            <a:r>
              <a:rPr lang="de-DE" sz="2400" dirty="0"/>
              <a:t/>
            </a:r>
            <a:br>
              <a:rPr lang="de-DE" sz="2400" dirty="0"/>
            </a:br>
            <a:endParaRPr lang="en-US" dirty="0"/>
          </a:p>
        </p:txBody>
      </p:sp>
      <p:sp>
        <p:nvSpPr>
          <p:cNvPr id="4" name="Textfeld 3">
            <a:extLst>
              <a:ext uri="{FF2B5EF4-FFF2-40B4-BE49-F238E27FC236}">
                <a16:creationId xmlns:a16="http://schemas.microsoft.com/office/drawing/2014/main" xmlns="" id="{93CEE36B-E834-47B9-9ABB-E248E004CF2E}"/>
              </a:ext>
            </a:extLst>
          </p:cNvPr>
          <p:cNvSpPr txBox="1"/>
          <p:nvPr/>
        </p:nvSpPr>
        <p:spPr>
          <a:xfrm>
            <a:off x="188640" y="8136735"/>
            <a:ext cx="6480720" cy="830997"/>
          </a:xfrm>
          <a:prstGeom prst="rect">
            <a:avLst/>
          </a:prstGeom>
          <a:noFill/>
        </p:spPr>
        <p:txBody>
          <a:bodyPr wrap="square" rtlCol="0">
            <a:spAutoFit/>
          </a:bodyPr>
          <a:lstStyle/>
          <a:p>
            <a:pPr algn="just"/>
            <a:r>
              <a:rPr lang="en-US" sz="1600" dirty="0" smtClean="0"/>
              <a:t>The graph update is commonly called by the GUI update routine from cControl.mTableCellSelect. It is directly forwarded by the cControl to the cControl-app method mDrawGraph.</a:t>
            </a:r>
            <a:endParaRPr lang="en-US" sz="16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808" y="1784648"/>
            <a:ext cx="361635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20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a:t>
            </a:r>
            <a:r>
              <a:rPr lang="de-DE" dirty="0" smtClean="0"/>
              <a:t>Workflow</a:t>
            </a:r>
            <a:r>
              <a:rPr lang="de-DE" sz="2400" dirty="0"/>
              <a:t/>
            </a:r>
            <a:br>
              <a:rPr lang="de-DE" sz="2400" dirty="0"/>
            </a:br>
            <a:r>
              <a:rPr lang="de-DE" sz="2400" dirty="0" smtClean="0"/>
              <a:t>TextUpdate</a:t>
            </a:r>
            <a:r>
              <a:rPr lang="de-DE" sz="2400" dirty="0"/>
              <a:t/>
            </a:r>
            <a:br>
              <a:rPr lang="de-DE" sz="2400" dirty="0"/>
            </a:br>
            <a:r>
              <a:rPr lang="de-DE" sz="2400" dirty="0"/>
              <a:t/>
            </a:r>
            <a:br>
              <a:rPr lang="de-DE" sz="2400" dirty="0"/>
            </a:br>
            <a:endParaRPr lang="en-US" dirty="0"/>
          </a:p>
        </p:txBody>
      </p:sp>
      <p:sp>
        <p:nvSpPr>
          <p:cNvPr id="4" name="Textfeld 3">
            <a:extLst>
              <a:ext uri="{FF2B5EF4-FFF2-40B4-BE49-F238E27FC236}">
                <a16:creationId xmlns:a16="http://schemas.microsoft.com/office/drawing/2014/main" xmlns="" id="{93CEE36B-E834-47B9-9ABB-E248E004CF2E}"/>
              </a:ext>
            </a:extLst>
          </p:cNvPr>
          <p:cNvSpPr txBox="1"/>
          <p:nvPr/>
        </p:nvSpPr>
        <p:spPr>
          <a:xfrm>
            <a:off x="188640" y="8136735"/>
            <a:ext cx="6480720" cy="830997"/>
          </a:xfrm>
          <a:prstGeom prst="rect">
            <a:avLst/>
          </a:prstGeom>
          <a:noFill/>
        </p:spPr>
        <p:txBody>
          <a:bodyPr wrap="square" rtlCol="0">
            <a:spAutoFit/>
          </a:bodyPr>
          <a:lstStyle/>
          <a:p>
            <a:pPr algn="just"/>
            <a:r>
              <a:rPr lang="en-US" sz="1600" dirty="0" smtClean="0"/>
              <a:t>The text update is commonly called by the GUI update routine from cControl.mTableCellSelect. It uses only one app-specific method from the cCompute-app class to get the string to be displayed.</a:t>
            </a: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808" y="1683958"/>
            <a:ext cx="3672408" cy="302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73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Workflow</a:t>
            </a:r>
            <a:br>
              <a:rPr lang="de-DE" dirty="0"/>
            </a:br>
            <a:r>
              <a:rPr lang="de-DE" sz="2400" dirty="0"/>
              <a:t>Load </a:t>
            </a:r>
            <a:r>
              <a:rPr lang="de-DE" sz="2400" dirty="0" smtClean="0"/>
              <a:t>Data</a:t>
            </a:r>
            <a:endParaRPr lang="en-US" dirty="0"/>
          </a:p>
        </p:txBody>
      </p:sp>
      <p:sp>
        <p:nvSpPr>
          <p:cNvPr id="5" name="Textfeld 4">
            <a:extLst>
              <a:ext uri="{FF2B5EF4-FFF2-40B4-BE49-F238E27FC236}">
                <a16:creationId xmlns:a16="http://schemas.microsoft.com/office/drawing/2014/main" xmlns="" id="{93CEE36B-E834-47B9-9ABB-E248E004CF2E}"/>
              </a:ext>
            </a:extLst>
          </p:cNvPr>
          <p:cNvSpPr txBox="1"/>
          <p:nvPr/>
        </p:nvSpPr>
        <p:spPr>
          <a:xfrm>
            <a:off x="167889" y="8907209"/>
            <a:ext cx="6480720" cy="830997"/>
          </a:xfrm>
          <a:prstGeom prst="rect">
            <a:avLst/>
          </a:prstGeom>
          <a:noFill/>
        </p:spPr>
        <p:txBody>
          <a:bodyPr wrap="square" rtlCol="0">
            <a:spAutoFit/>
          </a:bodyPr>
          <a:lstStyle/>
          <a:p>
            <a:pPr algn="just"/>
            <a:r>
              <a:rPr lang="en-US" sz="1600" dirty="0" smtClean="0"/>
              <a:t>mLoadData is called after program start as well after clicking the „Load data“ button of the menu bar. App-specification needs to be done in cCompute-app methods mGetImgPathes and mInit_oCompApp.</a:t>
            </a:r>
            <a:endParaRPr lang="en-US" sz="16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88" y="1280592"/>
            <a:ext cx="5701307" cy="762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Workflow</a:t>
            </a:r>
            <a:br>
              <a:rPr lang="de-DE" dirty="0"/>
            </a:br>
            <a:r>
              <a:rPr lang="de-DE" sz="2400" dirty="0" smtClean="0"/>
              <a:t>Save Data</a:t>
            </a:r>
            <a:endParaRPr lang="en-US" dirty="0"/>
          </a:p>
        </p:txBody>
      </p:sp>
      <p:sp>
        <p:nvSpPr>
          <p:cNvPr id="5" name="Textfeld 4">
            <a:extLst>
              <a:ext uri="{FF2B5EF4-FFF2-40B4-BE49-F238E27FC236}">
                <a16:creationId xmlns:a16="http://schemas.microsoft.com/office/drawing/2014/main" xmlns="" id="{93CEE36B-E834-47B9-9ABB-E248E004CF2E}"/>
              </a:ext>
            </a:extLst>
          </p:cNvPr>
          <p:cNvSpPr txBox="1"/>
          <p:nvPr/>
        </p:nvSpPr>
        <p:spPr>
          <a:xfrm>
            <a:off x="154586" y="7545288"/>
            <a:ext cx="6480720" cy="1569660"/>
          </a:xfrm>
          <a:prstGeom prst="rect">
            <a:avLst/>
          </a:prstGeom>
          <a:noFill/>
        </p:spPr>
        <p:txBody>
          <a:bodyPr wrap="square" rtlCol="0">
            <a:spAutoFit/>
          </a:bodyPr>
          <a:lstStyle/>
          <a:p>
            <a:pPr algn="just"/>
            <a:r>
              <a:rPr lang="en-US" sz="1600" dirty="0" smtClean="0"/>
              <a:t>mSaveData is called clicking the „Save data“ button of the menu bar. Automatic saving is repeatedly done after the time specified by the „datAutoSaveTime” value in the framework config. Additionally mSaveData   may be chosen when clicking x-close at the program window. App-specification needs to be done in cCompute-app methods mGetImgPathes and mInit_oCompApp.</a:t>
            </a:r>
            <a:endParaRPr lang="en-US" sz="1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768" y="1611739"/>
            <a:ext cx="3965739" cy="5420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92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a:t>
            </a:r>
            <a:r>
              <a:rPr lang="de-DE" dirty="0" smtClean="0"/>
              <a:t>Workflow</a:t>
            </a:r>
            <a:r>
              <a:rPr lang="de-DE" sz="2400" dirty="0"/>
              <a:t/>
            </a:r>
            <a:br>
              <a:rPr lang="de-DE" sz="2400" dirty="0"/>
            </a:br>
            <a:r>
              <a:rPr lang="de-DE" sz="2400" dirty="0" smtClean="0"/>
              <a:t>Version handling/SessionFile Update</a:t>
            </a:r>
            <a:endParaRPr lang="en-US" dirty="0"/>
          </a:p>
        </p:txBody>
      </p:sp>
      <p:sp>
        <p:nvSpPr>
          <p:cNvPr id="3" name="Textfeld 2">
            <a:extLst>
              <a:ext uri="{FF2B5EF4-FFF2-40B4-BE49-F238E27FC236}">
                <a16:creationId xmlns:a16="http://schemas.microsoft.com/office/drawing/2014/main" xmlns="" id="{93CEE36B-E834-47B9-9ABB-E248E004CF2E}"/>
              </a:ext>
            </a:extLst>
          </p:cNvPr>
          <p:cNvSpPr txBox="1"/>
          <p:nvPr/>
        </p:nvSpPr>
        <p:spPr>
          <a:xfrm>
            <a:off x="116632" y="1352600"/>
            <a:ext cx="6480720" cy="5016758"/>
          </a:xfrm>
          <a:prstGeom prst="rect">
            <a:avLst/>
          </a:prstGeom>
          <a:noFill/>
        </p:spPr>
        <p:txBody>
          <a:bodyPr wrap="square" rtlCol="0">
            <a:spAutoFit/>
          </a:bodyPr>
          <a:lstStyle/>
          <a:p>
            <a:pPr algn="just"/>
            <a:r>
              <a:rPr lang="en-US" sz="1600" dirty="0" smtClean="0"/>
              <a:t>Background info to Session files:</a:t>
            </a:r>
          </a:p>
          <a:p>
            <a:pPr algn="just"/>
            <a:r>
              <a:rPr lang="en-US" sz="1600" dirty="0" smtClean="0"/>
              <a:t>A session file consists of the following data:</a:t>
            </a:r>
          </a:p>
          <a:p>
            <a:pPr marL="285750" indent="-285750" algn="just" defTabSz="1258888">
              <a:buFont typeface="Arial" panose="020B0604020202020204" pitchFamily="34" charset="0"/>
              <a:buChar char="•"/>
            </a:pPr>
            <a:r>
              <a:rPr lang="en-US" sz="1600" i="1" dirty="0" smtClean="0"/>
              <a:t>saveDate</a:t>
            </a:r>
            <a:r>
              <a:rPr lang="en-US" sz="1600" dirty="0" smtClean="0"/>
              <a:t> 	- the creation date of the file</a:t>
            </a:r>
          </a:p>
          <a:p>
            <a:pPr marL="285750" indent="-285750" algn="just" defTabSz="1258888">
              <a:buFont typeface="Arial" panose="020B0604020202020204" pitchFamily="34" charset="0"/>
              <a:buChar char="•"/>
            </a:pPr>
            <a:r>
              <a:rPr lang="en-US" sz="1600" i="1" dirty="0" smtClean="0"/>
              <a:t>versions</a:t>
            </a:r>
            <a:r>
              <a:rPr lang="en-US" sz="1600" dirty="0" smtClean="0"/>
              <a:t> 	- a struct with all class-names, their versions and the corresponding updateFcn, as well as the version numbers of the two config files.</a:t>
            </a:r>
          </a:p>
          <a:p>
            <a:pPr marL="285750" indent="-285750" algn="just" defTabSz="1258888">
              <a:buFont typeface="Arial" panose="020B0604020202020204" pitchFamily="34" charset="0"/>
              <a:buChar char="•"/>
            </a:pPr>
            <a:r>
              <a:rPr lang="en-US" sz="1600" i="1" dirty="0" smtClean="0"/>
              <a:t>data</a:t>
            </a:r>
            <a:r>
              <a:rPr lang="en-US" sz="1600" dirty="0" smtClean="0"/>
              <a:t> 	- a struct array containing all oCompute-app elements as they where used in the application. They are disconnected from their class definition.</a:t>
            </a:r>
          </a:p>
          <a:p>
            <a:pPr algn="just"/>
            <a:endParaRPr lang="en-US" sz="1600" dirty="0" smtClean="0"/>
          </a:p>
          <a:p>
            <a:pPr algn="just"/>
            <a:r>
              <a:rPr lang="en-US" sz="1600" dirty="0" smtClean="0"/>
              <a:t>When changes where made to the Dicomflex (cControl, cCompute) and</a:t>
            </a:r>
            <a:r>
              <a:rPr lang="en-US" sz="1600" dirty="0"/>
              <a:t>/or any application (cCompute-app) prior session files saved with a Dicomflex application might not be loadable. To overcome this, we chose the following handling of session files: If loading a session file in the cCompute.mInit_oComp, the update to current version is called by </a:t>
            </a:r>
            <a:r>
              <a:rPr lang="en-US" sz="1600" dirty="0">
                <a:solidFill>
                  <a:srgbClr val="7030A0"/>
                </a:solidFill>
              </a:rPr>
              <a:t>oComp = oComp.(['mUpdate_' class(oComp)])(data, saveDate</a:t>
            </a:r>
            <a:r>
              <a:rPr lang="en-US" sz="1600" dirty="0" smtClean="0">
                <a:solidFill>
                  <a:srgbClr val="7030A0"/>
                </a:solidFill>
              </a:rPr>
              <a:t>);</a:t>
            </a:r>
            <a:r>
              <a:rPr lang="en-US" sz="1600" dirty="0" smtClean="0"/>
              <a:t>. Meaning, that in each cCompute-app class exists a method called mUpdate_cCompute</a:t>
            </a:r>
            <a:r>
              <a:rPr lang="en-US" sz="1600" i="1" dirty="0" smtClean="0"/>
              <a:t>-app</a:t>
            </a:r>
            <a:r>
              <a:rPr lang="en-US" sz="1600" dirty="0" smtClean="0"/>
              <a:t>, in which a switch-case is used to discriminate between versions of the classes used in the "old" session file. In the cases the update to the current version and the merging in the cCompute-app class as an object is done.</a:t>
            </a:r>
            <a:endParaRPr lang="en-US" sz="1600" dirty="0">
              <a:solidFill>
                <a:srgbClr val="7030A0"/>
              </a:solidFill>
            </a:endParaRPr>
          </a:p>
        </p:txBody>
      </p:sp>
    </p:spTree>
    <p:extLst>
      <p:ext uri="{BB962C8B-B14F-4D97-AF65-F5344CB8AC3E}">
        <p14:creationId xmlns:p14="http://schemas.microsoft.com/office/powerpoint/2010/main" val="147889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a:t>
            </a:r>
            <a:r>
              <a:rPr lang="de-DE" dirty="0" smtClean="0"/>
              <a:t>Workflow</a:t>
            </a:r>
            <a:r>
              <a:rPr lang="de-DE" sz="2400" dirty="0"/>
              <a:t/>
            </a:r>
            <a:br>
              <a:rPr lang="de-DE" sz="2400" dirty="0"/>
            </a:br>
            <a:r>
              <a:rPr lang="de-DE" sz="2400" dirty="0"/>
              <a:t>Versionhandling/SessionFile </a:t>
            </a:r>
            <a:r>
              <a:rPr lang="de-DE" sz="2400" dirty="0" smtClean="0"/>
              <a:t>Update</a:t>
            </a:r>
            <a:endParaRPr lang="en-US" dirty="0"/>
          </a:p>
        </p:txBody>
      </p:sp>
      <p:pic>
        <p:nvPicPr>
          <p:cNvPr id="6" name="Grafik 5"/>
          <p:cNvPicPr>
            <a:picLocks noChangeAspect="1"/>
          </p:cNvPicPr>
          <p:nvPr/>
        </p:nvPicPr>
        <p:blipFill>
          <a:blip r:embed="rId2"/>
          <a:stretch>
            <a:fillRect/>
          </a:stretch>
        </p:blipFill>
        <p:spPr>
          <a:xfrm>
            <a:off x="147664" y="1784648"/>
            <a:ext cx="6569159" cy="6624736"/>
          </a:xfrm>
          <a:prstGeom prst="rect">
            <a:avLst/>
          </a:prstGeom>
        </p:spPr>
      </p:pic>
    </p:spTree>
    <p:extLst>
      <p:ext uri="{BB962C8B-B14F-4D97-AF65-F5344CB8AC3E}">
        <p14:creationId xmlns:p14="http://schemas.microsoft.com/office/powerpoint/2010/main" val="3404853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smtClean="0"/>
              <a:t>App Creation</a:t>
            </a:r>
            <a:r>
              <a:rPr lang="de-DE" dirty="0"/>
              <a:t/>
            </a:r>
            <a:br>
              <a:rPr lang="de-DE" dirty="0"/>
            </a:br>
            <a:r>
              <a:rPr lang="de-DE" sz="2400" dirty="0" smtClean="0"/>
              <a:t>overview</a:t>
            </a:r>
            <a:r>
              <a:rPr lang="de-DE" sz="2400" dirty="0"/>
              <a:t/>
            </a:r>
            <a:br>
              <a:rPr lang="de-DE" sz="2400" dirty="0"/>
            </a:br>
            <a:endParaRPr lang="en-US" dirty="0"/>
          </a:p>
        </p:txBody>
      </p:sp>
      <p:sp>
        <p:nvSpPr>
          <p:cNvPr id="4" name="Textfeld 3">
            <a:extLst>
              <a:ext uri="{FF2B5EF4-FFF2-40B4-BE49-F238E27FC236}">
                <a16:creationId xmlns:a16="http://schemas.microsoft.com/office/drawing/2014/main" xmlns="" id="{93CEE36B-E834-47B9-9ABB-E248E004CF2E}"/>
              </a:ext>
            </a:extLst>
          </p:cNvPr>
          <p:cNvSpPr txBox="1"/>
          <p:nvPr/>
        </p:nvSpPr>
        <p:spPr>
          <a:xfrm>
            <a:off x="116632" y="1496616"/>
            <a:ext cx="6624736" cy="4154984"/>
          </a:xfrm>
          <a:prstGeom prst="rect">
            <a:avLst/>
          </a:prstGeom>
          <a:noFill/>
        </p:spPr>
        <p:txBody>
          <a:bodyPr wrap="square" rtlCol="0">
            <a:spAutoFit/>
          </a:bodyPr>
          <a:lstStyle/>
          <a:p>
            <a:r>
              <a:rPr lang="en-US" sz="1600" dirty="0" smtClean="0"/>
              <a:t>To create a unique, new application the following parts need to be modified:</a:t>
            </a:r>
          </a:p>
          <a:p>
            <a:pPr marL="342900" indent="-342900">
              <a:buFont typeface="+mj-lt"/>
              <a:buAutoNum type="arabicPeriod"/>
            </a:pPr>
            <a:r>
              <a:rPr lang="en-US" sz="1600" dirty="0" smtClean="0"/>
              <a:t>cCompute-app.m file</a:t>
            </a:r>
          </a:p>
          <a:p>
            <a:pPr marL="742950" lvl="1" indent="-285750">
              <a:buFont typeface="Arial" panose="020B0604020202020204" pitchFamily="34" charset="0"/>
              <a:buChar char="•"/>
            </a:pPr>
            <a:r>
              <a:rPr lang="en-US" sz="1600" dirty="0" smtClean="0"/>
              <a:t>customize mandatory methods called from cControl</a:t>
            </a:r>
          </a:p>
          <a:p>
            <a:pPr marL="1200150" lvl="2" indent="-285750">
              <a:buFont typeface="Arial" panose="020B0604020202020204" pitchFamily="34" charset="0"/>
              <a:buChar char="•"/>
            </a:pPr>
            <a:r>
              <a:rPr lang="en-US" sz="1200" dirty="0"/>
              <a:t>mInit_oCompApp</a:t>
            </a:r>
          </a:p>
          <a:p>
            <a:pPr marL="1200150" lvl="2" indent="-285750">
              <a:buFont typeface="Arial" panose="020B0604020202020204" pitchFamily="34" charset="0"/>
              <a:buChar char="•"/>
            </a:pPr>
            <a:r>
              <a:rPr lang="en-US" sz="1200" dirty="0"/>
              <a:t>mGetImg2Display</a:t>
            </a:r>
          </a:p>
          <a:p>
            <a:pPr marL="1200150" lvl="2" indent="-285750">
              <a:buFont typeface="Arial" panose="020B0604020202020204" pitchFamily="34" charset="0"/>
              <a:buChar char="•"/>
            </a:pPr>
            <a:r>
              <a:rPr lang="en-US" sz="1200" dirty="0"/>
              <a:t>mPostPlot</a:t>
            </a:r>
          </a:p>
          <a:p>
            <a:pPr marL="1200150" lvl="2" indent="-285750">
              <a:buFont typeface="Arial" panose="020B0604020202020204" pitchFamily="34" charset="0"/>
              <a:buChar char="•"/>
            </a:pPr>
            <a:r>
              <a:rPr lang="en-US" sz="1200" dirty="0"/>
              <a:t>mDrawGraph</a:t>
            </a:r>
          </a:p>
          <a:p>
            <a:pPr marL="1200150" lvl="2" indent="-285750">
              <a:buFont typeface="Arial" panose="020B0604020202020204" pitchFamily="34" charset="0"/>
              <a:buChar char="•"/>
            </a:pPr>
            <a:r>
              <a:rPr lang="en-US" sz="1200" dirty="0"/>
              <a:t>mGetTextBoxLines</a:t>
            </a:r>
          </a:p>
          <a:p>
            <a:pPr marL="1200150" lvl="2" indent="-285750">
              <a:buFont typeface="Arial" panose="020B0604020202020204" pitchFamily="34" charset="0"/>
              <a:buChar char="•"/>
            </a:pPr>
            <a:r>
              <a:rPr lang="en-US" sz="1200" dirty="0" err="1"/>
              <a:t>mTableEdit</a:t>
            </a:r>
            <a:endParaRPr lang="en-US" sz="1200" dirty="0"/>
          </a:p>
          <a:p>
            <a:pPr marL="1200150" lvl="2" indent="-285750">
              <a:buFont typeface="Arial" panose="020B0604020202020204" pitchFamily="34" charset="0"/>
              <a:buChar char="•"/>
            </a:pPr>
            <a:r>
              <a:rPr lang="en-US" sz="1200" dirty="0" err="1"/>
              <a:t>mShowHotkeyInfo</a:t>
            </a:r>
            <a:endParaRPr lang="en-US" sz="1200" dirty="0"/>
          </a:p>
          <a:p>
            <a:pPr marL="1200150" lvl="2" indent="-285750">
              <a:buFont typeface="Arial" panose="020B0604020202020204" pitchFamily="34" charset="0"/>
              <a:buChar char="•"/>
            </a:pPr>
            <a:r>
              <a:rPr lang="en-US" sz="1200" dirty="0" err="1"/>
              <a:t>mKeyPress</a:t>
            </a:r>
            <a:endParaRPr lang="en-US" sz="1200" dirty="0"/>
          </a:p>
          <a:p>
            <a:pPr marL="1200150" lvl="2" indent="-285750">
              <a:buFont typeface="Arial" panose="020B0604020202020204" pitchFamily="34" charset="0"/>
              <a:buChar char="•"/>
            </a:pPr>
            <a:r>
              <a:rPr lang="en-US" sz="1200" dirty="0" err="1"/>
              <a:t>mKeyRelease</a:t>
            </a:r>
            <a:endParaRPr lang="en-US" sz="1200" dirty="0"/>
          </a:p>
          <a:p>
            <a:pPr marL="1200150" lvl="2" indent="-285750">
              <a:buFont typeface="Arial" panose="020B0604020202020204" pitchFamily="34" charset="0"/>
              <a:buChar char="•"/>
            </a:pPr>
            <a:r>
              <a:rPr lang="en-US" sz="1200" dirty="0" err="1"/>
              <a:t>mImgAxisButtonDown</a:t>
            </a:r>
            <a:endParaRPr lang="en-US" sz="1200" dirty="0"/>
          </a:p>
          <a:p>
            <a:pPr marL="1200150" lvl="2" indent="-285750">
              <a:buFont typeface="Arial" panose="020B0604020202020204" pitchFamily="34" charset="0"/>
              <a:buChar char="•"/>
            </a:pPr>
            <a:r>
              <a:rPr lang="en-US" sz="1200" dirty="0" err="1"/>
              <a:t>mImgAxisButtonMotion</a:t>
            </a:r>
            <a:endParaRPr lang="en-US" sz="1200" dirty="0"/>
          </a:p>
          <a:p>
            <a:pPr marL="1200150" lvl="2" indent="-285750">
              <a:buFont typeface="Arial" panose="020B0604020202020204" pitchFamily="34" charset="0"/>
              <a:buChar char="•"/>
            </a:pPr>
            <a:r>
              <a:rPr lang="en-US" sz="1200" dirty="0" err="1"/>
              <a:t>mImgAxisButtonUp</a:t>
            </a:r>
            <a:endParaRPr lang="en-US" sz="1200" dirty="0"/>
          </a:p>
          <a:p>
            <a:pPr marL="1200150" lvl="2" indent="-285750">
              <a:buFont typeface="Arial" panose="020B0604020202020204" pitchFamily="34" charset="0"/>
              <a:buChar char="•"/>
            </a:pPr>
            <a:r>
              <a:rPr lang="en-US" sz="1200" dirty="0"/>
              <a:t>mUpdate_oComputeT1Mapper or </a:t>
            </a:r>
            <a:r>
              <a:rPr lang="en-US" sz="1200" dirty="0" err="1"/>
              <a:t>mUpdate_oComputeFatSegment</a:t>
            </a:r>
            <a:endParaRPr lang="en-US" sz="1200" dirty="0"/>
          </a:p>
          <a:p>
            <a:pPr marL="1200150" lvl="2" indent="-285750">
              <a:buFont typeface="Arial" panose="020B0604020202020204" pitchFamily="34" charset="0"/>
              <a:buChar char="•"/>
            </a:pPr>
            <a:r>
              <a:rPr lang="en-US" sz="1200" dirty="0" smtClean="0"/>
              <a:t>mTabDat2oCompApp</a:t>
            </a:r>
          </a:p>
          <a:p>
            <a:pPr marL="742950" lvl="1" indent="-285750">
              <a:buFont typeface="Arial" panose="020B0604020202020204" pitchFamily="34" charset="0"/>
              <a:buChar char="•"/>
            </a:pPr>
            <a:r>
              <a:rPr lang="en-US" sz="1600" dirty="0" smtClean="0"/>
              <a:t>implement app specific properties and methods</a:t>
            </a:r>
          </a:p>
          <a:p>
            <a:pPr marL="342900" indent="-342900">
              <a:buFont typeface="+mj-lt"/>
              <a:buAutoNum type="arabicPeriod"/>
            </a:pPr>
            <a:r>
              <a:rPr lang="en-US" sz="1600" dirty="0" err="1" smtClean="0"/>
              <a:t>applicationConfig.JSON</a:t>
            </a:r>
            <a:r>
              <a:rPr lang="en-US" sz="1600" dirty="0" smtClean="0"/>
              <a:t>:</a:t>
            </a:r>
            <a:br>
              <a:rPr lang="en-US" sz="1600" dirty="0" smtClean="0"/>
            </a:br>
            <a:r>
              <a:rPr lang="en-US" sz="1600" dirty="0" smtClean="0"/>
              <a:t>use </a:t>
            </a:r>
            <a:r>
              <a:rPr lang="de-DE" sz="1600" dirty="0" err="1" smtClean="0"/>
              <a:t>ConfigApplication_template.m</a:t>
            </a:r>
            <a:r>
              <a:rPr lang="de-DE" sz="1600" dirty="0" smtClean="0"/>
              <a:t> </a:t>
            </a:r>
            <a:r>
              <a:rPr lang="de-DE" sz="1600" dirty="0" err="1" smtClean="0"/>
              <a:t>for</a:t>
            </a:r>
            <a:r>
              <a:rPr lang="de-DE" sz="1600" dirty="0" smtClean="0"/>
              <a:t> </a:t>
            </a:r>
            <a:r>
              <a:rPr lang="de-DE" sz="1600" err="1" smtClean="0"/>
              <a:t>creation</a:t>
            </a:r>
            <a:r>
              <a:rPr lang="de-DE" sz="1600" smtClean="0"/>
              <a:t>.</a:t>
            </a:r>
            <a:endParaRPr lang="en-US" sz="1600" dirty="0" smtClean="0"/>
          </a:p>
        </p:txBody>
      </p:sp>
    </p:spTree>
    <p:extLst>
      <p:ext uri="{BB962C8B-B14F-4D97-AF65-F5344CB8AC3E}">
        <p14:creationId xmlns:p14="http://schemas.microsoft.com/office/powerpoint/2010/main" val="296835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smtClean="0"/>
              <a:t>App </a:t>
            </a:r>
            <a:r>
              <a:rPr lang="de-DE" dirty="0" err="1" smtClean="0"/>
              <a:t>Creation</a:t>
            </a:r>
            <a:r>
              <a:rPr lang="de-DE" dirty="0"/>
              <a:t/>
            </a:r>
            <a:br>
              <a:rPr lang="de-DE" dirty="0"/>
            </a:br>
            <a:r>
              <a:rPr lang="de-DE" sz="2400" dirty="0" err="1" smtClean="0"/>
              <a:t>cCompute-app.m</a:t>
            </a:r>
            <a:r>
              <a:rPr lang="de-DE" sz="2400" dirty="0"/>
              <a:t/>
            </a:r>
            <a:br>
              <a:rPr lang="de-DE" sz="2400" dirty="0"/>
            </a:br>
            <a:endParaRPr lang="en-US" dirty="0"/>
          </a:p>
        </p:txBody>
      </p:sp>
      <p:sp>
        <p:nvSpPr>
          <p:cNvPr id="4" name="Textfeld 3">
            <a:extLst>
              <a:ext uri="{FF2B5EF4-FFF2-40B4-BE49-F238E27FC236}">
                <a16:creationId xmlns:a16="http://schemas.microsoft.com/office/drawing/2014/main" xmlns="" id="{93CEE36B-E834-47B9-9ABB-E248E004CF2E}"/>
              </a:ext>
            </a:extLst>
          </p:cNvPr>
          <p:cNvSpPr txBox="1"/>
          <p:nvPr/>
        </p:nvSpPr>
        <p:spPr>
          <a:xfrm>
            <a:off x="119876" y="1496616"/>
            <a:ext cx="6624736" cy="6247864"/>
          </a:xfrm>
          <a:prstGeom prst="rect">
            <a:avLst/>
          </a:prstGeom>
          <a:noFill/>
        </p:spPr>
        <p:txBody>
          <a:bodyPr wrap="square" rtlCol="0">
            <a:spAutoFit/>
          </a:bodyPr>
          <a:lstStyle/>
          <a:p>
            <a:pPr marL="342900" indent="-342900" algn="just">
              <a:buFont typeface="+mj-lt"/>
              <a:buAutoNum type="arabicPeriod"/>
            </a:pPr>
            <a:r>
              <a:rPr lang="en-US" sz="1600" dirty="0" smtClean="0"/>
              <a:t>define application name. For this tutorial: </a:t>
            </a:r>
            <a:r>
              <a:rPr lang="en-US" sz="1600" i="1" dirty="0" smtClean="0"/>
              <a:t>Dummy</a:t>
            </a:r>
          </a:p>
          <a:p>
            <a:pPr marL="342900" indent="-342900" algn="just">
              <a:buFont typeface="+mj-lt"/>
              <a:buAutoNum type="arabicPeriod"/>
            </a:pPr>
            <a:r>
              <a:rPr lang="en-US" sz="1600" dirty="0" smtClean="0"/>
              <a:t>make copy of </a:t>
            </a:r>
            <a:r>
              <a:rPr lang="en-US" sz="1600" dirty="0" err="1" smtClean="0"/>
              <a:t>cCompute_template.m</a:t>
            </a:r>
            <a:r>
              <a:rPr lang="en-US" sz="1600" dirty="0" smtClean="0"/>
              <a:t> and rename to </a:t>
            </a:r>
            <a:r>
              <a:rPr lang="en-US" sz="1600" dirty="0" err="1" smtClean="0"/>
              <a:t>cComputeDummy.m</a:t>
            </a:r>
            <a:endParaRPr lang="en-US" sz="1600" dirty="0" smtClean="0"/>
          </a:p>
          <a:p>
            <a:pPr marL="342900" indent="-342900">
              <a:buFont typeface="+mj-lt"/>
              <a:buAutoNum type="arabicPeriod"/>
            </a:pPr>
            <a:r>
              <a:rPr lang="en-US" sz="1600" dirty="0" smtClean="0"/>
              <a:t>open in </a:t>
            </a:r>
            <a:r>
              <a:rPr lang="en-US" sz="1600" smtClean="0"/>
              <a:t>Matlab</a:t>
            </a:r>
            <a:r>
              <a:rPr lang="en-US" sz="1600" dirty="0" smtClean="0"/>
              <a:t> and rename </a:t>
            </a:r>
            <a:r>
              <a:rPr lang="en-US" sz="1600" dirty="0" err="1" smtClean="0"/>
              <a:t>classname</a:t>
            </a:r>
            <a:r>
              <a:rPr lang="en-US" sz="1600" dirty="0" smtClean="0"/>
              <a:t> at line 1:</a:t>
            </a:r>
            <a:r>
              <a:rPr lang="en-US" sz="1600" dirty="0"/>
              <a:t/>
            </a:r>
            <a:br>
              <a:rPr lang="en-US" sz="1600" dirty="0"/>
            </a:br>
            <a:r>
              <a:rPr lang="en-GB" sz="1600" dirty="0" err="1">
                <a:solidFill>
                  <a:srgbClr val="7030A0"/>
                </a:solidFill>
              </a:rPr>
              <a:t>classdef</a:t>
            </a:r>
            <a:r>
              <a:rPr lang="en-GB" sz="1600" dirty="0">
                <a:solidFill>
                  <a:srgbClr val="7030A0"/>
                </a:solidFill>
              </a:rPr>
              <a:t> </a:t>
            </a:r>
            <a:r>
              <a:rPr lang="en-GB" sz="1600" dirty="0" err="1" smtClean="0">
                <a:solidFill>
                  <a:srgbClr val="7030A0"/>
                </a:solidFill>
              </a:rPr>
              <a:t>cComputeDummy</a:t>
            </a:r>
            <a:r>
              <a:rPr lang="en-GB" sz="1600" dirty="0" smtClean="0">
                <a:solidFill>
                  <a:srgbClr val="7030A0"/>
                </a:solidFill>
              </a:rPr>
              <a:t>&lt;</a:t>
            </a:r>
            <a:r>
              <a:rPr lang="en-GB" sz="1600" dirty="0" err="1" smtClean="0">
                <a:solidFill>
                  <a:srgbClr val="7030A0"/>
                </a:solidFill>
              </a:rPr>
              <a:t>cCompute</a:t>
            </a:r>
            <a:endParaRPr lang="en-GB" sz="1600" dirty="0" smtClean="0">
              <a:solidFill>
                <a:srgbClr val="7030A0"/>
              </a:solidFill>
            </a:endParaRPr>
          </a:p>
          <a:p>
            <a:pPr marL="342900" indent="-342900">
              <a:buFont typeface="+mj-lt"/>
              <a:buAutoNum type="arabicPeriod"/>
            </a:pPr>
            <a:r>
              <a:rPr lang="de-DE" sz="1600" dirty="0" err="1" smtClean="0"/>
              <a:t>change</a:t>
            </a:r>
            <a:r>
              <a:rPr lang="de-DE" sz="1600" dirty="0" smtClean="0"/>
              <a:t> </a:t>
            </a:r>
            <a:r>
              <a:rPr lang="de-DE" sz="1600" dirty="0" err="1" smtClean="0"/>
              <a:t>property</a:t>
            </a:r>
            <a:r>
              <a:rPr lang="de-DE" sz="1600" dirty="0" smtClean="0"/>
              <a:t> </a:t>
            </a:r>
            <a:r>
              <a:rPr lang="de-DE" sz="1600" dirty="0" err="1" smtClean="0"/>
              <a:t>name</a:t>
            </a:r>
            <a:r>
              <a:rPr lang="de-DE" sz="1600" dirty="0"/>
              <a:t> </a:t>
            </a:r>
            <a:r>
              <a:rPr lang="en-GB" sz="1600" dirty="0" err="1" smtClean="0"/>
              <a:t>pVersion_cCompute_template</a:t>
            </a:r>
            <a:r>
              <a:rPr lang="en-GB" sz="1600" dirty="0" smtClean="0"/>
              <a:t>:</a:t>
            </a:r>
            <a:br>
              <a:rPr lang="en-GB" sz="1600" dirty="0" smtClean="0"/>
            </a:br>
            <a:r>
              <a:rPr lang="en-GB" sz="1600" dirty="0" err="1" smtClean="0">
                <a:solidFill>
                  <a:srgbClr val="7030A0"/>
                </a:solidFill>
              </a:rPr>
              <a:t>pVersion_cComputeDummy</a:t>
            </a:r>
            <a:endParaRPr lang="en-GB" sz="1600" dirty="0" smtClean="0">
              <a:solidFill>
                <a:srgbClr val="7030A0"/>
              </a:solidFill>
            </a:endParaRPr>
          </a:p>
          <a:p>
            <a:pPr marL="342900" indent="-342900">
              <a:buFont typeface="+mj-lt"/>
              <a:buAutoNum type="arabicPeriod"/>
            </a:pPr>
            <a:r>
              <a:rPr lang="en-US" sz="1600" dirty="0" smtClean="0"/>
              <a:t>change method name of </a:t>
            </a:r>
            <a:r>
              <a:rPr lang="en-US" sz="1600" dirty="0" err="1" smtClean="0"/>
              <a:t>mUpdate_cCompute_template</a:t>
            </a:r>
            <a:r>
              <a:rPr lang="en-US" sz="1600" dirty="0" smtClean="0"/>
              <a:t> to:</a:t>
            </a:r>
            <a:r>
              <a:rPr lang="de-DE" sz="1600" dirty="0">
                <a:solidFill>
                  <a:srgbClr val="7030A0"/>
                </a:solidFill>
              </a:rPr>
              <a:t/>
            </a:r>
            <a:br>
              <a:rPr lang="de-DE" sz="1600" dirty="0">
                <a:solidFill>
                  <a:srgbClr val="7030A0"/>
                </a:solidFill>
              </a:rPr>
            </a:br>
            <a:r>
              <a:rPr lang="de-DE" sz="1600" dirty="0" err="1" smtClean="0">
                <a:solidFill>
                  <a:srgbClr val="7030A0"/>
                </a:solidFill>
              </a:rPr>
              <a:t>mUpdate_cComputeDummy</a:t>
            </a:r>
            <a:endParaRPr lang="de-DE" sz="1600" dirty="0" smtClean="0"/>
          </a:p>
          <a:p>
            <a:pPr marL="800100" lvl="1" indent="-342900">
              <a:buFont typeface="+mj-lt"/>
              <a:buAutoNum type="arabicPeriod"/>
            </a:pPr>
            <a:r>
              <a:rPr lang="de-DE" sz="1600" dirty="0" err="1" smtClean="0"/>
              <a:t>change</a:t>
            </a:r>
            <a:r>
              <a:rPr lang="de-DE" sz="1600" dirty="0" smtClean="0"/>
              <a:t> </a:t>
            </a:r>
            <a:r>
              <a:rPr lang="de-DE" sz="1600" dirty="0" err="1" smtClean="0"/>
              <a:t>object</a:t>
            </a:r>
            <a:r>
              <a:rPr lang="de-DE" sz="1600" dirty="0" smtClean="0"/>
              <a:t> </a:t>
            </a:r>
            <a:r>
              <a:rPr lang="de-DE" sz="1600" dirty="0" err="1" smtClean="0"/>
              <a:t>creation</a:t>
            </a:r>
            <a:r>
              <a:rPr lang="de-DE" sz="1600" dirty="0" smtClean="0"/>
              <a:t> </a:t>
            </a:r>
            <a:r>
              <a:rPr lang="de-DE" sz="1600" dirty="0" err="1" smtClean="0"/>
              <a:t>line</a:t>
            </a:r>
            <a:r>
              <a:rPr lang="de-DE" sz="1600" dirty="0" smtClean="0"/>
              <a:t> in </a:t>
            </a:r>
            <a:r>
              <a:rPr lang="de-DE" sz="1600" dirty="0" err="1" smtClean="0"/>
              <a:t>for</a:t>
            </a:r>
            <a:r>
              <a:rPr lang="de-DE" sz="1600" dirty="0" smtClean="0"/>
              <a:t> </a:t>
            </a:r>
            <a:r>
              <a:rPr lang="de-DE" sz="1600" dirty="0" err="1" smtClean="0"/>
              <a:t>loop</a:t>
            </a:r>
            <a:r>
              <a:rPr lang="de-DE" sz="1600" dirty="0" smtClean="0"/>
              <a:t> </a:t>
            </a:r>
            <a:r>
              <a:rPr lang="de-DE" sz="1600" dirty="0" err="1" smtClean="0"/>
              <a:t>to</a:t>
            </a:r>
            <a:r>
              <a:rPr lang="de-DE" sz="1600" dirty="0" smtClean="0"/>
              <a:t>: </a:t>
            </a:r>
            <a:br>
              <a:rPr lang="de-DE" sz="1600" dirty="0" smtClean="0"/>
            </a:br>
            <a:r>
              <a:rPr lang="de-DE" sz="1600" dirty="0" err="1" smtClean="0">
                <a:solidFill>
                  <a:srgbClr val="7030A0"/>
                </a:solidFill>
              </a:rPr>
              <a:t>oComp</a:t>
            </a:r>
            <a:r>
              <a:rPr lang="de-DE" sz="1600" dirty="0" smtClean="0">
                <a:solidFill>
                  <a:srgbClr val="7030A0"/>
                </a:solidFill>
              </a:rPr>
              <a:t>(i) = </a:t>
            </a:r>
            <a:r>
              <a:rPr lang="de-DE" sz="1600" dirty="0" err="1" smtClean="0">
                <a:solidFill>
                  <a:srgbClr val="7030A0"/>
                </a:solidFill>
              </a:rPr>
              <a:t>cComputeDummy</a:t>
            </a:r>
            <a:r>
              <a:rPr lang="de-DE" sz="1600" dirty="0" smtClean="0">
                <a:solidFill>
                  <a:srgbClr val="7030A0"/>
                </a:solidFill>
              </a:rPr>
              <a:t>;</a:t>
            </a:r>
            <a:r>
              <a:rPr lang="de-DE" sz="1600" dirty="0" smtClean="0"/>
              <a:t> </a:t>
            </a:r>
          </a:p>
          <a:p>
            <a:pPr marL="800100" lvl="1" indent="-342900">
              <a:buFont typeface="+mj-lt"/>
              <a:buAutoNum type="arabicPeriod"/>
            </a:pPr>
            <a:r>
              <a:rPr lang="de-DE" sz="1600" dirty="0" err="1" smtClean="0"/>
              <a:t>change</a:t>
            </a:r>
            <a:r>
              <a:rPr lang="de-DE" sz="1600" dirty="0" smtClean="0"/>
              <a:t> </a:t>
            </a:r>
            <a:r>
              <a:rPr lang="de-DE" sz="1600" dirty="0" err="1" smtClean="0"/>
              <a:t>switch</a:t>
            </a:r>
            <a:r>
              <a:rPr lang="de-DE" sz="1600" dirty="0" smtClean="0"/>
              <a:t> </a:t>
            </a:r>
            <a:r>
              <a:rPr lang="de-DE" sz="1600" dirty="0" err="1" smtClean="0"/>
              <a:t>discriminator</a:t>
            </a:r>
            <a:r>
              <a:rPr lang="de-DE" sz="1600" dirty="0" smtClean="0"/>
              <a:t> </a:t>
            </a:r>
            <a:r>
              <a:rPr lang="de-DE" sz="1600" dirty="0" err="1" smtClean="0"/>
              <a:t>to</a:t>
            </a:r>
            <a:r>
              <a:rPr lang="de-DE" sz="1600" dirty="0"/>
              <a:t>:</a:t>
            </a:r>
            <a:br>
              <a:rPr lang="de-DE" sz="1600" dirty="0"/>
            </a:br>
            <a:r>
              <a:rPr lang="de-DE" sz="1600" dirty="0" err="1" smtClean="0">
                <a:solidFill>
                  <a:srgbClr val="7030A0"/>
                </a:solidFill>
              </a:rPr>
              <a:t>oCompTmp.pVersion_cComputeDummy</a:t>
            </a:r>
            <a:r>
              <a:rPr lang="de-DE" sz="1600" dirty="0" smtClean="0">
                <a:solidFill>
                  <a:srgbClr val="7030A0"/>
                </a:solidFill>
              </a:rPr>
              <a:t>;</a:t>
            </a:r>
            <a:endParaRPr lang="en-GB" sz="1600" dirty="0" smtClean="0">
              <a:solidFill>
                <a:srgbClr val="7030A0"/>
              </a:solidFill>
            </a:endParaRPr>
          </a:p>
          <a:p>
            <a:pPr marL="342900" indent="-342900">
              <a:buFont typeface="+mj-lt"/>
              <a:buAutoNum type="arabicPeriod"/>
            </a:pPr>
            <a:r>
              <a:rPr lang="en-US" sz="1600" dirty="0" smtClean="0"/>
              <a:t>change class creation </a:t>
            </a:r>
            <a:r>
              <a:rPr lang="en-US" sz="1600" dirty="0"/>
              <a:t>method </a:t>
            </a:r>
            <a:r>
              <a:rPr lang="en-US" sz="1600" dirty="0" smtClean="0"/>
              <a:t>cCompute_template name to:</a:t>
            </a:r>
            <a:br>
              <a:rPr lang="en-US" sz="1600" dirty="0" smtClean="0"/>
            </a:br>
            <a:r>
              <a:rPr lang="en-US" sz="1600" dirty="0" smtClean="0">
                <a:solidFill>
                  <a:srgbClr val="7030A0"/>
                </a:solidFill>
              </a:rPr>
              <a:t>cComputeDummy</a:t>
            </a:r>
          </a:p>
          <a:p>
            <a:pPr marL="342900" indent="-342900">
              <a:buFont typeface="+mj-lt"/>
              <a:buAutoNum type="arabicPeriod"/>
            </a:pPr>
            <a:r>
              <a:rPr lang="en-US" sz="1600" dirty="0" smtClean="0"/>
              <a:t>Insert application specific code at all points indicated with </a:t>
            </a:r>
            <a:r>
              <a:rPr lang="en-GB" sz="1600" dirty="0" smtClean="0">
                <a:solidFill>
                  <a:srgbClr val="7030A0"/>
                </a:solidFill>
              </a:rPr>
              <a:t>%-%-%</a:t>
            </a:r>
            <a:br>
              <a:rPr lang="en-GB" sz="1600" dirty="0" smtClean="0">
                <a:solidFill>
                  <a:srgbClr val="7030A0"/>
                </a:solidFill>
              </a:rPr>
            </a:br>
            <a:r>
              <a:rPr lang="en-GB" sz="1600" dirty="0" smtClean="0"/>
              <a:t>At this point it may also be good to generate the applicationConfig in parallel.</a:t>
            </a:r>
          </a:p>
          <a:p>
            <a:pPr marL="342900" indent="-342900">
              <a:buFont typeface="+mj-lt"/>
              <a:buAutoNum type="arabicPeriod"/>
            </a:pPr>
            <a:r>
              <a:rPr lang="en-US" sz="1600" dirty="0" smtClean="0"/>
              <a:t>Note, that the cCompute_template.m:</a:t>
            </a:r>
          </a:p>
          <a:p>
            <a:pPr marL="800100" lvl="1" indent="-342900">
              <a:buFont typeface="Arial" panose="020B0604020202020204" pitchFamily="34" charset="0"/>
              <a:buChar char="•"/>
            </a:pPr>
            <a:r>
              <a:rPr lang="en-US" sz="1600" dirty="0" smtClean="0"/>
              <a:t>uses sliceLocations value to find images and sort them to oComp objects in mInit_oCompApp</a:t>
            </a:r>
          </a:p>
          <a:p>
            <a:pPr marL="800100" lvl="1" indent="-342900">
              <a:buFont typeface="Arial" panose="020B0604020202020204" pitchFamily="34" charset="0"/>
              <a:buChar char="•"/>
            </a:pPr>
            <a:r>
              <a:rPr lang="en-US" sz="1600" dirty="0" smtClean="0"/>
              <a:t>has some example code in commented form </a:t>
            </a:r>
          </a:p>
          <a:p>
            <a:pPr marL="800100" lvl="1" indent="-342900">
              <a:buFont typeface="Arial" panose="020B0604020202020204" pitchFamily="34" charset="0"/>
              <a:buChar char="•"/>
            </a:pPr>
            <a:r>
              <a:rPr lang="en-US" sz="1600" dirty="0" smtClean="0"/>
              <a:t>use already existing cCompute-app.m files to reuse stuff (e.g. Boundary management or data fitting)</a:t>
            </a:r>
          </a:p>
          <a:p>
            <a:pPr marL="800100" lvl="1" indent="-342900">
              <a:buFont typeface="Arial" panose="020B0604020202020204" pitchFamily="34" charset="0"/>
              <a:buChar char="•"/>
            </a:pPr>
            <a:endParaRPr lang="en-GB" sz="1600" dirty="0"/>
          </a:p>
          <a:p>
            <a:pPr marL="342900" indent="-342900">
              <a:buFont typeface="+mj-lt"/>
              <a:buAutoNum type="arabicPeriod"/>
            </a:pPr>
            <a:endParaRPr lang="en-US" sz="1600" dirty="0" smtClean="0"/>
          </a:p>
        </p:txBody>
      </p:sp>
    </p:spTree>
    <p:extLst>
      <p:ext uri="{BB962C8B-B14F-4D97-AF65-F5344CB8AC3E}">
        <p14:creationId xmlns:p14="http://schemas.microsoft.com/office/powerpoint/2010/main" val="77452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489502"/>
          </a:xfrm>
        </p:spPr>
        <p:txBody>
          <a:bodyPr/>
          <a:lstStyle/>
          <a:p>
            <a:r>
              <a:rPr lang="de-DE" dirty="0" smtClean="0"/>
              <a:t>App Creation</a:t>
            </a:r>
            <a:r>
              <a:rPr lang="de-DE" dirty="0"/>
              <a:t/>
            </a:r>
            <a:br>
              <a:rPr lang="de-DE" dirty="0"/>
            </a:br>
            <a:r>
              <a:rPr lang="de-DE" sz="2400" dirty="0" smtClean="0"/>
              <a:t>ConfigApplication_template.m</a:t>
            </a:r>
            <a:r>
              <a:rPr lang="de-DE" sz="2400" dirty="0"/>
              <a:t/>
            </a:r>
            <a:br>
              <a:rPr lang="de-DE" sz="2400" dirty="0"/>
            </a:br>
            <a:endParaRPr lang="en-US" dirty="0"/>
          </a:p>
        </p:txBody>
      </p:sp>
      <p:pic>
        <p:nvPicPr>
          <p:cNvPr id="4" name="Grafik 3"/>
          <p:cNvPicPr>
            <a:picLocks noChangeAspect="1"/>
          </p:cNvPicPr>
          <p:nvPr/>
        </p:nvPicPr>
        <p:blipFill>
          <a:blip r:embed="rId2"/>
          <a:stretch>
            <a:fillRect/>
          </a:stretch>
        </p:blipFill>
        <p:spPr>
          <a:xfrm>
            <a:off x="2104550" y="4160912"/>
            <a:ext cx="4538993" cy="5438342"/>
          </a:xfrm>
          <a:prstGeom prst="rect">
            <a:avLst/>
          </a:prstGeom>
        </p:spPr>
      </p:pic>
      <p:sp>
        <p:nvSpPr>
          <p:cNvPr id="5" name="Textfeld 4">
            <a:extLst>
              <a:ext uri="{FF2B5EF4-FFF2-40B4-BE49-F238E27FC236}">
                <a16:creationId xmlns:a16="http://schemas.microsoft.com/office/drawing/2014/main" xmlns="" id="{93CEE36B-E834-47B9-9ABB-E248E004CF2E}"/>
              </a:ext>
            </a:extLst>
          </p:cNvPr>
          <p:cNvSpPr txBox="1"/>
          <p:nvPr/>
        </p:nvSpPr>
        <p:spPr>
          <a:xfrm>
            <a:off x="119876" y="1496616"/>
            <a:ext cx="6624736" cy="2554545"/>
          </a:xfrm>
          <a:prstGeom prst="rect">
            <a:avLst/>
          </a:prstGeom>
          <a:noFill/>
        </p:spPr>
        <p:txBody>
          <a:bodyPr wrap="square" rtlCol="0">
            <a:spAutoFit/>
          </a:bodyPr>
          <a:lstStyle/>
          <a:p>
            <a:pPr algn="just"/>
            <a:r>
              <a:rPr lang="en-US" sz="1600" dirty="0"/>
              <a:t>M</a:t>
            </a:r>
            <a:r>
              <a:rPr lang="en-US" sz="1600" dirty="0" smtClean="0"/>
              <a:t>odifications in </a:t>
            </a:r>
            <a:r>
              <a:rPr lang="en-US" sz="1600" dirty="0"/>
              <a:t>the </a:t>
            </a:r>
            <a:r>
              <a:rPr lang="en-US" sz="1600" dirty="0" smtClean="0"/>
              <a:t>ConfigApplication_template.m</a:t>
            </a:r>
            <a:r>
              <a:rPr lang="en-US" sz="1600" dirty="0"/>
              <a:t> </a:t>
            </a:r>
            <a:r>
              <a:rPr lang="en-US" sz="1600" dirty="0" smtClean="0"/>
              <a:t>are necessary in the </a:t>
            </a:r>
            <a:r>
              <a:rPr lang="en-US" sz="1600" i="1" dirty="0" smtClean="0"/>
              <a:t>mandatory app values</a:t>
            </a:r>
            <a:r>
              <a:rPr lang="en-US" sz="1600" dirty="0" smtClean="0"/>
              <a:t> section. A switch statement is used to discriminate between the different applications. To create a new config file do the following: </a:t>
            </a:r>
          </a:p>
          <a:p>
            <a:pPr marL="342900" indent="-342900" algn="just">
              <a:buFont typeface="+mj-lt"/>
              <a:buAutoNum type="arabicPeriod"/>
            </a:pPr>
            <a:r>
              <a:rPr lang="en-US" sz="1600" dirty="0" smtClean="0"/>
              <a:t>copy the _</a:t>
            </a:r>
            <a:r>
              <a:rPr lang="en-US" sz="1600" i="1" dirty="0" smtClean="0"/>
              <a:t>template</a:t>
            </a:r>
            <a:r>
              <a:rPr lang="en-US" sz="1600" dirty="0" smtClean="0"/>
              <a:t>_ case and rename it to the new application name </a:t>
            </a:r>
            <a:r>
              <a:rPr lang="en-US" sz="1600" i="1" dirty="0" smtClean="0"/>
              <a:t>Dummy</a:t>
            </a:r>
            <a:endParaRPr lang="en-US" sz="1600" dirty="0"/>
          </a:p>
          <a:p>
            <a:pPr marL="342900" indent="-342900" algn="just">
              <a:buFont typeface="+mj-lt"/>
              <a:buAutoNum type="arabicPeriod"/>
            </a:pPr>
            <a:r>
              <a:rPr lang="en-US" sz="1600" dirty="0" smtClean="0"/>
              <a:t>change the value cfg.applicationName to </a:t>
            </a:r>
            <a:r>
              <a:rPr lang="en-US" sz="1600" i="1" dirty="0" smtClean="0"/>
              <a:t>Dummy</a:t>
            </a:r>
          </a:p>
          <a:p>
            <a:pPr marL="342900" indent="-342900" algn="just">
              <a:buFont typeface="+mj-lt"/>
              <a:buAutoNum type="arabicPeriod"/>
            </a:pPr>
            <a:r>
              <a:rPr lang="en-US" sz="1600" dirty="0" smtClean="0"/>
              <a:t>customize</a:t>
            </a:r>
            <a:r>
              <a:rPr lang="de-DE" sz="1600" dirty="0" smtClean="0"/>
              <a:t> all mandatory entrys to suite </a:t>
            </a:r>
            <a:r>
              <a:rPr lang="de-DE" sz="1600" dirty="0" err="1" smtClean="0"/>
              <a:t>your</a:t>
            </a:r>
            <a:r>
              <a:rPr lang="de-DE" sz="1600" dirty="0" smtClean="0"/>
              <a:t> </a:t>
            </a:r>
            <a:r>
              <a:rPr lang="de-DE" sz="1600" dirty="0" err="1" smtClean="0"/>
              <a:t>application</a:t>
            </a:r>
            <a:endParaRPr lang="en-US" sz="1600" dirty="0"/>
          </a:p>
          <a:p>
            <a:pPr marL="342900" indent="-342900" algn="just">
              <a:buFont typeface="+mj-lt"/>
              <a:buAutoNum type="arabicPeriod"/>
            </a:pPr>
            <a:r>
              <a:rPr lang="en-US" sz="1600" dirty="0" smtClean="0"/>
              <a:t>additional entries may be stored in the switch statement </a:t>
            </a:r>
            <a:r>
              <a:rPr lang="en-US" sz="1600" i="1" dirty="0" smtClean="0"/>
              <a:t>app specific</a:t>
            </a:r>
            <a:r>
              <a:rPr lang="en-US" sz="1600" dirty="0" smtClean="0"/>
              <a:t> values under the </a:t>
            </a:r>
            <a:r>
              <a:rPr lang="en-US" sz="1600" i="1" dirty="0" smtClean="0"/>
              <a:t>Dummy</a:t>
            </a:r>
            <a:r>
              <a:rPr lang="en-US" sz="1600" dirty="0" smtClean="0"/>
              <a:t> case.</a:t>
            </a:r>
            <a:endParaRPr lang="en-US" sz="1600" i="1" dirty="0" smtClean="0"/>
          </a:p>
        </p:txBody>
      </p:sp>
      <p:sp>
        <p:nvSpPr>
          <p:cNvPr id="3" name="Textfeld 2"/>
          <p:cNvSpPr txBox="1"/>
          <p:nvPr/>
        </p:nvSpPr>
        <p:spPr>
          <a:xfrm>
            <a:off x="0" y="8985448"/>
            <a:ext cx="1887312" cy="276999"/>
          </a:xfrm>
          <a:prstGeom prst="rect">
            <a:avLst/>
          </a:prstGeom>
          <a:noFill/>
        </p:spPr>
        <p:txBody>
          <a:bodyPr wrap="none" rtlCol="0">
            <a:spAutoFit/>
          </a:bodyPr>
          <a:lstStyle/>
          <a:p>
            <a:r>
              <a:rPr lang="de-DE" sz="1200" smtClean="0"/>
              <a:t>save the values to JSON file</a:t>
            </a:r>
            <a:endParaRPr lang="en-US" sz="1200"/>
          </a:p>
        </p:txBody>
      </p:sp>
      <p:cxnSp>
        <p:nvCxnSpPr>
          <p:cNvPr id="7" name="Gerade Verbindung mit Pfeil 6"/>
          <p:cNvCxnSpPr>
            <a:stCxn id="14" idx="2"/>
          </p:cNvCxnSpPr>
          <p:nvPr/>
        </p:nvCxnSpPr>
        <p:spPr>
          <a:xfrm>
            <a:off x="1052275" y="5456882"/>
            <a:ext cx="0" cy="144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0" y="7451159"/>
            <a:ext cx="1503297" cy="276999"/>
          </a:xfrm>
          <a:prstGeom prst="rect">
            <a:avLst/>
          </a:prstGeom>
          <a:noFill/>
        </p:spPr>
        <p:txBody>
          <a:bodyPr wrap="none" rtlCol="0">
            <a:spAutoFit/>
          </a:bodyPr>
          <a:lstStyle/>
          <a:p>
            <a:r>
              <a:rPr lang="de-DE" sz="1200" smtClean="0"/>
              <a:t>set additional entries</a:t>
            </a:r>
            <a:endParaRPr lang="en-US" sz="1200"/>
          </a:p>
        </p:txBody>
      </p:sp>
      <p:cxnSp>
        <p:nvCxnSpPr>
          <p:cNvPr id="10" name="Gerade Verbindung mit Pfeil 9"/>
          <p:cNvCxnSpPr/>
          <p:nvPr/>
        </p:nvCxnSpPr>
        <p:spPr>
          <a:xfrm>
            <a:off x="1052275" y="7728158"/>
            <a:ext cx="0" cy="1257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0" y="5529064"/>
            <a:ext cx="1560492" cy="276999"/>
          </a:xfrm>
          <a:prstGeom prst="rect">
            <a:avLst/>
          </a:prstGeom>
          <a:noFill/>
        </p:spPr>
        <p:txBody>
          <a:bodyPr wrap="none" rtlCol="0">
            <a:spAutoFit/>
          </a:bodyPr>
          <a:lstStyle/>
          <a:p>
            <a:r>
              <a:rPr lang="de-DE" sz="1200" smtClean="0"/>
              <a:t>set mandatory entries</a:t>
            </a:r>
            <a:endParaRPr lang="en-US" sz="1200"/>
          </a:p>
        </p:txBody>
      </p:sp>
      <p:sp>
        <p:nvSpPr>
          <p:cNvPr id="14" name="Textfeld 13"/>
          <p:cNvSpPr txBox="1"/>
          <p:nvPr/>
        </p:nvSpPr>
        <p:spPr>
          <a:xfrm>
            <a:off x="0" y="5179883"/>
            <a:ext cx="2104550" cy="276999"/>
          </a:xfrm>
          <a:prstGeom prst="rect">
            <a:avLst/>
          </a:prstGeom>
          <a:noFill/>
        </p:spPr>
        <p:txBody>
          <a:bodyPr wrap="none" rtlCol="0">
            <a:spAutoFit/>
          </a:bodyPr>
          <a:lstStyle/>
          <a:p>
            <a:r>
              <a:rPr lang="de-DE" sz="1200" smtClean="0"/>
              <a:t>define config file to be dreated</a:t>
            </a:r>
            <a:endParaRPr lang="en-US" sz="1200"/>
          </a:p>
        </p:txBody>
      </p:sp>
      <p:cxnSp>
        <p:nvCxnSpPr>
          <p:cNvPr id="17" name="Gerade Verbindung mit Pfeil 16"/>
          <p:cNvCxnSpPr/>
          <p:nvPr/>
        </p:nvCxnSpPr>
        <p:spPr>
          <a:xfrm>
            <a:off x="1052275" y="5889104"/>
            <a:ext cx="0" cy="15620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0" y="4304928"/>
            <a:ext cx="1419556" cy="276999"/>
          </a:xfrm>
          <a:prstGeom prst="rect">
            <a:avLst/>
          </a:prstGeom>
          <a:noFill/>
        </p:spPr>
        <p:txBody>
          <a:bodyPr wrap="none" rtlCol="0">
            <a:spAutoFit/>
          </a:bodyPr>
          <a:lstStyle/>
          <a:p>
            <a:r>
              <a:rPr lang="de-DE" sz="1200" smtClean="0"/>
              <a:t>ask for storage path</a:t>
            </a:r>
            <a:endParaRPr lang="en-US" sz="1200"/>
          </a:p>
        </p:txBody>
      </p:sp>
      <p:cxnSp>
        <p:nvCxnSpPr>
          <p:cNvPr id="28" name="Gerade Verbindung mit Pfeil 27"/>
          <p:cNvCxnSpPr>
            <a:endCxn id="14" idx="0"/>
          </p:cNvCxnSpPr>
          <p:nvPr/>
        </p:nvCxnSpPr>
        <p:spPr>
          <a:xfrm>
            <a:off x="1052275" y="4581927"/>
            <a:ext cx="0" cy="597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36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smtClean="0"/>
              <a:t>App </a:t>
            </a:r>
            <a:r>
              <a:rPr lang="de-DE" dirty="0" err="1" smtClean="0"/>
              <a:t>Creation</a:t>
            </a:r>
            <a:r>
              <a:rPr lang="de-DE" dirty="0"/>
              <a:t/>
            </a:r>
            <a:br>
              <a:rPr lang="de-DE" dirty="0"/>
            </a:br>
            <a:r>
              <a:rPr lang="de-DE" sz="2400" dirty="0" err="1" smtClean="0"/>
              <a:t>Menue</a:t>
            </a:r>
            <a:r>
              <a:rPr lang="de-DE" sz="2400" dirty="0" smtClean="0"/>
              <a:t> Bar</a:t>
            </a:r>
            <a:r>
              <a:rPr lang="de-DE" sz="2400" dirty="0"/>
              <a:t/>
            </a:r>
            <a:br>
              <a:rPr lang="de-DE" sz="2400" dirty="0"/>
            </a:br>
            <a:endParaRPr lang="en-US" dirty="0"/>
          </a:p>
        </p:txBody>
      </p:sp>
      <p:sp>
        <p:nvSpPr>
          <p:cNvPr id="3" name="Textfeld 2">
            <a:extLst>
              <a:ext uri="{FF2B5EF4-FFF2-40B4-BE49-F238E27FC236}">
                <a16:creationId xmlns:a16="http://schemas.microsoft.com/office/drawing/2014/main" xmlns="" id="{93CEE36B-E834-47B9-9ABB-E248E004CF2E}"/>
              </a:ext>
            </a:extLst>
          </p:cNvPr>
          <p:cNvSpPr txBox="1"/>
          <p:nvPr/>
        </p:nvSpPr>
        <p:spPr>
          <a:xfrm>
            <a:off x="116632" y="1352600"/>
            <a:ext cx="6480720" cy="2554545"/>
          </a:xfrm>
          <a:prstGeom prst="rect">
            <a:avLst/>
          </a:prstGeom>
          <a:noFill/>
        </p:spPr>
        <p:txBody>
          <a:bodyPr wrap="square" rtlCol="0">
            <a:spAutoFit/>
          </a:bodyPr>
          <a:lstStyle/>
          <a:p>
            <a:pPr algn="just"/>
            <a:r>
              <a:rPr lang="en-US" sz="1600" dirty="0" smtClean="0"/>
              <a:t>There exist some menu bar entries defined in the framework </a:t>
            </a:r>
            <a:r>
              <a:rPr lang="en-US" sz="1600" smtClean="0"/>
              <a:t>config</a:t>
            </a:r>
            <a:r>
              <a:rPr lang="en-US" sz="1600" dirty="0" smtClean="0"/>
              <a:t>. Despite those it is possible to define more in the application </a:t>
            </a:r>
            <a:r>
              <a:rPr lang="en-US" sz="1600" smtClean="0"/>
              <a:t>config</a:t>
            </a:r>
            <a:r>
              <a:rPr lang="en-US" sz="1600" dirty="0" smtClean="0"/>
              <a:t> in a similar manner. To do so, use the </a:t>
            </a:r>
            <a:r>
              <a:rPr lang="en-US" sz="1600" dirty="0" err="1" smtClean="0"/>
              <a:t>ConfigApplication_template.m</a:t>
            </a:r>
            <a:r>
              <a:rPr lang="en-US" sz="1600" dirty="0" smtClean="0"/>
              <a:t>, in which all application </a:t>
            </a:r>
            <a:r>
              <a:rPr lang="en-US" sz="1600" dirty="0" err="1" smtClean="0"/>
              <a:t>configs</a:t>
            </a:r>
            <a:r>
              <a:rPr lang="en-US" sz="1600" dirty="0" smtClean="0"/>
              <a:t> are stored for creation of a </a:t>
            </a:r>
            <a:r>
              <a:rPr lang="en-US" sz="1600" dirty="0" err="1" smtClean="0"/>
              <a:t>config.json</a:t>
            </a:r>
            <a:r>
              <a:rPr lang="en-US" sz="1600" dirty="0" smtClean="0"/>
              <a:t> file. Each element of the </a:t>
            </a:r>
            <a:r>
              <a:rPr lang="en-US" sz="1600" smtClean="0"/>
              <a:t>struct</a:t>
            </a:r>
            <a:r>
              <a:rPr lang="en-US" sz="1600" dirty="0" smtClean="0"/>
              <a:t> array "menu" represents a menu bar entry. Each element contains a cell with strings called "path" defining the path of the menu bar button (e.g.:  </a:t>
            </a:r>
            <a:r>
              <a:rPr lang="en-US" sz="1600" dirty="0" smtClean="0">
                <a:solidFill>
                  <a:srgbClr val="7030A0"/>
                </a:solidFill>
              </a:rPr>
              <a:t>{'File' 'Load'} </a:t>
            </a:r>
            <a:r>
              <a:rPr lang="en-US" sz="1600" dirty="0" smtClean="0"/>
              <a:t>would create a button "Load" in the "File" menu). </a:t>
            </a:r>
            <a:r>
              <a:rPr lang="en-US" sz="1600" dirty="0"/>
              <a:t>F</a:t>
            </a:r>
            <a:r>
              <a:rPr lang="en-US" sz="1600" dirty="0" smtClean="0"/>
              <a:t>or each button exists a "callback" value stored per array element. It may directly point to a </a:t>
            </a:r>
            <a:r>
              <a:rPr lang="en-US" sz="1600" smtClean="0"/>
              <a:t>cCompute</a:t>
            </a:r>
            <a:r>
              <a:rPr lang="en-US" sz="1600" dirty="0" smtClean="0"/>
              <a:t> method or may be caught by the </a:t>
            </a:r>
            <a:r>
              <a:rPr lang="en-US" sz="1600" dirty="0" err="1" smtClean="0"/>
              <a:t>cControl.mMenuCallback</a:t>
            </a:r>
            <a:r>
              <a:rPr lang="en-US" sz="1600" dirty="0" smtClean="0"/>
              <a:t> method and be redirected there further.</a:t>
            </a:r>
            <a:endParaRPr lang="en-US" sz="1600" dirty="0">
              <a:solidFill>
                <a:srgbClr val="7030A0"/>
              </a:solidFill>
            </a:endParaRPr>
          </a:p>
        </p:txBody>
      </p:sp>
      <p:pic>
        <p:nvPicPr>
          <p:cNvPr id="5" name="Grafik 4"/>
          <p:cNvPicPr>
            <a:picLocks noChangeAspect="1"/>
          </p:cNvPicPr>
          <p:nvPr/>
        </p:nvPicPr>
        <p:blipFill>
          <a:blip r:embed="rId2"/>
          <a:stretch>
            <a:fillRect/>
          </a:stretch>
        </p:blipFill>
        <p:spPr>
          <a:xfrm>
            <a:off x="23877" y="3927685"/>
            <a:ext cx="6703263" cy="4071497"/>
          </a:xfrm>
          <a:prstGeom prst="rect">
            <a:avLst/>
          </a:prstGeom>
        </p:spPr>
      </p:pic>
      <p:sp>
        <p:nvSpPr>
          <p:cNvPr id="6" name="Textfeld 5">
            <a:extLst>
              <a:ext uri="{FF2B5EF4-FFF2-40B4-BE49-F238E27FC236}">
                <a16:creationId xmlns:a16="http://schemas.microsoft.com/office/drawing/2014/main" xmlns="" id="{93CEE36B-E834-47B9-9ABB-E248E004CF2E}"/>
              </a:ext>
            </a:extLst>
          </p:cNvPr>
          <p:cNvSpPr txBox="1"/>
          <p:nvPr/>
        </p:nvSpPr>
        <p:spPr>
          <a:xfrm>
            <a:off x="191884" y="8121352"/>
            <a:ext cx="6480720" cy="584775"/>
          </a:xfrm>
          <a:prstGeom prst="rect">
            <a:avLst/>
          </a:prstGeom>
          <a:noFill/>
        </p:spPr>
        <p:txBody>
          <a:bodyPr wrap="square" rtlCol="0">
            <a:spAutoFit/>
          </a:bodyPr>
          <a:lstStyle/>
          <a:p>
            <a:pPr algn="just"/>
            <a:r>
              <a:rPr lang="en-US" sz="1600" dirty="0" smtClean="0"/>
              <a:t>Menu bar entries may be created and organized therewith easily. The callbacks simply need to be computable by </a:t>
            </a:r>
            <a:r>
              <a:rPr lang="en-US" sz="1600" smtClean="0"/>
              <a:t>Matlab</a:t>
            </a:r>
            <a:r>
              <a:rPr lang="en-US" sz="1600" dirty="0" smtClean="0"/>
              <a:t>.</a:t>
            </a:r>
            <a:endParaRPr lang="en-US" sz="1600" dirty="0">
              <a:solidFill>
                <a:srgbClr val="7030A0"/>
              </a:solidFill>
            </a:endParaRPr>
          </a:p>
        </p:txBody>
      </p:sp>
    </p:spTree>
    <p:extLst>
      <p:ext uri="{BB962C8B-B14F-4D97-AF65-F5344CB8AC3E}">
        <p14:creationId xmlns:p14="http://schemas.microsoft.com/office/powerpoint/2010/main" val="92689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ieren 12"/>
          <p:cNvGrpSpPr/>
          <p:nvPr/>
        </p:nvGrpSpPr>
        <p:grpSpPr>
          <a:xfrm>
            <a:off x="820273" y="2227383"/>
            <a:ext cx="5256584" cy="4248917"/>
            <a:chOff x="-435046" y="1928664"/>
            <a:chExt cx="8171639" cy="6605167"/>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46" y="1928664"/>
              <a:ext cx="8171639" cy="6605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feld 8"/>
            <p:cNvSpPr txBox="1"/>
            <p:nvPr/>
          </p:nvSpPr>
          <p:spPr>
            <a:xfrm>
              <a:off x="770525" y="4262127"/>
              <a:ext cx="2325490" cy="621992"/>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ImageArea</a:t>
              </a:r>
              <a:endParaRPr lang="en-US" sz="2000" b="1" dirty="0">
                <a:latin typeface="Arial" panose="020B0604020202020204" pitchFamily="34" charset="0"/>
                <a:cs typeface="Arial" panose="020B0604020202020204" pitchFamily="34" charset="0"/>
              </a:endParaRPr>
            </a:p>
          </p:txBody>
        </p:sp>
        <p:sp>
          <p:nvSpPr>
            <p:cNvPr id="10" name="Textfeld 9"/>
            <p:cNvSpPr txBox="1"/>
            <p:nvPr/>
          </p:nvSpPr>
          <p:spPr>
            <a:xfrm>
              <a:off x="4887190" y="7077047"/>
              <a:ext cx="1964456" cy="621992"/>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TextArea</a:t>
              </a:r>
              <a:endParaRPr lang="en-US" sz="2000" b="1" dirty="0">
                <a:latin typeface="Arial" panose="020B0604020202020204" pitchFamily="34" charset="0"/>
                <a:cs typeface="Arial" panose="020B0604020202020204" pitchFamily="34" charset="0"/>
              </a:endParaRPr>
            </a:p>
          </p:txBody>
        </p:sp>
        <p:sp>
          <p:nvSpPr>
            <p:cNvPr id="11" name="Textfeld 10"/>
            <p:cNvSpPr txBox="1"/>
            <p:nvPr/>
          </p:nvSpPr>
          <p:spPr>
            <a:xfrm>
              <a:off x="4758948" y="4262129"/>
              <a:ext cx="2186241" cy="621992"/>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TableArea</a:t>
              </a:r>
              <a:endParaRPr lang="en-US" sz="2000" b="1" dirty="0">
                <a:latin typeface="Arial" panose="020B0604020202020204" pitchFamily="34" charset="0"/>
                <a:cs typeface="Arial" panose="020B0604020202020204" pitchFamily="34" charset="0"/>
              </a:endParaRPr>
            </a:p>
          </p:txBody>
        </p:sp>
        <p:sp>
          <p:nvSpPr>
            <p:cNvPr id="12" name="Textfeld 11"/>
            <p:cNvSpPr txBox="1"/>
            <p:nvPr/>
          </p:nvSpPr>
          <p:spPr>
            <a:xfrm>
              <a:off x="757702" y="7077047"/>
              <a:ext cx="2347919" cy="621992"/>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GraphArea</a:t>
              </a:r>
              <a:endParaRPr lang="en-US" sz="2000" b="1" dirty="0">
                <a:latin typeface="Arial" panose="020B0604020202020204" pitchFamily="34" charset="0"/>
                <a:cs typeface="Arial" panose="020B0604020202020204" pitchFamily="34" charset="0"/>
              </a:endParaRPr>
            </a:p>
          </p:txBody>
        </p:sp>
      </p:grpSp>
      <p:sp>
        <p:nvSpPr>
          <p:cNvPr id="14" name="Textfeld 13"/>
          <p:cNvSpPr txBox="1"/>
          <p:nvPr/>
        </p:nvSpPr>
        <p:spPr>
          <a:xfrm>
            <a:off x="3511339" y="1944634"/>
            <a:ext cx="1353256" cy="400110"/>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Menu Bar</a:t>
            </a:r>
            <a:endParaRPr lang="en-US" sz="2000" b="1" dirty="0">
              <a:latin typeface="Arial" panose="020B0604020202020204" pitchFamily="34" charset="0"/>
              <a:cs typeface="Arial" panose="020B0604020202020204" pitchFamily="34" charset="0"/>
            </a:endParaRPr>
          </a:p>
        </p:txBody>
      </p:sp>
      <p:cxnSp>
        <p:nvCxnSpPr>
          <p:cNvPr id="16" name="Gerade Verbindung mit Pfeil 15"/>
          <p:cNvCxnSpPr>
            <a:stCxn id="14" idx="1"/>
          </p:cNvCxnSpPr>
          <p:nvPr/>
        </p:nvCxnSpPr>
        <p:spPr>
          <a:xfrm flipH="1">
            <a:off x="2276873" y="2144689"/>
            <a:ext cx="1234466" cy="37600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80006" y="6498263"/>
            <a:ext cx="6137119" cy="2800767"/>
          </a:xfrm>
          <a:prstGeom prst="rect">
            <a:avLst/>
          </a:prstGeom>
          <a:noFill/>
        </p:spPr>
        <p:txBody>
          <a:bodyPr wrap="square" rtlCol="0">
            <a:spAutoFit/>
          </a:bodyPr>
          <a:lstStyle/>
          <a:p>
            <a:r>
              <a:rPr lang="en-US" sz="2000" dirty="0" smtClean="0"/>
              <a:t>Table Area:</a:t>
            </a:r>
          </a:p>
          <a:p>
            <a:r>
              <a:rPr lang="en-US" sz="1600" dirty="0" smtClean="0"/>
              <a:t>Each table row represents an image or images of a slice. Columns may vary regarding the application and may display „slice location“ or any result data.</a:t>
            </a:r>
          </a:p>
          <a:p>
            <a:r>
              <a:rPr lang="en-US" sz="2000" dirty="0" smtClean="0"/>
              <a:t>Image Area:</a:t>
            </a:r>
          </a:p>
          <a:p>
            <a:r>
              <a:rPr lang="en-US" sz="1600" dirty="0" smtClean="0"/>
              <a:t>display of currently selected slice</a:t>
            </a:r>
          </a:p>
          <a:p>
            <a:r>
              <a:rPr lang="en-US" sz="2000" dirty="0" smtClean="0"/>
              <a:t>Graph Area:</a:t>
            </a:r>
          </a:p>
          <a:p>
            <a:r>
              <a:rPr lang="en-US" sz="1600" dirty="0" smtClean="0"/>
              <a:t>display of e.g. histograms, data values as graph, fit functions, …</a:t>
            </a:r>
          </a:p>
          <a:p>
            <a:r>
              <a:rPr lang="en-US" sz="2000" dirty="0" smtClean="0"/>
              <a:t>Text Area:</a:t>
            </a:r>
          </a:p>
          <a:p>
            <a:r>
              <a:rPr lang="en-US" sz="1600" dirty="0" smtClean="0"/>
              <a:t>any kind of text. E.g. detailed information of the selected slice.</a:t>
            </a:r>
            <a:endParaRPr lang="en-US" sz="1600" dirty="0"/>
          </a:p>
        </p:txBody>
      </p:sp>
      <p:sp>
        <p:nvSpPr>
          <p:cNvPr id="20" name="Titel 19"/>
          <p:cNvSpPr>
            <a:spLocks noGrp="1"/>
          </p:cNvSpPr>
          <p:nvPr>
            <p:ph type="title"/>
          </p:nvPr>
        </p:nvSpPr>
        <p:spPr/>
        <p:txBody>
          <a:bodyPr/>
          <a:lstStyle/>
          <a:p>
            <a:r>
              <a:rPr lang="de-DE" dirty="0"/>
              <a:t>User Interface</a:t>
            </a:r>
            <a:endParaRPr lang="en-US" dirty="0"/>
          </a:p>
        </p:txBody>
      </p:sp>
    </p:spTree>
    <p:extLst>
      <p:ext uri="{BB962C8B-B14F-4D97-AF65-F5344CB8AC3E}">
        <p14:creationId xmlns:p14="http://schemas.microsoft.com/office/powerpoint/2010/main" val="4115801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smtClean="0"/>
              <a:t>Sample Application</a:t>
            </a:r>
            <a:br>
              <a:rPr lang="de-DE" smtClean="0"/>
            </a:br>
            <a:r>
              <a:rPr lang="de-DE" sz="2400" smtClean="0"/>
              <a:t>T1Mapper</a:t>
            </a:r>
            <a:r>
              <a:rPr lang="de-DE" sz="2400" dirty="0"/>
              <a:t/>
            </a:r>
            <a:br>
              <a:rPr lang="de-DE" sz="2400" dirty="0"/>
            </a:br>
            <a:endParaRPr lang="en-US" dirty="0"/>
          </a:p>
        </p:txBody>
      </p:sp>
      <p:sp>
        <p:nvSpPr>
          <p:cNvPr id="3" name="Textfeld 2">
            <a:extLst>
              <a:ext uri="{FF2B5EF4-FFF2-40B4-BE49-F238E27FC236}">
                <a16:creationId xmlns:a16="http://schemas.microsoft.com/office/drawing/2014/main" xmlns="" id="{93CEE36B-E834-47B9-9ABB-E248E004CF2E}"/>
              </a:ext>
            </a:extLst>
          </p:cNvPr>
          <p:cNvSpPr txBox="1"/>
          <p:nvPr/>
        </p:nvSpPr>
        <p:spPr>
          <a:xfrm>
            <a:off x="116632" y="1352600"/>
            <a:ext cx="6480720" cy="584775"/>
          </a:xfrm>
          <a:prstGeom prst="rect">
            <a:avLst/>
          </a:prstGeom>
          <a:noFill/>
        </p:spPr>
        <p:txBody>
          <a:bodyPr wrap="square" rtlCol="0">
            <a:spAutoFit/>
          </a:bodyPr>
          <a:lstStyle/>
          <a:p>
            <a:pPr algn="just"/>
            <a:r>
              <a:rPr lang="en-US" sz="1600" smtClean="0"/>
              <a:t>In the Git repository () you will find a phantom MRI data set. It consits of tubes filled with fatty emulsions from 0% to 100 % of fat.</a:t>
            </a:r>
            <a:endParaRPr lang="en-US" sz="1600" dirty="0">
              <a:solidFill>
                <a:srgbClr val="7030A0"/>
              </a:solidFill>
            </a:endParaRPr>
          </a:p>
        </p:txBody>
      </p:sp>
      <p:sp>
        <p:nvSpPr>
          <p:cNvPr id="20" name="Textfeld 19">
            <a:extLst>
              <a:ext uri="{FF2B5EF4-FFF2-40B4-BE49-F238E27FC236}">
                <a16:creationId xmlns:a16="http://schemas.microsoft.com/office/drawing/2014/main" xmlns="" id="{93CEE36B-E834-47B9-9ABB-E248E004CF2E}"/>
              </a:ext>
            </a:extLst>
          </p:cNvPr>
          <p:cNvSpPr txBox="1"/>
          <p:nvPr/>
        </p:nvSpPr>
        <p:spPr>
          <a:xfrm>
            <a:off x="188640" y="7185248"/>
            <a:ext cx="6480720" cy="2246769"/>
          </a:xfrm>
          <a:prstGeom prst="rect">
            <a:avLst/>
          </a:prstGeom>
          <a:noFill/>
        </p:spPr>
        <p:txBody>
          <a:bodyPr wrap="square" rtlCol="0">
            <a:spAutoFit/>
          </a:bodyPr>
          <a:lstStyle/>
          <a:p>
            <a:pPr algn="just"/>
            <a:r>
              <a:rPr lang="en-US" sz="1600" dirty="0" smtClean="0"/>
              <a:t>You can either load the images by choosing “start new session” or load the existing dataset with already computed T1 maps in the T1Mapper mode of the Dicomflex. Fitting T1 values only makes sense for fat fractions of 50% - 100% as the fitting in this mode is limited to T1 values from 180ms to 4000ms.</a:t>
            </a:r>
          </a:p>
          <a:p>
            <a:pPr algn="just"/>
            <a:endParaRPr lang="de-DE" sz="1200" dirty="0">
              <a:solidFill>
                <a:srgbClr val="FF0000"/>
              </a:solidFill>
            </a:endParaRPr>
          </a:p>
          <a:p>
            <a:pPr algn="just"/>
            <a:r>
              <a:rPr lang="en-US" sz="1200" dirty="0" smtClean="0">
                <a:solidFill>
                  <a:srgbClr val="FF0000"/>
                </a:solidFill>
              </a:rPr>
              <a:t>Unfortunately the dataset is does not give good T1 values as the phantoms where not designed for T1 fitting. The T1 values are dramatically corrupted due to MR-artifacts. </a:t>
            </a:r>
          </a:p>
          <a:p>
            <a:pPr algn="just"/>
            <a:r>
              <a:rPr lang="en-US" sz="1200" dirty="0" smtClean="0">
                <a:solidFill>
                  <a:srgbClr val="FF0000"/>
                </a:solidFill>
              </a:rPr>
              <a:t>Due to patient ethics it was not possible to upload a sample dataset of a patient were fitting and mapping would work very nice!</a:t>
            </a:r>
            <a:endParaRPr lang="en-US" sz="1200"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244" y="1937375"/>
            <a:ext cx="4661495" cy="507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feld 7"/>
          <p:cNvSpPr txBox="1"/>
          <p:nvPr/>
        </p:nvSpPr>
        <p:spPr>
          <a:xfrm>
            <a:off x="2132856" y="2619989"/>
            <a:ext cx="737775" cy="307777"/>
          </a:xfrm>
          <a:prstGeom prst="rect">
            <a:avLst/>
          </a:prstGeom>
          <a:noFill/>
        </p:spPr>
        <p:txBody>
          <a:bodyPr wrap="square" rtlCol="0">
            <a:spAutoFit/>
          </a:bodyPr>
          <a:lstStyle/>
          <a:p>
            <a:r>
              <a:rPr lang="de-DE" sz="1400" dirty="0" smtClean="0">
                <a:solidFill>
                  <a:srgbClr val="FF0000"/>
                </a:solidFill>
              </a:rPr>
              <a:t>0%</a:t>
            </a:r>
            <a:endParaRPr lang="en-US" sz="1400" dirty="0">
              <a:solidFill>
                <a:srgbClr val="FF0000"/>
              </a:solidFill>
            </a:endParaRPr>
          </a:p>
        </p:txBody>
      </p:sp>
      <p:sp>
        <p:nvSpPr>
          <p:cNvPr id="9" name="Textfeld 8"/>
          <p:cNvSpPr txBox="1"/>
          <p:nvPr/>
        </p:nvSpPr>
        <p:spPr>
          <a:xfrm>
            <a:off x="3140968" y="2909830"/>
            <a:ext cx="737775" cy="307777"/>
          </a:xfrm>
          <a:prstGeom prst="rect">
            <a:avLst/>
          </a:prstGeom>
          <a:noFill/>
        </p:spPr>
        <p:txBody>
          <a:bodyPr wrap="square" rtlCol="0">
            <a:spAutoFit/>
          </a:bodyPr>
          <a:lstStyle/>
          <a:p>
            <a:r>
              <a:rPr lang="de-DE" sz="1400" dirty="0" smtClean="0">
                <a:solidFill>
                  <a:srgbClr val="FF0000"/>
                </a:solidFill>
              </a:rPr>
              <a:t>5%</a:t>
            </a:r>
            <a:endParaRPr lang="en-US" sz="1400" dirty="0">
              <a:solidFill>
                <a:srgbClr val="FF0000"/>
              </a:solidFill>
            </a:endParaRPr>
          </a:p>
        </p:txBody>
      </p:sp>
      <p:sp>
        <p:nvSpPr>
          <p:cNvPr id="10" name="Textfeld 9"/>
          <p:cNvSpPr txBox="1"/>
          <p:nvPr/>
        </p:nvSpPr>
        <p:spPr>
          <a:xfrm>
            <a:off x="3140968" y="3382707"/>
            <a:ext cx="737775" cy="307777"/>
          </a:xfrm>
          <a:prstGeom prst="rect">
            <a:avLst/>
          </a:prstGeom>
          <a:noFill/>
        </p:spPr>
        <p:txBody>
          <a:bodyPr wrap="square" rtlCol="0">
            <a:spAutoFit/>
          </a:bodyPr>
          <a:lstStyle/>
          <a:p>
            <a:r>
              <a:rPr lang="de-DE" sz="1400" dirty="0" smtClean="0">
                <a:solidFill>
                  <a:srgbClr val="FF0000"/>
                </a:solidFill>
              </a:rPr>
              <a:t>10%</a:t>
            </a:r>
            <a:endParaRPr lang="en-US" sz="1400" dirty="0">
              <a:solidFill>
                <a:srgbClr val="FF0000"/>
              </a:solidFill>
            </a:endParaRPr>
          </a:p>
        </p:txBody>
      </p:sp>
      <p:sp>
        <p:nvSpPr>
          <p:cNvPr id="11" name="Textfeld 10"/>
          <p:cNvSpPr txBox="1"/>
          <p:nvPr/>
        </p:nvSpPr>
        <p:spPr>
          <a:xfrm>
            <a:off x="3140968" y="3814755"/>
            <a:ext cx="737775" cy="307777"/>
          </a:xfrm>
          <a:prstGeom prst="rect">
            <a:avLst/>
          </a:prstGeom>
          <a:noFill/>
        </p:spPr>
        <p:txBody>
          <a:bodyPr wrap="square" rtlCol="0">
            <a:spAutoFit/>
          </a:bodyPr>
          <a:lstStyle/>
          <a:p>
            <a:r>
              <a:rPr lang="de-DE" sz="1400" dirty="0" smtClean="0">
                <a:solidFill>
                  <a:srgbClr val="FF0000"/>
                </a:solidFill>
              </a:rPr>
              <a:t>20%</a:t>
            </a:r>
            <a:endParaRPr lang="en-US" sz="1400" dirty="0">
              <a:solidFill>
                <a:srgbClr val="FF0000"/>
              </a:solidFill>
            </a:endParaRPr>
          </a:p>
        </p:txBody>
      </p:sp>
      <p:sp>
        <p:nvSpPr>
          <p:cNvPr id="12" name="Textfeld 11"/>
          <p:cNvSpPr txBox="1"/>
          <p:nvPr/>
        </p:nvSpPr>
        <p:spPr>
          <a:xfrm>
            <a:off x="3140968" y="4274932"/>
            <a:ext cx="737775" cy="307777"/>
          </a:xfrm>
          <a:prstGeom prst="rect">
            <a:avLst/>
          </a:prstGeom>
          <a:noFill/>
        </p:spPr>
        <p:txBody>
          <a:bodyPr wrap="square" rtlCol="0">
            <a:spAutoFit/>
          </a:bodyPr>
          <a:lstStyle/>
          <a:p>
            <a:r>
              <a:rPr lang="de-DE" sz="1400" dirty="0" smtClean="0">
                <a:solidFill>
                  <a:srgbClr val="FF0000"/>
                </a:solidFill>
              </a:rPr>
              <a:t>30%</a:t>
            </a:r>
            <a:endParaRPr lang="en-US" sz="1400" dirty="0">
              <a:solidFill>
                <a:srgbClr val="FF0000"/>
              </a:solidFill>
            </a:endParaRPr>
          </a:p>
        </p:txBody>
      </p:sp>
      <p:sp>
        <p:nvSpPr>
          <p:cNvPr id="13" name="Textfeld 12"/>
          <p:cNvSpPr txBox="1"/>
          <p:nvPr/>
        </p:nvSpPr>
        <p:spPr>
          <a:xfrm>
            <a:off x="3140968" y="4677817"/>
            <a:ext cx="737775" cy="307777"/>
          </a:xfrm>
          <a:prstGeom prst="rect">
            <a:avLst/>
          </a:prstGeom>
          <a:noFill/>
        </p:spPr>
        <p:txBody>
          <a:bodyPr wrap="square" rtlCol="0">
            <a:spAutoFit/>
          </a:bodyPr>
          <a:lstStyle/>
          <a:p>
            <a:r>
              <a:rPr lang="de-DE" sz="1400" dirty="0" smtClean="0">
                <a:solidFill>
                  <a:srgbClr val="FF0000"/>
                </a:solidFill>
              </a:rPr>
              <a:t>40%</a:t>
            </a:r>
            <a:endParaRPr lang="en-US" sz="1400" dirty="0">
              <a:solidFill>
                <a:srgbClr val="FF0000"/>
              </a:solidFill>
            </a:endParaRPr>
          </a:p>
        </p:txBody>
      </p:sp>
      <p:sp>
        <p:nvSpPr>
          <p:cNvPr id="14" name="Textfeld 13"/>
          <p:cNvSpPr txBox="1"/>
          <p:nvPr/>
        </p:nvSpPr>
        <p:spPr>
          <a:xfrm>
            <a:off x="2141621" y="5068261"/>
            <a:ext cx="737775" cy="307777"/>
          </a:xfrm>
          <a:prstGeom prst="rect">
            <a:avLst/>
          </a:prstGeom>
          <a:noFill/>
        </p:spPr>
        <p:txBody>
          <a:bodyPr wrap="square" rtlCol="0">
            <a:spAutoFit/>
          </a:bodyPr>
          <a:lstStyle/>
          <a:p>
            <a:r>
              <a:rPr lang="de-DE" sz="1400" dirty="0" smtClean="0">
                <a:solidFill>
                  <a:srgbClr val="FF0000"/>
                </a:solidFill>
              </a:rPr>
              <a:t>50%</a:t>
            </a:r>
            <a:endParaRPr lang="en-US" sz="1400" dirty="0">
              <a:solidFill>
                <a:srgbClr val="FF0000"/>
              </a:solidFill>
            </a:endParaRPr>
          </a:p>
        </p:txBody>
      </p:sp>
      <p:sp>
        <p:nvSpPr>
          <p:cNvPr id="15" name="Textfeld 14"/>
          <p:cNvSpPr txBox="1"/>
          <p:nvPr/>
        </p:nvSpPr>
        <p:spPr>
          <a:xfrm>
            <a:off x="1849760" y="4708221"/>
            <a:ext cx="737775" cy="307777"/>
          </a:xfrm>
          <a:prstGeom prst="rect">
            <a:avLst/>
          </a:prstGeom>
          <a:noFill/>
        </p:spPr>
        <p:txBody>
          <a:bodyPr wrap="square" rtlCol="0">
            <a:spAutoFit/>
          </a:bodyPr>
          <a:lstStyle/>
          <a:p>
            <a:r>
              <a:rPr lang="de-DE" sz="1400" dirty="0" smtClean="0">
                <a:solidFill>
                  <a:srgbClr val="FF0000"/>
                </a:solidFill>
              </a:rPr>
              <a:t>60%</a:t>
            </a:r>
            <a:endParaRPr lang="en-US" sz="1400" dirty="0">
              <a:solidFill>
                <a:srgbClr val="FF0000"/>
              </a:solidFill>
            </a:endParaRPr>
          </a:p>
        </p:txBody>
      </p:sp>
      <p:sp>
        <p:nvSpPr>
          <p:cNvPr id="16" name="Textfeld 15"/>
          <p:cNvSpPr txBox="1"/>
          <p:nvPr/>
        </p:nvSpPr>
        <p:spPr>
          <a:xfrm>
            <a:off x="1728227" y="4285410"/>
            <a:ext cx="737775" cy="307777"/>
          </a:xfrm>
          <a:prstGeom prst="rect">
            <a:avLst/>
          </a:prstGeom>
          <a:noFill/>
        </p:spPr>
        <p:txBody>
          <a:bodyPr wrap="square" rtlCol="0">
            <a:spAutoFit/>
          </a:bodyPr>
          <a:lstStyle/>
          <a:p>
            <a:r>
              <a:rPr lang="de-DE" sz="1400" dirty="0" smtClean="0">
                <a:solidFill>
                  <a:srgbClr val="FF0000"/>
                </a:solidFill>
              </a:rPr>
              <a:t>70%</a:t>
            </a:r>
            <a:endParaRPr lang="en-US" sz="1400" dirty="0">
              <a:solidFill>
                <a:srgbClr val="FF0000"/>
              </a:solidFill>
            </a:endParaRPr>
          </a:p>
        </p:txBody>
      </p:sp>
      <p:sp>
        <p:nvSpPr>
          <p:cNvPr id="17" name="Textfeld 16"/>
          <p:cNvSpPr txBox="1"/>
          <p:nvPr/>
        </p:nvSpPr>
        <p:spPr>
          <a:xfrm>
            <a:off x="1755121" y="3841148"/>
            <a:ext cx="737775" cy="307777"/>
          </a:xfrm>
          <a:prstGeom prst="rect">
            <a:avLst/>
          </a:prstGeom>
          <a:noFill/>
        </p:spPr>
        <p:txBody>
          <a:bodyPr wrap="square" rtlCol="0">
            <a:spAutoFit/>
          </a:bodyPr>
          <a:lstStyle/>
          <a:p>
            <a:r>
              <a:rPr lang="de-DE" sz="1400" dirty="0" smtClean="0">
                <a:solidFill>
                  <a:srgbClr val="FF0000"/>
                </a:solidFill>
              </a:rPr>
              <a:t>80%</a:t>
            </a:r>
            <a:endParaRPr lang="en-US" sz="1400" dirty="0">
              <a:solidFill>
                <a:srgbClr val="FF0000"/>
              </a:solidFill>
            </a:endParaRPr>
          </a:p>
        </p:txBody>
      </p:sp>
      <p:sp>
        <p:nvSpPr>
          <p:cNvPr id="18" name="Textfeld 17"/>
          <p:cNvSpPr txBox="1"/>
          <p:nvPr/>
        </p:nvSpPr>
        <p:spPr>
          <a:xfrm>
            <a:off x="1844824" y="3392332"/>
            <a:ext cx="737775" cy="307777"/>
          </a:xfrm>
          <a:prstGeom prst="rect">
            <a:avLst/>
          </a:prstGeom>
          <a:noFill/>
        </p:spPr>
        <p:txBody>
          <a:bodyPr wrap="square" rtlCol="0">
            <a:spAutoFit/>
          </a:bodyPr>
          <a:lstStyle/>
          <a:p>
            <a:r>
              <a:rPr lang="de-DE" sz="1400" dirty="0" smtClean="0">
                <a:solidFill>
                  <a:srgbClr val="FF0000"/>
                </a:solidFill>
              </a:rPr>
              <a:t>90%</a:t>
            </a:r>
            <a:endParaRPr lang="en-US" sz="1400" dirty="0">
              <a:solidFill>
                <a:srgbClr val="FF0000"/>
              </a:solidFill>
            </a:endParaRPr>
          </a:p>
        </p:txBody>
      </p:sp>
      <p:sp>
        <p:nvSpPr>
          <p:cNvPr id="19" name="Textfeld 18"/>
          <p:cNvSpPr txBox="1"/>
          <p:nvPr/>
        </p:nvSpPr>
        <p:spPr>
          <a:xfrm>
            <a:off x="1790347" y="2980029"/>
            <a:ext cx="1028306" cy="307777"/>
          </a:xfrm>
          <a:prstGeom prst="rect">
            <a:avLst/>
          </a:prstGeom>
          <a:noFill/>
        </p:spPr>
        <p:txBody>
          <a:bodyPr wrap="square" rtlCol="0">
            <a:spAutoFit/>
          </a:bodyPr>
          <a:lstStyle/>
          <a:p>
            <a:r>
              <a:rPr lang="de-DE" sz="1400" dirty="0" smtClean="0">
                <a:solidFill>
                  <a:srgbClr val="FF0000"/>
                </a:solidFill>
              </a:rPr>
              <a:t>100%</a:t>
            </a:r>
            <a:endParaRPr lang="en-US" sz="1400" dirty="0">
              <a:solidFill>
                <a:srgbClr val="FF0000"/>
              </a:solidFill>
            </a:endParaRPr>
          </a:p>
        </p:txBody>
      </p:sp>
    </p:spTree>
    <p:extLst>
      <p:ext uri="{BB962C8B-B14F-4D97-AF65-F5344CB8AC3E}">
        <p14:creationId xmlns:p14="http://schemas.microsoft.com/office/powerpoint/2010/main" val="148543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Structure</a:t>
            </a:r>
            <a:endParaRPr lang="en-US"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633"/>
          <a:stretch/>
        </p:blipFill>
        <p:spPr bwMode="auto">
          <a:xfrm>
            <a:off x="426398" y="2225095"/>
            <a:ext cx="5306354" cy="314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331988" y="1503275"/>
            <a:ext cx="2736304" cy="646331"/>
          </a:xfrm>
          <a:prstGeom prst="rect">
            <a:avLst/>
          </a:prstGeom>
          <a:noFill/>
          <a:ln w="19050">
            <a:solidFill>
              <a:schemeClr val="tx1"/>
            </a:solidFill>
          </a:ln>
        </p:spPr>
        <p:txBody>
          <a:bodyPr wrap="square" rtlCol="0">
            <a:spAutoFit/>
          </a:bodyPr>
          <a:lstStyle/>
          <a:p>
            <a:pPr algn="ctr"/>
            <a:r>
              <a:rPr lang="de-DE" sz="3600" b="1" dirty="0">
                <a:latin typeface="Arial" panose="020B0604020202020204" pitchFamily="34" charset="0"/>
                <a:cs typeface="Arial" panose="020B0604020202020204" pitchFamily="34" charset="0"/>
              </a:rPr>
              <a:t>GUI</a:t>
            </a:r>
            <a:endParaRPr lang="en-US" sz="3600" b="1" dirty="0">
              <a:latin typeface="Arial" panose="020B0604020202020204" pitchFamily="34" charset="0"/>
              <a:cs typeface="Arial" panose="020B0604020202020204" pitchFamily="34" charset="0"/>
            </a:endParaRPr>
          </a:p>
        </p:txBody>
      </p:sp>
      <p:sp>
        <p:nvSpPr>
          <p:cNvPr id="14" name="Textfeld 13"/>
          <p:cNvSpPr txBox="1"/>
          <p:nvPr/>
        </p:nvSpPr>
        <p:spPr>
          <a:xfrm>
            <a:off x="260649" y="5889105"/>
            <a:ext cx="6336704" cy="1446550"/>
          </a:xfrm>
          <a:prstGeom prst="rect">
            <a:avLst/>
          </a:prstGeom>
          <a:noFill/>
        </p:spPr>
        <p:txBody>
          <a:bodyPr wrap="square" rtlCol="0">
            <a:spAutoFit/>
          </a:bodyPr>
          <a:lstStyle/>
          <a:p>
            <a:r>
              <a:rPr lang="de-DE" sz="2400" dirty="0"/>
              <a:t>General Information:</a:t>
            </a:r>
          </a:p>
          <a:p>
            <a:r>
              <a:rPr lang="en-US" sz="1600" dirty="0"/>
              <a:t>Classes, methods, objects and properties are indicated by a leading prefix c, m, o and p respectively.</a:t>
            </a:r>
          </a:p>
          <a:p>
            <a:r>
              <a:rPr lang="en-US" sz="1600" dirty="0" smtClean="0"/>
              <a:t>Besides the illustrated Classes there exists a class cBoundary.</a:t>
            </a:r>
          </a:p>
          <a:p>
            <a:r>
              <a:rPr lang="en-US" sz="1600" dirty="0" smtClean="0"/>
              <a:t>All defined properties and methods are described in the Matlab code files. </a:t>
            </a:r>
            <a:endParaRPr lang="en-US" sz="1600" dirty="0"/>
          </a:p>
        </p:txBody>
      </p:sp>
    </p:spTree>
    <p:extLst>
      <p:ext uri="{BB962C8B-B14F-4D97-AF65-F5344CB8AC3E}">
        <p14:creationId xmlns:p14="http://schemas.microsoft.com/office/powerpoint/2010/main" val="312437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Structure</a:t>
            </a:r>
            <a:endParaRPr lang="en-US"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633"/>
          <a:stretch/>
        </p:blipFill>
        <p:spPr bwMode="auto">
          <a:xfrm>
            <a:off x="426398" y="2225095"/>
            <a:ext cx="5306354" cy="314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331988" y="1503275"/>
            <a:ext cx="2736304" cy="646331"/>
          </a:xfrm>
          <a:prstGeom prst="rect">
            <a:avLst/>
          </a:prstGeom>
          <a:noFill/>
          <a:ln w="19050">
            <a:solidFill>
              <a:schemeClr val="tx1"/>
            </a:solidFill>
          </a:ln>
        </p:spPr>
        <p:txBody>
          <a:bodyPr wrap="square" rtlCol="0">
            <a:spAutoFit/>
          </a:bodyPr>
          <a:lstStyle/>
          <a:p>
            <a:pPr algn="ctr"/>
            <a:r>
              <a:rPr lang="de-DE" sz="3600" b="1" dirty="0">
                <a:latin typeface="Arial" panose="020B0604020202020204" pitchFamily="34" charset="0"/>
                <a:cs typeface="Arial" panose="020B0604020202020204" pitchFamily="34" charset="0"/>
              </a:rPr>
              <a:t>GUI</a:t>
            </a:r>
            <a:endParaRPr lang="en-US" sz="3600" b="1" dirty="0">
              <a:latin typeface="Arial" panose="020B0604020202020204" pitchFamily="34" charset="0"/>
              <a:cs typeface="Arial" panose="020B0604020202020204" pitchFamily="34" charset="0"/>
            </a:endParaRPr>
          </a:p>
        </p:txBody>
      </p:sp>
      <p:sp>
        <p:nvSpPr>
          <p:cNvPr id="14" name="Textfeld 13"/>
          <p:cNvSpPr txBox="1"/>
          <p:nvPr/>
        </p:nvSpPr>
        <p:spPr>
          <a:xfrm>
            <a:off x="260649" y="5889105"/>
            <a:ext cx="6336704" cy="4223378"/>
          </a:xfrm>
          <a:prstGeom prst="rect">
            <a:avLst/>
          </a:prstGeom>
          <a:noFill/>
        </p:spPr>
        <p:txBody>
          <a:bodyPr wrap="square" rtlCol="0">
            <a:spAutoFit/>
          </a:bodyPr>
          <a:lstStyle/>
          <a:p>
            <a:r>
              <a:rPr lang="en-US" sz="2400" dirty="0"/>
              <a:t>Classes:</a:t>
            </a:r>
          </a:p>
          <a:p>
            <a:pPr marL="342900" indent="-342900">
              <a:buFont typeface="Arial" panose="020B0604020202020204" pitchFamily="34" charset="0"/>
              <a:buChar char="•"/>
            </a:pPr>
            <a:r>
              <a:rPr lang="en-US" sz="1600" b="1" dirty="0"/>
              <a:t>cControl</a:t>
            </a:r>
            <a:r>
              <a:rPr lang="en-US" sz="1600" dirty="0"/>
              <a:t>: it is the main framework </a:t>
            </a:r>
            <a:r>
              <a:rPr lang="en-US" sz="1600" dirty="0" smtClean="0"/>
              <a:t>class. </a:t>
            </a:r>
            <a:r>
              <a:rPr lang="en-US" sz="1600" dirty="0"/>
              <a:t>It is not meant to be changed when creating a new tool. It contains methods for GUI creation and user input callback catching and their distribution.</a:t>
            </a:r>
          </a:p>
          <a:p>
            <a:pPr marL="342900" indent="-342900">
              <a:buFont typeface="Arial" panose="020B0604020202020204" pitchFamily="34" charset="0"/>
              <a:buChar char="•"/>
            </a:pPr>
            <a:r>
              <a:rPr lang="en-US" sz="1600" b="1" dirty="0"/>
              <a:t>cCompute</a:t>
            </a:r>
            <a:r>
              <a:rPr lang="en-US" sz="1600" dirty="0"/>
              <a:t>: each slice/image-data is hosted in a cCompute object. Thus each table row represents the data of a cCompute object. Besides image data and other source data it hosts generic methods (e.g.: image management, boundary/segmentation or fitting methods) or general method parts (e.g.: data loading/saving or GUI update methods) for application specific code.</a:t>
            </a:r>
          </a:p>
          <a:p>
            <a:pPr marL="342900" indent="-342900">
              <a:buFont typeface="Arial" panose="020B0604020202020204" pitchFamily="34" charset="0"/>
              <a:buChar char="•"/>
            </a:pPr>
            <a:r>
              <a:rPr lang="en-US" sz="1600" b="1" dirty="0"/>
              <a:t>cCompute-app</a:t>
            </a:r>
            <a:r>
              <a:rPr lang="en-US" sz="1600" dirty="0"/>
              <a:t>: contains the mode specific code as well as mandatory mode specific methods called by cControl or cCompute class (e.g.: data loading/saving, GUI update/interaction methods). It is a child class of the cCompute class and thus has access to cCompute methods.</a:t>
            </a:r>
          </a:p>
          <a:p>
            <a:endParaRPr lang="en-US" sz="1600" dirty="0"/>
          </a:p>
        </p:txBody>
      </p:sp>
    </p:spTree>
    <p:extLst>
      <p:ext uri="{BB962C8B-B14F-4D97-AF65-F5344CB8AC3E}">
        <p14:creationId xmlns:p14="http://schemas.microsoft.com/office/powerpoint/2010/main" val="8522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Structure</a:t>
            </a:r>
            <a:endParaRPr lang="en-US"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633"/>
          <a:stretch/>
        </p:blipFill>
        <p:spPr bwMode="auto">
          <a:xfrm>
            <a:off x="426398" y="2225095"/>
            <a:ext cx="5306354" cy="314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331988" y="1503275"/>
            <a:ext cx="2736304" cy="646331"/>
          </a:xfrm>
          <a:prstGeom prst="rect">
            <a:avLst/>
          </a:prstGeom>
          <a:noFill/>
          <a:ln w="19050">
            <a:solidFill>
              <a:schemeClr val="tx1"/>
            </a:solidFill>
          </a:ln>
        </p:spPr>
        <p:txBody>
          <a:bodyPr wrap="square" rtlCol="0">
            <a:spAutoFit/>
          </a:bodyPr>
          <a:lstStyle/>
          <a:p>
            <a:pPr algn="ctr"/>
            <a:r>
              <a:rPr lang="de-DE" sz="3600" b="1" dirty="0">
                <a:latin typeface="Arial" panose="020B0604020202020204" pitchFamily="34" charset="0"/>
                <a:cs typeface="Arial" panose="020B0604020202020204" pitchFamily="34" charset="0"/>
              </a:rPr>
              <a:t>GUI</a:t>
            </a:r>
            <a:endParaRPr lang="en-US" sz="3600" b="1" dirty="0">
              <a:latin typeface="Arial" panose="020B0604020202020204" pitchFamily="34" charset="0"/>
              <a:cs typeface="Arial" panose="020B0604020202020204" pitchFamily="34" charset="0"/>
            </a:endParaRPr>
          </a:p>
        </p:txBody>
      </p:sp>
      <p:sp>
        <p:nvSpPr>
          <p:cNvPr id="14" name="Textfeld 13"/>
          <p:cNvSpPr txBox="1"/>
          <p:nvPr/>
        </p:nvSpPr>
        <p:spPr>
          <a:xfrm>
            <a:off x="260649" y="5889104"/>
            <a:ext cx="6314970" cy="2431435"/>
          </a:xfrm>
          <a:prstGeom prst="rect">
            <a:avLst/>
          </a:prstGeom>
          <a:noFill/>
        </p:spPr>
        <p:txBody>
          <a:bodyPr wrap="square" rtlCol="0">
            <a:spAutoFit/>
          </a:bodyPr>
          <a:lstStyle/>
          <a:p>
            <a:r>
              <a:rPr lang="en-US" sz="2400" dirty="0" smtClean="0"/>
              <a:t>Config files:</a:t>
            </a:r>
          </a:p>
          <a:p>
            <a:r>
              <a:rPr lang="en-US" sz="1600" dirty="0" smtClean="0"/>
              <a:t>two files in the JSON format host configuration values. They include slight GUI modification, menu bar definition and callback definitions mainly. Creation of those (cfg_framework.json and cfg_application_*.json) files is comfortably possible by using Matlab scripts (ConfigFramework_template.m and ConfigApplication_template.m).</a:t>
            </a:r>
          </a:p>
          <a:p>
            <a:r>
              <a:rPr lang="en-US" sz="1600" dirty="0" smtClean="0"/>
              <a:t>The application config file is separated in two parts:</a:t>
            </a:r>
            <a:r>
              <a:rPr lang="de-DE" sz="1600" dirty="0" smtClean="0"/>
              <a:t> </a:t>
            </a:r>
            <a:r>
              <a:rPr lang="de-DE" sz="1600" dirty="0"/>
              <a:t>„</a:t>
            </a:r>
            <a:r>
              <a:rPr lang="en-US" sz="1600" dirty="0"/>
              <a:t> mandatory app values”</a:t>
            </a:r>
            <a:r>
              <a:rPr lang="de-DE" sz="1600" dirty="0"/>
              <a:t> and „</a:t>
            </a:r>
            <a:r>
              <a:rPr lang="en-US" sz="1600" dirty="0"/>
              <a:t>app specific values”. Description of </a:t>
            </a:r>
            <a:r>
              <a:rPr lang="en-US" sz="1600" dirty="0" smtClean="0"/>
              <a:t>entries </a:t>
            </a:r>
            <a:r>
              <a:rPr lang="en-US" sz="1600" dirty="0"/>
              <a:t>is available in the *template.m files.</a:t>
            </a:r>
          </a:p>
        </p:txBody>
      </p:sp>
    </p:spTree>
    <p:extLst>
      <p:ext uri="{BB962C8B-B14F-4D97-AF65-F5344CB8AC3E}">
        <p14:creationId xmlns:p14="http://schemas.microsoft.com/office/powerpoint/2010/main" val="362918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Workflow</a:t>
            </a:r>
            <a:br>
              <a:rPr lang="de-DE" dirty="0"/>
            </a:br>
            <a:r>
              <a:rPr lang="de-DE" sz="2400" dirty="0" smtClean="0"/>
              <a:t>Dicomflex FlowChart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90" y="1496616"/>
            <a:ext cx="4530380" cy="6868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37716" y="8430834"/>
            <a:ext cx="6336704" cy="584775"/>
          </a:xfrm>
          <a:prstGeom prst="rect">
            <a:avLst/>
          </a:prstGeom>
          <a:noFill/>
        </p:spPr>
        <p:txBody>
          <a:bodyPr wrap="square" rtlCol="0">
            <a:spAutoFit/>
          </a:bodyPr>
          <a:lstStyle/>
          <a:p>
            <a:r>
              <a:rPr lang="en-US" sz="1600" dirty="0" smtClean="0"/>
              <a:t>To start the Dicomflex from the Matlab console type </a:t>
            </a:r>
            <a:r>
              <a:rPr lang="en-US" sz="1600" dirty="0" smtClean="0">
                <a:solidFill>
                  <a:srgbClr val="7030A0"/>
                </a:solidFill>
              </a:rPr>
              <a:t>cControl</a:t>
            </a:r>
            <a:r>
              <a:rPr lang="en-US" sz="1600" dirty="0"/>
              <a:t> </a:t>
            </a:r>
            <a:r>
              <a:rPr lang="en-US" sz="1600" dirty="0" smtClean="0"/>
              <a:t>to create a cControl instance.</a:t>
            </a:r>
            <a:endParaRPr lang="en-US" sz="1600" dirty="0"/>
          </a:p>
        </p:txBody>
      </p:sp>
    </p:spTree>
    <p:extLst>
      <p:ext uri="{BB962C8B-B14F-4D97-AF65-F5344CB8AC3E}">
        <p14:creationId xmlns:p14="http://schemas.microsoft.com/office/powerpoint/2010/main" val="396577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Workflow</a:t>
            </a:r>
            <a:br>
              <a:rPr lang="de-DE" dirty="0"/>
            </a:br>
            <a:r>
              <a:rPr lang="de-DE" sz="2400" dirty="0"/>
              <a:t>User Input Processing</a:t>
            </a:r>
            <a:endParaRPr lang="en-US" dirty="0"/>
          </a:p>
        </p:txBody>
      </p:sp>
      <p:pic>
        <p:nvPicPr>
          <p:cNvPr id="1026" name="Picture 2" descr="C:\Users\StangeR\Dropbox\UniKlinik\SoftwareStrukturPaper\Figures\Fig4_UserInterac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3" y="1640632"/>
            <a:ext cx="6827567" cy="4357018"/>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268351" y="6177136"/>
            <a:ext cx="6314970" cy="2308324"/>
          </a:xfrm>
          <a:prstGeom prst="rect">
            <a:avLst/>
          </a:prstGeom>
          <a:noFill/>
        </p:spPr>
        <p:txBody>
          <a:bodyPr wrap="square" rtlCol="0">
            <a:spAutoFit/>
          </a:bodyPr>
          <a:lstStyle/>
          <a:p>
            <a:pPr algn="just"/>
            <a:r>
              <a:rPr lang="en-US" sz="1600" dirty="0" smtClean="0"/>
              <a:t>All user input is caught by the cControl class. If not directly processed there (e.g. when selecting another slice in the TableArea), it is redirected to the appropriate method of the cCompute class. The called cCompute method might do some general things and might forward to the cCompute-app class. After processing the GUI-update routine is triggered by the cControl.</a:t>
            </a:r>
          </a:p>
          <a:p>
            <a:pPr algn="just"/>
            <a:r>
              <a:rPr lang="en-US" sz="1600" dirty="0" smtClean="0"/>
              <a:t>Out of framework definitions of GUI element callbacks by the cCompute-app directly to methods in cCompute-app are possible to e.g. create and control additional GUI elements available for a certain application only.</a:t>
            </a:r>
            <a:endParaRPr lang="en-US" sz="1100" dirty="0"/>
          </a:p>
        </p:txBody>
      </p:sp>
    </p:spTree>
    <p:extLst>
      <p:ext uri="{BB962C8B-B14F-4D97-AF65-F5344CB8AC3E}">
        <p14:creationId xmlns:p14="http://schemas.microsoft.com/office/powerpoint/2010/main" val="44785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Workflow</a:t>
            </a:r>
            <a:br>
              <a:rPr lang="de-DE" dirty="0"/>
            </a:br>
            <a:r>
              <a:rPr lang="de-DE" sz="2400" dirty="0"/>
              <a:t>GUI update routine</a:t>
            </a:r>
            <a:endParaRPr lang="en-US" dirty="0"/>
          </a:p>
        </p:txBody>
      </p:sp>
      <p:sp>
        <p:nvSpPr>
          <p:cNvPr id="3" name="Textfeld 2"/>
          <p:cNvSpPr txBox="1"/>
          <p:nvPr/>
        </p:nvSpPr>
        <p:spPr>
          <a:xfrm>
            <a:off x="268351" y="7257256"/>
            <a:ext cx="6314970" cy="584775"/>
          </a:xfrm>
          <a:prstGeom prst="rect">
            <a:avLst/>
          </a:prstGeom>
          <a:noFill/>
        </p:spPr>
        <p:txBody>
          <a:bodyPr wrap="square" rtlCol="0">
            <a:spAutoFit/>
          </a:bodyPr>
          <a:lstStyle/>
          <a:p>
            <a:pPr algn="just"/>
            <a:r>
              <a:rPr lang="en-US" sz="1600" dirty="0" smtClean="0"/>
              <a:t>The GUI update routine may be triggered from anywhere in the Dicomflex by calling the method cControl.mTableCellSelect</a:t>
            </a:r>
            <a:endParaRPr lang="en-US" sz="11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924" y="1496616"/>
            <a:ext cx="2827824" cy="528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26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Workflow</a:t>
            </a:r>
            <a:br>
              <a:rPr lang="de-DE" dirty="0"/>
            </a:br>
            <a:r>
              <a:rPr lang="de-DE" sz="2400" dirty="0" smtClean="0"/>
              <a:t>ImageUpdate</a:t>
            </a:r>
            <a:r>
              <a:rPr lang="de-DE" sz="2400" dirty="0"/>
              <a:t/>
            </a:r>
            <a:br>
              <a:rPr lang="de-DE" sz="2400" dirty="0"/>
            </a:br>
            <a:r>
              <a:rPr lang="de-DE" sz="2400" dirty="0"/>
              <a:t/>
            </a:r>
            <a:br>
              <a:rPr lang="de-DE" sz="2400" dirty="0"/>
            </a:br>
            <a:endParaRPr lang="en-US" dirty="0"/>
          </a:p>
        </p:txBody>
      </p:sp>
      <p:sp>
        <p:nvSpPr>
          <p:cNvPr id="3" name="Textfeld 2">
            <a:extLst>
              <a:ext uri="{FF2B5EF4-FFF2-40B4-BE49-F238E27FC236}">
                <a16:creationId xmlns:a16="http://schemas.microsoft.com/office/drawing/2014/main" xmlns="" id="{93CEE36B-E834-47B9-9ABB-E248E004CF2E}"/>
              </a:ext>
            </a:extLst>
          </p:cNvPr>
          <p:cNvSpPr txBox="1"/>
          <p:nvPr/>
        </p:nvSpPr>
        <p:spPr>
          <a:xfrm>
            <a:off x="188640" y="8136735"/>
            <a:ext cx="6480720" cy="1077218"/>
          </a:xfrm>
          <a:prstGeom prst="rect">
            <a:avLst/>
          </a:prstGeom>
          <a:noFill/>
        </p:spPr>
        <p:txBody>
          <a:bodyPr wrap="square" rtlCol="0">
            <a:spAutoFit/>
          </a:bodyPr>
          <a:lstStyle/>
          <a:p>
            <a:pPr algn="just"/>
            <a:r>
              <a:rPr lang="en-US" sz="1600" dirty="0" smtClean="0"/>
              <a:t>The image update is commonly called by the GUI update routine from cControl.mTableCellSelect. It is a framework method that calls two app-specific mandatory methods to be hosted in cCompute-app (mGetImg2Display and mPostPlot).</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800" y="1295185"/>
            <a:ext cx="3770550" cy="6728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6869477"/>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1457</Words>
  <Application>Microsoft Office PowerPoint</Application>
  <PresentationFormat>A4-Papier (210x297 mm)</PresentationFormat>
  <Paragraphs>149</Paragraphs>
  <Slides>20</Slides>
  <Notes>0</Notes>
  <HiddenSlides>0</HiddenSlides>
  <MMClips>0</MMClip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Larissa-Design</vt:lpstr>
      <vt:lpstr>The Dicomflex</vt:lpstr>
      <vt:lpstr>User Interface</vt:lpstr>
      <vt:lpstr>Software Structure</vt:lpstr>
      <vt:lpstr>Software Structure</vt:lpstr>
      <vt:lpstr>Software Structure</vt:lpstr>
      <vt:lpstr>Software Workflow Dicomflex FlowChart</vt:lpstr>
      <vt:lpstr>Software Workflow User Input Processing</vt:lpstr>
      <vt:lpstr>Software Workflow GUI update routine</vt:lpstr>
      <vt:lpstr>Software Workflow ImageUpdate  </vt:lpstr>
      <vt:lpstr>Software Workflow GraphUpdate  </vt:lpstr>
      <vt:lpstr>Software Workflow TextUpdate  </vt:lpstr>
      <vt:lpstr>Software Workflow Load Data</vt:lpstr>
      <vt:lpstr>Software Workflow Save Data</vt:lpstr>
      <vt:lpstr>Software Workflow Version handling/SessionFile Update</vt:lpstr>
      <vt:lpstr>Software Workflow Versionhandling/SessionFile Update</vt:lpstr>
      <vt:lpstr>App Creation overview </vt:lpstr>
      <vt:lpstr>App Creation cCompute-app.m </vt:lpstr>
      <vt:lpstr>App Creation ConfigApplication_template.m </vt:lpstr>
      <vt:lpstr>App Creation Menue Bar </vt:lpstr>
      <vt:lpstr>Sample Application T1Mapper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Stange, Roland</dc:creator>
  <cp:lastModifiedBy>Stange, Roland</cp:lastModifiedBy>
  <cp:revision>66</cp:revision>
  <dcterms:created xsi:type="dcterms:W3CDTF">2018-04-10T08:56:19Z</dcterms:created>
  <dcterms:modified xsi:type="dcterms:W3CDTF">2018-06-14T07:53:23Z</dcterms:modified>
</cp:coreProperties>
</file>