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8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C03BC-8D3D-4C83-8BE5-DE7838A76E15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77A1F-33B0-408F-B00E-6FAD4FDE3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15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B9F-5827-4F0D-8A6B-6B24F7510D33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55E-FB3D-4BEC-A713-2B1647DF26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02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B9F-5827-4F0D-8A6B-6B24F7510D33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55E-FB3D-4BEC-A713-2B1647DF26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83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B9F-5827-4F0D-8A6B-6B24F7510D33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55E-FB3D-4BEC-A713-2B1647DF26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6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B9F-5827-4F0D-8A6B-6B24F7510D33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55E-FB3D-4BEC-A713-2B1647DF26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2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B9F-5827-4F0D-8A6B-6B24F7510D33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55E-FB3D-4BEC-A713-2B1647DF26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00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B9F-5827-4F0D-8A6B-6B24F7510D33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55E-FB3D-4BEC-A713-2B1647DF26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15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B9F-5827-4F0D-8A6B-6B24F7510D33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55E-FB3D-4BEC-A713-2B1647DF26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8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B9F-5827-4F0D-8A6B-6B24F7510D33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55E-FB3D-4BEC-A713-2B1647DF26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5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B9F-5827-4F0D-8A6B-6B24F7510D33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55E-FB3D-4BEC-A713-2B1647DF26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4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B9F-5827-4F0D-8A6B-6B24F7510D33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55E-FB3D-4BEC-A713-2B1647DF26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76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B9F-5827-4F0D-8A6B-6B24F7510D33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55E-FB3D-4BEC-A713-2B1647DF26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24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EB9F-5827-4F0D-8A6B-6B24F7510D33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B55E-FB3D-4BEC-A713-2B1647DF26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6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11" y="204150"/>
            <a:ext cx="8171639" cy="660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179482" y="2537614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ImageArea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296146" y="5352534"/>
            <a:ext cx="2125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smtClean="0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167905" y="2537615"/>
            <a:ext cx="2381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smtClean="0">
                <a:latin typeface="Arial" panose="020B0604020202020204" pitchFamily="34" charset="0"/>
                <a:cs typeface="Arial" panose="020B0604020202020204" pitchFamily="34" charset="0"/>
              </a:rPr>
              <a:t>TableArea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166659" y="535253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smtClean="0">
                <a:latin typeface="Arial" panose="020B0604020202020204" pitchFamily="34" charset="0"/>
                <a:cs typeface="Arial" panose="020B0604020202020204" pitchFamily="34" charset="0"/>
              </a:rPr>
              <a:t>GraphArea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8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0"/>
            <a:ext cx="4908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Create </a:t>
            </a:r>
            <a:r>
              <a:rPr lang="de-DE" sz="3200" err="1" smtClean="0"/>
              <a:t>Mask</a:t>
            </a:r>
            <a:r>
              <a:rPr lang="de-DE" sz="3200" smtClean="0"/>
              <a:t> </a:t>
            </a:r>
            <a:r>
              <a:rPr lang="de-DE" sz="3200" err="1" smtClean="0"/>
              <a:t>of</a:t>
            </a:r>
            <a:r>
              <a:rPr lang="de-DE" sz="3200" smtClean="0"/>
              <a:t> </a:t>
            </a:r>
            <a:r>
              <a:rPr lang="de-DE" sz="3200" err="1" smtClean="0"/>
              <a:t>Coordinates</a:t>
            </a:r>
            <a:r>
              <a:rPr lang="de-DE" sz="3200" smtClean="0"/>
              <a:t>:</a:t>
            </a:r>
            <a:endParaRPr lang="en-GB" sz="320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68" y="1212501"/>
            <a:ext cx="9776985" cy="431834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689100" y="889335"/>
            <a:ext cx="254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Rolands </a:t>
            </a:r>
            <a:r>
              <a:rPr lang="de-DE" err="1" smtClean="0"/>
              <a:t>Mask</a:t>
            </a:r>
            <a:r>
              <a:rPr lang="de-DE" smtClean="0"/>
              <a:t> </a:t>
            </a:r>
            <a:r>
              <a:rPr lang="de-DE" err="1" smtClean="0"/>
              <a:t>creation</a:t>
            </a:r>
            <a:endParaRPr lang="de-DE" smtClean="0"/>
          </a:p>
          <a:p>
            <a:r>
              <a:rPr lang="de-DE" i="1" err="1" smtClean="0"/>
              <a:t>boundary.getBoundMask</a:t>
            </a:r>
            <a:endParaRPr lang="en-GB" i="1"/>
          </a:p>
        </p:txBody>
      </p:sp>
      <p:sp>
        <p:nvSpPr>
          <p:cNvPr id="7" name="Textfeld 6"/>
          <p:cNvSpPr txBox="1"/>
          <p:nvPr/>
        </p:nvSpPr>
        <p:spPr>
          <a:xfrm>
            <a:off x="7327900" y="889335"/>
            <a:ext cx="2321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Matlabs</a:t>
            </a:r>
            <a:r>
              <a:rPr lang="de-DE" smtClean="0"/>
              <a:t> </a:t>
            </a:r>
            <a:r>
              <a:rPr lang="de-DE" err="1" smtClean="0"/>
              <a:t>Mask</a:t>
            </a:r>
            <a:r>
              <a:rPr lang="de-DE" smtClean="0"/>
              <a:t> </a:t>
            </a:r>
            <a:r>
              <a:rPr lang="de-DE" err="1" smtClean="0"/>
              <a:t>creation</a:t>
            </a:r>
            <a:endParaRPr lang="de-DE" smtClean="0"/>
          </a:p>
          <a:p>
            <a:r>
              <a:rPr lang="de-DE" i="1" err="1" smtClean="0"/>
              <a:t>polymask</a:t>
            </a:r>
            <a:endParaRPr lang="en-GB" i="1"/>
          </a:p>
        </p:txBody>
      </p:sp>
      <p:sp>
        <p:nvSpPr>
          <p:cNvPr id="8" name="Textfeld 7"/>
          <p:cNvSpPr txBox="1"/>
          <p:nvPr/>
        </p:nvSpPr>
        <p:spPr>
          <a:xfrm>
            <a:off x="9239250" y="4527550"/>
            <a:ext cx="150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smtClean="0">
                <a:solidFill>
                  <a:srgbClr val="FF0000"/>
                </a:solidFill>
              </a:rPr>
              <a:t>BAD</a:t>
            </a:r>
            <a:endParaRPr lang="en-GB" sz="5400" b="1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102100" y="4527550"/>
            <a:ext cx="150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smtClean="0">
                <a:solidFill>
                  <a:srgbClr val="00B050"/>
                </a:solidFill>
              </a:rPr>
              <a:t>OK</a:t>
            </a:r>
            <a:endParaRPr lang="en-GB" sz="54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73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overlaping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non-</a:t>
            </a:r>
            <a:r>
              <a:rPr lang="de-DE" dirty="0" err="1" smtClean="0"/>
              <a:t>equidistant</a:t>
            </a:r>
            <a:r>
              <a:rPr lang="de-DE" dirty="0" smtClean="0"/>
              <a:t> slice </a:t>
            </a:r>
            <a:r>
              <a:rPr lang="de-DE" dirty="0" err="1" smtClean="0"/>
              <a:t>locations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MRT-images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FatQuant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0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2" y="230966"/>
            <a:ext cx="6036343" cy="332778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844745" y="432487"/>
            <a:ext cx="5455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 smtClean="0"/>
              <a:t>Raw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averaged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DconvV2 </a:t>
            </a:r>
            <a:r>
              <a:rPr lang="de-DE" dirty="0" err="1" smtClean="0"/>
              <a:t>function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point</a:t>
            </a:r>
            <a:r>
              <a:rPr lang="de-DE" dirty="0"/>
              <a:t> </a:t>
            </a:r>
            <a:r>
              <a:rPr lang="de-DE" dirty="0" err="1" smtClean="0"/>
              <a:t>wise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averaging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err="1" smtClean="0"/>
              <a:t>afterwards</a:t>
            </a:r>
            <a:r>
              <a:rPr lang="de-DE" dirty="0" smtClean="0"/>
              <a:t> simple </a:t>
            </a:r>
            <a:r>
              <a:rPr lang="de-DE" dirty="0" err="1" smtClean="0"/>
              <a:t>interpolation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desired</a:t>
            </a:r>
            <a:r>
              <a:rPr lang="de-DE" dirty="0" smtClean="0"/>
              <a:t> slice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8" y="4244121"/>
            <a:ext cx="8772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9646" y="93785"/>
            <a:ext cx="258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anatomic</a:t>
            </a:r>
            <a:r>
              <a:rPr lang="de-DE" dirty="0" smtClean="0"/>
              <a:t> </a:t>
            </a:r>
            <a:r>
              <a:rPr lang="de-DE" dirty="0" err="1" smtClean="0"/>
              <a:t>landmark</a:t>
            </a:r>
            <a:r>
              <a:rPr lang="de-DE" dirty="0" smtClean="0"/>
              <a:t> </a:t>
            </a:r>
            <a:r>
              <a:rPr lang="de-DE" dirty="0" err="1" smtClean="0"/>
              <a:t>issue</a:t>
            </a:r>
            <a:r>
              <a:rPr lang="de-DE" dirty="0" smtClean="0"/>
              <a:t>: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853826" y="2292593"/>
            <a:ext cx="290867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853826" y="1319213"/>
            <a:ext cx="0" cy="10437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380527" y="1503349"/>
            <a:ext cx="0" cy="85958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731006" y="1722009"/>
            <a:ext cx="0" cy="6493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433929" y="1911593"/>
            <a:ext cx="0" cy="45133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592474" y="1384287"/>
            <a:ext cx="52670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Img1</a:t>
            </a:r>
            <a:endParaRPr lang="en-US" sz="900" dirty="0"/>
          </a:p>
        </p:txBody>
      </p:sp>
      <p:sp>
        <p:nvSpPr>
          <p:cNvPr id="22" name="Rechteck 21"/>
          <p:cNvSpPr/>
          <p:nvPr/>
        </p:nvSpPr>
        <p:spPr>
          <a:xfrm>
            <a:off x="2119175" y="1602947"/>
            <a:ext cx="52670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Img2</a:t>
            </a:r>
            <a:endParaRPr lang="en-US" sz="900" dirty="0"/>
          </a:p>
        </p:txBody>
      </p:sp>
      <p:sp>
        <p:nvSpPr>
          <p:cNvPr id="23" name="Rechteck 22"/>
          <p:cNvSpPr/>
          <p:nvPr/>
        </p:nvSpPr>
        <p:spPr>
          <a:xfrm>
            <a:off x="2467655" y="1809564"/>
            <a:ext cx="52670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Img3</a:t>
            </a:r>
            <a:endParaRPr lang="en-US" sz="900" dirty="0"/>
          </a:p>
        </p:txBody>
      </p:sp>
      <p:sp>
        <p:nvSpPr>
          <p:cNvPr id="24" name="Rechteck 23"/>
          <p:cNvSpPr/>
          <p:nvPr/>
        </p:nvSpPr>
        <p:spPr>
          <a:xfrm>
            <a:off x="3172577" y="1970074"/>
            <a:ext cx="52670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Img4</a:t>
            </a:r>
            <a:endParaRPr lang="en-US" sz="900" dirty="0"/>
          </a:p>
        </p:txBody>
      </p:sp>
      <p:sp>
        <p:nvSpPr>
          <p:cNvPr id="2" name="Textfeld 1"/>
          <p:cNvSpPr txBox="1"/>
          <p:nvPr/>
        </p:nvSpPr>
        <p:spPr>
          <a:xfrm>
            <a:off x="2927271" y="2877521"/>
            <a:ext cx="5725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smtClean="0"/>
              <a:t>FK (real)</a:t>
            </a:r>
            <a:endParaRPr lang="en-US" sz="900" dirty="0"/>
          </a:p>
        </p:txBody>
      </p:sp>
      <p:sp>
        <p:nvSpPr>
          <p:cNvPr id="41" name="Textfeld 40"/>
          <p:cNvSpPr txBox="1"/>
          <p:nvPr/>
        </p:nvSpPr>
        <p:spPr>
          <a:xfrm>
            <a:off x="179382" y="387995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smtClean="0"/>
              <a:t>Beispiel </a:t>
            </a:r>
            <a:r>
              <a:rPr lang="de-DE" sz="900" dirty="0" err="1" smtClean="0"/>
              <a:t>FemurKöpfe</a:t>
            </a:r>
            <a:r>
              <a:rPr lang="en-US" sz="900" dirty="0" smtClean="0"/>
              <a:t> - FK</a:t>
            </a:r>
            <a:endParaRPr lang="de-DE" sz="900" dirty="0" smtClean="0"/>
          </a:p>
        </p:txBody>
      </p:sp>
      <p:sp>
        <p:nvSpPr>
          <p:cNvPr id="47" name="Textfeld 46"/>
          <p:cNvSpPr txBox="1"/>
          <p:nvPr/>
        </p:nvSpPr>
        <p:spPr>
          <a:xfrm>
            <a:off x="2927271" y="2646689"/>
            <a:ext cx="1544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smtClean="0"/>
              <a:t>FK (non </a:t>
            </a:r>
            <a:r>
              <a:rPr lang="de-DE" sz="900" dirty="0" err="1" smtClean="0"/>
              <a:t>interpolated</a:t>
            </a:r>
            <a:r>
              <a:rPr lang="de-DE" sz="900" dirty="0" smtClean="0"/>
              <a:t> </a:t>
            </a:r>
            <a:r>
              <a:rPr lang="de-DE" sz="900" dirty="0" err="1" smtClean="0"/>
              <a:t>images</a:t>
            </a:r>
            <a:r>
              <a:rPr lang="de-DE" sz="900" dirty="0" smtClean="0"/>
              <a:t>)</a:t>
            </a:r>
            <a:endParaRPr lang="en-US" sz="900" dirty="0"/>
          </a:p>
        </p:txBody>
      </p:sp>
      <p:sp>
        <p:nvSpPr>
          <p:cNvPr id="51" name="Textfeld 50"/>
          <p:cNvSpPr txBox="1"/>
          <p:nvPr/>
        </p:nvSpPr>
        <p:spPr>
          <a:xfrm>
            <a:off x="3069137" y="2415857"/>
            <a:ext cx="12602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smtClean="0"/>
              <a:t>FK (after </a:t>
            </a:r>
            <a:r>
              <a:rPr lang="de-DE" sz="900" dirty="0" err="1" smtClean="0"/>
              <a:t>interpolation</a:t>
            </a:r>
            <a:r>
              <a:rPr lang="de-DE" sz="900" dirty="0" smtClean="0"/>
              <a:t>)</a:t>
            </a:r>
            <a:endParaRPr lang="en-US" sz="900" dirty="0"/>
          </a:p>
        </p:txBody>
      </p:sp>
      <p:cxnSp>
        <p:nvCxnSpPr>
          <p:cNvPr id="53" name="Gerade Verbindung 52"/>
          <p:cNvCxnSpPr/>
          <p:nvPr/>
        </p:nvCxnSpPr>
        <p:spPr>
          <a:xfrm flipH="1">
            <a:off x="2910638" y="1928626"/>
            <a:ext cx="2" cy="44378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2647288" y="2016181"/>
            <a:ext cx="526701" cy="238125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Img3</a:t>
            </a:r>
            <a:endParaRPr lang="en-US" sz="900" dirty="0"/>
          </a:p>
        </p:txBody>
      </p:sp>
      <p:cxnSp>
        <p:nvCxnSpPr>
          <p:cNvPr id="59" name="Gewinkelte Verbindung 58"/>
          <p:cNvCxnSpPr>
            <a:endCxn id="51" idx="1"/>
          </p:cNvCxnSpPr>
          <p:nvPr/>
        </p:nvCxnSpPr>
        <p:spPr>
          <a:xfrm rot="16200000" flipH="1">
            <a:off x="2408761" y="1870896"/>
            <a:ext cx="1162259" cy="15849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/>
          <p:cNvCxnSpPr>
            <a:endCxn id="47" idx="1"/>
          </p:cNvCxnSpPr>
          <p:nvPr/>
        </p:nvCxnSpPr>
        <p:spPr>
          <a:xfrm rot="16200000" flipH="1">
            <a:off x="2249562" y="2084395"/>
            <a:ext cx="1159155" cy="19626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2" idx="1"/>
          </p:cNvCxnSpPr>
          <p:nvPr/>
        </p:nvCxnSpPr>
        <p:spPr>
          <a:xfrm rot="16200000" flipH="1">
            <a:off x="1951338" y="2017003"/>
            <a:ext cx="1623925" cy="32794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5143501" y="1476375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originally the FK lies in img3 and a little bit in img2. Thus the landmark is set on img3.</a:t>
            </a:r>
          </a:p>
          <a:p>
            <a:r>
              <a:rPr lang="de-DE" sz="900" dirty="0" smtClean="0"/>
              <a:t>-&gt; </a:t>
            </a:r>
            <a:r>
              <a:rPr lang="en-US" sz="900" dirty="0" smtClean="0"/>
              <a:t>after interpolation, image3 lies exactly between img2 and img4. Thus the landmark-offset increased and img2 would now be the best choice for FK landmark.</a:t>
            </a:r>
            <a:endParaRPr lang="en-US" sz="900" dirty="0"/>
          </a:p>
        </p:txBody>
      </p:sp>
      <p:sp>
        <p:nvSpPr>
          <p:cNvPr id="71" name="Geschweifte Klammer rechts 70"/>
          <p:cNvSpPr/>
          <p:nvPr/>
        </p:nvSpPr>
        <p:spPr>
          <a:xfrm rot="16200000">
            <a:off x="2615368" y="1487309"/>
            <a:ext cx="99598" cy="131675"/>
          </a:xfrm>
          <a:prstGeom prst="rightBrace">
            <a:avLst>
              <a:gd name="adj1" fmla="val 28254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eschweifte Klammer rechts 71"/>
          <p:cNvSpPr/>
          <p:nvPr/>
        </p:nvSpPr>
        <p:spPr>
          <a:xfrm rot="16200000">
            <a:off x="2705188" y="1163558"/>
            <a:ext cx="99598" cy="311310"/>
          </a:xfrm>
          <a:prstGeom prst="rightBrace">
            <a:avLst>
              <a:gd name="adj1" fmla="val 28254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feld 75"/>
          <p:cNvSpPr txBox="1"/>
          <p:nvPr/>
        </p:nvSpPr>
        <p:spPr>
          <a:xfrm>
            <a:off x="2553097" y="1310586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original </a:t>
            </a:r>
            <a:r>
              <a:rPr lang="de-DE" sz="900" dirty="0" err="1" smtClean="0"/>
              <a:t>offset</a:t>
            </a:r>
            <a:endParaRPr lang="en-US" sz="900" dirty="0"/>
          </a:p>
        </p:txBody>
      </p:sp>
      <p:sp>
        <p:nvSpPr>
          <p:cNvPr id="77" name="Textfeld 76"/>
          <p:cNvSpPr txBox="1"/>
          <p:nvPr/>
        </p:nvSpPr>
        <p:spPr>
          <a:xfrm>
            <a:off x="2639526" y="1082929"/>
            <a:ext cx="1350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offset</a:t>
            </a:r>
            <a:r>
              <a:rPr lang="de-DE" sz="900" dirty="0" smtClean="0"/>
              <a:t> after </a:t>
            </a:r>
            <a:r>
              <a:rPr lang="de-DE" sz="900" dirty="0" err="1" smtClean="0"/>
              <a:t>interpolation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06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9646" y="93785"/>
            <a:ext cx="22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determine</a:t>
            </a:r>
            <a:r>
              <a:rPr lang="de-DE" dirty="0" smtClean="0"/>
              <a:t> slice </a:t>
            </a:r>
            <a:r>
              <a:rPr lang="de-DE" dirty="0" err="1" smtClean="0"/>
              <a:t>width</a:t>
            </a:r>
            <a:r>
              <a:rPr lang="de-DE" dirty="0" smtClean="0"/>
              <a:t>: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853826" y="2292593"/>
            <a:ext cx="569191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853826" y="1911593"/>
            <a:ext cx="0" cy="45133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380527" y="1911593"/>
            <a:ext cx="0" cy="45133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907228" y="1911593"/>
            <a:ext cx="0" cy="45133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433929" y="1911593"/>
            <a:ext cx="0" cy="45133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965642" y="1922949"/>
            <a:ext cx="0" cy="45133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6492343" y="1922949"/>
            <a:ext cx="0" cy="45133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7019044" y="1922949"/>
            <a:ext cx="0" cy="45133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7545745" y="1922949"/>
            <a:ext cx="0" cy="45133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4164950" y="1584707"/>
            <a:ext cx="10358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 dirty="0" smtClean="0">
                <a:solidFill>
                  <a:prstClr val="black"/>
                </a:solidFill>
              </a:rPr>
              <a:t>.  .  .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590473" y="1970074"/>
            <a:ext cx="52670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Img1</a:t>
            </a:r>
            <a:endParaRPr lang="en-US" sz="900" dirty="0"/>
          </a:p>
        </p:txBody>
      </p:sp>
      <p:sp>
        <p:nvSpPr>
          <p:cNvPr id="22" name="Rechteck 21"/>
          <p:cNvSpPr/>
          <p:nvPr/>
        </p:nvSpPr>
        <p:spPr>
          <a:xfrm>
            <a:off x="2119175" y="1970074"/>
            <a:ext cx="52670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Img2</a:t>
            </a:r>
            <a:endParaRPr lang="en-US" sz="900" dirty="0"/>
          </a:p>
        </p:txBody>
      </p:sp>
      <p:sp>
        <p:nvSpPr>
          <p:cNvPr id="23" name="Rechteck 22"/>
          <p:cNvSpPr/>
          <p:nvPr/>
        </p:nvSpPr>
        <p:spPr>
          <a:xfrm>
            <a:off x="2645876" y="1970074"/>
            <a:ext cx="52670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Img3</a:t>
            </a:r>
            <a:endParaRPr lang="en-US" sz="900" dirty="0"/>
          </a:p>
        </p:txBody>
      </p:sp>
      <p:sp>
        <p:nvSpPr>
          <p:cNvPr id="24" name="Rechteck 23"/>
          <p:cNvSpPr/>
          <p:nvPr/>
        </p:nvSpPr>
        <p:spPr>
          <a:xfrm>
            <a:off x="3172577" y="1970074"/>
            <a:ext cx="52670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Img4</a:t>
            </a:r>
            <a:endParaRPr lang="en-US" sz="900" dirty="0"/>
          </a:p>
        </p:txBody>
      </p:sp>
      <p:sp>
        <p:nvSpPr>
          <p:cNvPr id="25" name="Rechteck 24"/>
          <p:cNvSpPr/>
          <p:nvPr/>
        </p:nvSpPr>
        <p:spPr>
          <a:xfrm>
            <a:off x="5702291" y="1970074"/>
            <a:ext cx="52670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ImgN-3</a:t>
            </a:r>
            <a:endParaRPr lang="en-US" sz="900" dirty="0"/>
          </a:p>
        </p:txBody>
      </p:sp>
      <p:sp>
        <p:nvSpPr>
          <p:cNvPr id="26" name="Rechteck 25"/>
          <p:cNvSpPr/>
          <p:nvPr/>
        </p:nvSpPr>
        <p:spPr>
          <a:xfrm>
            <a:off x="6228992" y="1970074"/>
            <a:ext cx="52670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ImgN-2</a:t>
            </a:r>
            <a:endParaRPr lang="en-US" sz="900" dirty="0"/>
          </a:p>
        </p:txBody>
      </p:sp>
      <p:sp>
        <p:nvSpPr>
          <p:cNvPr id="27" name="Rechteck 26"/>
          <p:cNvSpPr/>
          <p:nvPr/>
        </p:nvSpPr>
        <p:spPr>
          <a:xfrm>
            <a:off x="6755693" y="1970074"/>
            <a:ext cx="52670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ImgN-1</a:t>
            </a:r>
            <a:endParaRPr lang="en-US" sz="900" dirty="0"/>
          </a:p>
        </p:txBody>
      </p:sp>
      <p:sp>
        <p:nvSpPr>
          <p:cNvPr id="28" name="Rechteck 27"/>
          <p:cNvSpPr/>
          <p:nvPr/>
        </p:nvSpPr>
        <p:spPr>
          <a:xfrm>
            <a:off x="7282394" y="1970074"/>
            <a:ext cx="52670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 smtClean="0"/>
              <a:t>ImgN</a:t>
            </a:r>
            <a:endParaRPr lang="en-US" sz="900" dirty="0"/>
          </a:p>
        </p:txBody>
      </p:sp>
      <p:sp>
        <p:nvSpPr>
          <p:cNvPr id="29" name="Geschweifte Klammer rechts 28"/>
          <p:cNvSpPr/>
          <p:nvPr/>
        </p:nvSpPr>
        <p:spPr>
          <a:xfrm rot="16200000">
            <a:off x="3352257" y="1607968"/>
            <a:ext cx="167342" cy="526702"/>
          </a:xfrm>
          <a:prstGeom prst="rightBrace">
            <a:avLst>
              <a:gd name="adj1" fmla="val 28254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eschweifte Klammer rechts 36"/>
          <p:cNvSpPr/>
          <p:nvPr/>
        </p:nvSpPr>
        <p:spPr>
          <a:xfrm rot="16200000">
            <a:off x="1960564" y="1804852"/>
            <a:ext cx="49869" cy="263351"/>
          </a:xfrm>
          <a:prstGeom prst="rightBrace">
            <a:avLst>
              <a:gd name="adj1" fmla="val 28254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79298" y="1088301"/>
                <a:ext cx="2940870" cy="26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9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900">
                            <a:latin typeface="Cambria Math"/>
                          </a:rPr>
                          <m:t>SliceWidth</m:t>
                        </m:r>
                      </m:e>
                      <m:sub>
                        <m:r>
                          <a:rPr lang="de-DE" sz="900" b="0" i="1" smtClean="0">
                            <a:latin typeface="Cambria Math"/>
                          </a:rPr>
                          <m:t>𝐼𝑚𝑔</m:t>
                        </m:r>
                        <m:r>
                          <a:rPr lang="de-DE" sz="9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90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de-DE" sz="900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de-DE" sz="9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90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900">
                                    <a:latin typeface="Cambria Math"/>
                                  </a:rPr>
                                  <m:t>Slic</m:t>
                                </m:r>
                                <m:r>
                                  <a:rPr lang="de-DE" sz="900" i="1">
                                    <a:latin typeface="Cambria Math"/>
                                  </a:rPr>
                                  <m:t>𝑒𝑇h𝑖𝑐𝑘𝑛𝑒𝑠𝑠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/>
                                  </a:rPr>
                                  <m:t>𝐼𝑚𝑔</m:t>
                                </m:r>
                                <m:r>
                                  <a:rPr lang="de-DE" sz="9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9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e-DE" sz="900" b="0" i="1" smtClean="0">
                            <a:latin typeface="Cambria Math"/>
                          </a:rPr>
                          <m:t> + </m:t>
                        </m:r>
                        <m:box>
                          <m:boxPr>
                            <m:ctrlPr>
                              <a:rPr lang="de-DE" sz="900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9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900">
                                        <a:latin typeface="Cambria Math"/>
                                      </a:rPr>
                                      <m:t>Slice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900" b="0" i="0" smtClean="0">
                                        <a:latin typeface="Cambria Math"/>
                                      </a:rPr>
                                      <m:t>Pos</m:t>
                                    </m:r>
                                  </m:e>
                                  <m:sub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𝐼𝑚𝑔</m:t>
                                    </m:r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9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900">
                                        <a:latin typeface="Cambria Math"/>
                                      </a:rPr>
                                      <m:t>SlicePos</m:t>
                                    </m:r>
                                  </m:e>
                                  <m:sub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𝐼𝑚𝑔</m:t>
                                    </m:r>
                                    <m:r>
                                      <a:rPr lang="de-DE" sz="9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9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box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98" y="1088301"/>
                <a:ext cx="2940870" cy="2687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Geschweifte Klammer rechts 39"/>
          <p:cNvSpPr/>
          <p:nvPr/>
        </p:nvSpPr>
        <p:spPr>
          <a:xfrm rot="16200000">
            <a:off x="1697216" y="1804852"/>
            <a:ext cx="49869" cy="263351"/>
          </a:xfrm>
          <a:prstGeom prst="rightBrace">
            <a:avLst>
              <a:gd name="adj1" fmla="val 28254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/>
          <p:cNvCxnSpPr>
            <a:stCxn id="37" idx="1"/>
          </p:cNvCxnSpPr>
          <p:nvPr/>
        </p:nvCxnSpPr>
        <p:spPr>
          <a:xfrm flipV="1">
            <a:off x="1985499" y="1315683"/>
            <a:ext cx="251525" cy="59591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0" idx="1"/>
          </p:cNvCxnSpPr>
          <p:nvPr/>
        </p:nvCxnSpPr>
        <p:spPr>
          <a:xfrm flipV="1">
            <a:off x="1722151" y="1315683"/>
            <a:ext cx="0" cy="59591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131751" y="1484294"/>
                <a:ext cx="3623941" cy="303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9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900">
                            <a:latin typeface="Cambria Math"/>
                          </a:rPr>
                          <m:t>SliceWidth</m:t>
                        </m:r>
                      </m:e>
                      <m:sub>
                        <m:r>
                          <a:rPr lang="de-DE" sz="900" b="0" i="1" smtClean="0">
                            <a:latin typeface="Cambria Math"/>
                          </a:rPr>
                          <m:t>𝐼𝑚𝑔𝑛</m:t>
                        </m:r>
                      </m:sub>
                    </m:sSub>
                    <m:r>
                      <a:rPr lang="en-US" sz="9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9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900">
                                <a:latin typeface="Cambria Math"/>
                              </a:rPr>
                              <m:t>SlicePos</m:t>
                            </m:r>
                          </m:e>
                          <m:sub>
                            <m:r>
                              <a:rPr lang="de-DE" sz="900" i="1">
                                <a:latin typeface="Cambria Math"/>
                              </a:rPr>
                              <m:t>𝐼𝑚𝑔</m:t>
                            </m:r>
                            <m:r>
                              <a:rPr lang="de-DE" sz="9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de-DE" sz="9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900">
                                <a:latin typeface="Cambria Math"/>
                              </a:rPr>
                              <m:t>SlicePos</m:t>
                            </m:r>
                          </m:e>
                          <m:sub>
                            <m:r>
                              <a:rPr lang="de-DE" sz="900" i="1">
                                <a:latin typeface="Cambria Math"/>
                              </a:rPr>
                              <m:t>𝐼𝑚𝑔</m:t>
                            </m:r>
                            <m:r>
                              <a:rPr lang="de-DE" sz="9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e-DE" sz="9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de-DE" sz="9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9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9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900">
                                <a:latin typeface="Cambria Math"/>
                              </a:rPr>
                              <m:t>SlicePos</m:t>
                            </m:r>
                          </m:e>
                          <m:sub>
                            <m:r>
                              <a:rPr lang="de-DE" sz="900" i="1">
                                <a:latin typeface="Cambria Math"/>
                              </a:rPr>
                              <m:t>𝐼𝑚𝑔</m:t>
                            </m:r>
                            <m:r>
                              <a:rPr lang="de-DE" sz="9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e-DE" sz="9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de-DE" sz="9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900">
                                <a:latin typeface="Cambria Math"/>
                              </a:rPr>
                              <m:t>SlicePos</m:t>
                            </m:r>
                          </m:e>
                          <m:sub>
                            <m:r>
                              <a:rPr lang="de-DE" sz="900" i="1">
                                <a:latin typeface="Cambria Math"/>
                              </a:rPr>
                              <m:t>𝐼𝑚𝑔</m:t>
                            </m:r>
                            <m:r>
                              <a:rPr lang="de-DE" sz="9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de-DE" sz="9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51" y="1484294"/>
                <a:ext cx="3623941" cy="3033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5200811" y="2526896"/>
                <a:ext cx="3099951" cy="26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9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900">
                            <a:latin typeface="Cambria Math"/>
                          </a:rPr>
                          <m:t>SliceWidth</m:t>
                        </m:r>
                      </m:e>
                      <m:sub>
                        <m:r>
                          <a:rPr lang="de-DE" sz="900" b="0" i="1" smtClean="0">
                            <a:latin typeface="Cambria Math"/>
                          </a:rPr>
                          <m:t>𝐼𝑚𝑔𝑁</m:t>
                        </m:r>
                      </m:sub>
                    </m:sSub>
                    <m:r>
                      <a:rPr lang="en-US" sz="90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de-DE" sz="900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de-DE" sz="9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90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900">
                                    <a:latin typeface="Cambria Math"/>
                                  </a:rPr>
                                  <m:t>Slic</m:t>
                                </m:r>
                                <m:r>
                                  <a:rPr lang="de-DE" sz="900" i="1">
                                    <a:latin typeface="Cambria Math"/>
                                  </a:rPr>
                                  <m:t>𝑒𝑇h𝑖𝑐𝑘𝑛𝑒𝑠𝑠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/>
                                  </a:rPr>
                                  <m:t>𝐼𝑚𝑔</m:t>
                                </m:r>
                                <m:r>
                                  <a:rPr lang="de-DE" sz="900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9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e-DE" sz="900" b="0" i="1" smtClean="0">
                            <a:latin typeface="Cambria Math"/>
                          </a:rPr>
                          <m:t> + </m:t>
                        </m:r>
                        <m:box>
                          <m:boxPr>
                            <m:ctrlPr>
                              <a:rPr lang="de-DE" sz="900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9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900">
                                        <a:latin typeface="Cambria Math"/>
                                      </a:rPr>
                                      <m:t>Slice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900" b="0" i="0" smtClean="0">
                                        <a:latin typeface="Cambria Math"/>
                                      </a:rPr>
                                      <m:t>Pos</m:t>
                                    </m:r>
                                  </m:e>
                                  <m:sub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𝐼𝑚𝑔</m:t>
                                    </m:r>
                                    <m:r>
                                      <a:rPr lang="de-DE" sz="9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de-DE" sz="9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900">
                                        <a:latin typeface="Cambria Math"/>
                                      </a:rPr>
                                      <m:t>SlicePos</m:t>
                                    </m:r>
                                  </m:e>
                                  <m:sub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𝐼𝑚𝑔</m:t>
                                    </m:r>
                                    <m:r>
                                      <a:rPr lang="de-DE" sz="9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de-DE" sz="9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9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box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1" y="2526896"/>
                <a:ext cx="3099951" cy="2687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eschweifte Klammer rechts 48"/>
          <p:cNvSpPr/>
          <p:nvPr/>
        </p:nvSpPr>
        <p:spPr>
          <a:xfrm rot="5400000">
            <a:off x="7462074" y="2179874"/>
            <a:ext cx="167342" cy="526702"/>
          </a:xfrm>
          <a:prstGeom prst="rightBrace">
            <a:avLst>
              <a:gd name="adj1" fmla="val 28254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1651785" y="358117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 err="1" smtClean="0"/>
              <a:t>code</a:t>
            </a:r>
            <a:r>
              <a:rPr lang="de-DE" sz="800" dirty="0"/>
              <a:t>:</a:t>
            </a:r>
            <a:endParaRPr lang="en-US" sz="800" i="1" dirty="0" smtClean="0"/>
          </a:p>
          <a:p>
            <a:r>
              <a:rPr lang="en-US" sz="800" i="1" dirty="0"/>
              <a:t> </a:t>
            </a:r>
            <a:r>
              <a:rPr lang="en-US" sz="800" i="1" dirty="0" smtClean="0"/>
              <a:t>          % </a:t>
            </a:r>
            <a:r>
              <a:rPr lang="en-US" sz="800" i="1" dirty="0"/>
              <a:t>find correct slice width (description available (</a:t>
            </a:r>
            <a:r>
              <a:rPr lang="en-US" sz="800" i="1" dirty="0" err="1"/>
              <a:t>drawIO</a:t>
            </a:r>
            <a:r>
              <a:rPr lang="en-US" sz="800" i="1" dirty="0"/>
              <a:t>)) for volume calculation</a:t>
            </a:r>
          </a:p>
          <a:p>
            <a:r>
              <a:rPr lang="en-US" sz="800" i="1" dirty="0"/>
              <a:t>            </a:t>
            </a:r>
            <a:r>
              <a:rPr lang="en-US" sz="800" i="1" dirty="0" err="1"/>
              <a:t>sliceWidth</a:t>
            </a:r>
            <a:r>
              <a:rPr lang="en-US" sz="800" i="1" dirty="0"/>
              <a:t> = diff(</a:t>
            </a:r>
            <a:r>
              <a:rPr lang="en-US" sz="800" i="1" dirty="0" err="1"/>
              <a:t>sliceLocNew</a:t>
            </a:r>
            <a:r>
              <a:rPr lang="en-US" sz="800" i="1" dirty="0"/>
              <a:t>);</a:t>
            </a:r>
          </a:p>
          <a:p>
            <a:r>
              <a:rPr lang="en-US" sz="800" i="1" dirty="0"/>
              <a:t>            sW1 = </a:t>
            </a:r>
            <a:r>
              <a:rPr lang="en-US" sz="800" i="1" dirty="0" err="1"/>
              <a:t>sliceWidth</a:t>
            </a:r>
            <a:r>
              <a:rPr lang="en-US" sz="800" i="1" dirty="0"/>
              <a:t>./2; sW1(end+1) = 0;</a:t>
            </a:r>
          </a:p>
          <a:p>
            <a:r>
              <a:rPr lang="en-US" sz="800" i="1" dirty="0"/>
              <a:t>            sW2 = </a:t>
            </a:r>
            <a:r>
              <a:rPr lang="en-US" sz="800" i="1" dirty="0" err="1"/>
              <a:t>sliceWidth</a:t>
            </a:r>
            <a:r>
              <a:rPr lang="en-US" sz="800" i="1" dirty="0"/>
              <a:t>./2; sW2 = [0 sW2];</a:t>
            </a:r>
          </a:p>
          <a:p>
            <a:r>
              <a:rPr lang="en-US" sz="800" i="1" dirty="0"/>
              <a:t>            </a:t>
            </a:r>
            <a:r>
              <a:rPr lang="en-US" sz="800" i="1" dirty="0" err="1"/>
              <a:t>sliceWidth</a:t>
            </a:r>
            <a:r>
              <a:rPr lang="en-US" sz="800" i="1" dirty="0"/>
              <a:t> = sW1+sW2;</a:t>
            </a:r>
          </a:p>
          <a:p>
            <a:r>
              <a:rPr lang="en-US" sz="800" i="1" dirty="0"/>
              <a:t>            % now special treatment for boundary images (1 and end)</a:t>
            </a:r>
          </a:p>
          <a:p>
            <a:r>
              <a:rPr lang="en-US" sz="800" i="1" dirty="0"/>
              <a:t>            </a:t>
            </a:r>
            <a:r>
              <a:rPr lang="en-US" sz="800" i="1" dirty="0" err="1"/>
              <a:t>sliceWidth</a:t>
            </a:r>
            <a:r>
              <a:rPr lang="en-US" sz="800" i="1" dirty="0"/>
              <a:t>(1) = </a:t>
            </a:r>
            <a:r>
              <a:rPr lang="en-US" sz="800" i="1" dirty="0" err="1"/>
              <a:t>sliceWidth</a:t>
            </a:r>
            <a:r>
              <a:rPr lang="en-US" sz="800" i="1" dirty="0"/>
              <a:t>(1)+str2num(d.dat(1).</a:t>
            </a:r>
            <a:r>
              <a:rPr lang="en-US" sz="800" i="1" dirty="0" err="1"/>
              <a:t>imgs</a:t>
            </a:r>
            <a:r>
              <a:rPr lang="en-US" sz="800" i="1" dirty="0"/>
              <a:t>(1).</a:t>
            </a:r>
            <a:r>
              <a:rPr lang="en-US" sz="800" i="1" dirty="0" err="1"/>
              <a:t>sliceThickness</a:t>
            </a:r>
            <a:r>
              <a:rPr lang="en-US" sz="800" i="1" dirty="0"/>
              <a:t>)/2;</a:t>
            </a:r>
          </a:p>
          <a:p>
            <a:r>
              <a:rPr lang="en-US" sz="800" i="1" dirty="0"/>
              <a:t>            </a:t>
            </a:r>
            <a:r>
              <a:rPr lang="en-US" sz="800" i="1" dirty="0" err="1"/>
              <a:t>sliceWidth</a:t>
            </a:r>
            <a:r>
              <a:rPr lang="en-US" sz="800" i="1" dirty="0"/>
              <a:t>(end) = </a:t>
            </a:r>
            <a:r>
              <a:rPr lang="en-US" sz="800" i="1" dirty="0" err="1"/>
              <a:t>sliceWidth</a:t>
            </a:r>
            <a:r>
              <a:rPr lang="en-US" sz="800" i="1" dirty="0"/>
              <a:t>(end)+str2num(d.dat(end).</a:t>
            </a:r>
            <a:r>
              <a:rPr lang="en-US" sz="800" i="1" dirty="0" err="1"/>
              <a:t>imgs</a:t>
            </a:r>
            <a:r>
              <a:rPr lang="en-US" sz="800" i="1" dirty="0"/>
              <a:t>(end).</a:t>
            </a:r>
            <a:r>
              <a:rPr lang="en-US" sz="800" i="1" dirty="0" err="1"/>
              <a:t>sliceThickness</a:t>
            </a:r>
            <a:r>
              <a:rPr lang="en-US" sz="800" i="1" dirty="0"/>
              <a:t>)/2;</a:t>
            </a:r>
          </a:p>
          <a:p>
            <a:r>
              <a:rPr lang="en-US" sz="800" i="1" dirty="0"/>
              <a:t>            % slice Width done!</a:t>
            </a:r>
          </a:p>
        </p:txBody>
      </p:sp>
    </p:spTree>
    <p:extLst>
      <p:ext uri="{BB962C8B-B14F-4D97-AF65-F5344CB8AC3E}">
        <p14:creationId xmlns:p14="http://schemas.microsoft.com/office/powerpoint/2010/main" val="40783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Benutzerdefiniert</PresentationFormat>
  <Paragraphs>51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</vt:lpstr>
      <vt:lpstr>PowerPoint-Präsentation</vt:lpstr>
      <vt:lpstr>PowerPoint-Präsentation</vt:lpstr>
      <vt:lpstr>how to work with overlaping or non-equidistant slice locations of MRT-images for FatQuant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Stange, Roland</cp:lastModifiedBy>
  <cp:revision>4</cp:revision>
  <dcterms:created xsi:type="dcterms:W3CDTF">2018-03-23T15:20:40Z</dcterms:created>
  <dcterms:modified xsi:type="dcterms:W3CDTF">2018-04-10T08:56:11Z</dcterms:modified>
</cp:coreProperties>
</file>