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07" r:id="rId3"/>
    <p:sldId id="304" r:id="rId4"/>
    <p:sldId id="311" r:id="rId5"/>
    <p:sldId id="312" r:id="rId6"/>
    <p:sldId id="305" r:id="rId7"/>
    <p:sldId id="306" r:id="rId8"/>
    <p:sldId id="308" r:id="rId9"/>
    <p:sldId id="313" r:id="rId10"/>
    <p:sldId id="314" r:id="rId11"/>
    <p:sldId id="315" r:id="rId12"/>
  </p:sldIdLst>
  <p:sldSz cx="9144000" cy="5143500" type="screen16x9"/>
  <p:notesSz cx="6858000" cy="9144000"/>
  <p:embeddedFontLst>
    <p:embeddedFont>
      <p:font typeface="Arvo" panose="02000000000000000000" pitchFamily="2" charset="77"/>
      <p:regular r:id="rId14"/>
      <p:bold r:id="rId15"/>
      <p:italic r:id="rId16"/>
      <p:boldItalic r:id="rId17"/>
    </p:embeddedFont>
    <p:embeddedFont>
      <p:font typeface="Bodoni" pitchFamily="2" charset="0"/>
      <p:regular r:id="rId18"/>
      <p:bold r:id="rId19"/>
      <p:italic r:id="rId20"/>
      <p:boldItalic r:id="rId21"/>
    </p:embeddedFont>
    <p:embeddedFont>
      <p:font typeface="Fira Sans Extra Condensed Medium" panose="020B06030500000200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Ubuntu" panose="020B0504030602030204" pitchFamily="34" charset="0"/>
      <p:regular r:id="rId30"/>
      <p:bold r:id="rId31"/>
      <p:italic r:id="rId32"/>
      <p:boldItalic r:id="rId33"/>
    </p:embeddedFont>
    <p:embeddedFont>
      <p:font typeface="Ubuntu Light" panose="020B0304030602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32026-29B4-4EAC-9494-84C606D6B3D7}">
  <a:tblStyle styleId="{DC132026-29B4-4EAC-9494-84C606D6B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F1D111-DF81-4919-B196-2355C11C06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>
        <p:scale>
          <a:sx n="200" d="100"/>
          <a:sy n="200" d="100"/>
        </p:scale>
        <p:origin x="904" y="20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8729d97241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8729d97241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9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5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4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7ab7bf3e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7ab7bf3e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40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78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94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729d97241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729d97241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9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48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7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8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  <p:sldLayoutId id="2147483659" r:id="rId5"/>
    <p:sldLayoutId id="2147483662" r:id="rId6"/>
    <p:sldLayoutId id="2147483664" r:id="rId7"/>
    <p:sldLayoutId id="2147483665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CI/CD NEDİR?</a:t>
            </a:r>
            <a:endParaRPr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BASİTÇE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Kısaca</a:t>
            </a:r>
            <a:endParaRPr dirty="0"/>
          </a:p>
        </p:txBody>
      </p:sp>
      <p:grpSp>
        <p:nvGrpSpPr>
          <p:cNvPr id="1240" name="Google Shape;1240;p41"/>
          <p:cNvGrpSpPr/>
          <p:nvPr/>
        </p:nvGrpSpPr>
        <p:grpSpPr>
          <a:xfrm>
            <a:off x="1570900" y="1148973"/>
            <a:ext cx="1866300" cy="2260806"/>
            <a:chOff x="1570900" y="1148973"/>
            <a:chExt cx="1866300" cy="2260806"/>
          </a:xfrm>
        </p:grpSpPr>
        <p:sp>
          <p:nvSpPr>
            <p:cNvPr id="1241" name="Google Shape;1241;p41"/>
            <p:cNvSpPr/>
            <p:nvPr/>
          </p:nvSpPr>
          <p:spPr>
            <a:xfrm>
              <a:off x="197297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2" name="Google Shape;1242;p41"/>
            <p:cNvSpPr txBox="1"/>
            <p:nvPr/>
          </p:nvSpPr>
          <p:spPr>
            <a:xfrm>
              <a:off x="1631169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ARTAN KALİTE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3" name="Google Shape;1243;p41"/>
            <p:cNvSpPr txBox="1"/>
            <p:nvPr/>
          </p:nvSpPr>
          <p:spPr>
            <a:xfrm>
              <a:off x="1570900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önce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adresine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teslim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091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>
            <a:off x="2951175" y="2184630"/>
            <a:ext cx="1866300" cy="2175005"/>
            <a:chOff x="2951175" y="2184630"/>
            <a:chExt cx="1866300" cy="2175005"/>
          </a:xfrm>
        </p:grpSpPr>
        <p:sp>
          <p:nvSpPr>
            <p:cNvPr id="1246" name="Google Shape;1246;p41"/>
            <p:cNvSpPr/>
            <p:nvPr/>
          </p:nvSpPr>
          <p:spPr>
            <a:xfrm>
              <a:off x="335262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10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7" name="Google Shape;1247;p41"/>
            <p:cNvSpPr txBox="1"/>
            <p:nvPr/>
          </p:nvSpPr>
          <p:spPr>
            <a:xfrm>
              <a:off x="3011444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KALITE KONTROL</a:t>
              </a:r>
              <a:endParaRPr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41"/>
            <p:cNvSpPr txBox="1"/>
            <p:nvPr/>
          </p:nvSpPr>
          <p:spPr>
            <a:xfrm>
              <a:off x="295117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Ürünün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kalitesi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otomatize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süreçler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ile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garanti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469243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0" name="Google Shape;1250;p41"/>
          <p:cNvGrpSpPr/>
          <p:nvPr/>
        </p:nvGrpSpPr>
        <p:grpSpPr>
          <a:xfrm>
            <a:off x="4331455" y="1148973"/>
            <a:ext cx="1866300" cy="2260806"/>
            <a:chOff x="4331455" y="1148973"/>
            <a:chExt cx="1866300" cy="2260806"/>
          </a:xfrm>
        </p:grpSpPr>
        <p:sp>
          <p:nvSpPr>
            <p:cNvPr id="1251" name="Google Shape;1251;p41"/>
            <p:cNvSpPr/>
            <p:nvPr/>
          </p:nvSpPr>
          <p:spPr>
            <a:xfrm>
              <a:off x="4728301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6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2" name="Google Shape;1252;p41"/>
            <p:cNvSpPr txBox="1"/>
            <p:nvPr/>
          </p:nvSpPr>
          <p:spPr>
            <a:xfrm>
              <a:off x="4391731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OTOMATIZASYON</a:t>
              </a:r>
              <a:endParaRPr sz="16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41"/>
            <p:cNvSpPr txBox="1"/>
            <p:nvPr/>
          </p:nvSpPr>
          <p:spPr>
            <a:xfrm>
              <a:off x="4331455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Basit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yönetilebilir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süreçler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uygulanır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849555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5706155" y="2184630"/>
            <a:ext cx="1866300" cy="2175004"/>
            <a:chOff x="5706155" y="2184630"/>
            <a:chExt cx="1866300" cy="2175004"/>
          </a:xfrm>
        </p:grpSpPr>
        <p:sp>
          <p:nvSpPr>
            <p:cNvPr id="1256" name="Google Shape;1256;p41"/>
            <p:cNvSpPr/>
            <p:nvPr/>
          </p:nvSpPr>
          <p:spPr>
            <a:xfrm>
              <a:off x="6109270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7" name="Google Shape;1257;p41"/>
            <p:cNvSpPr txBox="1"/>
            <p:nvPr/>
          </p:nvSpPr>
          <p:spPr>
            <a:xfrm>
              <a:off x="5766431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ARTI DEĞER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8" name="Google Shape;1258;p41"/>
            <p:cNvSpPr txBox="1"/>
            <p:nvPr/>
          </p:nvSpPr>
          <p:spPr>
            <a:xfrm>
              <a:off x="570615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Ürünü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geliştirmek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için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daha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fazla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zaman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6224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60" name="Google Shape;1260;p41"/>
          <p:cNvSpPr/>
          <p:nvPr/>
        </p:nvSpPr>
        <p:spPr>
          <a:xfrm>
            <a:off x="3122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1"/>
          <p:cNvSpPr/>
          <p:nvPr/>
        </p:nvSpPr>
        <p:spPr>
          <a:xfrm>
            <a:off x="4500102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1"/>
          <p:cNvSpPr/>
          <p:nvPr/>
        </p:nvSpPr>
        <p:spPr>
          <a:xfrm>
            <a:off x="5878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3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Teşekkürler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3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2700" dirty="0"/>
              <a:t>Yapılan geliştirmeleri, son kullanıcı ile hızlı, güvenilir ve sürdürülebilir şekilde teslim etme pratikleri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32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Yazılım</a:t>
            </a:r>
            <a:r>
              <a:rPr lang="en" dirty="0"/>
              <a:t> </a:t>
            </a:r>
            <a:r>
              <a:rPr lang="en" dirty="0" err="1"/>
              <a:t>Nasıl</a:t>
            </a:r>
            <a:r>
              <a:rPr lang="en" dirty="0"/>
              <a:t> </a:t>
            </a:r>
            <a:r>
              <a:rPr lang="en" dirty="0" err="1"/>
              <a:t>Dağıtılır</a:t>
            </a:r>
            <a:r>
              <a:rPr lang="en" dirty="0"/>
              <a:t> ?</a:t>
            </a:r>
            <a:endParaRPr dirty="0"/>
          </a:p>
        </p:txBody>
      </p:sp>
      <p:grpSp>
        <p:nvGrpSpPr>
          <p:cNvPr id="915" name="Google Shape;915;p34"/>
          <p:cNvGrpSpPr/>
          <p:nvPr/>
        </p:nvGrpSpPr>
        <p:grpSpPr>
          <a:xfrm>
            <a:off x="1795505" y="2078472"/>
            <a:ext cx="2040775" cy="2528378"/>
            <a:chOff x="1232288" y="1960313"/>
            <a:chExt cx="2040775" cy="2528378"/>
          </a:xfrm>
        </p:grpSpPr>
        <p:sp>
          <p:nvSpPr>
            <p:cNvPr id="916" name="Google Shape;916;p34"/>
            <p:cNvSpPr/>
            <p:nvPr/>
          </p:nvSpPr>
          <p:spPr>
            <a:xfrm>
              <a:off x="2018488" y="1960313"/>
              <a:ext cx="518250" cy="518250"/>
            </a:xfrm>
            <a:custGeom>
              <a:avLst/>
              <a:gdLst/>
              <a:ahLst/>
              <a:cxnLst/>
              <a:rect l="l" t="t" r="r" b="b"/>
              <a:pathLst>
                <a:path w="20730" h="20730" extrusionOk="0">
                  <a:moveTo>
                    <a:pt x="10371" y="1"/>
                  </a:moveTo>
                  <a:cubicBezTo>
                    <a:pt x="4644" y="1"/>
                    <a:pt x="1" y="4644"/>
                    <a:pt x="1" y="10371"/>
                  </a:cubicBezTo>
                  <a:cubicBezTo>
                    <a:pt x="1" y="16086"/>
                    <a:pt x="4644" y="20730"/>
                    <a:pt x="10371" y="20730"/>
                  </a:cubicBezTo>
                  <a:cubicBezTo>
                    <a:pt x="16086" y="20730"/>
                    <a:pt x="20729" y="16086"/>
                    <a:pt x="20729" y="10371"/>
                  </a:cubicBezTo>
                  <a:cubicBezTo>
                    <a:pt x="20729" y="4644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800"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277738" y="2018663"/>
              <a:ext cx="359000" cy="559925"/>
            </a:xfrm>
            <a:custGeom>
              <a:avLst/>
              <a:gdLst/>
              <a:ahLst/>
              <a:cxnLst/>
              <a:rect l="l" t="t" r="r" b="b"/>
              <a:pathLst>
                <a:path w="14360" h="22397" fill="none" extrusionOk="0">
                  <a:moveTo>
                    <a:pt x="11907" y="1"/>
                  </a:moveTo>
                  <a:cubicBezTo>
                    <a:pt x="13455" y="2298"/>
                    <a:pt x="14360" y="5061"/>
                    <a:pt x="14360" y="8037"/>
                  </a:cubicBezTo>
                  <a:cubicBezTo>
                    <a:pt x="14360" y="15967"/>
                    <a:pt x="7930" y="22396"/>
                    <a:pt x="1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34"/>
            <p:cNvGrpSpPr/>
            <p:nvPr/>
          </p:nvGrpSpPr>
          <p:grpSpPr>
            <a:xfrm>
              <a:off x="1479938" y="2094138"/>
              <a:ext cx="1793125" cy="1395125"/>
              <a:chOff x="1597088" y="2023550"/>
              <a:chExt cx="1793125" cy="1395125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2968088" y="2088450"/>
                <a:ext cx="367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51" y="0"/>
                      <a:pt x="1" y="2262"/>
                      <a:pt x="1" y="5048"/>
                    </a:cubicBez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1597088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72" y="1905"/>
                    </a:moveTo>
                    <a:lnTo>
                      <a:pt x="5037" y="1905"/>
                    </a:lnTo>
                    <a:cubicBezTo>
                      <a:pt x="2251" y="1905"/>
                      <a:pt x="1" y="4167"/>
                      <a:pt x="1" y="6954"/>
                    </a:cubicBezTo>
                    <a:lnTo>
                      <a:pt x="1" y="34671"/>
                    </a:lnTo>
                    <a:cubicBezTo>
                      <a:pt x="1" y="37457"/>
                      <a:pt x="2251" y="39719"/>
                      <a:pt x="5037" y="39719"/>
                    </a:cubicBezTo>
                    <a:lnTo>
                      <a:pt x="20372" y="39719"/>
                    </a:lnTo>
                    <a:cubicBezTo>
                      <a:pt x="21015" y="39719"/>
                      <a:pt x="21634" y="40029"/>
                      <a:pt x="22015" y="40553"/>
                    </a:cubicBezTo>
                    <a:lnTo>
                      <a:pt x="25766" y="47054"/>
                    </a:lnTo>
                    <a:cubicBezTo>
                      <a:pt x="26587" y="48161"/>
                      <a:pt x="28254" y="48161"/>
                      <a:pt x="29064" y="47054"/>
                    </a:cubicBezTo>
                    <a:lnTo>
                      <a:pt x="32814" y="40553"/>
                    </a:lnTo>
                    <a:cubicBezTo>
                      <a:pt x="33207" y="40029"/>
                      <a:pt x="33815" y="39719"/>
                      <a:pt x="34469" y="39719"/>
                    </a:cubicBezTo>
                    <a:lnTo>
                      <a:pt x="49793" y="39719"/>
                    </a:lnTo>
                    <a:cubicBezTo>
                      <a:pt x="52579" y="39719"/>
                      <a:pt x="54841" y="37457"/>
                      <a:pt x="54841" y="34671"/>
                    </a:cubicBezTo>
                    <a:lnTo>
                      <a:pt x="54841" y="0"/>
                    </a:ln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3280038" y="2023550"/>
                <a:ext cx="110175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192" extrusionOk="0">
                    <a:moveTo>
                      <a:pt x="25" y="0"/>
                    </a:moveTo>
                    <a:lnTo>
                      <a:pt x="2263" y="2572"/>
                    </a:lnTo>
                    <a:lnTo>
                      <a:pt x="1" y="5180"/>
                    </a:lnTo>
                    <a:lnTo>
                      <a:pt x="13" y="5192"/>
                    </a:lnTo>
                    <a:lnTo>
                      <a:pt x="2120" y="5192"/>
                    </a:lnTo>
                    <a:lnTo>
                      <a:pt x="3334" y="3799"/>
                    </a:lnTo>
                    <a:lnTo>
                      <a:pt x="4406" y="2572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2143250" y="3673163"/>
              <a:ext cx="44375" cy="263450"/>
              <a:chOff x="2260263" y="3508250"/>
              <a:chExt cx="44375" cy="2634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2260263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75" y="1382"/>
                      <a:pt x="1775" y="894"/>
                    </a:cubicBezTo>
                    <a:cubicBezTo>
                      <a:pt x="1775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2260263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2260263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2260263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34"/>
            <p:cNvSpPr txBox="1"/>
            <p:nvPr/>
          </p:nvSpPr>
          <p:spPr>
            <a:xfrm>
              <a:off x="1479938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GELİŞTİRME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8" name="Google Shape;928;p34"/>
            <p:cNvSpPr txBox="1"/>
            <p:nvPr/>
          </p:nvSpPr>
          <p:spPr>
            <a:xfrm>
              <a:off x="1232288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Kod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geliştirilir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değişiklik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test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34"/>
          <p:cNvGrpSpPr/>
          <p:nvPr/>
        </p:nvGrpSpPr>
        <p:grpSpPr>
          <a:xfrm>
            <a:off x="3327642" y="1269581"/>
            <a:ext cx="2057196" cy="2553791"/>
            <a:chOff x="2764425" y="1151422"/>
            <a:chExt cx="2057196" cy="2553791"/>
          </a:xfrm>
        </p:grpSpPr>
        <p:sp>
          <p:nvSpPr>
            <p:cNvPr id="930" name="Google Shape;930;p34"/>
            <p:cNvSpPr/>
            <p:nvPr/>
          </p:nvSpPr>
          <p:spPr>
            <a:xfrm>
              <a:off x="3706538" y="3084563"/>
              <a:ext cx="518250" cy="517950"/>
            </a:xfrm>
            <a:custGeom>
              <a:avLst/>
              <a:gdLst/>
              <a:ahLst/>
              <a:cxnLst/>
              <a:rect l="l" t="t" r="r" b="b"/>
              <a:pathLst>
                <a:path w="20730" h="20718" extrusionOk="0">
                  <a:moveTo>
                    <a:pt x="10359" y="1"/>
                  </a:moveTo>
                  <a:cubicBezTo>
                    <a:pt x="4644" y="1"/>
                    <a:pt x="1" y="4633"/>
                    <a:pt x="1" y="10359"/>
                  </a:cubicBezTo>
                  <a:cubicBezTo>
                    <a:pt x="1" y="16074"/>
                    <a:pt x="4644" y="20718"/>
                    <a:pt x="10359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800"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526163" y="3098563"/>
              <a:ext cx="325650" cy="606650"/>
            </a:xfrm>
            <a:custGeom>
              <a:avLst/>
              <a:gdLst/>
              <a:ahLst/>
              <a:cxnLst/>
              <a:rect l="l" t="t" r="r" b="b"/>
              <a:pathLst>
                <a:path w="13026" h="24266" fill="none" extrusionOk="0">
                  <a:moveTo>
                    <a:pt x="13026" y="24265"/>
                  </a:moveTo>
                  <a:cubicBezTo>
                    <a:pt x="10311" y="23742"/>
                    <a:pt x="7716" y="22420"/>
                    <a:pt x="5608" y="20313"/>
                  </a:cubicBezTo>
                  <a:cubicBezTo>
                    <a:pt x="0" y="14705"/>
                    <a:pt x="0" y="5608"/>
                    <a:pt x="5608" y="1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2" name="Google Shape;932;p34"/>
            <p:cNvGrpSpPr/>
            <p:nvPr/>
          </p:nvGrpSpPr>
          <p:grpSpPr>
            <a:xfrm flipH="1">
              <a:off x="3028521" y="2170175"/>
              <a:ext cx="1793100" cy="1395450"/>
              <a:chOff x="2679963" y="2089625"/>
              <a:chExt cx="1793100" cy="1395450"/>
            </a:xfrm>
          </p:grpSpPr>
          <p:sp>
            <p:nvSpPr>
              <p:cNvPr id="933" name="Google Shape;933;p34"/>
              <p:cNvSpPr/>
              <p:nvPr/>
            </p:nvSpPr>
            <p:spPr>
              <a:xfrm>
                <a:off x="2735038" y="32939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0" y="5048"/>
                    </a:moveTo>
                    <a:lnTo>
                      <a:pt x="9633" y="5048"/>
                    </a:lnTo>
                    <a:cubicBezTo>
                      <a:pt x="12419" y="5048"/>
                      <a:pt x="14681" y="2786"/>
                      <a:pt x="14681" y="0"/>
                    </a:cubicBezTo>
                  </a:path>
                </a:pathLst>
              </a:custGeom>
              <a:noFill/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3102038" y="2089625"/>
                <a:ext cx="1371025" cy="1204350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74" fill="none" extrusionOk="0">
                    <a:moveTo>
                      <a:pt x="40958" y="46268"/>
                    </a:moveTo>
                    <a:lnTo>
                      <a:pt x="49793" y="46268"/>
                    </a:lnTo>
                    <a:cubicBezTo>
                      <a:pt x="52579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79" y="8454"/>
                      <a:pt x="49793" y="8454"/>
                    </a:cubicBezTo>
                    <a:lnTo>
                      <a:pt x="34469" y="8454"/>
                    </a:lnTo>
                    <a:cubicBezTo>
                      <a:pt x="33815" y="8454"/>
                      <a:pt x="33207" y="8145"/>
                      <a:pt x="32814" y="7621"/>
                    </a:cubicBezTo>
                    <a:lnTo>
                      <a:pt x="29064" y="1120"/>
                    </a:lnTo>
                    <a:cubicBezTo>
                      <a:pt x="28254" y="1"/>
                      <a:pt x="26587" y="1"/>
                      <a:pt x="25766" y="1120"/>
                    </a:cubicBezTo>
                    <a:lnTo>
                      <a:pt x="22015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37" y="8454"/>
                    </a:lnTo>
                    <a:cubicBezTo>
                      <a:pt x="2251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solidFill>
                <a:schemeClr val="accent2"/>
              </a:solidFill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2679963" y="3354975"/>
                <a:ext cx="1101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204" extrusionOk="0">
                    <a:moveTo>
                      <a:pt x="2287" y="0"/>
                    </a:moveTo>
                    <a:lnTo>
                      <a:pt x="1060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70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6" name="Google Shape;936;p34"/>
            <p:cNvGrpSpPr/>
            <p:nvPr/>
          </p:nvGrpSpPr>
          <p:grpSpPr>
            <a:xfrm>
              <a:off x="3675238" y="1724113"/>
              <a:ext cx="44675" cy="263450"/>
              <a:chOff x="3765213" y="1736900"/>
              <a:chExt cx="44675" cy="26345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765213" y="1955675"/>
                <a:ext cx="446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765213" y="18794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3765213" y="18032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3765213" y="1736900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4"/>
            <p:cNvSpPr txBox="1"/>
            <p:nvPr/>
          </p:nvSpPr>
          <p:spPr>
            <a:xfrm>
              <a:off x="301207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KALİTE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KONTROL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2" name="Google Shape;942;p34"/>
            <p:cNvSpPr txBox="1"/>
            <p:nvPr/>
          </p:nvSpPr>
          <p:spPr>
            <a:xfrm>
              <a:off x="276442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Güncellenmiş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kodun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standartlara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uygunluğu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ontrol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34"/>
          <p:cNvGrpSpPr/>
          <p:nvPr/>
        </p:nvGrpSpPr>
        <p:grpSpPr>
          <a:xfrm>
            <a:off x="4892647" y="2078472"/>
            <a:ext cx="2040749" cy="2528378"/>
            <a:chOff x="4329430" y="1960313"/>
            <a:chExt cx="2040749" cy="2528378"/>
          </a:xfrm>
        </p:grpSpPr>
        <p:sp>
          <p:nvSpPr>
            <p:cNvPr id="944" name="Google Shape;944;p34"/>
            <p:cNvSpPr/>
            <p:nvPr/>
          </p:nvSpPr>
          <p:spPr>
            <a:xfrm>
              <a:off x="5116038" y="1960313"/>
              <a:ext cx="517950" cy="518250"/>
            </a:xfrm>
            <a:custGeom>
              <a:avLst/>
              <a:gdLst/>
              <a:ahLst/>
              <a:cxnLst/>
              <a:rect l="l" t="t" r="r" b="b"/>
              <a:pathLst>
                <a:path w="20718" h="20730" extrusionOk="0">
                  <a:moveTo>
                    <a:pt x="10359" y="1"/>
                  </a:moveTo>
                  <a:cubicBezTo>
                    <a:pt x="4632" y="1"/>
                    <a:pt x="1" y="4644"/>
                    <a:pt x="1" y="10371"/>
                  </a:cubicBezTo>
                  <a:cubicBezTo>
                    <a:pt x="1" y="16086"/>
                    <a:pt x="4632" y="20730"/>
                    <a:pt x="10359" y="20730"/>
                  </a:cubicBezTo>
                  <a:cubicBezTo>
                    <a:pt x="16086" y="20730"/>
                    <a:pt x="20718" y="16086"/>
                    <a:pt x="20718" y="10371"/>
                  </a:cubicBezTo>
                  <a:cubicBezTo>
                    <a:pt x="20718" y="4644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800"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75013" y="2018663"/>
              <a:ext cx="359275" cy="559925"/>
            </a:xfrm>
            <a:custGeom>
              <a:avLst/>
              <a:gdLst/>
              <a:ahLst/>
              <a:cxnLst/>
              <a:rect l="l" t="t" r="r" b="b"/>
              <a:pathLst>
                <a:path w="14371" h="22397" fill="none" extrusionOk="0">
                  <a:moveTo>
                    <a:pt x="11918" y="1"/>
                  </a:moveTo>
                  <a:cubicBezTo>
                    <a:pt x="13466" y="2298"/>
                    <a:pt x="14371" y="5061"/>
                    <a:pt x="14371" y="8037"/>
                  </a:cubicBezTo>
                  <a:cubicBezTo>
                    <a:pt x="14371" y="15967"/>
                    <a:pt x="7930" y="22396"/>
                    <a:pt x="0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34"/>
            <p:cNvGrpSpPr/>
            <p:nvPr/>
          </p:nvGrpSpPr>
          <p:grpSpPr>
            <a:xfrm>
              <a:off x="4577079" y="2094138"/>
              <a:ext cx="1793100" cy="1395125"/>
              <a:chOff x="4618913" y="2023550"/>
              <a:chExt cx="1793100" cy="1395125"/>
            </a:xfrm>
          </p:grpSpPr>
          <p:sp>
            <p:nvSpPr>
              <p:cNvPr id="947" name="Google Shape;947;p34"/>
              <p:cNvSpPr/>
              <p:nvPr/>
            </p:nvSpPr>
            <p:spPr>
              <a:xfrm>
                <a:off x="5989913" y="20884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62" y="0"/>
                      <a:pt x="0" y="2262"/>
                      <a:pt x="0" y="5048"/>
                    </a:cubicBez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4618913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83" y="1905"/>
                    </a:moveTo>
                    <a:lnTo>
                      <a:pt x="5036" y="1905"/>
                    </a:lnTo>
                    <a:cubicBezTo>
                      <a:pt x="2250" y="1905"/>
                      <a:pt x="0" y="4167"/>
                      <a:pt x="0" y="6954"/>
                    </a:cubicBezTo>
                    <a:lnTo>
                      <a:pt x="0" y="34671"/>
                    </a:lnTo>
                    <a:cubicBezTo>
                      <a:pt x="0" y="37457"/>
                      <a:pt x="2250" y="39719"/>
                      <a:pt x="5036" y="39719"/>
                    </a:cubicBezTo>
                    <a:lnTo>
                      <a:pt x="20372" y="39719"/>
                    </a:lnTo>
                    <a:cubicBezTo>
                      <a:pt x="21027" y="39719"/>
                      <a:pt x="21634" y="40029"/>
                      <a:pt x="22015" y="40553"/>
                    </a:cubicBezTo>
                    <a:lnTo>
                      <a:pt x="25765" y="47054"/>
                    </a:lnTo>
                    <a:cubicBezTo>
                      <a:pt x="26587" y="48161"/>
                      <a:pt x="28254" y="48161"/>
                      <a:pt x="29063" y="47054"/>
                    </a:cubicBezTo>
                    <a:lnTo>
                      <a:pt x="32814" y="40553"/>
                    </a:lnTo>
                    <a:cubicBezTo>
                      <a:pt x="33207" y="40029"/>
                      <a:pt x="33814" y="39719"/>
                      <a:pt x="34469" y="39719"/>
                    </a:cubicBezTo>
                    <a:lnTo>
                      <a:pt x="49792" y="39719"/>
                    </a:lnTo>
                    <a:cubicBezTo>
                      <a:pt x="52578" y="39719"/>
                      <a:pt x="54840" y="37457"/>
                      <a:pt x="54840" y="34671"/>
                    </a:cubicBezTo>
                    <a:lnTo>
                      <a:pt x="54840" y="0"/>
                    </a:ln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301863" y="2023550"/>
                <a:ext cx="11015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192" extrusionOk="0">
                    <a:moveTo>
                      <a:pt x="24" y="0"/>
                    </a:moveTo>
                    <a:lnTo>
                      <a:pt x="2274" y="2572"/>
                    </a:lnTo>
                    <a:lnTo>
                      <a:pt x="0" y="5180"/>
                    </a:lnTo>
                    <a:lnTo>
                      <a:pt x="12" y="5192"/>
                    </a:lnTo>
                    <a:lnTo>
                      <a:pt x="2119" y="5192"/>
                    </a:lnTo>
                    <a:lnTo>
                      <a:pt x="3334" y="3799"/>
                    </a:lnTo>
                    <a:lnTo>
                      <a:pt x="4405" y="257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34"/>
            <p:cNvGrpSpPr/>
            <p:nvPr/>
          </p:nvGrpSpPr>
          <p:grpSpPr>
            <a:xfrm>
              <a:off x="5240393" y="3673163"/>
              <a:ext cx="44375" cy="263450"/>
              <a:chOff x="5282088" y="3508250"/>
              <a:chExt cx="44375" cy="2634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82088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3" y="1"/>
                    </a:moveTo>
                    <a:cubicBezTo>
                      <a:pt x="405" y="1"/>
                      <a:pt x="0" y="394"/>
                      <a:pt x="0" y="894"/>
                    </a:cubicBezTo>
                    <a:cubicBezTo>
                      <a:pt x="0" y="1382"/>
                      <a:pt x="405" y="1775"/>
                      <a:pt x="893" y="1775"/>
                    </a:cubicBezTo>
                    <a:cubicBezTo>
                      <a:pt x="1381" y="1775"/>
                      <a:pt x="1774" y="1382"/>
                      <a:pt x="1774" y="894"/>
                    </a:cubicBezTo>
                    <a:cubicBezTo>
                      <a:pt x="1774" y="394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5282088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5282088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5282088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5" name="Google Shape;955;p34"/>
            <p:cNvSpPr txBox="1"/>
            <p:nvPr/>
          </p:nvSpPr>
          <p:spPr>
            <a:xfrm>
              <a:off x="4577080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OPERASYON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6" name="Google Shape;956;p34"/>
            <p:cNvSpPr txBox="1"/>
            <p:nvPr/>
          </p:nvSpPr>
          <p:spPr>
            <a:xfrm>
              <a:off x="4329430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Yazılım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kullanıcıların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kullanımına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sunulur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6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Yazılımı dağıtma süreci manueldi.</a:t>
            </a:r>
            <a:br>
              <a:rPr lang="es" dirty="0"/>
            </a:br>
            <a:endParaRPr dirty="0">
              <a:solidFill>
                <a:schemeClr val="dk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Kod geliştirilir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Kalite kontrol ekibi testleri gerçekleştirilir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Operasyon ekibi yazılımı dağıtır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İnsan eforuna dayalı, hataya açık ve verimsiz süreçler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Yavaş dağıtım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Uzun geribildirim döngüleri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Kompleks ve riski dağıtım süreçleri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Nasıl Ortaya Çıktı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4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Kalite kontrol ve dağıtım süreçlerini otomatize etmek</a:t>
            </a:r>
            <a:br>
              <a:rPr lang="es" dirty="0"/>
            </a:br>
            <a:endParaRPr lang="en-GB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Kodun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küçük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değişiklerle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sıkça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güncellenmesi</a:t>
            </a:r>
            <a:endParaRPr lang="en-GB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Kalite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kontrol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dağıtımın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otomatize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edilmesi</a:t>
            </a:r>
            <a:endParaRPr lang="en-GB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Geliştirmelerin kullanıcılarla hızlıca buluşması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Sonuç olarak sürekli iyileşen ürün ve mutlu kullanıcılar.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Ana Fikir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1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Integration (</a:t>
            </a:r>
            <a:r>
              <a:rPr lang="en" dirty="0" err="1"/>
              <a:t>Sürekli</a:t>
            </a:r>
            <a:r>
              <a:rPr lang="en" dirty="0"/>
              <a:t> </a:t>
            </a:r>
            <a:r>
              <a:rPr lang="en" dirty="0" err="1"/>
              <a:t>Entegrasyon</a:t>
            </a:r>
            <a:r>
              <a:rPr lang="en" dirty="0"/>
              <a:t>)</a:t>
            </a:r>
            <a:endParaRPr dirty="0"/>
          </a:p>
        </p:txBody>
      </p:sp>
      <p:cxnSp>
        <p:nvCxnSpPr>
          <p:cNvPr id="1219" name="Google Shape;1219;p40"/>
          <p:cNvCxnSpPr>
            <a:stCxn id="1220" idx="0"/>
          </p:cNvCxnSpPr>
          <p:nvPr/>
        </p:nvCxnSpPr>
        <p:spPr>
          <a:xfrm rot="5400000" flipH="1">
            <a:off x="826975" y="888813"/>
            <a:ext cx="626100" cy="24555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221" name="Google Shape;1221;p40"/>
          <p:cNvGrpSpPr/>
          <p:nvPr/>
        </p:nvGrpSpPr>
        <p:grpSpPr>
          <a:xfrm>
            <a:off x="1532425" y="2429613"/>
            <a:ext cx="3026400" cy="1668600"/>
            <a:chOff x="1532425" y="2429613"/>
            <a:chExt cx="3026400" cy="1668600"/>
          </a:xfrm>
        </p:grpSpPr>
        <p:sp>
          <p:nvSpPr>
            <p:cNvPr id="1220" name="Google Shape;1220;p40"/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2" name="Google Shape;1222;p40"/>
            <p:cNvCxnSpPr>
              <a:stCxn id="1220" idx="1"/>
              <a:endCxn id="1223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name="adj1" fmla="val -7868"/>
                <a:gd name="adj2" fmla="val 330995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4" name="Google Shape;1224;p40"/>
            <p:cNvSpPr txBox="1"/>
            <p:nvPr/>
          </p:nvSpPr>
          <p:spPr>
            <a:xfrm>
              <a:off x="1674625" y="2760877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GELİŞTİRME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5" name="Google Shape;1225;p40"/>
            <p:cNvSpPr txBox="1"/>
            <p:nvPr/>
          </p:nvSpPr>
          <p:spPr>
            <a:xfrm>
              <a:off x="1696225" y="3140863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versiyon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kontrol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sistemine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gönderilir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40"/>
          <p:cNvGrpSpPr/>
          <p:nvPr/>
        </p:nvGrpSpPr>
        <p:grpSpPr>
          <a:xfrm>
            <a:off x="3723551" y="1410388"/>
            <a:ext cx="3026400" cy="2177400"/>
            <a:chOff x="3723551" y="1410388"/>
            <a:chExt cx="3026400" cy="2177400"/>
          </a:xfrm>
        </p:grpSpPr>
        <p:sp>
          <p:nvSpPr>
            <p:cNvPr id="1223" name="Google Shape;1223;p40"/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27" name="Google Shape;1227;p40"/>
            <p:cNvCxnSpPr>
              <a:stCxn id="1223" idx="1"/>
              <a:endCxn id="1228" idx="0"/>
            </p:cNvCxnSpPr>
            <p:nvPr/>
          </p:nvCxnSpPr>
          <p:spPr>
            <a:xfrm rot="10800000" flipH="1">
              <a:off x="3723551" y="1410388"/>
              <a:ext cx="3026400" cy="1343100"/>
            </a:xfrm>
            <a:prstGeom prst="bentConnector4">
              <a:avLst>
                <a:gd name="adj1" fmla="val -7868"/>
                <a:gd name="adj2" fmla="val 11773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9" name="Google Shape;1229;p40"/>
            <p:cNvSpPr txBox="1"/>
            <p:nvPr/>
          </p:nvSpPr>
          <p:spPr>
            <a:xfrm>
              <a:off x="3865750" y="22504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DERLEME </a:t>
              </a:r>
              <a:r>
                <a:rPr lang="en" sz="16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</a:t>
              </a: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TEST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0" name="Google Shape;1230;p40"/>
            <p:cNvSpPr txBox="1"/>
            <p:nvPr/>
          </p:nvSpPr>
          <p:spPr>
            <a:xfrm>
              <a:off x="3887350" y="26304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Kod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derlenir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çalıştırılır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5914678" y="1410388"/>
            <a:ext cx="3487050" cy="2925000"/>
            <a:chOff x="5914678" y="1410388"/>
            <a:chExt cx="3487050" cy="2925000"/>
          </a:xfrm>
        </p:grpSpPr>
        <p:sp>
          <p:nvSpPr>
            <p:cNvPr id="1228" name="Google Shape;1228;p40"/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32" name="Google Shape;1232;p40"/>
            <p:cNvCxnSpPr>
              <a:stCxn id="1228" idx="2"/>
            </p:cNvCxnSpPr>
            <p:nvPr/>
          </p:nvCxnSpPr>
          <p:spPr>
            <a:xfrm rot="16200000" flipH="1">
              <a:off x="7447678" y="2381338"/>
              <a:ext cx="1256400" cy="2651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3" name="Google Shape;1233;p40"/>
            <p:cNvSpPr txBox="1"/>
            <p:nvPr/>
          </p:nvSpPr>
          <p:spPr>
            <a:xfrm>
              <a:off x="6056801" y="1722688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ENTEGRASYON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4" name="Google Shape;1234;p40"/>
            <p:cNvSpPr txBox="1"/>
            <p:nvPr/>
          </p:nvSpPr>
          <p:spPr>
            <a:xfrm>
              <a:off x="6080700" y="21216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başarılı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olursa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entegre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9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Neden ?</a:t>
            </a:r>
            <a:endParaRPr sz="2400" dirty="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HATALARIN ÖNÜNE GEÇME</a:t>
            </a:r>
            <a:endParaRPr dirty="0"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026600" y="2667875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Hatalan önceden tepit edilir ve düzeltilir</a:t>
            </a:r>
            <a:endParaRPr dirty="0"/>
          </a:p>
        </p:txBody>
      </p:sp>
      <p:sp>
        <p:nvSpPr>
          <p:cNvPr id="275" name="Google Shape;275;p41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SÜREKLİ İYİLEŞTİRME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subTitle" idx="4"/>
          </p:nvPr>
        </p:nvSpPr>
        <p:spPr>
          <a:xfrm>
            <a:off x="3515252" y="26678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Yazılım sürekli olarak geliştirilir ve iyileştirilir</a:t>
            </a:r>
            <a:endParaRPr dirty="0"/>
          </a:p>
        </p:txBody>
      </p:sp>
      <p:sp>
        <p:nvSpPr>
          <p:cNvPr id="277" name="Google Shape;277;p41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KALİTE KONTROL</a:t>
            </a:r>
            <a:endParaRPr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subTitle" idx="6"/>
          </p:nvPr>
        </p:nvSpPr>
        <p:spPr>
          <a:xfrm>
            <a:off x="5925151" y="26678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Kalite kontrol adımları otomatize edilir ve ürünün standartlara uyguluğu garanti edilir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3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Continuous Delivery (</a:t>
            </a:r>
            <a:r>
              <a:rPr lang="en" sz="2000" dirty="0" err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Sürekli</a:t>
            </a: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2000" dirty="0" err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Dağıtım</a:t>
            </a: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)</a:t>
            </a:r>
            <a:endParaRPr sz="20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5529038" y="232146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Kalite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ontrol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sürecinden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geçmiş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ürünün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kullanıcı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hızlı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şekilde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buluşmasını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sağlanır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9"/>
          <p:cNvGrpSpPr/>
          <p:nvPr/>
        </p:nvGrpSpPr>
        <p:grpSpPr>
          <a:xfrm>
            <a:off x="983950" y="719064"/>
            <a:ext cx="1651338" cy="2325956"/>
            <a:chOff x="983950" y="719064"/>
            <a:chExt cx="1651338" cy="2325956"/>
          </a:xfrm>
        </p:grpSpPr>
        <p:sp>
          <p:nvSpPr>
            <p:cNvPr id="217" name="Google Shape;217;p19"/>
            <p:cNvSpPr/>
            <p:nvPr/>
          </p:nvSpPr>
          <p:spPr>
            <a:xfrm>
              <a:off x="983950" y="719064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662945" y="1433175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064320" y="742544"/>
              <a:ext cx="1570969" cy="1264065"/>
            </a:xfrm>
            <a:custGeom>
              <a:avLst/>
              <a:gdLst/>
              <a:ahLst/>
              <a:cxnLst/>
              <a:rect l="l" t="t" r="r" b="b"/>
              <a:pathLst>
                <a:path w="68177" h="54858" extrusionOk="0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223" name="Google Shape;223;p19"/>
            <p:cNvSpPr/>
            <p:nvPr/>
          </p:nvSpPr>
          <p:spPr>
            <a:xfrm>
              <a:off x="2422587" y="660100"/>
              <a:ext cx="2325956" cy="1438428"/>
            </a:xfrm>
            <a:custGeom>
              <a:avLst/>
              <a:gdLst/>
              <a:ahLst/>
              <a:cxnLst/>
              <a:rect l="l" t="t" r="r" b="b"/>
              <a:pathLst>
                <a:path w="100942" h="62425" extrusionOk="0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422310" y="1338819"/>
              <a:ext cx="1612099" cy="759688"/>
            </a:xfrm>
            <a:custGeom>
              <a:avLst/>
              <a:gdLst/>
              <a:ahLst/>
              <a:cxnLst/>
              <a:rect l="l" t="t" r="r" b="b"/>
              <a:pathLst>
                <a:path w="69962" h="32969" extrusionOk="0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453568" y="742106"/>
              <a:ext cx="1336926" cy="1570945"/>
            </a:xfrm>
            <a:custGeom>
              <a:avLst/>
              <a:gdLst/>
              <a:ahLst/>
              <a:cxnLst/>
              <a:rect l="l" t="t" r="r" b="b"/>
              <a:pathLst>
                <a:path w="58020" h="68176" extrusionOk="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229" name="Google Shape;229;p19"/>
            <p:cNvSpPr/>
            <p:nvPr/>
          </p:nvSpPr>
          <p:spPr>
            <a:xfrm>
              <a:off x="1043213" y="3044925"/>
              <a:ext cx="2325680" cy="1438451"/>
            </a:xfrm>
            <a:custGeom>
              <a:avLst/>
              <a:gdLst/>
              <a:ahLst/>
              <a:cxnLst/>
              <a:rect l="l" t="t" r="r" b="b"/>
              <a:pathLst>
                <a:path w="100930" h="62426" extrusionOk="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757048" y="3044925"/>
              <a:ext cx="1612099" cy="759711"/>
            </a:xfrm>
            <a:custGeom>
              <a:avLst/>
              <a:gdLst/>
              <a:ahLst/>
              <a:cxnLst/>
              <a:rect l="l" t="t" r="r" b="b"/>
              <a:pathLst>
                <a:path w="69962" h="32970" extrusionOk="0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91899" y="2824922"/>
              <a:ext cx="1336926" cy="1571199"/>
            </a:xfrm>
            <a:custGeom>
              <a:avLst/>
              <a:gdLst/>
              <a:ahLst/>
              <a:cxnLst/>
              <a:rect l="l" t="t" r="r" b="b"/>
              <a:pathLst>
                <a:path w="58020" h="68187" extrusionOk="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235" name="Google Shape;235;p19"/>
            <p:cNvSpPr/>
            <p:nvPr/>
          </p:nvSpPr>
          <p:spPr>
            <a:xfrm>
              <a:off x="3368797" y="2098461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369074" y="2098461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147135" y="3131355"/>
              <a:ext cx="1570945" cy="1264135"/>
            </a:xfrm>
            <a:custGeom>
              <a:avLst/>
              <a:gdLst/>
              <a:ahLst/>
              <a:cxnLst/>
              <a:rect l="l" t="t" r="r" b="b"/>
              <a:pathLst>
                <a:path w="68176" h="54861" extrusionOk="0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1913133" y="1589007"/>
            <a:ext cx="1965479" cy="1965456"/>
          </a:xfrm>
          <a:custGeom>
            <a:avLst/>
            <a:gdLst/>
            <a:ahLst/>
            <a:cxnLst/>
            <a:rect l="l" t="t" r="r" b="b"/>
            <a:pathLst>
              <a:path w="85298" h="85297" extrusionOk="0">
                <a:moveTo>
                  <a:pt x="42649" y="0"/>
                </a:moveTo>
                <a:cubicBezTo>
                  <a:pt x="19087" y="0"/>
                  <a:pt x="1" y="19098"/>
                  <a:pt x="1" y="42649"/>
                </a:cubicBezTo>
                <a:cubicBezTo>
                  <a:pt x="1" y="66199"/>
                  <a:pt x="19087" y="85297"/>
                  <a:pt x="42649" y="85297"/>
                </a:cubicBezTo>
                <a:cubicBezTo>
                  <a:pt x="66200" y="85297"/>
                  <a:pt x="85297" y="66199"/>
                  <a:pt x="85297" y="42649"/>
                </a:cubicBezTo>
                <a:cubicBezTo>
                  <a:pt x="85297" y="19098"/>
                  <a:pt x="66200" y="0"/>
                  <a:pt x="42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1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Avantajları</a:t>
            </a:r>
            <a:endParaRPr sz="24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39"/>
          <p:cNvSpPr txBox="1">
            <a:spLocks noGrp="1"/>
          </p:cNvSpPr>
          <p:nvPr>
            <p:ph type="subTitle" idx="1"/>
          </p:nvPr>
        </p:nvSpPr>
        <p:spPr>
          <a:xfrm>
            <a:off x="1094175" y="157155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Dağıtım süreci </a:t>
            </a:r>
            <a:r>
              <a:rPr lang="tr-TR" dirty="0" err="1"/>
              <a:t>otomatize</a:t>
            </a:r>
            <a:r>
              <a:rPr lang="tr-TR" dirty="0"/>
              <a:t> edilir ve istenildiği takdirde gerçekleştirilir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Uygulamanın markete daha hızlı çıkar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3"/>
          </p:nvPr>
        </p:nvSpPr>
        <p:spPr>
          <a:xfrm>
            <a:off x="4818373" y="157155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İnsan hatasına açık karmaşık süreçlerden uzaklaşılır ve riskler düşer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 err="1"/>
              <a:t>Operasyonel</a:t>
            </a:r>
            <a:r>
              <a:rPr lang="tr-TR" dirty="0"/>
              <a:t> maliyetler azalır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25656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279</Words>
  <Application>Microsoft Macintosh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Ubuntu</vt:lpstr>
      <vt:lpstr>Arvo</vt:lpstr>
      <vt:lpstr>Arial</vt:lpstr>
      <vt:lpstr>Fira Sans Extra Condensed Medium</vt:lpstr>
      <vt:lpstr>Ubuntu Light</vt:lpstr>
      <vt:lpstr>Bodoni</vt:lpstr>
      <vt:lpstr>Roboto</vt:lpstr>
      <vt:lpstr>Minimal Charm</vt:lpstr>
      <vt:lpstr>CI/CD NEDİR?</vt:lpstr>
      <vt:lpstr>PowerPoint Presentation</vt:lpstr>
      <vt:lpstr>Yazılım Nasıl Dağıtılır ?</vt:lpstr>
      <vt:lpstr>Nasıl Ortaya Çıktı</vt:lpstr>
      <vt:lpstr>Ana Fikir</vt:lpstr>
      <vt:lpstr>Continuous Integration (Sürekli Entegrasyon)</vt:lpstr>
      <vt:lpstr>Neden ?</vt:lpstr>
      <vt:lpstr>PowerPoint Presentation</vt:lpstr>
      <vt:lpstr>Avantajları</vt:lpstr>
      <vt:lpstr>Kısaca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NEDİR?</dc:title>
  <cp:lastModifiedBy>Celayir, Muratcan</cp:lastModifiedBy>
  <cp:revision>28</cp:revision>
  <dcterms:modified xsi:type="dcterms:W3CDTF">2020-11-04T22:32:07Z</dcterms:modified>
</cp:coreProperties>
</file>