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07" r:id="rId3"/>
    <p:sldId id="304" r:id="rId4"/>
    <p:sldId id="311" r:id="rId5"/>
    <p:sldId id="312" r:id="rId6"/>
    <p:sldId id="305" r:id="rId7"/>
    <p:sldId id="306" r:id="rId8"/>
    <p:sldId id="308" r:id="rId9"/>
    <p:sldId id="313" r:id="rId10"/>
    <p:sldId id="314" r:id="rId11"/>
    <p:sldId id="315" r:id="rId12"/>
  </p:sldIdLst>
  <p:sldSz cx="9144000" cy="5143500" type="screen16x9"/>
  <p:notesSz cx="6858000" cy="9144000"/>
  <p:embeddedFontLst>
    <p:embeddedFont>
      <p:font typeface="Arvo" panose="020B0604020202020204" charset="-94"/>
      <p:regular r:id="rId14"/>
      <p:bold r:id="rId15"/>
      <p:italic r:id="rId16"/>
      <p:boldItalic r:id="rId17"/>
    </p:embeddedFont>
    <p:embeddedFont>
      <p:font typeface="Ubuntu Light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Ubuntu" panose="020B0604020202020204" charset="0"/>
      <p:regular r:id="rId26"/>
      <p:bold r:id="rId27"/>
      <p:italic r:id="rId28"/>
      <p:boldItalic r:id="rId29"/>
    </p:embeddedFont>
    <p:embeddedFont>
      <p:font typeface="Bodoni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32026-29B4-4EAC-9494-84C606D6B3D7}">
  <a:tblStyle styleId="{DC132026-29B4-4EAC-9494-84C606D6B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F1D111-DF81-4919-B196-2355C11C06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200" d="100"/>
          <a:sy n="200" d="100"/>
        </p:scale>
        <p:origin x="3138" y="15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8729d97241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8729d97241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9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4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7ab7bf3e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87ab7bf3e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40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8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9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8729d97241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8729d97241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9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eb61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eb61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8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40acf4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40acf4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7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8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12" y="3191393"/>
            <a:ext cx="1777555" cy="17775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84" y="4609917"/>
            <a:ext cx="603010" cy="603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9212"/>
            <a:ext cx="8216087" cy="319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1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7" r:id="rId4"/>
    <p:sldLayoutId id="2147483659" r:id="rId5"/>
    <p:sldLayoutId id="2147483662" r:id="rId6"/>
    <p:sldLayoutId id="2147483664" r:id="rId7"/>
    <p:sldLayoutId id="2147483665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CI/CD NEDİR?</a:t>
            </a:r>
            <a:endParaRPr i="1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BASİTÇE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Kısaca</a:t>
            </a:r>
            <a:endParaRPr dirty="0"/>
          </a:p>
        </p:txBody>
      </p:sp>
      <p:grpSp>
        <p:nvGrpSpPr>
          <p:cNvPr id="1240" name="Google Shape;1240;p41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41" name="Google Shape;1241;p41"/>
            <p:cNvSpPr/>
            <p:nvPr/>
          </p:nvSpPr>
          <p:spPr>
            <a:xfrm>
              <a:off x="197297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2" name="Google Shape;1242;p41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ARTAN KALİTE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3" name="Google Shape;1243;p41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önce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adresine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teslim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2091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46" name="Google Shape;1246;p41"/>
            <p:cNvSpPr/>
            <p:nvPr/>
          </p:nvSpPr>
          <p:spPr>
            <a:xfrm>
              <a:off x="3352628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7" name="Google Shape;1247;p41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KALITE KONTROL</a:t>
              </a:r>
              <a:endParaRPr sz="16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8" name="Google Shape;1248;p41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kalitesi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otomatize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ile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garanti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469243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0" name="Google Shape;1250;p41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51" name="Google Shape;1251;p41"/>
            <p:cNvSpPr/>
            <p:nvPr/>
          </p:nvSpPr>
          <p:spPr>
            <a:xfrm>
              <a:off x="4728301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2" name="Google Shape;1252;p41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OTOMATIZASYON</a:t>
              </a:r>
              <a:endParaRPr sz="16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1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Basit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yönetilebilir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süreçler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uygulanır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849555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5706155" y="2184630"/>
            <a:ext cx="1866300" cy="2175004"/>
            <a:chOff x="5706155" y="2184630"/>
            <a:chExt cx="1866300" cy="2175004"/>
          </a:xfrm>
        </p:grpSpPr>
        <p:sp>
          <p:nvSpPr>
            <p:cNvPr id="1256" name="Google Shape;1256;p41"/>
            <p:cNvSpPr/>
            <p:nvPr/>
          </p:nvSpPr>
          <p:spPr>
            <a:xfrm>
              <a:off x="6109270" y="2184630"/>
              <a:ext cx="1063392" cy="122514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7" name="Google Shape;1257;p41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ARTI DEĞER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8" name="Google Shape;1258;p41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Ürünü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geliştirmek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için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daha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fazla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zaman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6224580" y="2321276"/>
              <a:ext cx="826184" cy="951859"/>
            </a:xfrm>
            <a:custGeom>
              <a:avLst/>
              <a:gdLst/>
              <a:ahLst/>
              <a:cxnLst/>
              <a:rect l="l" t="t" r="r" b="b"/>
              <a:pathLst>
                <a:path w="54814" h="63152" extrusionOk="0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60" name="Google Shape;1260;p41"/>
          <p:cNvSpPr/>
          <p:nvPr/>
        </p:nvSpPr>
        <p:spPr>
          <a:xfrm>
            <a:off x="3122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1"/>
          <p:cNvSpPr/>
          <p:nvPr/>
        </p:nvSpPr>
        <p:spPr>
          <a:xfrm>
            <a:off x="4500102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1"/>
          <p:cNvSpPr/>
          <p:nvPr/>
        </p:nvSpPr>
        <p:spPr>
          <a:xfrm>
            <a:off x="5878440" y="2729022"/>
            <a:ext cx="144104" cy="136377"/>
          </a:xfrm>
          <a:custGeom>
            <a:avLst/>
            <a:gdLst/>
            <a:ahLst/>
            <a:cxnLst/>
            <a:rect l="l" t="t" r="r" b="b"/>
            <a:pathLst>
              <a:path w="5763" h="5454" extrusionOk="0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3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8" name="Google Shape;918;p61"/>
          <p:cNvCxnSpPr/>
          <p:nvPr/>
        </p:nvCxnSpPr>
        <p:spPr>
          <a:xfrm>
            <a:off x="4233850" y="33741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32994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Teşekkürler</a:t>
            </a:r>
            <a:endParaRPr dirty="0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11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4730"/>
            <a:ext cx="9144000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2700" dirty="0"/>
              <a:t>Yapılan geliştirmeleri, son kullanıcı ile hızlı, güvenilir ve sürdürülebilir şekilde teslim etme pratikleri</a:t>
            </a:r>
            <a:endParaRPr sz="2700" b="1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i="0"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3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Yazılım</a:t>
            </a:r>
            <a:r>
              <a:rPr lang="en" dirty="0"/>
              <a:t> </a:t>
            </a:r>
            <a:r>
              <a:rPr lang="en" dirty="0" err="1"/>
              <a:t>Nasıl</a:t>
            </a:r>
            <a:r>
              <a:rPr lang="en" dirty="0"/>
              <a:t> </a:t>
            </a:r>
            <a:r>
              <a:rPr lang="en" dirty="0" err="1"/>
              <a:t>Dağıtılır</a:t>
            </a:r>
            <a:r>
              <a:rPr lang="en" dirty="0"/>
              <a:t> ?</a:t>
            </a:r>
            <a:endParaRPr dirty="0"/>
          </a:p>
        </p:txBody>
      </p:sp>
      <p:grpSp>
        <p:nvGrpSpPr>
          <p:cNvPr id="915" name="Google Shape;915;p34"/>
          <p:cNvGrpSpPr/>
          <p:nvPr/>
        </p:nvGrpSpPr>
        <p:grpSpPr>
          <a:xfrm>
            <a:off x="1795505" y="2078472"/>
            <a:ext cx="2040775" cy="2528378"/>
            <a:chOff x="1232288" y="1960313"/>
            <a:chExt cx="2040775" cy="2528378"/>
          </a:xfrm>
        </p:grpSpPr>
        <p:sp>
          <p:nvSpPr>
            <p:cNvPr id="916" name="Google Shape;916;p34"/>
            <p:cNvSpPr/>
            <p:nvPr/>
          </p:nvSpPr>
          <p:spPr>
            <a:xfrm>
              <a:off x="2018488" y="1960313"/>
              <a:ext cx="518250" cy="518250"/>
            </a:xfrm>
            <a:custGeom>
              <a:avLst/>
              <a:gdLst/>
              <a:ahLst/>
              <a:cxnLst/>
              <a:rect l="l" t="t" r="r" b="b"/>
              <a:pathLst>
                <a:path w="20730" h="20730" extrusionOk="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277738" y="2018663"/>
              <a:ext cx="359000" cy="559925"/>
            </a:xfrm>
            <a:custGeom>
              <a:avLst/>
              <a:gdLst/>
              <a:ahLst/>
              <a:cxnLst/>
              <a:rect l="l" t="t" r="r" b="b"/>
              <a:pathLst>
                <a:path w="14360" h="22397" fill="none" extrusionOk="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34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19" name="Google Shape;919;p34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w="4077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192" extrusionOk="0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34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4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geliştirilir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değişiklik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test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9" name="Google Shape;929;p34"/>
          <p:cNvGrpSpPr/>
          <p:nvPr/>
        </p:nvGrpSpPr>
        <p:grpSpPr>
          <a:xfrm>
            <a:off x="3327642" y="1269581"/>
            <a:ext cx="2057196" cy="2553791"/>
            <a:chOff x="2764425" y="1151422"/>
            <a:chExt cx="2057196" cy="2553791"/>
          </a:xfrm>
        </p:grpSpPr>
        <p:sp>
          <p:nvSpPr>
            <p:cNvPr id="930" name="Google Shape;930;p34"/>
            <p:cNvSpPr/>
            <p:nvPr/>
          </p:nvSpPr>
          <p:spPr>
            <a:xfrm>
              <a:off x="3706538" y="3084563"/>
              <a:ext cx="518250" cy="517950"/>
            </a:xfrm>
            <a:custGeom>
              <a:avLst/>
              <a:gdLst/>
              <a:ahLst/>
              <a:cxnLst/>
              <a:rect l="l" t="t" r="r" b="b"/>
              <a:pathLst>
                <a:path w="20730" h="20718" extrusionOk="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3526163" y="3098563"/>
              <a:ext cx="325650" cy="606650"/>
            </a:xfrm>
            <a:custGeom>
              <a:avLst/>
              <a:gdLst/>
              <a:ahLst/>
              <a:cxnLst/>
              <a:rect l="l" t="t" r="r" b="b"/>
              <a:pathLst>
                <a:path w="13026" h="24266" fill="none" extrusionOk="0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34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74" fill="none" extrusionOk="0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w="40775" cap="flat" cmpd="sng">
                <a:solidFill>
                  <a:schemeClr val="accent2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204" extrusionOk="0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6" name="Google Shape;936;p34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37" name="Google Shape;937;p34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75" extrusionOk="0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4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KALİTE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KONTROL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34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Güncellenmiş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kodun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standartlara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uygunluğu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ontrol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3" name="Google Shape;943;p34"/>
          <p:cNvGrpSpPr/>
          <p:nvPr/>
        </p:nvGrpSpPr>
        <p:grpSpPr>
          <a:xfrm>
            <a:off x="4892647" y="2078472"/>
            <a:ext cx="2040749" cy="2528378"/>
            <a:chOff x="4329430" y="1960313"/>
            <a:chExt cx="2040749" cy="2528378"/>
          </a:xfrm>
        </p:grpSpPr>
        <p:sp>
          <p:nvSpPr>
            <p:cNvPr id="944" name="Google Shape;944;p34"/>
            <p:cNvSpPr/>
            <p:nvPr/>
          </p:nvSpPr>
          <p:spPr>
            <a:xfrm>
              <a:off x="5116038" y="1960313"/>
              <a:ext cx="517950" cy="518250"/>
            </a:xfrm>
            <a:custGeom>
              <a:avLst/>
              <a:gdLst/>
              <a:ahLst/>
              <a:cxnLst/>
              <a:rect l="l" t="t" r="r" b="b"/>
              <a:pathLst>
                <a:path w="20718" h="20730" extrusionOk="0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375013" y="2018663"/>
              <a:ext cx="359275" cy="559925"/>
            </a:xfrm>
            <a:custGeom>
              <a:avLst/>
              <a:gdLst/>
              <a:ahLst/>
              <a:cxnLst/>
              <a:rect l="l" t="t" r="r" b="b"/>
              <a:pathLst>
                <a:path w="14371" h="22397" fill="none" extrusionOk="0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w="815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34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47" name="Google Shape;947;p34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14681" h="5049" fill="none" extrusionOk="0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avLst/>
                <a:gdLst/>
                <a:ahLst/>
                <a:cxnLst/>
                <a:rect l="l" t="t" r="r" b="b"/>
                <a:pathLst>
                  <a:path w="54841" h="48161" fill="none" extrusionOk="0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w="40775" cap="flat" cmpd="sng">
                <a:solidFill>
                  <a:schemeClr val="accent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192" extrusionOk="0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0" name="Google Shape;950;p34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75" extrusionOk="0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787" extrusionOk="0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5" name="Google Shape;955;p34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OPERASYON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6" name="Google Shape;956;p34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Yazılım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kullanıcıların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kullanımına</a:t>
              </a:r>
              <a:r>
                <a:rPr lang="en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sunulur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6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Yazılımı dağıtma süreci manueldi.</a:t>
            </a:r>
            <a:br>
              <a:rPr lang="es" dirty="0"/>
            </a:br>
            <a:endParaRPr dirty="0">
              <a:solidFill>
                <a:schemeClr val="dk2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 geliştirilir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 kontrol ekibi testleri gerçekleştirilir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Operasyon ekibi yazılımı dağıtır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İnsan eforuna dayalı, hataya açık ve verimsiz süreçler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Yavaş dağıtım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Uzun geribildirim döngüleri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Kompleks ve riski dağıtım süreçleri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Nasıl Ortaya Çıktı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4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Kalite kontrol ve dağıtım süreçlerini otomatize etmek</a:t>
            </a:r>
            <a:br>
              <a:rPr lang="es" dirty="0"/>
            </a:br>
            <a:endParaRPr lang="en-GB" dirty="0">
              <a:solidFill>
                <a:schemeClr val="dk2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Kodun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küçük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değişiklerle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sıkça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güncellenmesi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Kalite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kontrol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ve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dağıtımın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otomatize</a:t>
            </a:r>
            <a:r>
              <a:rPr lang="en-GB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b="1" dirty="0" err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edilmesi</a:t>
            </a:r>
            <a:endParaRPr lang="en-GB"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Geliştirmelerin kullanıcılarla hızlıca buluşması</a:t>
            </a:r>
            <a:endParaRPr b="1" dirty="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Sonuç olarak sürekli iyileşen ürün ve mutlu kullanıcılar.</a:t>
            </a:r>
          </a:p>
        </p:txBody>
      </p:sp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Ana Fikir</a:t>
            </a:r>
            <a:endParaRPr sz="2400"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1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Integration (</a:t>
            </a:r>
            <a:r>
              <a:rPr lang="en" dirty="0" err="1"/>
              <a:t>Sürekli</a:t>
            </a:r>
            <a:r>
              <a:rPr lang="en" dirty="0"/>
              <a:t> </a:t>
            </a:r>
            <a:r>
              <a:rPr lang="en" dirty="0" err="1"/>
              <a:t>Entegrasyon</a:t>
            </a:r>
            <a:r>
              <a:rPr lang="en" dirty="0"/>
              <a:t>)</a:t>
            </a:r>
            <a:endParaRPr dirty="0"/>
          </a:p>
        </p:txBody>
      </p:sp>
      <p:cxnSp>
        <p:nvCxnSpPr>
          <p:cNvPr id="1219" name="Google Shape;1219;p40"/>
          <p:cNvCxnSpPr>
            <a:stCxn id="1220" idx="0"/>
          </p:cNvCxnSpPr>
          <p:nvPr/>
        </p:nvCxnSpPr>
        <p:spPr>
          <a:xfrm rot="5400000" flipH="1">
            <a:off x="826975" y="888813"/>
            <a:ext cx="626100" cy="24555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221" name="Google Shape;1221;p40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20" name="Google Shape;1220;p40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2" name="Google Shape;1222;p40"/>
            <p:cNvCxnSpPr>
              <a:stCxn id="1220" idx="1"/>
              <a:endCxn id="1223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name="adj1" fmla="val -7868"/>
                <a:gd name="adj2" fmla="val 330995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4" name="Google Shape;1224;p40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GELİŞTİRME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5" name="Google Shape;1225;p40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versiyon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kontrol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sistemine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gönderilir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40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23" name="Google Shape;1223;p40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27" name="Google Shape;1227;p40"/>
            <p:cNvCxnSpPr>
              <a:stCxn id="1223" idx="1"/>
              <a:endCxn id="1228" idx="0"/>
            </p:cNvCxnSpPr>
            <p:nvPr/>
          </p:nvCxnSpPr>
          <p:spPr>
            <a:xfrm rot="10800000" flipH="1">
              <a:off x="3723551" y="1410388"/>
              <a:ext cx="3026400" cy="1343100"/>
            </a:xfrm>
            <a:prstGeom prst="bentConnector4">
              <a:avLst>
                <a:gd name="adj1" fmla="val -7868"/>
                <a:gd name="adj2" fmla="val 11773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9" name="Google Shape;1229;p40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DERLEME </a:t>
              </a:r>
              <a:r>
                <a:rPr lang="en" sz="1600" dirty="0" err="1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</a:t>
              </a: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TEST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0" name="Google Shape;1230;p40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Kod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derlenir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çalıştırılır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1" name="Google Shape;1231;p40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28" name="Google Shape;1228;p40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232" name="Google Shape;1232;p40"/>
            <p:cNvCxnSpPr>
              <a:stCxn id="1228" idx="2"/>
            </p:cNvCxnSpPr>
            <p:nvPr/>
          </p:nvCxnSpPr>
          <p:spPr>
            <a:xfrm rot="16200000" flipH="1">
              <a:off x="7447678" y="2381338"/>
              <a:ext cx="1256400" cy="2651700"/>
            </a:xfrm>
            <a:prstGeom prst="bentConnector2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3" name="Google Shape;1233;p40"/>
            <p:cNvSpPr txBox="1"/>
            <p:nvPr/>
          </p:nvSpPr>
          <p:spPr>
            <a:xfrm>
              <a:off x="6056801" y="1722688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ENTEGRASYON</a:t>
              </a:r>
              <a:endParaRPr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başarılı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olursa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değişiklikler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entegre</a:t>
              </a: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edilir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9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Neden ?</a:t>
            </a:r>
            <a:endParaRPr sz="2400" dirty="0"/>
          </a:p>
        </p:txBody>
      </p:sp>
      <p:cxnSp>
        <p:nvCxnSpPr>
          <p:cNvPr id="270" name="Google Shape;270;p41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HATALARIN ÖNÜNE GEÇME</a:t>
            </a:r>
            <a:endParaRPr dirty="0"/>
          </a:p>
        </p:txBody>
      </p:sp>
      <p:sp>
        <p:nvSpPr>
          <p:cNvPr id="274" name="Google Shape;274;p41"/>
          <p:cNvSpPr txBox="1">
            <a:spLocks noGrp="1"/>
          </p:cNvSpPr>
          <p:nvPr>
            <p:ph type="subTitle" idx="1"/>
          </p:nvPr>
        </p:nvSpPr>
        <p:spPr>
          <a:xfrm>
            <a:off x="1026600" y="2667875"/>
            <a:ext cx="2271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Hatalan önceden tepit edilir ve düzeltilir</a:t>
            </a:r>
            <a:endParaRPr dirty="0"/>
          </a:p>
        </p:txBody>
      </p:sp>
      <p:sp>
        <p:nvSpPr>
          <p:cNvPr id="275" name="Google Shape;275;p41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SÜREKLİ İYİLEŞTİRME</a:t>
            </a:r>
            <a:endParaRPr dirty="0"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4"/>
          </p:nvPr>
        </p:nvSpPr>
        <p:spPr>
          <a:xfrm>
            <a:off x="3515252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Yazılım sürekli olarak geliştirilir ve iyileştirilir</a:t>
            </a:r>
            <a:endParaRPr dirty="0"/>
          </a:p>
        </p:txBody>
      </p:sp>
      <p:sp>
        <p:nvSpPr>
          <p:cNvPr id="277" name="Google Shape;277;p41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KALİTE KONTROL</a:t>
            </a:r>
            <a:endParaRPr dirty="0"/>
          </a:p>
        </p:txBody>
      </p:sp>
      <p:sp>
        <p:nvSpPr>
          <p:cNvPr id="278" name="Google Shape;278;p41"/>
          <p:cNvSpPr txBox="1">
            <a:spLocks noGrp="1"/>
          </p:cNvSpPr>
          <p:nvPr>
            <p:ph type="subTitle" idx="6"/>
          </p:nvPr>
        </p:nvSpPr>
        <p:spPr>
          <a:xfrm>
            <a:off x="5925151" y="2667875"/>
            <a:ext cx="21135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Kalite kontrol adımları otomatize edilir ve ürünün standartlara uyguluğu garanti edilir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30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Continuous Delivery (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Sürekli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" sz="2000" dirty="0" err="1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Dağıtım</a:t>
            </a:r>
            <a:r>
              <a:rPr lang="en" sz="20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)</a:t>
            </a:r>
            <a:endParaRPr sz="20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529038" y="232146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Kalite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ontrol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sürecinden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geçmiş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ürünün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kullanıcı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hızlı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şekilde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buluşmasını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sağlanır</a:t>
            </a:r>
            <a:r>
              <a:rPr lang="en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17" name="Google Shape;217;p19"/>
            <p:cNvSpPr/>
            <p:nvPr/>
          </p:nvSpPr>
          <p:spPr>
            <a:xfrm>
              <a:off x="983950" y="719064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1662945" y="1433175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1064320" y="742544"/>
              <a:ext cx="1570969" cy="1264065"/>
            </a:xfrm>
            <a:custGeom>
              <a:avLst/>
              <a:gdLst/>
              <a:ahLst/>
              <a:cxnLst/>
              <a:rect l="l" t="t" r="r" b="b"/>
              <a:pathLst>
                <a:path w="68177" h="54858" extrusionOk="0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Develop</a:t>
              </a:r>
              <a:endParaRPr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23" name="Google Shape;223;p19"/>
            <p:cNvSpPr/>
            <p:nvPr/>
          </p:nvSpPr>
          <p:spPr>
            <a:xfrm>
              <a:off x="2422587" y="660100"/>
              <a:ext cx="2325956" cy="1438428"/>
            </a:xfrm>
            <a:custGeom>
              <a:avLst/>
              <a:gdLst/>
              <a:ahLst/>
              <a:cxnLst/>
              <a:rect l="l" t="t" r="r" b="b"/>
              <a:pathLst>
                <a:path w="100942" h="62425" extrusionOk="0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2422310" y="1338819"/>
              <a:ext cx="1612099" cy="759688"/>
            </a:xfrm>
            <a:custGeom>
              <a:avLst/>
              <a:gdLst/>
              <a:ahLst/>
              <a:cxnLst/>
              <a:rect l="l" t="t" r="r" b="b"/>
              <a:pathLst>
                <a:path w="69962" h="32969" extrusionOk="0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453568" y="742106"/>
              <a:ext cx="1336926" cy="1570945"/>
            </a:xfrm>
            <a:custGeom>
              <a:avLst/>
              <a:gdLst/>
              <a:ahLst/>
              <a:cxnLst/>
              <a:rect l="l" t="t" r="r" b="b"/>
              <a:pathLst>
                <a:path w="58020" h="68176" extrusionOk="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Build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29" name="Google Shape;229;p19"/>
            <p:cNvSpPr/>
            <p:nvPr/>
          </p:nvSpPr>
          <p:spPr>
            <a:xfrm>
              <a:off x="1043213" y="3044925"/>
              <a:ext cx="2325680" cy="1438451"/>
            </a:xfrm>
            <a:custGeom>
              <a:avLst/>
              <a:gdLst/>
              <a:ahLst/>
              <a:cxnLst/>
              <a:rect l="l" t="t" r="r" b="b"/>
              <a:pathLst>
                <a:path w="100930" h="62426" extrusionOk="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757048" y="3044925"/>
              <a:ext cx="1612099" cy="759711"/>
            </a:xfrm>
            <a:custGeom>
              <a:avLst/>
              <a:gdLst/>
              <a:ahLst/>
              <a:cxnLst/>
              <a:rect l="l" t="t" r="r" b="b"/>
              <a:pathLst>
                <a:path w="69962" h="32970" extrusionOk="0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991899" y="2824922"/>
              <a:ext cx="1336926" cy="1571199"/>
            </a:xfrm>
            <a:custGeom>
              <a:avLst/>
              <a:gdLst/>
              <a:ahLst/>
              <a:cxnLst/>
              <a:rect l="l" t="t" r="r" b="b"/>
              <a:pathLst>
                <a:path w="58020" h="68187" extrusionOk="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35" name="Google Shape;235;p19"/>
            <p:cNvSpPr/>
            <p:nvPr/>
          </p:nvSpPr>
          <p:spPr>
            <a:xfrm>
              <a:off x="3368797" y="2098461"/>
              <a:ext cx="1438705" cy="2325956"/>
            </a:xfrm>
            <a:custGeom>
              <a:avLst/>
              <a:gdLst/>
              <a:ahLst/>
              <a:cxnLst/>
              <a:rect l="l" t="t" r="r" b="b"/>
              <a:pathLst>
                <a:path w="62437" h="100942" extrusionOk="0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69074" y="2098461"/>
              <a:ext cx="759412" cy="1611823"/>
            </a:xfrm>
            <a:custGeom>
              <a:avLst/>
              <a:gdLst/>
              <a:ahLst/>
              <a:cxnLst/>
              <a:rect l="l" t="t" r="r" b="b"/>
              <a:pathLst>
                <a:path w="32957" h="69950" extrusionOk="0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7135" y="3131355"/>
              <a:ext cx="1570945" cy="1264135"/>
            </a:xfrm>
            <a:custGeom>
              <a:avLst/>
              <a:gdLst/>
              <a:ahLst/>
              <a:cxnLst/>
              <a:rect l="l" t="t" r="r" b="b"/>
              <a:pathLst>
                <a:path w="68176" h="54861" extrusionOk="0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Test</a:t>
              </a:r>
              <a:endParaRPr sz="19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1913133" y="1589007"/>
            <a:ext cx="1965479" cy="1965456"/>
          </a:xfrm>
          <a:custGeom>
            <a:avLst/>
            <a:gdLst/>
            <a:ahLst/>
            <a:cxnLst/>
            <a:rect l="l" t="t" r="r" b="b"/>
            <a:pathLst>
              <a:path w="85298" h="85297" extrusionOk="0">
                <a:moveTo>
                  <a:pt x="42649" y="0"/>
                </a:moveTo>
                <a:cubicBezTo>
                  <a:pt x="19087" y="0"/>
                  <a:pt x="1" y="19098"/>
                  <a:pt x="1" y="42649"/>
                </a:cubicBezTo>
                <a:cubicBezTo>
                  <a:pt x="1" y="66199"/>
                  <a:pt x="19087" y="85297"/>
                  <a:pt x="42649" y="85297"/>
                </a:cubicBezTo>
                <a:cubicBezTo>
                  <a:pt x="66200" y="85297"/>
                  <a:pt x="85297" y="66199"/>
                  <a:pt x="85297" y="42649"/>
                </a:cubicBezTo>
                <a:cubicBezTo>
                  <a:pt x="85297" y="19098"/>
                  <a:pt x="66200" y="0"/>
                  <a:pt x="42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Avantajları</a:t>
            </a:r>
            <a:endParaRPr sz="24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52" name="Google Shape;252;p39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39"/>
          <p:cNvSpPr txBox="1">
            <a:spLocks noGrp="1"/>
          </p:cNvSpPr>
          <p:nvPr>
            <p:ph type="subTitle" idx="1"/>
          </p:nvPr>
        </p:nvSpPr>
        <p:spPr>
          <a:xfrm>
            <a:off x="1094175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Dağıtım süreci </a:t>
            </a:r>
            <a:r>
              <a:rPr lang="tr-TR" dirty="0" err="1"/>
              <a:t>otomatize</a:t>
            </a:r>
            <a:r>
              <a:rPr lang="tr-TR" dirty="0"/>
              <a:t> edilir ve istenildiği takdirde gerçekleştirilir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Uygulamanın markete daha hızlı çıkar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3"/>
          </p:nvPr>
        </p:nvSpPr>
        <p:spPr>
          <a:xfrm>
            <a:off x="4818373" y="157155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İnsan hatasına açık karmaşık süreçlerden uzaklaşılır ve riskler düşer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Operasyonel</a:t>
            </a:r>
            <a:r>
              <a:rPr lang="tr-TR" dirty="0"/>
              <a:t> maliyetler azalır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5656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FFD969"/>
      </a:accent1>
      <a:accent2>
        <a:srgbClr val="FCE5A3"/>
      </a:accent2>
      <a:accent3>
        <a:srgbClr val="B88E13"/>
      </a:accent3>
      <a:accent4>
        <a:srgbClr val="8D711F"/>
      </a:accent4>
      <a:accent5>
        <a:srgbClr val="D3AA31"/>
      </a:accent5>
      <a:accent6>
        <a:srgbClr val="E9DBB1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277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Arvo</vt:lpstr>
      <vt:lpstr>Ubuntu Light</vt:lpstr>
      <vt:lpstr>Fira Sans Extra Condensed Medium</vt:lpstr>
      <vt:lpstr>Ubuntu</vt:lpstr>
      <vt:lpstr>Bodoni</vt:lpstr>
      <vt:lpstr>Roboto</vt:lpstr>
      <vt:lpstr>Arial</vt:lpstr>
      <vt:lpstr>Minimal Charm</vt:lpstr>
      <vt:lpstr>CI/CD NEDİR?</vt:lpstr>
      <vt:lpstr>PowerPoint Presentation</vt:lpstr>
      <vt:lpstr>Yazılım Nasıl Dağıtılır ?</vt:lpstr>
      <vt:lpstr>Nasıl Ortaya Çıktı</vt:lpstr>
      <vt:lpstr>Ana Fikir</vt:lpstr>
      <vt:lpstr>Continuous Integration (Sürekli Entegrasyon)</vt:lpstr>
      <vt:lpstr>Neden ?</vt:lpstr>
      <vt:lpstr>PowerPoint Presentation</vt:lpstr>
      <vt:lpstr>Avantajları</vt:lpstr>
      <vt:lpstr>Kısaca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NEDİR?</dc:title>
  <cp:lastModifiedBy>c__dursun@hotmail.com</cp:lastModifiedBy>
  <cp:revision>30</cp:revision>
  <dcterms:modified xsi:type="dcterms:W3CDTF">2020-11-04T23:41:37Z</dcterms:modified>
</cp:coreProperties>
</file>