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7" r:id="rId3"/>
    <p:sldId id="258" r:id="rId4"/>
    <p:sldId id="259" r:id="rId5"/>
    <p:sldId id="260" r:id="rId6"/>
    <p:sldId id="261" r:id="rId7"/>
    <p:sldId id="291" r:id="rId8"/>
    <p:sldId id="293" r:id="rId9"/>
    <p:sldId id="294" r:id="rId10"/>
    <p:sldId id="295" r:id="rId11"/>
    <p:sldId id="262" r:id="rId12"/>
    <p:sldId id="296" r:id="rId13"/>
    <p:sldId id="263" r:id="rId14"/>
    <p:sldId id="29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6431D-4E62-DC4D-8753-02658E74FBD8}" v="813" dt="2022-07-11T13:30:00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A5B2-37B4-3602-3314-D2B60877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FE73E-F981-DB73-0463-F910D1CCD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1252-E608-DB22-3D6E-5451F8FF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8246-3A8B-7925-B533-3DF428E0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38A9-89D9-834D-57BF-C977D2C5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D71C-E779-C0A8-0016-82729626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B394-D0A7-81F2-C692-3D3B47D0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66F5-690D-0247-7BE2-462DC29E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FE25-2E38-0150-5205-79DEEA76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39D9-3546-0A21-2AF9-DB06943F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5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30CE4-3E4B-E24C-6A64-392C29FE6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6C4D-4A09-791F-457F-4D7EDAEAA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21EA-EFCB-5063-59C8-C7534A48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71DF-E928-CACF-D20C-C62B8E01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00BE-2B77-11F4-2B9A-43C29D6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1348-C436-B7AF-8909-737F7150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D61C-6CA0-F9FB-EB3A-841DB2A5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D362-EC08-1AC6-20C1-9C3B06F9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4250-43B7-DDDA-8589-3B4CAC24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D642-3EE4-A27A-76FA-542B91A9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503-8C63-D709-3859-94F57BD6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1E3D5-9BC1-8905-9B4B-E4866779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D78A-B5E8-FA86-594A-27F4DA4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193F-2A32-8520-FE39-588FDBCC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4134-F1B2-213A-F3FB-715B45DE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39DC-85E6-64B5-9EA3-EAB0CEA4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8726-1D10-52F7-5D39-413146FA1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AB2BD-9338-1D81-B80E-AABBBB40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B3325-0091-EA99-8922-53B010AF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08CF-8591-A3DB-A1CF-CB6938DF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88B6E-2AF0-63B9-CF6D-80EE4072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2FF2-54BB-E7BD-7135-A285F4C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B0237-0A27-522E-3643-8EA82C9F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8F4-3CBF-2CF0-993F-4EDDC5A1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E14D1-12EA-A223-3C31-87A38D1B0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8FCF0-1F74-42FA-BADA-24AF962B0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4C07-575E-1BF3-E8C7-AF09A2F0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70138-5531-E44C-43F9-02F7753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4AAE6-FF87-68F0-690D-5969EA13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AFBE-BE00-B65E-200B-55BFE400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49950-995F-7711-79E8-735E53CF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59995-C5AF-7256-4624-889E3765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C03FF-F080-3C55-7190-DBAC8B0F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19123-8268-EA6A-D3F1-B327537B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0432B-BE4D-BA3C-F416-18E7C04B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AC685-1659-EB20-8E2A-E4A13FD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05B7-4397-58C3-A1DD-EA359F60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33D0-5736-9B4A-B358-B09496F9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2F9AC-9704-F777-FEAC-67599737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B97C-BBB4-EB29-1868-B34F735B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021A-A6C5-3893-2547-D8AC407D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9621-CEB1-2DA8-1CCB-982526B6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BDD-1EB2-9935-EE4B-AE2B5909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2E5F4-6D61-A495-BABE-69FD5CF0F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C0230-052E-AA00-B749-DC64399C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53C92-1BAC-8EBC-9CC1-D50FD523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4F69-4413-59C5-3A9E-5639E6B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1FB7-3B87-1B6B-E26B-CE6BFBB3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B24B-3AC0-5748-22C3-1F23378C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C2B5-8B91-0CFD-8305-282F7FD0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3DD1-9289-4745-086D-1FB0E0C1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FEBF-8CFA-D9BE-2C81-37CCC2C4E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91BF-0DE8-EF77-03E9-3089767DE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onetgen.org/tutorial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://bionetge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Co0bPgMmOyAFxbYnGCmwKzoEsY2aUCMtJXQNpQCEUag/edit#gid=0" TargetMode="External"/><Relationship Id="rId5" Type="http://schemas.openxmlformats.org/officeDocument/2006/relationships/hyperlink" Target="https://drive.google.com/file/d/0B2lPm2_GUE01X3ZaamZxUl80NTA/edit" TargetMode="External"/><Relationship Id="rId4" Type="http://schemas.openxmlformats.org/officeDocument/2006/relationships/hyperlink" Target="https://github.com/RuleWorld/BNGTutorial#ligand-receptor-binding-mode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1957-D5D9-F024-F4CD-1F28D53D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units and compartments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9398-7533-1DE7-F20C-390C77D26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 Modeling Workshop 2022</a:t>
            </a:r>
          </a:p>
        </p:txBody>
      </p:sp>
    </p:spTree>
    <p:extLst>
      <p:ext uri="{BB962C8B-B14F-4D97-AF65-F5344CB8AC3E}">
        <p14:creationId xmlns:p14="http://schemas.microsoft.com/office/powerpoint/2010/main" val="399264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F3B-2D72-BA08-3DAD-D8BF5ED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simple ligand-receptor binding model….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2E0177-5CB7-24FA-B6BC-21BAF096EF91}"/>
              </a:ext>
            </a:extLst>
          </p:cNvPr>
          <p:cNvGrpSpPr/>
          <p:nvPr/>
        </p:nvGrpSpPr>
        <p:grpSpPr>
          <a:xfrm>
            <a:off x="838200" y="1879602"/>
            <a:ext cx="3561080" cy="2642122"/>
            <a:chOff x="4948555" y="3436882"/>
            <a:chExt cx="3561080" cy="24834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D636F9-CDDD-4A0D-554F-3CE9C8502714}"/>
                </a:ext>
              </a:extLst>
            </p:cNvPr>
            <p:cNvGrpSpPr/>
            <p:nvPr/>
          </p:nvGrpSpPr>
          <p:grpSpPr>
            <a:xfrm>
              <a:off x="4948555" y="3436882"/>
              <a:ext cx="3561080" cy="2483432"/>
              <a:chOff x="4867062" y="3596649"/>
              <a:chExt cx="3052521" cy="19210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B19FF-D3BE-4297-A8C6-55FBF187E5E3}"/>
                  </a:ext>
                </a:extLst>
              </p:cNvPr>
              <p:cNvSpPr/>
              <p:nvPr/>
            </p:nvSpPr>
            <p:spPr>
              <a:xfrm>
                <a:off x="4867062" y="3596649"/>
                <a:ext cx="3052521" cy="1921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741E7-1C80-CA01-6C85-92CED39DACF9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52403C-3AFD-49E1-8371-D0EC1184F444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6E5BB2-6B12-CD29-63E5-C6EF1CC7BC92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AE2D0A-9B11-4B79-342B-E1EB3739E163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F840A-F5A8-3E86-702C-08947736F909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2966E-9A02-7063-854E-6D1B220A824C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0769EB-A811-6086-2B66-66EE62A83AF3}"/>
              </a:ext>
            </a:extLst>
          </p:cNvPr>
          <p:cNvGrpSpPr/>
          <p:nvPr/>
        </p:nvGrpSpPr>
        <p:grpSpPr>
          <a:xfrm>
            <a:off x="1763942" y="2347386"/>
            <a:ext cx="218663" cy="665105"/>
            <a:chOff x="6251711" y="3300608"/>
            <a:chExt cx="218663" cy="66510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5C1C39C-AF6F-1DDD-68E5-ADBB82F8D5E2}"/>
                </a:ext>
              </a:extLst>
            </p:cNvPr>
            <p:cNvSpPr/>
            <p:nvPr/>
          </p:nvSpPr>
          <p:spPr>
            <a:xfrm>
              <a:off x="6251711" y="3300608"/>
              <a:ext cx="218663" cy="665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74B02F-12EC-E072-7622-33C1332E926E}"/>
                </a:ext>
              </a:extLst>
            </p:cNvPr>
            <p:cNvSpPr/>
            <p:nvPr/>
          </p:nvSpPr>
          <p:spPr>
            <a:xfrm>
              <a:off x="6296846" y="336024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39DD3C-ECDC-C193-E9E1-29702BA397FF}"/>
              </a:ext>
            </a:extLst>
          </p:cNvPr>
          <p:cNvGrpSpPr/>
          <p:nvPr/>
        </p:nvGrpSpPr>
        <p:grpSpPr>
          <a:xfrm>
            <a:off x="1208083" y="2044201"/>
            <a:ext cx="218663" cy="257524"/>
            <a:chOff x="5395066" y="2535296"/>
            <a:chExt cx="218663" cy="25752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EC45C0-FD4F-CB93-DDDA-75DFD895BF1E}"/>
                </a:ext>
              </a:extLst>
            </p:cNvPr>
            <p:cNvSpPr/>
            <p:nvPr/>
          </p:nvSpPr>
          <p:spPr>
            <a:xfrm>
              <a:off x="5395066" y="2535296"/>
              <a:ext cx="218663" cy="25752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26DF48-5771-0CDB-6A87-84EB1820E875}"/>
                </a:ext>
              </a:extLst>
            </p:cNvPr>
            <p:cNvSpPr/>
            <p:nvPr/>
          </p:nvSpPr>
          <p:spPr>
            <a:xfrm>
              <a:off x="5440201" y="259986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7028D7-8D38-EAD4-78F9-DE8233847493}"/>
              </a:ext>
            </a:extLst>
          </p:cNvPr>
          <p:cNvSpPr txBox="1"/>
          <p:nvPr/>
        </p:nvSpPr>
        <p:spPr>
          <a:xfrm>
            <a:off x="5100320" y="1699317"/>
            <a:ext cx="519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parameterize the model like this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500920-A1F3-A526-B3FD-2F494283D7D5}"/>
              </a:ext>
            </a:extLst>
          </p:cNvPr>
          <p:cNvSpPr/>
          <p:nvPr/>
        </p:nvSpPr>
        <p:spPr>
          <a:xfrm>
            <a:off x="5457348" y="2305615"/>
            <a:ext cx="645958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266B3"/>
                </a:solidFill>
                <a:latin typeface="Menlo" panose="020B0609030804020204" pitchFamily="49" charset="0"/>
              </a:rPr>
              <a:t>begin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36666"/>
                </a:solidFill>
                <a:latin typeface="Menlo" panose="020B0609030804020204" pitchFamily="49" charset="0"/>
              </a:rPr>
              <a:t>parameters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NaV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6.02e8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Conversion constant: M -&gt; #/um^3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Vcell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Typical eukaryotic cell volume ~ 1000 um^3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Vec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Vcell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Volume of extracellular space 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lig_conc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1e-8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Ligand concentration - molar 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L0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lig_conc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NaV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Vec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number of ligand molecules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R0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10000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number of receptor molecules per cell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kp1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1e6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/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NaV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Forward binding rate constant in um^3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km1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0.01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Reverse binding rate constant for L-R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266B3"/>
                </a:solidFill>
                <a:latin typeface="Menlo" panose="020B0609030804020204" pitchFamily="49" charset="0"/>
              </a:rPr>
              <a:t>end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36666"/>
                </a:solidFill>
                <a:latin typeface="Menlo" panose="020B0609030804020204" pitchFamily="49" charset="0"/>
              </a:rPr>
              <a:t>parameters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0F3388-FADF-52A6-6353-B55A7767C45D}"/>
                  </a:ext>
                </a:extLst>
              </p:cNvPr>
              <p:cNvSpPr txBox="1"/>
              <p:nvPr/>
            </p:nvSpPr>
            <p:spPr>
              <a:xfrm>
                <a:off x="1296585" y="3292573"/>
                <a:ext cx="2723501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0F3388-FADF-52A6-6353-B55A7767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85" y="3292573"/>
                <a:ext cx="2723501" cy="394595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53D209-AD2F-CEBA-32DF-C0DA6D011716}"/>
                  </a:ext>
                </a:extLst>
              </p:cNvPr>
              <p:cNvSpPr/>
              <p:nvPr/>
            </p:nvSpPr>
            <p:spPr>
              <a:xfrm>
                <a:off x="1575089" y="1879602"/>
                <a:ext cx="2848344" cy="389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EC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53D209-AD2F-CEBA-32DF-C0DA6D011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89" y="1879602"/>
                <a:ext cx="2848344" cy="389081"/>
              </a:xfrm>
              <a:prstGeom prst="rect">
                <a:avLst/>
              </a:prstGeom>
              <a:blipFill>
                <a:blip r:embed="rId3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AC6A08B-0F1D-EA3A-F9F7-F9E51D143CE0}"/>
              </a:ext>
            </a:extLst>
          </p:cNvPr>
          <p:cNvSpPr txBox="1"/>
          <p:nvPr/>
        </p:nvSpPr>
        <p:spPr>
          <a:xfrm>
            <a:off x="5100319" y="4705646"/>
            <a:ext cx="655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also need to modify the binding rate in the rule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E1D3B9-BD52-9BCB-7287-0FBF38537D91}"/>
              </a:ext>
            </a:extLst>
          </p:cNvPr>
          <p:cNvSpPr/>
          <p:nvPr/>
        </p:nvSpPr>
        <p:spPr>
          <a:xfrm>
            <a:off x="5457348" y="5310274"/>
            <a:ext cx="642550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lrbind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76DB8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9E548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76DB87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9E5482"/>
                </a:solidFill>
                <a:effectLst/>
                <a:latin typeface="Menlo" panose="020B0609030804020204" pitchFamily="49" charset="0"/>
              </a:rPr>
              <a:t>&lt;-&gt;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76DB8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sz="1600" b="0" dirty="0">
                <a:solidFill>
                  <a:srgbClr val="99CA8D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600" b="0" dirty="0">
                <a:solidFill>
                  <a:srgbClr val="9E548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76DB87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sz="1600" b="0" dirty="0">
                <a:solidFill>
                  <a:srgbClr val="99CA8D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kp1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sz="1600" b="0" dirty="0">
                <a:solidFill>
                  <a:srgbClr val="9E548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600" b="0" dirty="0">
                <a:solidFill>
                  <a:srgbClr val="B9A38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km1</a:t>
            </a:r>
            <a:endParaRPr lang="en-US" sz="1600" b="0" dirty="0">
              <a:solidFill>
                <a:srgbClr val="B9A38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/>
      <p:bldP spid="34" grpId="0"/>
      <p:bldP spid="35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Surface reactions are treated as having an effective volume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FB089-6DF5-BC4B-8C7F-492442FABF41}"/>
                  </a:ext>
                </a:extLst>
              </p:cNvPr>
              <p:cNvSpPr txBox="1"/>
              <p:nvPr/>
            </p:nvSpPr>
            <p:spPr>
              <a:xfrm>
                <a:off x="3300366" y="2298712"/>
                <a:ext cx="1526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FB089-6DF5-BC4B-8C7F-492442FA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66" y="2298712"/>
                <a:ext cx="1526765" cy="369332"/>
              </a:xfrm>
              <a:prstGeom prst="rect">
                <a:avLst/>
              </a:prstGeom>
              <a:blipFill>
                <a:blip r:embed="rId2"/>
                <a:stretch>
                  <a:fillRect l="-4132" r="-330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CF20D7-85A9-9146-8335-39396A1D0D78}"/>
                  </a:ext>
                </a:extLst>
              </p:cNvPr>
              <p:cNvSpPr txBox="1"/>
              <p:nvPr/>
            </p:nvSpPr>
            <p:spPr>
              <a:xfrm>
                <a:off x="5136976" y="2322749"/>
                <a:ext cx="4896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characteristic length scale for proteins diffusing in the membrane – taken to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CF20D7-85A9-9146-8335-39396A1D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76" y="2322749"/>
                <a:ext cx="4896678" cy="923330"/>
              </a:xfrm>
              <a:prstGeom prst="rect">
                <a:avLst/>
              </a:prstGeom>
              <a:blipFill>
                <a:blip r:embed="rId3"/>
                <a:stretch>
                  <a:fillRect l="-775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6AF5E-B2C4-F842-AA11-8E3B69ADEB08}"/>
              </a:ext>
            </a:extLst>
          </p:cNvPr>
          <p:cNvCxnSpPr/>
          <p:nvPr/>
        </p:nvCxnSpPr>
        <p:spPr>
          <a:xfrm flipH="1">
            <a:off x="3312058" y="2668044"/>
            <a:ext cx="416512" cy="5460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83650F3-B4FC-1F40-B0B7-E069E891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11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3C6CE-9563-FC49-B7D5-AE8522301B7F}"/>
              </a:ext>
            </a:extLst>
          </p:cNvPr>
          <p:cNvSpPr txBox="1"/>
          <p:nvPr/>
        </p:nvSpPr>
        <p:spPr>
          <a:xfrm>
            <a:off x="5136976" y="3511094"/>
            <a:ext cx="5557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reduction of volume for 2D reactions compared to 3D can lead to several hundred-fold speedup of reactions on the membrane compared to cytoplasm.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46C44-09DE-954B-9B98-60F95443056A}"/>
              </a:ext>
            </a:extLst>
          </p:cNvPr>
          <p:cNvSpPr txBox="1"/>
          <p:nvPr/>
        </p:nvSpPr>
        <p:spPr>
          <a:xfrm>
            <a:off x="268358" y="6077247"/>
            <a:ext cx="944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>
                <a:effectLst/>
              </a:rPr>
              <a:t>B. N. Kholodenko, J. B. Hoek, and H. V </a:t>
            </a:r>
            <a:r>
              <a:rPr lang="en-US" dirty="0" err="1">
                <a:effectLst/>
              </a:rPr>
              <a:t>Westerhoff</a:t>
            </a:r>
            <a:r>
              <a:rPr lang="en-US" dirty="0">
                <a:effectLst/>
              </a:rPr>
              <a:t>, “Why cytoplasmic </a:t>
            </a:r>
            <a:r>
              <a:rPr lang="en-US" dirty="0" err="1">
                <a:effectLst/>
              </a:rPr>
              <a:t>signalling</a:t>
            </a:r>
            <a:r>
              <a:rPr lang="en-US" dirty="0">
                <a:effectLst/>
              </a:rPr>
              <a:t> proteins should be recruited to cell membranes.,” </a:t>
            </a:r>
            <a:r>
              <a:rPr lang="en-US" i="1" dirty="0">
                <a:effectLst/>
              </a:rPr>
              <a:t>Trends Cell Biol.</a:t>
            </a:r>
            <a:r>
              <a:rPr lang="en-US" dirty="0">
                <a:effectLst/>
              </a:rPr>
              <a:t>, vol. 10, no. 5, pp. 173–8, May 2000.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6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F3B-2D72-BA08-3DAD-D8BF5ED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our dimerization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2E0177-5CB7-24FA-B6BC-21BAF096EF91}"/>
              </a:ext>
            </a:extLst>
          </p:cNvPr>
          <p:cNvGrpSpPr/>
          <p:nvPr/>
        </p:nvGrpSpPr>
        <p:grpSpPr>
          <a:xfrm>
            <a:off x="838200" y="1879602"/>
            <a:ext cx="3561080" cy="2642122"/>
            <a:chOff x="4948555" y="3436882"/>
            <a:chExt cx="3561080" cy="24834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D636F9-CDDD-4A0D-554F-3CE9C8502714}"/>
                </a:ext>
              </a:extLst>
            </p:cNvPr>
            <p:cNvGrpSpPr/>
            <p:nvPr/>
          </p:nvGrpSpPr>
          <p:grpSpPr>
            <a:xfrm>
              <a:off x="4948555" y="3436882"/>
              <a:ext cx="3561080" cy="2483432"/>
              <a:chOff x="4867062" y="3596649"/>
              <a:chExt cx="3052521" cy="19210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B19FF-D3BE-4297-A8C6-55FBF187E5E3}"/>
                  </a:ext>
                </a:extLst>
              </p:cNvPr>
              <p:cNvSpPr/>
              <p:nvPr/>
            </p:nvSpPr>
            <p:spPr>
              <a:xfrm>
                <a:off x="4867062" y="3596649"/>
                <a:ext cx="3052521" cy="1921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741E7-1C80-CA01-6C85-92CED39DACF9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52403C-3AFD-49E1-8371-D0EC1184F444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6E5BB2-6B12-CD29-63E5-C6EF1CC7BC92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AE2D0A-9B11-4B79-342B-E1EB3739E163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F840A-F5A8-3E86-702C-08947736F909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2966E-9A02-7063-854E-6D1B220A824C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0769EB-A811-6086-2B66-66EE62A83AF3}"/>
              </a:ext>
            </a:extLst>
          </p:cNvPr>
          <p:cNvGrpSpPr/>
          <p:nvPr/>
        </p:nvGrpSpPr>
        <p:grpSpPr>
          <a:xfrm>
            <a:off x="1763942" y="2347386"/>
            <a:ext cx="218663" cy="665105"/>
            <a:chOff x="6251711" y="3300608"/>
            <a:chExt cx="218663" cy="66510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5C1C39C-AF6F-1DDD-68E5-ADBB82F8D5E2}"/>
                </a:ext>
              </a:extLst>
            </p:cNvPr>
            <p:cNvSpPr/>
            <p:nvPr/>
          </p:nvSpPr>
          <p:spPr>
            <a:xfrm>
              <a:off x="6251711" y="3300608"/>
              <a:ext cx="218663" cy="665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74B02F-12EC-E072-7622-33C1332E926E}"/>
                </a:ext>
              </a:extLst>
            </p:cNvPr>
            <p:cNvSpPr/>
            <p:nvPr/>
          </p:nvSpPr>
          <p:spPr>
            <a:xfrm>
              <a:off x="6296846" y="336024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7028D7-8D38-EAD4-78F9-DE8233847493}"/>
              </a:ext>
            </a:extLst>
          </p:cNvPr>
          <p:cNvSpPr txBox="1"/>
          <p:nvPr/>
        </p:nvSpPr>
        <p:spPr>
          <a:xfrm>
            <a:off x="4619296" y="2472851"/>
            <a:ext cx="305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 parameters: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500920-A1F3-A526-B3FD-2F494283D7D5}"/>
              </a:ext>
            </a:extLst>
          </p:cNvPr>
          <p:cNvSpPr/>
          <p:nvPr/>
        </p:nvSpPr>
        <p:spPr>
          <a:xfrm>
            <a:off x="4667153" y="3012491"/>
            <a:ext cx="702490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d_pm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0.01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Effective thickness of the plasma membrane (10 nm)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Acell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Approximate area of PM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Vpm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Acell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d_pm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Effective volume of PM 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C6A08B-0F1D-EA3A-F9F7-F9E51D143CE0}"/>
              </a:ext>
            </a:extLst>
          </p:cNvPr>
          <p:cNvSpPr txBox="1"/>
          <p:nvPr/>
        </p:nvSpPr>
        <p:spPr>
          <a:xfrm>
            <a:off x="4604862" y="4270584"/>
            <a:ext cx="3187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Modified reaction rules: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E1D3B9-BD52-9BCB-7287-0FBF38537D91}"/>
              </a:ext>
            </a:extLst>
          </p:cNvPr>
          <p:cNvSpPr/>
          <p:nvPr/>
        </p:nvSpPr>
        <p:spPr>
          <a:xfrm>
            <a:off x="4667153" y="4839394"/>
            <a:ext cx="742877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lrbind1: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 err="1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&lt;-&gt;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.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kp1</a:t>
            </a:r>
            <a:r>
              <a:rPr lang="en-US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/</a:t>
            </a:r>
            <a:r>
              <a:rPr lang="en-US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Vec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km1</a:t>
            </a:r>
          </a:p>
          <a:p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lrbind2: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 err="1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&lt;-&gt;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.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kp1</a:t>
            </a:r>
            <a:r>
              <a:rPr lang="en-US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/</a:t>
            </a:r>
            <a:r>
              <a:rPr lang="en-US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Vpm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km1</a:t>
            </a:r>
            <a:endParaRPr lang="en-US" sz="1600" b="0" dirty="0">
              <a:solidFill>
                <a:srgbClr val="B9A381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2A16AB-4BE0-37E9-1885-4E3443FF1E7F}"/>
                  </a:ext>
                </a:extLst>
              </p:cNvPr>
              <p:cNvSpPr txBox="1"/>
              <p:nvPr/>
            </p:nvSpPr>
            <p:spPr>
              <a:xfrm>
                <a:off x="293141" y="4732249"/>
                <a:ext cx="4193712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2A16AB-4BE0-37E9-1885-4E3443FF1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" y="4732249"/>
                <a:ext cx="4193712" cy="39953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945ABCA-BCD3-7D0C-0014-F954E4E1D663}"/>
              </a:ext>
            </a:extLst>
          </p:cNvPr>
          <p:cNvGrpSpPr/>
          <p:nvPr/>
        </p:nvGrpSpPr>
        <p:grpSpPr>
          <a:xfrm>
            <a:off x="1344916" y="2490639"/>
            <a:ext cx="218663" cy="665105"/>
            <a:chOff x="6251711" y="3300608"/>
            <a:chExt cx="218663" cy="66510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1388ADA-6301-DC5F-FC00-3BB1BC7D92C8}"/>
                </a:ext>
              </a:extLst>
            </p:cNvPr>
            <p:cNvSpPr/>
            <p:nvPr/>
          </p:nvSpPr>
          <p:spPr>
            <a:xfrm>
              <a:off x="6251711" y="3300608"/>
              <a:ext cx="218663" cy="665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22C3A3-9329-1E18-B31B-2207FCD6EAEC}"/>
                </a:ext>
              </a:extLst>
            </p:cNvPr>
            <p:cNvSpPr/>
            <p:nvPr/>
          </p:nvSpPr>
          <p:spPr>
            <a:xfrm>
              <a:off x="6296846" y="336024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A8DF1B-81A0-B271-F9B5-B2C041749971}"/>
              </a:ext>
            </a:extLst>
          </p:cNvPr>
          <p:cNvGrpSpPr/>
          <p:nvPr/>
        </p:nvGrpSpPr>
        <p:grpSpPr>
          <a:xfrm>
            <a:off x="1518443" y="2062240"/>
            <a:ext cx="476722" cy="252592"/>
            <a:chOff x="2990779" y="2342337"/>
            <a:chExt cx="476722" cy="25259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907E813-598D-80AA-76DD-8B94E11F3B43}"/>
                </a:ext>
              </a:extLst>
            </p:cNvPr>
            <p:cNvSpPr/>
            <p:nvPr/>
          </p:nvSpPr>
          <p:spPr>
            <a:xfrm>
              <a:off x="2990779" y="2342337"/>
              <a:ext cx="476722" cy="25259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E710D85-2F54-7359-D1E3-849C27AA5934}"/>
                </a:ext>
              </a:extLst>
            </p:cNvPr>
            <p:cNvSpPr/>
            <p:nvPr/>
          </p:nvSpPr>
          <p:spPr>
            <a:xfrm>
              <a:off x="3047109" y="2406903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327152-4978-51A3-6689-9380D5AD71AC}"/>
                </a:ext>
              </a:extLst>
            </p:cNvPr>
            <p:cNvSpPr/>
            <p:nvPr/>
          </p:nvSpPr>
          <p:spPr>
            <a:xfrm>
              <a:off x="3282780" y="2406903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22A1A5-A3E9-0D61-B249-3FB08984EBC4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 flipH="1">
            <a:off x="1873273" y="2255198"/>
            <a:ext cx="1367" cy="151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5" grpId="0"/>
      <p:bldP spid="36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compartments</a:t>
            </a:r>
            <a:r>
              <a:rPr lang="en-US" dirty="0"/>
              <a:t> block specifies compartmental topology and properties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166885" y="2024684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BAF267E-C7EE-C745-9175-349CAE67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46" y="2024684"/>
            <a:ext cx="6815692" cy="15947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D7FF3B-0EBC-A84B-A1A5-A6E76C12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18" y="4460006"/>
            <a:ext cx="1574800" cy="231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D5BB6-5F9E-E446-8673-A18E6B11D757}"/>
              </a:ext>
            </a:extLst>
          </p:cNvPr>
          <p:cNvSpPr txBox="1"/>
          <p:nvPr/>
        </p:nvSpPr>
        <p:spPr>
          <a:xfrm>
            <a:off x="4979504" y="4460006"/>
            <a:ext cx="6548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go from outer to 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compartments can contain multiple 2D compartments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compartments can only contain 1 3D compartment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compartments are defined, all seed species must have defined compartmental location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CE906199-C680-2F41-A20F-43514C85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F3B-2D72-BA08-3DAD-D8BF5ED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Compartmental dimerization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2E0177-5CB7-24FA-B6BC-21BAF096EF91}"/>
              </a:ext>
            </a:extLst>
          </p:cNvPr>
          <p:cNvGrpSpPr/>
          <p:nvPr/>
        </p:nvGrpSpPr>
        <p:grpSpPr>
          <a:xfrm>
            <a:off x="838200" y="1879602"/>
            <a:ext cx="3561080" cy="2642122"/>
            <a:chOff x="4948555" y="3436882"/>
            <a:chExt cx="3561080" cy="24834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D636F9-CDDD-4A0D-554F-3CE9C8502714}"/>
                </a:ext>
              </a:extLst>
            </p:cNvPr>
            <p:cNvGrpSpPr/>
            <p:nvPr/>
          </p:nvGrpSpPr>
          <p:grpSpPr>
            <a:xfrm>
              <a:off x="4948555" y="3436882"/>
              <a:ext cx="3561080" cy="2483432"/>
              <a:chOff x="4867062" y="3596649"/>
              <a:chExt cx="3052521" cy="19210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B19FF-D3BE-4297-A8C6-55FBF187E5E3}"/>
                  </a:ext>
                </a:extLst>
              </p:cNvPr>
              <p:cNvSpPr/>
              <p:nvPr/>
            </p:nvSpPr>
            <p:spPr>
              <a:xfrm>
                <a:off x="4867062" y="3596649"/>
                <a:ext cx="3052521" cy="1921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741E7-1C80-CA01-6C85-92CED39DACF9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52403C-3AFD-49E1-8371-D0EC1184F444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6E5BB2-6B12-CD29-63E5-C6EF1CC7BC92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AE2D0A-9B11-4B79-342B-E1EB3739E163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F840A-F5A8-3E86-702C-08947736F909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2966E-9A02-7063-854E-6D1B220A824C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0769EB-A811-6086-2B66-66EE62A83AF3}"/>
              </a:ext>
            </a:extLst>
          </p:cNvPr>
          <p:cNvGrpSpPr/>
          <p:nvPr/>
        </p:nvGrpSpPr>
        <p:grpSpPr>
          <a:xfrm>
            <a:off x="1763942" y="2347386"/>
            <a:ext cx="218663" cy="665105"/>
            <a:chOff x="6251711" y="3300608"/>
            <a:chExt cx="218663" cy="66510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5C1C39C-AF6F-1DDD-68E5-ADBB82F8D5E2}"/>
                </a:ext>
              </a:extLst>
            </p:cNvPr>
            <p:cNvSpPr/>
            <p:nvPr/>
          </p:nvSpPr>
          <p:spPr>
            <a:xfrm>
              <a:off x="6251711" y="3300608"/>
              <a:ext cx="218663" cy="665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74B02F-12EC-E072-7622-33C1332E926E}"/>
                </a:ext>
              </a:extLst>
            </p:cNvPr>
            <p:cNvSpPr/>
            <p:nvPr/>
          </p:nvSpPr>
          <p:spPr>
            <a:xfrm>
              <a:off x="6296846" y="336024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7028D7-8D38-EAD4-78F9-DE8233847493}"/>
              </a:ext>
            </a:extLst>
          </p:cNvPr>
          <p:cNvSpPr txBox="1"/>
          <p:nvPr/>
        </p:nvSpPr>
        <p:spPr>
          <a:xfrm>
            <a:off x="4667153" y="1554313"/>
            <a:ext cx="365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Compartment specification: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500920-A1F3-A526-B3FD-2F494283D7D5}"/>
              </a:ext>
            </a:extLst>
          </p:cNvPr>
          <p:cNvSpPr/>
          <p:nvPr/>
        </p:nvSpPr>
        <p:spPr>
          <a:xfrm>
            <a:off x="4667153" y="2020397"/>
            <a:ext cx="7024904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E4FA4"/>
                </a:solidFill>
                <a:latin typeface="Menlo-Regular" panose="020B0609030804020204" pitchFamily="49" charset="0"/>
              </a:rPr>
              <a:t>begin</a:t>
            </a:r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A25153"/>
                </a:solidFill>
                <a:latin typeface="Menlo-Regular" panose="020B0609030804020204" pitchFamily="49" charset="0"/>
              </a:rPr>
              <a:t>compartments</a:t>
            </a:r>
          </a:p>
          <a:p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EC</a:t>
            </a:r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3</a:t>
            </a:r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Vec</a:t>
            </a:r>
            <a:endParaRPr lang="en-US" sz="1400" dirty="0">
              <a:solidFill>
                <a:srgbClr val="8CD3FE"/>
              </a:solidFill>
              <a:latin typeface="Menlo-Regular" panose="020B0609030804020204" pitchFamily="49" charset="0"/>
            </a:endParaRPr>
          </a:p>
          <a:p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PM</a:t>
            </a:r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2</a:t>
            </a:r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Vpm</a:t>
            </a:r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EC</a:t>
            </a:r>
          </a:p>
          <a:p>
            <a:r>
              <a:rPr lang="en-US" sz="1400" dirty="0">
                <a:solidFill>
                  <a:srgbClr val="5E4FA4"/>
                </a:solidFill>
                <a:latin typeface="Menlo-Regular" panose="020B0609030804020204" pitchFamily="49" charset="0"/>
              </a:rPr>
              <a:t>end</a:t>
            </a:r>
            <a:r>
              <a:rPr lang="en-US" sz="14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A25153"/>
                </a:solidFill>
                <a:latin typeface="Menlo-Regular" panose="020B0609030804020204" pitchFamily="49" charset="0"/>
              </a:rPr>
              <a:t>compartments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C6A08B-0F1D-EA3A-F9F7-F9E51D143CE0}"/>
              </a:ext>
            </a:extLst>
          </p:cNvPr>
          <p:cNvSpPr txBox="1"/>
          <p:nvPr/>
        </p:nvSpPr>
        <p:spPr>
          <a:xfrm>
            <a:off x="4667153" y="5018924"/>
            <a:ext cx="7428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Volume factors automatically added to reactions generated by reaction rules: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E1D3B9-BD52-9BCB-7287-0FBF38537D91}"/>
              </a:ext>
            </a:extLst>
          </p:cNvPr>
          <p:cNvSpPr/>
          <p:nvPr/>
        </p:nvSpPr>
        <p:spPr>
          <a:xfrm>
            <a:off x="4667153" y="5849921"/>
            <a:ext cx="742877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lrbind1: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 err="1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&lt;-&gt;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.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kp1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km1</a:t>
            </a:r>
          </a:p>
          <a:p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lrbind2: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 err="1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 err="1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&lt;-&gt;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+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.</a:t>
            </a:r>
            <a:r>
              <a:rPr lang="en-US" sz="1600" dirty="0">
                <a:solidFill>
                  <a:srgbClr val="D1D1D1"/>
                </a:solidFill>
                <a:latin typeface="Menlo-Regular" panose="020B0609030804020204" pitchFamily="49" charset="0"/>
              </a:rPr>
              <a:t>R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(</a:t>
            </a:r>
            <a:r>
              <a:rPr lang="en-US" sz="1600" dirty="0">
                <a:solidFill>
                  <a:srgbClr val="67D774"/>
                </a:solidFill>
                <a:latin typeface="Menlo-Regular" panose="020B0609030804020204" pitchFamily="49" charset="0"/>
              </a:rPr>
              <a:t>l</a:t>
            </a:r>
            <a:r>
              <a:rPr lang="en-US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!</a:t>
            </a:r>
            <a:r>
              <a:rPr lang="en-US" sz="1600" dirty="0">
                <a:solidFill>
                  <a:srgbClr val="89C17A"/>
                </a:solidFill>
                <a:latin typeface="Menlo-Regular" panose="020B0609030804020204" pitchFamily="49" charset="0"/>
              </a:rPr>
              <a:t>1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)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kp1</a:t>
            </a:r>
            <a:r>
              <a:rPr lang="en-US" sz="1600" dirty="0">
                <a:solidFill>
                  <a:srgbClr val="8B3E6F"/>
                </a:solidFill>
                <a:latin typeface="Menlo-Regular" panose="020B0609030804020204" pitchFamily="49" charset="0"/>
              </a:rPr>
              <a:t>,</a:t>
            </a:r>
            <a:r>
              <a:rPr lang="en-US" sz="1600" dirty="0">
                <a:solidFill>
                  <a:srgbClr val="AA936E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>
                <a:solidFill>
                  <a:srgbClr val="8CD3FE"/>
                </a:solidFill>
                <a:latin typeface="Menlo-Regular" panose="020B0609030804020204" pitchFamily="49" charset="0"/>
              </a:rPr>
              <a:t>km1</a:t>
            </a:r>
            <a:endParaRPr lang="en-US" sz="1600" b="0" dirty="0">
              <a:solidFill>
                <a:srgbClr val="B9A381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45ABCA-BCD3-7D0C-0014-F954E4E1D663}"/>
              </a:ext>
            </a:extLst>
          </p:cNvPr>
          <p:cNvGrpSpPr/>
          <p:nvPr/>
        </p:nvGrpSpPr>
        <p:grpSpPr>
          <a:xfrm>
            <a:off x="1344916" y="2490639"/>
            <a:ext cx="218663" cy="665105"/>
            <a:chOff x="6251711" y="3300608"/>
            <a:chExt cx="218663" cy="66510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1388ADA-6301-DC5F-FC00-3BB1BC7D92C8}"/>
                </a:ext>
              </a:extLst>
            </p:cNvPr>
            <p:cNvSpPr/>
            <p:nvPr/>
          </p:nvSpPr>
          <p:spPr>
            <a:xfrm>
              <a:off x="6251711" y="3300608"/>
              <a:ext cx="218663" cy="665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22C3A3-9329-1E18-B31B-2207FCD6EAEC}"/>
                </a:ext>
              </a:extLst>
            </p:cNvPr>
            <p:cNvSpPr/>
            <p:nvPr/>
          </p:nvSpPr>
          <p:spPr>
            <a:xfrm>
              <a:off x="6296846" y="336024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A8DF1B-81A0-B271-F9B5-B2C041749971}"/>
              </a:ext>
            </a:extLst>
          </p:cNvPr>
          <p:cNvGrpSpPr/>
          <p:nvPr/>
        </p:nvGrpSpPr>
        <p:grpSpPr>
          <a:xfrm>
            <a:off x="1518443" y="2062240"/>
            <a:ext cx="476722" cy="252592"/>
            <a:chOff x="2990779" y="2342337"/>
            <a:chExt cx="476722" cy="25259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907E813-598D-80AA-76DD-8B94E11F3B43}"/>
                </a:ext>
              </a:extLst>
            </p:cNvPr>
            <p:cNvSpPr/>
            <p:nvPr/>
          </p:nvSpPr>
          <p:spPr>
            <a:xfrm>
              <a:off x="2990779" y="2342337"/>
              <a:ext cx="476722" cy="25259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E710D85-2F54-7359-D1E3-849C27AA5934}"/>
                </a:ext>
              </a:extLst>
            </p:cNvPr>
            <p:cNvSpPr/>
            <p:nvPr/>
          </p:nvSpPr>
          <p:spPr>
            <a:xfrm>
              <a:off x="3047109" y="2406903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327152-4978-51A3-6689-9380D5AD71AC}"/>
                </a:ext>
              </a:extLst>
            </p:cNvPr>
            <p:cNvSpPr/>
            <p:nvPr/>
          </p:nvSpPr>
          <p:spPr>
            <a:xfrm>
              <a:off x="3282780" y="2406903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22A1A5-A3E9-0D61-B249-3FB08984EBC4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 flipH="1">
            <a:off x="1873273" y="2255198"/>
            <a:ext cx="1367" cy="151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D4F2FE-2D13-0D3F-54F6-7811B5E10142}"/>
              </a:ext>
            </a:extLst>
          </p:cNvPr>
          <p:cNvSpPr txBox="1"/>
          <p:nvPr/>
        </p:nvSpPr>
        <p:spPr>
          <a:xfrm>
            <a:off x="4667153" y="3052500"/>
            <a:ext cx="7241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species must be initialized with compartment location: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ED529-F89B-6951-3078-50446C79E616}"/>
              </a:ext>
            </a:extLst>
          </p:cNvPr>
          <p:cNvSpPr txBox="1"/>
          <p:nvPr/>
        </p:nvSpPr>
        <p:spPr>
          <a:xfrm>
            <a:off x="6096000" y="3498032"/>
            <a:ext cx="27953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66B3"/>
                </a:solidFill>
                <a:latin typeface="Menlo" panose="020B0609030804020204" pitchFamily="49" charset="0"/>
              </a:rPr>
              <a:t>begin</a:t>
            </a:r>
            <a:r>
              <a:rPr lang="en-US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36666"/>
                </a:solidFill>
                <a:latin typeface="Menlo" panose="020B0609030804020204" pitchFamily="49" charset="0"/>
              </a:rPr>
              <a:t>species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BEA4"/>
                </a:solidFill>
                <a:latin typeface="Menlo" panose="020B0609030804020204" pitchFamily="49" charset="0"/>
              </a:rPr>
              <a:t>  @</a:t>
            </a:r>
            <a:r>
              <a:rPr lang="en-US" dirty="0">
                <a:solidFill>
                  <a:srgbClr val="DB6767"/>
                </a:solidFill>
                <a:latin typeface="Menlo" panose="020B0609030804020204" pitchFamily="49" charset="0"/>
              </a:rPr>
              <a:t>EC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ADADA"/>
                </a:solidFill>
                <a:latin typeface="Menlo" panose="020B0609030804020204" pitchFamily="49" charset="0"/>
              </a:rPr>
              <a:t>L</a:t>
            </a:r>
            <a:r>
              <a:rPr lang="en-US" dirty="0">
                <a:solidFill>
                  <a:srgbClr val="B9A381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6DB87"/>
                </a:solidFill>
                <a:latin typeface="Menlo" panose="020B0609030804020204" pitchFamily="49" charset="0"/>
              </a:rPr>
              <a:t>r</a:t>
            </a:r>
            <a:r>
              <a:rPr lang="en-US" dirty="0" err="1">
                <a:solidFill>
                  <a:srgbClr val="9E5482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76DB87"/>
                </a:solidFill>
                <a:latin typeface="Menlo" panose="020B0609030804020204" pitchFamily="49" charset="0"/>
              </a:rPr>
              <a:t>r</a:t>
            </a:r>
            <a:r>
              <a:rPr lang="en-US" dirty="0">
                <a:solidFill>
                  <a:srgbClr val="B9A381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L0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BEA4"/>
                </a:solidFill>
                <a:latin typeface="Menlo" panose="020B0609030804020204" pitchFamily="49" charset="0"/>
              </a:rPr>
              <a:t>  @</a:t>
            </a:r>
            <a:r>
              <a:rPr lang="en-US" dirty="0">
                <a:solidFill>
                  <a:srgbClr val="DB6767"/>
                </a:solidFill>
                <a:latin typeface="Menlo" panose="020B0609030804020204" pitchFamily="49" charset="0"/>
              </a:rPr>
              <a:t>PM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ADADA"/>
                </a:solidFill>
                <a:latin typeface="Menlo" panose="020B0609030804020204" pitchFamily="49" charset="0"/>
              </a:rPr>
              <a:t>R</a:t>
            </a:r>
            <a:r>
              <a:rPr lang="en-US" dirty="0">
                <a:solidFill>
                  <a:srgbClr val="B9A381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6DB87"/>
                </a:solidFill>
                <a:latin typeface="Menlo" panose="020B0609030804020204" pitchFamily="49" charset="0"/>
              </a:rPr>
              <a:t>l</a:t>
            </a:r>
            <a:r>
              <a:rPr lang="en-US" dirty="0">
                <a:solidFill>
                  <a:srgbClr val="B9A381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R0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266B3"/>
                </a:solidFill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36666"/>
                </a:solidFill>
                <a:latin typeface="Menlo" panose="020B0609030804020204" pitchFamily="49" charset="0"/>
              </a:rPr>
              <a:t>species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5" grpId="0"/>
      <p:bldP spid="36" grpId="0" animBg="1"/>
      <p:bldP spid="33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C12D-3B62-AA4E-8D9C-DEE0E4C1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 about compartmental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7146-96C2-214D-BE37-514B554F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02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bionetgen.org </a:t>
            </a:r>
            <a:r>
              <a:rPr lang="en-US" dirty="0"/>
              <a:t>– Main website for </a:t>
            </a:r>
            <a:r>
              <a:rPr lang="en-US" dirty="0" err="1"/>
              <a:t>BioNetGen</a:t>
            </a:r>
            <a:endParaRPr lang="en-US" dirty="0"/>
          </a:p>
          <a:p>
            <a:r>
              <a:rPr lang="en-US" dirty="0">
                <a:hlinkClick r:id="rId3"/>
              </a:rPr>
              <a:t>bionetgen.org/tutorial</a:t>
            </a:r>
            <a:r>
              <a:rPr lang="en-US" dirty="0"/>
              <a:t> – Extensive examples with documentation</a:t>
            </a:r>
          </a:p>
          <a:p>
            <a:pPr lvl="1"/>
            <a:r>
              <a:rPr lang="en-US" dirty="0"/>
              <a:t>Simple compartmental models are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5"/>
              </a:rPr>
              <a:t>Quick Reference Guide</a:t>
            </a:r>
            <a:r>
              <a:rPr lang="en-US" dirty="0"/>
              <a:t>*– Handy overview of model syntax and conventions</a:t>
            </a:r>
          </a:p>
          <a:p>
            <a:r>
              <a:rPr lang="en-US" dirty="0">
                <a:hlinkClick r:id="rId6"/>
              </a:rPr>
              <a:t>Actions and Arguments Guide</a:t>
            </a:r>
            <a:r>
              <a:rPr lang="en-US" dirty="0"/>
              <a:t>*– Full documentation of </a:t>
            </a:r>
            <a:r>
              <a:rPr lang="en-US" sz="2400" dirty="0">
                <a:latin typeface="Monaco" pitchFamily="2" charset="77"/>
              </a:rPr>
              <a:t>action</a:t>
            </a:r>
            <a:r>
              <a:rPr lang="en-US" dirty="0"/>
              <a:t> syntax.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74C4C-781B-5A4A-9E23-9A9B4F30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0E5DB-4CB5-B246-A0D1-4438234516D9}"/>
              </a:ext>
            </a:extLst>
          </p:cNvPr>
          <p:cNvSpPr txBox="1"/>
          <p:nvPr/>
        </p:nvSpPr>
        <p:spPr>
          <a:xfrm>
            <a:off x="5218044" y="6356350"/>
            <a:ext cx="536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*Use links on </a:t>
            </a:r>
            <a:r>
              <a:rPr lang="en-US" dirty="0" err="1"/>
              <a:t>bionetgen.org</a:t>
            </a:r>
            <a:r>
              <a:rPr lang="en-US" dirty="0"/>
              <a:t> as they may have changed.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DB9C9-8479-9E47-A889-CFE63D78F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351" y="2814826"/>
            <a:ext cx="4127157" cy="15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blipFill>
                <a:blip r:embed="rId4"/>
                <a:stretch>
                  <a:fillRect l="-743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437F0B6-C603-B74E-807D-5104D902692B}"/>
              </a:ext>
            </a:extLst>
          </p:cNvPr>
          <p:cNvSpPr/>
          <p:nvPr/>
        </p:nvSpPr>
        <p:spPr>
          <a:xfrm>
            <a:off x="6980562" y="4595115"/>
            <a:ext cx="4253947" cy="98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6D2A09A-7DD9-2848-944D-911EF692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blipFill>
                <a:blip r:embed="rId4"/>
                <a:stretch>
                  <a:fillRect l="-743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437F0B6-C603-B74E-807D-5104D902692B}"/>
              </a:ext>
            </a:extLst>
          </p:cNvPr>
          <p:cNvSpPr/>
          <p:nvPr/>
        </p:nvSpPr>
        <p:spPr>
          <a:xfrm>
            <a:off x="9074426" y="4595115"/>
            <a:ext cx="2160083" cy="98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260A-5A37-4C49-9C78-5A15B7D1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blipFill>
                <a:blip r:embed="rId4"/>
                <a:stretch>
                  <a:fillRect l="-458" t="-163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65E58-3B2E-1040-8E26-FFF1B725979C}"/>
              </a:ext>
            </a:extLst>
          </p:cNvPr>
          <p:cNvCxnSpPr/>
          <p:nvPr/>
        </p:nvCxnSpPr>
        <p:spPr>
          <a:xfrm flipV="1">
            <a:off x="8080513" y="5287618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26862A-4EEE-7647-9B4B-7B0E6A9E2096}"/>
              </a:ext>
            </a:extLst>
          </p:cNvPr>
          <p:cNvCxnSpPr/>
          <p:nvPr/>
        </p:nvCxnSpPr>
        <p:spPr>
          <a:xfrm flipV="1">
            <a:off x="9604513" y="4831470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61D3DB-FF09-0F47-B18E-1E49E81280C9}"/>
              </a:ext>
            </a:extLst>
          </p:cNvPr>
          <p:cNvCxnSpPr/>
          <p:nvPr/>
        </p:nvCxnSpPr>
        <p:spPr>
          <a:xfrm flipV="1">
            <a:off x="8080512" y="4868136"/>
            <a:ext cx="516835" cy="22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3CA39-FD93-664A-9B58-BB3385B09A9C}"/>
              </a:ext>
            </a:extLst>
          </p:cNvPr>
          <p:cNvCxnSpPr>
            <a:cxnSpLocks/>
          </p:cNvCxnSpPr>
          <p:nvPr/>
        </p:nvCxnSpPr>
        <p:spPr>
          <a:xfrm flipV="1">
            <a:off x="11059634" y="5349021"/>
            <a:ext cx="294166" cy="10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33C0B30-5BD8-2A48-B21F-1DF4B6C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blipFill>
                <a:blip r:embed="rId4"/>
                <a:stretch>
                  <a:fillRect l="-458" t="-163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65E58-3B2E-1040-8E26-FFF1B725979C}"/>
              </a:ext>
            </a:extLst>
          </p:cNvPr>
          <p:cNvCxnSpPr/>
          <p:nvPr/>
        </p:nvCxnSpPr>
        <p:spPr>
          <a:xfrm flipV="1">
            <a:off x="8080513" y="5287618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26862A-4EEE-7647-9B4B-7B0E6A9E2096}"/>
              </a:ext>
            </a:extLst>
          </p:cNvPr>
          <p:cNvCxnSpPr/>
          <p:nvPr/>
        </p:nvCxnSpPr>
        <p:spPr>
          <a:xfrm flipV="1">
            <a:off x="9604513" y="4831470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61D3DB-FF09-0F47-B18E-1E49E81280C9}"/>
              </a:ext>
            </a:extLst>
          </p:cNvPr>
          <p:cNvCxnSpPr/>
          <p:nvPr/>
        </p:nvCxnSpPr>
        <p:spPr>
          <a:xfrm flipV="1">
            <a:off x="8080512" y="4868136"/>
            <a:ext cx="516835" cy="22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3CA39-FD93-664A-9B58-BB3385B09A9C}"/>
              </a:ext>
            </a:extLst>
          </p:cNvPr>
          <p:cNvCxnSpPr>
            <a:cxnSpLocks/>
          </p:cNvCxnSpPr>
          <p:nvPr/>
        </p:nvCxnSpPr>
        <p:spPr>
          <a:xfrm flipV="1">
            <a:off x="11059634" y="5349021"/>
            <a:ext cx="294166" cy="10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396948" y="5844209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48" y="5844209"/>
                <a:ext cx="5496339" cy="923330"/>
              </a:xfrm>
              <a:prstGeom prst="rect">
                <a:avLst/>
              </a:prstGeom>
              <a:blipFill>
                <a:blip r:embed="rId5"/>
                <a:stretch>
                  <a:fillRect l="-922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AF15811-9254-F94E-9CF9-59BE3FC4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4655017" y="5463961"/>
                <a:ext cx="4857227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7" y="5463961"/>
                <a:ext cx="4857227" cy="895694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05" t="-512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4655017" y="5463961"/>
                <a:ext cx="4847737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7" y="5463961"/>
                <a:ext cx="4847737" cy="895694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/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Divide </a:t>
                </a:r>
                <a:r>
                  <a:rPr lang="en-US" i="1" dirty="0"/>
                  <a:t>bimolecular</a:t>
                </a:r>
                <a:r>
                  <a:rPr lang="en-US" dirty="0"/>
                  <a:t> rate constants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sup>
                    </m:sSubSup>
                    <m:r>
                      <a:rPr lang="el-G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molecule #’s.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blipFill>
                <a:blip r:embed="rId7"/>
                <a:stretch>
                  <a:fillRect l="-1333" t="-1786" b="-1071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8CD8DE60-F179-4CED-C13C-ABB3ACCEF2AD}"/>
              </a:ext>
            </a:extLst>
          </p:cNvPr>
          <p:cNvSpPr/>
          <p:nvPr/>
        </p:nvSpPr>
        <p:spPr>
          <a:xfrm rot="16200000">
            <a:off x="8039594" y="5829694"/>
            <a:ext cx="258418" cy="784203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941D7E-EBDF-F335-C5D7-71B25F502C38}"/>
                  </a:ext>
                </a:extLst>
              </p:cNvPr>
              <p:cNvSpPr txBox="1"/>
              <p:nvPr/>
            </p:nvSpPr>
            <p:spPr>
              <a:xfrm>
                <a:off x="7927499" y="6293087"/>
                <a:ext cx="532262" cy="398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941D7E-EBDF-F335-C5D7-71B25F50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499" y="6293087"/>
                <a:ext cx="532262" cy="398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05" t="-512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4655017" y="5463961"/>
                <a:ext cx="4483920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7" y="5463961"/>
                <a:ext cx="4483920" cy="895694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/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Divide </a:t>
                </a:r>
                <a:r>
                  <a:rPr lang="en-US" i="1" dirty="0"/>
                  <a:t>bimolecular</a:t>
                </a:r>
                <a:r>
                  <a:rPr lang="en-US" dirty="0"/>
                  <a:t> rate constants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sup>
                    </m:sSubSup>
                    <m:r>
                      <a:rPr lang="el-G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molecule #’s.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blipFill>
                <a:blip r:embed="rId7"/>
                <a:stretch>
                  <a:fillRect l="-1333" t="-1786" b="-1071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9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05" t="-512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6096008" y="5509475"/>
                <a:ext cx="3886192" cy="753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fl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8" y="5509475"/>
                <a:ext cx="3886192" cy="753091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/>
              <p:nvPr/>
            </p:nvSpPr>
            <p:spPr>
              <a:xfrm>
                <a:off x="556591" y="5463960"/>
                <a:ext cx="3776870" cy="64633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Divide </a:t>
                </a:r>
                <a:r>
                  <a:rPr lang="en-US" i="1" dirty="0"/>
                  <a:t>bimolecular</a:t>
                </a:r>
                <a:r>
                  <a:rPr lang="en-US" dirty="0"/>
                  <a:t> rate constants in appropriate volume units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3960"/>
                <a:ext cx="3776870" cy="646331"/>
              </a:xfrm>
              <a:prstGeom prst="rect">
                <a:avLst/>
              </a:prstGeom>
              <a:blipFill>
                <a:blip r:embed="rId7"/>
                <a:stretch>
                  <a:fillRect l="-1333" t="-1887" b="-1509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0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1356</Words>
  <Application>Microsoft Macintosh PowerPoint</Application>
  <PresentationFormat>Widescreen</PresentationFormat>
  <Paragraphs>217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Menlo-Regular</vt:lpstr>
      <vt:lpstr>Monaco</vt:lpstr>
      <vt:lpstr>Office Theme</vt:lpstr>
      <vt:lpstr>Cellular units and compartments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Going back to our simple ligand-receptor binding model….</vt:lpstr>
      <vt:lpstr>Surface reactions are treated as having an effective volume</vt:lpstr>
      <vt:lpstr>Returning to our dimerization model</vt:lpstr>
      <vt:lpstr>compartments block specifies compartmental topology and properties</vt:lpstr>
      <vt:lpstr>Compartmental dimerization model</vt:lpstr>
      <vt:lpstr>Sources of information about compartmental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units and compartments</dc:title>
  <dc:creator>Faeder, James R</dc:creator>
  <cp:lastModifiedBy>Faeder, James R</cp:lastModifiedBy>
  <cp:revision>1</cp:revision>
  <dcterms:created xsi:type="dcterms:W3CDTF">2022-07-11T11:28:12Z</dcterms:created>
  <dcterms:modified xsi:type="dcterms:W3CDTF">2022-07-11T13:30:08Z</dcterms:modified>
</cp:coreProperties>
</file>