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8.png" ContentType="image/png"/>
  <Override PartName="/ppt/media/image1.wmf" ContentType="image/x-wmf"/>
  <Override PartName="/ppt/media/image7.jpeg" ContentType="image/jpeg"/>
  <Override PartName="/ppt/media/image31.wmf" ContentType="image/x-wmf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6.png" ContentType="image/png"/>
  <Override PartName="/ppt/media/image8.png" ContentType="image/png"/>
  <Override PartName="/ppt/media/image13.png" ContentType="image/png"/>
  <Override PartName="/ppt/media/image33.wmf" ContentType="image/x-wmf"/>
  <Override PartName="/ppt/media/image12.png" ContentType="image/png"/>
  <Override PartName="/ppt/media/image32.wmf" ContentType="image/x-wmf"/>
  <Override PartName="/ppt/media/image15.png" ContentType="image/png"/>
  <Override PartName="/ppt/media/image10.png" ContentType="image/png"/>
  <Override PartName="/ppt/media/image35.wmf" ContentType="image/x-wmf"/>
  <Override PartName="/ppt/media/image5.wmf" ContentType="image/x-wmf"/>
  <Override PartName="/ppt/media/image34.wmf" ContentType="image/x-wmf"/>
  <Override PartName="/ppt/media/image14.png" ContentType="image/png"/>
  <Override PartName="/ppt/media/image9.png" ContentType="image/png"/>
  <Override PartName="/ppt/media/image37.wmf" ContentType="image/x-wmf"/>
  <Override PartName="/ppt/media/image17.png" ContentType="image/png"/>
  <Override PartName="/ppt/media/image38.wmf" ContentType="image/x-wmf"/>
  <Override PartName="/ppt/media/image18.png" ContentType="image/png"/>
  <Override PartName="/ppt/media/image20.png" ContentType="image/png"/>
  <Override PartName="/ppt/media/image36.wmf" ContentType="image/x-wmf"/>
  <Override PartName="/ppt/media/image6.wmf" ContentType="image/x-wmf"/>
  <Override PartName="/ppt/media/image11.png" ContentType="image/png"/>
  <Override PartName="/ppt/media/image29.wmf" ContentType="image/x-wmf"/>
  <Override PartName="/ppt/media/image4.png" ContentType="image/png"/>
  <Override PartName="/ppt/media/image30.wmf" ContentType="image/x-wmf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84A90E-B7A0-4EBB-937F-E7F7137791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A81E22-C1B6-4D96-921B-D28F663DB2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216000" indent="-21600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Combine with next slide.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9B9F0-AE14-4A4E-AE49-DE5DB26381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DD002F-D615-42C5-B2F6-D4154923CB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E5E52E-C031-484E-BE1C-70A3EB512F3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283E6-916C-4278-B600-163426C92E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702B23-3437-4034-8FAC-EABCB05921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Img"/>
          </p:nvPr>
        </p:nvSpPr>
        <p:spPr>
          <a:xfrm>
            <a:off x="380880" y="69372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400" cy="41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FE399-C3B6-4C29-81B9-87704670EF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11B4B-8B32-4A4F-8D09-1A45828066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0B637-80C7-4D24-B48B-C4E9367834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8DB375-5FC3-4480-8E99-B85449BA84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2F9822-D807-4948-AC6F-5CE80DBD0C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4E23E1-8169-4004-BEE9-BD12B0257F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2EAADD-2848-401F-B7E4-E671C2E53C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E9F6D5-97B7-4BEF-853C-2FAE2F7E1D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2B318-ACD5-4842-AADF-38F54D1252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7884D7-93FC-4699-85CE-463CA74453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E4354-5F82-49A9-B14C-422DDCD143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BA72A-EA15-453A-BB1D-BCF921E6AC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B7A8D4-55F3-45DE-B760-59DE752503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722E6D-9853-44F9-B79E-97ED724F49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1EC40D-EEF9-4089-9552-CB1ADD76A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DBDFEF-5DF8-49BE-AD41-361696B092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0967BC-A786-41C2-B94F-2CF12DE31A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D1E63F-16E7-4B41-AB64-F1AC862206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F79C64-D2F8-44B2-87CF-525B133E0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9EC14D-88DF-4634-8499-4C0EFD07F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35BAD3-CDF0-435B-8CB6-FE19FC8CC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7A17E7-3935-4D9F-B929-A21C3344C2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E5341D-5149-45B1-8C73-87C21AEE4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10CAC3-7E1D-4408-B177-B009A82B1F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629A10-7831-4E91-9F06-7DF560649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1F686C-C3C7-453A-A394-06D870A6F8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A62235-C823-4F01-9F9B-4BD8AADE7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EA7A04-5347-49B1-BF8F-C0FF069940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A56BDC-C8BA-411B-A517-5B1CA514D9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184178-CF86-414E-92BC-351F319D16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A5A534-A6D1-4DF5-8007-CFCE19E5C4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CA35B9-B1F0-4C2E-954A-25151E34A1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4D037B-B79D-4658-BE65-8DF722592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03DE22-A0E4-4693-8078-C4E51470B6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575666-3517-4F55-BFFA-E49626D3A7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A6AB44-CC20-4E97-8276-0C92F94806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DC35CB-D6F4-4C8B-924F-5352E7533E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3DD054-B854-4BAF-9544-37E4E38030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18FB74-F4B6-4B92-9235-CE03894BF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503C2A-BB6C-49EF-8E69-9D925DEC5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3CD616-11CC-4CB3-BE4D-BED2614EE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11451F-C7A5-4870-92D2-3B39604289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458B21-384D-4F9F-AC3E-5A8EE119A9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6506A3-D840-41DF-BF9E-48521BE995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14EB7-E4E9-4556-AEBA-6C0765C5E4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D6299-16ED-45FF-8E6B-DE747143D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B4F64C-A105-4774-95DB-36486C495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C3882A-FBA2-45DC-A8EE-AD23200576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FBFE25-6866-4419-95AB-C2A0229E14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CAE799-55D0-40B2-939F-F4D04A1994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F04EB1-372F-444B-9A43-322992336C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FE1650-9726-4186-90BB-58CBB9792F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image" Target="../media/image34.wmf"/><Relationship Id="rId7" Type="http://schemas.openxmlformats.org/officeDocument/2006/relationships/image" Target="../media/image35.wmf"/><Relationship Id="rId8" Type="http://schemas.openxmlformats.org/officeDocument/2006/relationships/image" Target="../media/image36.wmf"/><Relationship Id="rId9" Type="http://schemas.openxmlformats.org/officeDocument/2006/relationships/image" Target="../media/image37.wmf"/><Relationship Id="rId10" Type="http://schemas.openxmlformats.org/officeDocument/2006/relationships/image" Target="../media/image38.wmf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slideLayout" Target="../slideLayouts/slideLayout41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Energy Based Modeling with BioNetGen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2022 Cell Modeling Workshop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"/>
          <p:cNvSpPr/>
          <p:nvPr/>
        </p:nvSpPr>
        <p:spPr>
          <a:xfrm>
            <a:off x="516600" y="384840"/>
            <a:ext cx="114930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Species free energy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Rectangle 2"/>
          <p:cNvSpPr/>
          <p:nvPr/>
        </p:nvSpPr>
        <p:spPr>
          <a:xfrm>
            <a:off x="-7560" y="1248120"/>
            <a:ext cx="76532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computed as a sum of matching energy patterns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928080" y="2067480"/>
            <a:ext cx="9735120" cy="37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 Box 3"/>
          <p:cNvSpPr/>
          <p:nvPr/>
        </p:nvSpPr>
        <p:spPr>
          <a:xfrm>
            <a:off x="802800" y="209520"/>
            <a:ext cx="96757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8280" rIns="98280" tIns="83160" bIns="576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Kinetic constants from Linear Transition State Theory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53" name="Group 2"/>
          <p:cNvGrpSpPr/>
          <p:nvPr/>
        </p:nvGrpSpPr>
        <p:grpSpPr>
          <a:xfrm>
            <a:off x="1950120" y="1426680"/>
            <a:ext cx="4869720" cy="1742400"/>
            <a:chOff x="1950120" y="1426680"/>
            <a:chExt cx="4869720" cy="1742400"/>
          </a:xfrm>
        </p:grpSpPr>
        <p:sp>
          <p:nvSpPr>
            <p:cNvPr id="254" name="Rectangle 1"/>
            <p:cNvSpPr/>
            <p:nvPr/>
          </p:nvSpPr>
          <p:spPr>
            <a:xfrm>
              <a:off x="1950120" y="1426680"/>
              <a:ext cx="4869720" cy="1742400"/>
            </a:xfrm>
            <a:prstGeom prst="rect">
              <a:avLst/>
            </a:prstGeom>
            <a:solidFill>
              <a:srgbClr val="ffffcc"/>
            </a:solidFill>
            <a:ln w="1836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5" name="Picture 13" descr=""/>
            <p:cNvPicPr/>
            <p:nvPr/>
          </p:nvPicPr>
          <p:blipFill>
            <a:blip r:embed="rId1"/>
            <a:stretch/>
          </p:blipFill>
          <p:spPr>
            <a:xfrm>
              <a:off x="2103120" y="1620360"/>
              <a:ext cx="3785400" cy="63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16" descr=""/>
            <p:cNvPicPr/>
            <p:nvPr/>
          </p:nvPicPr>
          <p:blipFill>
            <a:blip r:embed="rId2"/>
            <a:stretch/>
          </p:blipFill>
          <p:spPr>
            <a:xfrm>
              <a:off x="2117520" y="2449800"/>
              <a:ext cx="4535640" cy="639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7" name="Group 17"/>
          <p:cNvGrpSpPr/>
          <p:nvPr/>
        </p:nvGrpSpPr>
        <p:grpSpPr>
          <a:xfrm>
            <a:off x="6850440" y="1562400"/>
            <a:ext cx="3765240" cy="3888360"/>
            <a:chOff x="6850440" y="1562400"/>
            <a:chExt cx="3765240" cy="3888360"/>
          </a:xfrm>
        </p:grpSpPr>
        <p:sp>
          <p:nvSpPr>
            <p:cNvPr id="258" name="Line 18"/>
            <p:cNvSpPr/>
            <p:nvPr/>
          </p:nvSpPr>
          <p:spPr>
            <a:xfrm flipH="1">
              <a:off x="8178120" y="4644360"/>
              <a:ext cx="555840" cy="360"/>
            </a:xfrm>
            <a:prstGeom prst="line">
              <a:avLst/>
            </a:prstGeom>
            <a:ln w="18360">
              <a:solidFill>
                <a:srgbClr val="666666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19"/>
            <p:cNvSpPr/>
            <p:nvPr/>
          </p:nvSpPr>
          <p:spPr>
            <a:xfrm>
              <a:off x="8733960" y="4644360"/>
              <a:ext cx="360" cy="529920"/>
            </a:xfrm>
            <a:prstGeom prst="line">
              <a:avLst/>
            </a:prstGeom>
            <a:ln w="18360">
              <a:solidFill>
                <a:srgbClr val="666666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Freeform 20"/>
            <p:cNvSpPr/>
            <p:nvPr/>
          </p:nvSpPr>
          <p:spPr>
            <a:xfrm>
              <a:off x="6850440" y="3957480"/>
              <a:ext cx="3765240" cy="1216440"/>
            </a:xfrm>
            <a:custGeom>
              <a:avLst/>
              <a:gdLst/>
              <a:ahLst/>
              <a:rect l="l" t="t" r="r" b="b"/>
              <a:pathLst>
                <a:path w="11534" h="3732">
                  <a:moveTo>
                    <a:pt x="0" y="3731"/>
                  </a:moveTo>
                  <a:lnTo>
                    <a:pt x="4070" y="3731"/>
                  </a:lnTo>
                  <a:lnTo>
                    <a:pt x="7801" y="0"/>
                  </a:lnTo>
                  <a:lnTo>
                    <a:pt x="11533" y="0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21"/>
            <p:cNvSpPr/>
            <p:nvPr/>
          </p:nvSpPr>
          <p:spPr>
            <a:xfrm flipV="1">
              <a:off x="8733960" y="1939680"/>
              <a:ext cx="360" cy="2704680"/>
            </a:xfrm>
            <a:prstGeom prst="line">
              <a:avLst/>
            </a:prstGeom>
            <a:ln w="18360">
              <a:solidFill>
                <a:srgbClr val="33cc66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22"/>
            <p:cNvSpPr/>
            <p:nvPr/>
          </p:nvSpPr>
          <p:spPr>
            <a:xfrm>
              <a:off x="8179560" y="1941120"/>
              <a:ext cx="1195200" cy="360"/>
            </a:xfrm>
            <a:prstGeom prst="line">
              <a:avLst/>
            </a:prstGeom>
            <a:ln w="367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23"/>
            <p:cNvSpPr/>
            <p:nvPr/>
          </p:nvSpPr>
          <p:spPr>
            <a:xfrm flipH="1">
              <a:off x="7736040" y="3957480"/>
              <a:ext cx="1684800" cy="360"/>
            </a:xfrm>
            <a:prstGeom prst="line">
              <a:avLst/>
            </a:prstGeom>
            <a:ln w="9000">
              <a:solidFill>
                <a:srgbClr val="4c4c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24"/>
            <p:cNvSpPr/>
            <p:nvPr/>
          </p:nvSpPr>
          <p:spPr>
            <a:xfrm flipV="1">
              <a:off x="8179560" y="1939680"/>
              <a:ext cx="360" cy="3236040"/>
            </a:xfrm>
            <a:prstGeom prst="line">
              <a:avLst/>
            </a:prstGeom>
            <a:ln w="1836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25"/>
            <p:cNvSpPr/>
            <p:nvPr/>
          </p:nvSpPr>
          <p:spPr>
            <a:xfrm flipV="1">
              <a:off x="9376200" y="1961280"/>
              <a:ext cx="360" cy="1996200"/>
            </a:xfrm>
            <a:prstGeom prst="line">
              <a:avLst/>
            </a:prstGeom>
            <a:ln w="18360">
              <a:solidFill>
                <a:srgbClr val="0000ff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26"/>
            <p:cNvSpPr/>
            <p:nvPr/>
          </p:nvSpPr>
          <p:spPr>
            <a:xfrm flipH="1">
              <a:off x="8178120" y="5175720"/>
              <a:ext cx="1208160" cy="360"/>
            </a:xfrm>
            <a:prstGeom prst="line">
              <a:avLst/>
            </a:prstGeom>
            <a:ln w="9000">
              <a:solidFill>
                <a:srgbClr val="4c4c4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7" name="Picture 27" descr=""/>
            <p:cNvPicPr/>
            <p:nvPr/>
          </p:nvPicPr>
          <p:blipFill>
            <a:blip r:embed="rId3"/>
            <a:stretch/>
          </p:blipFill>
          <p:spPr>
            <a:xfrm>
              <a:off x="8778600" y="2848680"/>
              <a:ext cx="291960" cy="23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" name="Picture 28" descr=""/>
            <p:cNvPicPr/>
            <p:nvPr/>
          </p:nvPicPr>
          <p:blipFill>
            <a:blip r:embed="rId4"/>
            <a:stretch/>
          </p:blipFill>
          <p:spPr>
            <a:xfrm>
              <a:off x="9461160" y="2832840"/>
              <a:ext cx="509400" cy="227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Picture 29" descr=""/>
            <p:cNvPicPr/>
            <p:nvPr/>
          </p:nvPicPr>
          <p:blipFill>
            <a:blip r:embed="rId5"/>
            <a:stretch/>
          </p:blipFill>
          <p:spPr>
            <a:xfrm>
              <a:off x="7612200" y="2850120"/>
              <a:ext cx="515160" cy="25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0" name="Picture 30" descr=""/>
            <p:cNvPicPr/>
            <p:nvPr/>
          </p:nvPicPr>
          <p:blipFill>
            <a:blip r:embed="rId6"/>
            <a:stretch/>
          </p:blipFill>
          <p:spPr>
            <a:xfrm>
              <a:off x="7060680" y="4861800"/>
              <a:ext cx="939960" cy="28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1" name="Picture 31" descr=""/>
            <p:cNvPicPr/>
            <p:nvPr/>
          </p:nvPicPr>
          <p:blipFill>
            <a:blip r:embed="rId7"/>
            <a:stretch/>
          </p:blipFill>
          <p:spPr>
            <a:xfrm>
              <a:off x="9583560" y="3558600"/>
              <a:ext cx="1003320" cy="28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Picture 32" descr=""/>
            <p:cNvPicPr/>
            <p:nvPr/>
          </p:nvPicPr>
          <p:blipFill>
            <a:blip r:embed="rId8"/>
            <a:stretch/>
          </p:blipFill>
          <p:spPr>
            <a:xfrm>
              <a:off x="8381160" y="5225040"/>
              <a:ext cx="130680" cy="22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Picture 33" descr=""/>
            <p:cNvPicPr/>
            <p:nvPr/>
          </p:nvPicPr>
          <p:blipFill>
            <a:blip r:embed="rId9"/>
            <a:stretch/>
          </p:blipFill>
          <p:spPr>
            <a:xfrm>
              <a:off x="9492840" y="4517640"/>
              <a:ext cx="686520" cy="248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4" name="Line 34"/>
            <p:cNvSpPr/>
            <p:nvPr/>
          </p:nvSpPr>
          <p:spPr>
            <a:xfrm>
              <a:off x="9369000" y="3987720"/>
              <a:ext cx="15840" cy="1186560"/>
            </a:xfrm>
            <a:prstGeom prst="line">
              <a:avLst/>
            </a:prstGeom>
            <a:ln w="18360">
              <a:solidFill>
                <a:srgbClr val="666666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5" name="Picture 35" descr=""/>
            <p:cNvPicPr/>
            <p:nvPr/>
          </p:nvPicPr>
          <p:blipFill>
            <a:blip r:embed="rId10"/>
            <a:stretch/>
          </p:blipFill>
          <p:spPr>
            <a:xfrm>
              <a:off x="8489160" y="1562400"/>
              <a:ext cx="627480" cy="25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6" name="TextBox 1"/>
          <p:cNvSpPr/>
          <p:nvPr/>
        </p:nvSpPr>
        <p:spPr>
          <a:xfrm>
            <a:off x="1760040" y="6259320"/>
            <a:ext cx="8718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*J. F. Ollivier et al. (2010)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PLOS Comp. Biol.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J. E. Leffler (1953) “Parameters for the Description of Transition States”,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Science,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117, 340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TextBox 3"/>
          <p:cNvSpPr/>
          <p:nvPr/>
        </p:nvSpPr>
        <p:spPr>
          <a:xfrm>
            <a:off x="1921680" y="3465000"/>
            <a:ext cx="4900320" cy="7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Requires 2 additional parameters per Energy Rule,  and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8" name="TextBox 38"/>
          <p:cNvSpPr/>
          <p:nvPr/>
        </p:nvSpPr>
        <p:spPr>
          <a:xfrm>
            <a:off x="1921680" y="4412880"/>
            <a:ext cx="4900320" cy="1005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activation energy when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Only  changes with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Only  changes with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nodeType="clickEffect" fill="hold">
                      <p:stCondLst>
                        <p:cond delay="0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Energy rules specify basic transformations with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Arrhenius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 rate law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2. For each reaction that is generated by the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7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Reaction free energies are computed from reactant and product species using energy patterns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7400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ourier New"/>
              </a:rPr>
              <a:t>Corresponding rate constants are computed using Linear Transition State theory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Extensions to BioNetGen for energy modeling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TextBox 3"/>
          <p:cNvSpPr/>
          <p:nvPr/>
        </p:nvSpPr>
        <p:spPr>
          <a:xfrm>
            <a:off x="1453320" y="2710080"/>
            <a:ext cx="8543160" cy="36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L(r) + R(l) &lt;-&gt; L(r!1).R(l!1)          Arrhenius(phi,E0_LR)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TextBox 4"/>
          <p:cNvSpPr/>
          <p:nvPr/>
        </p:nvSpPr>
        <p:spPr>
          <a:xfrm>
            <a:off x="1453320" y="3183840"/>
            <a:ext cx="8543160" cy="364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R(d) + R(d) &lt;-&gt; R(d!1).R(d!1)          Arrhenius(phi,E0_RR)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1981080" y="1600200"/>
            <a:ext cx="8229240" cy="167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Conclusions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ontent Placeholder 2"/>
          <p:cNvSpPr/>
          <p:nvPr/>
        </p:nvSpPr>
        <p:spPr>
          <a:xfrm>
            <a:off x="1981080" y="4344840"/>
            <a:ext cx="8229240" cy="1464480"/>
          </a:xfrm>
          <a:prstGeom prst="rect">
            <a:avLst/>
          </a:prstGeom>
          <a:solidFill>
            <a:srgbClr val="ffcccc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Drawbacks</a:t>
            </a: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Energy-based parameterization requires user adjustment</a:t>
            </a: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Simulation requires network generation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ontent Placeholder 2"/>
          <p:cNvSpPr/>
          <p:nvPr/>
        </p:nvSpPr>
        <p:spPr>
          <a:xfrm>
            <a:off x="1981080" y="1407600"/>
            <a:ext cx="8229240" cy="280728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anchor="t">
            <a:normAutofit fontScale="67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Advantages of Energy BioNetGen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compact model specification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Cooperative effects more clearly indicated (and easier to analyze)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Reaction network is guaranteed to satisfy detailed balance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Facilitates systematic investigation of cooperative effects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82880" indent="-18288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be combined with regularization to facilitate parameter estimation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Related 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Ollivier, et al. (2010)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Uses two-state allosteric models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Cannot model higher order cooperative interactions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Danos et al. (2013)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Generalized to arbitrary order using energy patterns but did not provide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From Rule Based Modeling to Energy Based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Rule-based models are limited by: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Regulatory complexity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Detailed balance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Content Placeholder 3" descr=""/>
          <p:cNvPicPr/>
          <p:nvPr/>
        </p:nvPicPr>
        <p:blipFill>
          <a:blip r:embed="rId1"/>
          <a:stretch/>
        </p:blipFill>
        <p:spPr>
          <a:xfrm>
            <a:off x="5123520" y="2489760"/>
            <a:ext cx="5422680" cy="37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" descr=""/>
          <p:cNvPicPr/>
          <p:nvPr/>
        </p:nvPicPr>
        <p:blipFill>
          <a:blip r:embed="rId1"/>
          <a:stretch/>
        </p:blipFill>
        <p:spPr>
          <a:xfrm>
            <a:off x="2559240" y="2551680"/>
            <a:ext cx="6681240" cy="432864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2" descr=""/>
          <p:cNvPicPr/>
          <p:nvPr/>
        </p:nvPicPr>
        <p:blipFill>
          <a:blip r:embed="rId2"/>
          <a:stretch/>
        </p:blipFill>
        <p:spPr>
          <a:xfrm>
            <a:off x="2553480" y="1332000"/>
            <a:ext cx="6687000" cy="2168640"/>
          </a:xfrm>
          <a:prstGeom prst="rect">
            <a:avLst/>
          </a:prstGeom>
          <a:ln w="0">
            <a:noFill/>
          </a:ln>
        </p:spPr>
      </p:pic>
      <p:sp>
        <p:nvSpPr>
          <p:cNvPr id="177" name="Text Box 9"/>
          <p:cNvSpPr/>
          <p:nvPr/>
        </p:nvSpPr>
        <p:spPr>
          <a:xfrm>
            <a:off x="1794600" y="2964960"/>
            <a:ext cx="60732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8280" rIns="98280" tIns="76680" bIns="576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R1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8" name="Text Box 10"/>
          <p:cNvSpPr/>
          <p:nvPr/>
        </p:nvSpPr>
        <p:spPr>
          <a:xfrm>
            <a:off x="1794600" y="3944520"/>
            <a:ext cx="60732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8280" rIns="98280" tIns="76680" bIns="576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R2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9" name="Text Box 11"/>
          <p:cNvSpPr/>
          <p:nvPr/>
        </p:nvSpPr>
        <p:spPr>
          <a:xfrm>
            <a:off x="1794600" y="4925160"/>
            <a:ext cx="60732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8280" rIns="98280" tIns="76680" bIns="576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R3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0" name="Text Box 12"/>
          <p:cNvSpPr/>
          <p:nvPr/>
        </p:nvSpPr>
        <p:spPr>
          <a:xfrm>
            <a:off x="1794600" y="5904360"/>
            <a:ext cx="60732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8280" rIns="98280" tIns="76680" bIns="576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R4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1" name="TextBox 2"/>
          <p:cNvSpPr/>
          <p:nvPr/>
        </p:nvSpPr>
        <p:spPr>
          <a:xfrm>
            <a:off x="9073080" y="4983120"/>
            <a:ext cx="1477440" cy="2009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These rules introduce cooperative interactions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itl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Regulatory complexity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Detailed Balance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Multi-site interactions give rise to reaction 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Reaction loops generate thermodynamic constraints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1041480" y="3136320"/>
            <a:ext cx="2838240" cy="205704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2"/>
          <p:cNvSpPr/>
          <p:nvPr/>
        </p:nvSpPr>
        <p:spPr>
          <a:xfrm>
            <a:off x="4717440" y="4421520"/>
            <a:ext cx="2207160" cy="1104120"/>
          </a:xfrm>
          <a:prstGeom prst="rect">
            <a:avLst/>
          </a:prstGeom>
          <a:solidFill>
            <a:srgbClr val="fff0ed"/>
          </a:solidFill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21" descr=""/>
          <p:cNvPicPr/>
          <p:nvPr/>
        </p:nvPicPr>
        <p:blipFill>
          <a:blip r:embed="rId2"/>
          <a:stretch/>
        </p:blipFill>
        <p:spPr>
          <a:xfrm>
            <a:off x="4878000" y="4677480"/>
            <a:ext cx="1886040" cy="6850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11"/>
          <p:cNvSpPr/>
          <p:nvPr/>
        </p:nvSpPr>
        <p:spPr>
          <a:xfrm>
            <a:off x="3911400" y="5684040"/>
            <a:ext cx="4439160" cy="100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parameter constraints are not obeyed, system will violate detailed balance.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Free Energy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ontent Placeholder 2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energy change of a reaction: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1" name="Left-Right Arrow 4"/>
          <p:cNvSpPr/>
          <p:nvPr/>
        </p:nvSpPr>
        <p:spPr>
          <a:xfrm>
            <a:off x="4137120" y="2944080"/>
            <a:ext cx="2820960" cy="3229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Rectangle 6"/>
          <p:cNvSpPr/>
          <p:nvPr/>
        </p:nvSpPr>
        <p:spPr>
          <a:xfrm>
            <a:off x="1305360" y="3816720"/>
            <a:ext cx="3073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Fd6410-Identity-H"/>
              </a:rPr>
              <a:t>R: universal gas constant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Rectangle 7"/>
          <p:cNvSpPr/>
          <p:nvPr/>
        </p:nvSpPr>
        <p:spPr>
          <a:xfrm>
            <a:off x="1346040" y="4186080"/>
            <a:ext cx="1953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Fd6410-Identity-H"/>
              </a:rPr>
              <a:t>T: temperature.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4" name="Rectangle 12"/>
              <p:cNvSpPr txBox="1"/>
              <p:nvPr/>
            </p:nvSpPr>
            <p:spPr>
              <a:xfrm>
                <a:off x="7146720" y="2628720"/>
                <a:ext cx="3110400" cy="953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𝑒𝑞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exp</m:t>
                    </m:r>
                    <m:r>
                      <m:t xml:space="preserve">⁡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−</m:t>
                        </m:r>
                        <m:f>
                          <m:num>
                            <m:r>
                              <m:t xml:space="preserve">∆</m:t>
                            </m:r>
                            <m:sSup>
                              <m:e>
                                <m:r>
                                  <m:t xml:space="preserve">𝐺</m:t>
                                </m:r>
                              </m:e>
                              <m:sup>
                                <m:r>
                                  <m:t xml:space="preserve">0</m:t>
                                </m:r>
                              </m:sup>
                            </m:sSup>
                          </m:num>
                          <m:den>
                            <m:r>
                              <m:t xml:space="preserve">𝑅𝑇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95" name="Rectangle 13"/>
          <p:cNvSpPr/>
          <p:nvPr/>
        </p:nvSpPr>
        <p:spPr>
          <a:xfrm>
            <a:off x="1050840" y="4637520"/>
            <a:ext cx="60955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Energies can be scaled by RT: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6" name="Rectangle 14"/>
          <p:cNvSpPr/>
          <p:nvPr/>
        </p:nvSpPr>
        <p:spPr>
          <a:xfrm>
            <a:off x="8210520" y="4518000"/>
            <a:ext cx="478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Rectangle 15"/>
          <p:cNvSpPr/>
          <p:nvPr/>
        </p:nvSpPr>
        <p:spPr>
          <a:xfrm>
            <a:off x="562680" y="5509440"/>
            <a:ext cx="5601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Detailed balance constraint: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Rectangle 3"/>
          <p:cNvSpPr/>
          <p:nvPr/>
        </p:nvSpPr>
        <p:spPr>
          <a:xfrm>
            <a:off x="7146720" y="5500080"/>
            <a:ext cx="2221560" cy="1108440"/>
          </a:xfrm>
          <a:prstGeom prst="rect">
            <a:avLst/>
          </a:prstGeom>
          <a:solidFill>
            <a:srgbClr val="fff0ed"/>
          </a:solidFill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23" descr=""/>
          <p:cNvPicPr/>
          <p:nvPr/>
        </p:nvPicPr>
        <p:blipFill>
          <a:blip r:embed="rId1"/>
          <a:stretch/>
        </p:blipFill>
        <p:spPr>
          <a:xfrm>
            <a:off x="7343280" y="5726160"/>
            <a:ext cx="1828440" cy="6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69320" y="55800"/>
            <a:ext cx="9696240" cy="1396440"/>
          </a:xfrm>
          <a:prstGeom prst="rect">
            <a:avLst/>
          </a:prstGeom>
          <a:noFill/>
          <a:ln w="0">
            <a:noFill/>
          </a:ln>
        </p:spPr>
        <p:txBody>
          <a:bodyPr tIns="288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Energy BioNetGen (eBNG)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739880" y="1180440"/>
            <a:ext cx="8559000" cy="4933440"/>
          </a:xfrm>
          <a:prstGeom prst="rect">
            <a:avLst/>
          </a:prstGeom>
          <a:noFill/>
          <a:ln w="0">
            <a:noFill/>
          </a:ln>
        </p:spPr>
        <p:txBody>
          <a:bodyPr tIns="22320" anchor="t">
            <a:noAutofit/>
          </a:bodyPr>
          <a:p>
            <a:pPr marL="391680" indent="-293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Builds on pioneering work of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91640" indent="-293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Ollivier, Shahrezaei &amp; Swain, PLOS Comp Biol., 6, e1000975 (2010)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91640" indent="-293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Danos et al., CONCUR 2013, LNCS, 8052, 380-394 (2013)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91680" indent="-293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Reformulates rule-based model as: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Basic transformations, or “Energy Rules”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Energy patterns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91680" indent="-293760">
              <a:lnSpc>
                <a:spcPct val="90000"/>
              </a:lnSpc>
              <a:spcBef>
                <a:spcPts val="1304"/>
              </a:spcBef>
              <a:spcAft>
                <a:spcPts val="130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Advantages: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Simplifies model construction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Reaction networks satisfy detailed balance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Biophysical interpretation (cooperativity)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32680" indent="-343080">
              <a:lnSpc>
                <a:spcPct val="98000"/>
              </a:lnSpc>
              <a:spcBef>
                <a:spcPts val="499"/>
              </a:spcBef>
              <a:spcAft>
                <a:spcPts val="658"/>
              </a:spcAft>
              <a:buClr>
                <a:srgbClr val="000000"/>
              </a:buClr>
              <a:buSzPct val="75000"/>
              <a:buFont typeface="Arial"/>
              <a:buChar char="•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Fewer free parameters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91680" indent="-293760">
              <a:lnSpc>
                <a:spcPct val="90000"/>
              </a:lnSpc>
              <a:spcBef>
                <a:spcPts val="1304"/>
              </a:spcBef>
              <a:spcAft>
                <a:spcPts val="130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Implemented in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BioNetGen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Calibri"/>
              </a:rPr>
              <a:t>bionetgen.org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4" descr="No photo description available."/>
          <p:cNvPicPr/>
          <p:nvPr/>
        </p:nvPicPr>
        <p:blipFill>
          <a:blip r:embed="rId1"/>
          <a:stretch/>
        </p:blipFill>
        <p:spPr>
          <a:xfrm>
            <a:off x="7738560" y="4101840"/>
            <a:ext cx="2275200" cy="227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79960" y="153720"/>
            <a:ext cx="9838800" cy="1144440"/>
          </a:xfrm>
          <a:prstGeom prst="rect">
            <a:avLst/>
          </a:prstGeom>
          <a:noFill/>
          <a:ln w="0">
            <a:noFill/>
          </a:ln>
        </p:spPr>
        <p:txBody>
          <a:bodyPr tIns="28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656640"/>
                <a:tab algn="l" pos="1313280"/>
                <a:tab algn="l" pos="1969920"/>
                <a:tab algn="l" pos="2626560"/>
                <a:tab algn="l" pos="3283200"/>
                <a:tab algn="l" pos="3939840"/>
                <a:tab algn="l" pos="4596480"/>
                <a:tab algn="l" pos="5253120"/>
                <a:tab algn="l" pos="5909760"/>
                <a:tab algn="l" pos="6566400"/>
                <a:tab algn="l" pos="7223040"/>
                <a:tab algn="l" pos="7879680"/>
                <a:tab algn="l" pos="853632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Energy Rules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Rectangle 2"/>
          <p:cNvSpPr/>
          <p:nvPr/>
        </p:nvSpPr>
        <p:spPr>
          <a:xfrm>
            <a:off x="635400" y="1056240"/>
            <a:ext cx="4641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specify what transitions can take place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5859720" y="1211760"/>
            <a:ext cx="5627520" cy="26496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1061640" y="1850040"/>
            <a:ext cx="428040" cy="542520"/>
          </a:xfrm>
          <a:prstGeom prst="rect">
            <a:avLst/>
          </a:prstGeom>
          <a:ln w="0">
            <a:noFill/>
          </a:ln>
        </p:spPr>
      </p:pic>
      <p:sp>
        <p:nvSpPr>
          <p:cNvPr id="207" name="Rectangle 5"/>
          <p:cNvSpPr/>
          <p:nvPr/>
        </p:nvSpPr>
        <p:spPr>
          <a:xfrm>
            <a:off x="1548360" y="1936800"/>
            <a:ext cx="435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8" name="Picture 6" descr=""/>
          <p:cNvPicPr/>
          <p:nvPr/>
        </p:nvPicPr>
        <p:blipFill>
          <a:blip r:embed="rId3"/>
          <a:stretch/>
        </p:blipFill>
        <p:spPr>
          <a:xfrm>
            <a:off x="2003400" y="1617480"/>
            <a:ext cx="609120" cy="7750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09" name="Rectangle 7"/>
              <p:cNvSpPr txBox="1"/>
              <p:nvPr/>
            </p:nvSpPr>
            <p:spPr>
              <a:xfrm>
                <a:off x="2798280" y="1931400"/>
                <a:ext cx="53712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↔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10" name="Picture 8" descr=""/>
          <p:cNvPicPr/>
          <p:nvPr/>
        </p:nvPicPr>
        <p:blipFill>
          <a:blip r:embed="rId4"/>
          <a:stretch/>
        </p:blipFill>
        <p:spPr>
          <a:xfrm>
            <a:off x="3521160" y="1425600"/>
            <a:ext cx="752760" cy="128556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23" descr=""/>
          <p:cNvPicPr/>
          <p:nvPr/>
        </p:nvPicPr>
        <p:blipFill>
          <a:blip r:embed="rId5"/>
          <a:stretch/>
        </p:blipFill>
        <p:spPr>
          <a:xfrm>
            <a:off x="2003400" y="2930760"/>
            <a:ext cx="609120" cy="79704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24" descr=""/>
          <p:cNvPicPr/>
          <p:nvPr/>
        </p:nvPicPr>
        <p:blipFill>
          <a:blip r:embed="rId6"/>
          <a:stretch/>
        </p:blipFill>
        <p:spPr>
          <a:xfrm>
            <a:off x="928440" y="2952360"/>
            <a:ext cx="647280" cy="775080"/>
          </a:xfrm>
          <a:prstGeom prst="rect">
            <a:avLst/>
          </a:prstGeom>
          <a:ln w="0">
            <a:noFill/>
          </a:ln>
        </p:spPr>
      </p:pic>
      <p:sp>
        <p:nvSpPr>
          <p:cNvPr id="213" name="Rectangle 25"/>
          <p:cNvSpPr/>
          <p:nvPr/>
        </p:nvSpPr>
        <p:spPr>
          <a:xfrm>
            <a:off x="1548360" y="3144600"/>
            <a:ext cx="435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4" name="Rectangle 26"/>
              <p:cNvSpPr txBox="1"/>
              <p:nvPr/>
            </p:nvSpPr>
            <p:spPr>
              <a:xfrm>
                <a:off x="2798280" y="3120480"/>
                <a:ext cx="53712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↔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15" name="Picture 9" descr=""/>
          <p:cNvPicPr/>
          <p:nvPr/>
        </p:nvPicPr>
        <p:blipFill>
          <a:blip r:embed="rId7"/>
          <a:stretch/>
        </p:blipFill>
        <p:spPr>
          <a:xfrm>
            <a:off x="3410280" y="2950560"/>
            <a:ext cx="1306080" cy="77508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10" descr=""/>
          <p:cNvPicPr/>
          <p:nvPr/>
        </p:nvPicPr>
        <p:blipFill>
          <a:blip r:embed="rId8"/>
          <a:stretch/>
        </p:blipFill>
        <p:spPr>
          <a:xfrm>
            <a:off x="928440" y="4119840"/>
            <a:ext cx="620280" cy="77292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11" descr=""/>
          <p:cNvPicPr/>
          <p:nvPr/>
        </p:nvPicPr>
        <p:blipFill>
          <a:blip r:embed="rId9"/>
          <a:stretch/>
        </p:blipFill>
        <p:spPr>
          <a:xfrm>
            <a:off x="2694600" y="5174280"/>
            <a:ext cx="1018440" cy="9511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18" name="Rectangle 12"/>
              <p:cNvSpPr txBox="1"/>
              <p:nvPr/>
            </p:nvSpPr>
            <p:spPr>
              <a:xfrm>
                <a:off x="1873080" y="5290920"/>
                <a:ext cx="53712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↔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19" name="Rectangle 32"/>
          <p:cNvSpPr/>
          <p:nvPr/>
        </p:nvSpPr>
        <p:spPr>
          <a:xfrm>
            <a:off x="1575000" y="4290480"/>
            <a:ext cx="435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Picture 33" descr=""/>
          <p:cNvPicPr/>
          <p:nvPr/>
        </p:nvPicPr>
        <p:blipFill>
          <a:blip r:embed="rId10"/>
          <a:stretch/>
        </p:blipFill>
        <p:spPr>
          <a:xfrm>
            <a:off x="949320" y="5174280"/>
            <a:ext cx="599400" cy="78804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13" descr=""/>
          <p:cNvPicPr/>
          <p:nvPr/>
        </p:nvPicPr>
        <p:blipFill>
          <a:blip r:embed="rId11"/>
          <a:stretch/>
        </p:blipFill>
        <p:spPr>
          <a:xfrm>
            <a:off x="1839240" y="4119840"/>
            <a:ext cx="1023120" cy="7171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222" name="Rectangle 35"/>
              <p:cNvSpPr txBox="1"/>
              <p:nvPr/>
            </p:nvSpPr>
            <p:spPr>
              <a:xfrm>
                <a:off x="2798280" y="4249440"/>
                <a:ext cx="53712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↔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23" name="Picture 14" descr=""/>
          <p:cNvPicPr/>
          <p:nvPr/>
        </p:nvPicPr>
        <p:blipFill>
          <a:blip r:embed="rId12"/>
          <a:stretch/>
        </p:blipFill>
        <p:spPr>
          <a:xfrm>
            <a:off x="3410280" y="3972240"/>
            <a:ext cx="1127880" cy="13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1"/>
          <p:cNvSpPr/>
          <p:nvPr/>
        </p:nvSpPr>
        <p:spPr>
          <a:xfrm>
            <a:off x="758160" y="178920"/>
            <a:ext cx="966024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  <a:tab algn="l" pos="941076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Type I energy patterns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2043720" y="2315520"/>
            <a:ext cx="1157400" cy="795960"/>
          </a:xfrm>
          <a:prstGeom prst="rect">
            <a:avLst/>
          </a:prstGeom>
          <a:ln w="0">
            <a:noFill/>
          </a:ln>
        </p:spPr>
      </p:pic>
      <p:sp>
        <p:nvSpPr>
          <p:cNvPr id="226" name="Text Box 8"/>
          <p:cNvSpPr/>
          <p:nvPr/>
        </p:nvSpPr>
        <p:spPr>
          <a:xfrm>
            <a:off x="1848960" y="4316040"/>
            <a:ext cx="116460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9920" bIns="5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Bonds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27" name="Text Box 9"/>
          <p:cNvSpPr/>
          <p:nvPr/>
        </p:nvSpPr>
        <p:spPr>
          <a:xfrm>
            <a:off x="5259600" y="4316040"/>
            <a:ext cx="294012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9920" bIns="5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Site modifications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28" name="AutoShape 11"/>
          <p:cNvSpPr/>
          <p:nvPr/>
        </p:nvSpPr>
        <p:spPr>
          <a:xfrm>
            <a:off x="5259600" y="1712880"/>
            <a:ext cx="2832120" cy="238032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AutoShape 12"/>
          <p:cNvSpPr/>
          <p:nvPr/>
        </p:nvSpPr>
        <p:spPr>
          <a:xfrm>
            <a:off x="639720" y="1733040"/>
            <a:ext cx="4328280" cy="234000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Box 1"/>
          <p:cNvSpPr/>
          <p:nvPr/>
        </p:nvSpPr>
        <p:spPr>
          <a:xfrm>
            <a:off x="1473120" y="5375160"/>
            <a:ext cx="8514720" cy="91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Unbound monomers with default state values have zero energy, i.e., form reference state.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1" name="Rectangle 2"/>
          <p:cNvSpPr/>
          <p:nvPr/>
        </p:nvSpPr>
        <p:spPr>
          <a:xfrm>
            <a:off x="147960" y="1215360"/>
            <a:ext cx="85586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specify free energies associated with bonds and states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2" name="Picture 14" descr=""/>
          <p:cNvPicPr/>
          <p:nvPr/>
        </p:nvPicPr>
        <p:blipFill>
          <a:blip r:embed="rId2"/>
          <a:stretch/>
        </p:blipFill>
        <p:spPr>
          <a:xfrm>
            <a:off x="775440" y="2030400"/>
            <a:ext cx="752760" cy="128556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15" descr=""/>
          <p:cNvPicPr/>
          <p:nvPr/>
        </p:nvPicPr>
        <p:blipFill>
          <a:blip r:embed="rId3"/>
          <a:stretch/>
        </p:blipFill>
        <p:spPr>
          <a:xfrm>
            <a:off x="6166440" y="2406960"/>
            <a:ext cx="1018440" cy="95112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16" descr=""/>
          <p:cNvPicPr/>
          <p:nvPr/>
        </p:nvPicPr>
        <p:blipFill>
          <a:blip r:embed="rId4"/>
          <a:stretch/>
        </p:blipFill>
        <p:spPr>
          <a:xfrm>
            <a:off x="3488040" y="2235600"/>
            <a:ext cx="1127880" cy="1359000"/>
          </a:xfrm>
          <a:prstGeom prst="rect">
            <a:avLst/>
          </a:prstGeom>
          <a:ln w="0">
            <a:noFill/>
          </a:ln>
        </p:spPr>
      </p:pic>
      <p:sp>
        <p:nvSpPr>
          <p:cNvPr id="235" name="AutoShape 11"/>
          <p:cNvSpPr/>
          <p:nvPr/>
        </p:nvSpPr>
        <p:spPr>
          <a:xfrm>
            <a:off x="8383320" y="1692720"/>
            <a:ext cx="2832120" cy="238032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Picture 3" descr=""/>
          <p:cNvPicPr/>
          <p:nvPr/>
        </p:nvPicPr>
        <p:blipFill>
          <a:blip r:embed="rId5"/>
          <a:stretch/>
        </p:blipFill>
        <p:spPr>
          <a:xfrm>
            <a:off x="9361440" y="2492280"/>
            <a:ext cx="875880" cy="570960"/>
          </a:xfrm>
          <a:prstGeom prst="rect">
            <a:avLst/>
          </a:prstGeom>
          <a:ln w="0">
            <a:noFill/>
          </a:ln>
        </p:spPr>
      </p:pic>
      <p:sp>
        <p:nvSpPr>
          <p:cNvPr id="237" name="Text Box 9"/>
          <p:cNvSpPr/>
          <p:nvPr/>
        </p:nvSpPr>
        <p:spPr>
          <a:xfrm>
            <a:off x="8383320" y="4316040"/>
            <a:ext cx="2940120" cy="9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9920" bIns="5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High energy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molecule motif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nodeType="clickEffect" fill="hold">
                      <p:stCondLst>
                        <p:cond delay="0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 Box 6"/>
          <p:cNvSpPr/>
          <p:nvPr/>
        </p:nvSpPr>
        <p:spPr>
          <a:xfrm>
            <a:off x="767160" y="3388680"/>
            <a:ext cx="37738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8120" bIns="5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bond–bond cooperativity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AutoShape 7"/>
          <p:cNvSpPr/>
          <p:nvPr/>
        </p:nvSpPr>
        <p:spPr>
          <a:xfrm>
            <a:off x="637560" y="1499400"/>
            <a:ext cx="4033080" cy="190836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 Box 9"/>
          <p:cNvSpPr/>
          <p:nvPr/>
        </p:nvSpPr>
        <p:spPr>
          <a:xfrm>
            <a:off x="5259960" y="3411360"/>
            <a:ext cx="524088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8120" bIns="576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bond–state cooperativity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Text Box 11"/>
          <p:cNvSpPr/>
          <p:nvPr/>
        </p:nvSpPr>
        <p:spPr>
          <a:xfrm>
            <a:off x="3390120" y="6024240"/>
            <a:ext cx="58917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8280" rIns="98280" tIns="79920" bIns="57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higher-order cooperativity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2" name="Text Box 1"/>
          <p:cNvSpPr/>
          <p:nvPr/>
        </p:nvSpPr>
        <p:spPr>
          <a:xfrm>
            <a:off x="637560" y="21960"/>
            <a:ext cx="966024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  <a:tab algn="l" pos="941076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Type II energy patterns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Rectangle 1"/>
          <p:cNvSpPr/>
          <p:nvPr/>
        </p:nvSpPr>
        <p:spPr>
          <a:xfrm>
            <a:off x="637560" y="924840"/>
            <a:ext cx="6095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specify energies for cooperative interactions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7647480" y="1629000"/>
            <a:ext cx="1342440" cy="147600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3" descr=""/>
          <p:cNvPicPr/>
          <p:nvPr/>
        </p:nvPicPr>
        <p:blipFill>
          <a:blip r:embed="rId2"/>
          <a:stretch/>
        </p:blipFill>
        <p:spPr>
          <a:xfrm>
            <a:off x="1611360" y="1606320"/>
            <a:ext cx="1542600" cy="1713960"/>
          </a:xfrm>
          <a:prstGeom prst="rect">
            <a:avLst/>
          </a:prstGeom>
          <a:ln w="0">
            <a:noFill/>
          </a:ln>
        </p:spPr>
      </p:pic>
      <p:sp>
        <p:nvSpPr>
          <p:cNvPr id="246" name="AutoShape 7"/>
          <p:cNvSpPr/>
          <p:nvPr/>
        </p:nvSpPr>
        <p:spPr>
          <a:xfrm>
            <a:off x="5954760" y="1482480"/>
            <a:ext cx="4033080" cy="192528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AutoShape 7"/>
          <p:cNvSpPr/>
          <p:nvPr/>
        </p:nvSpPr>
        <p:spPr>
          <a:xfrm>
            <a:off x="3243240" y="3987000"/>
            <a:ext cx="4033080" cy="2094480"/>
          </a:xfrm>
          <a:prstGeom prst="roundRect">
            <a:avLst>
              <a:gd name="adj" fmla="val 7856"/>
            </a:avLst>
          </a:prstGeom>
          <a:noFill/>
          <a:ln w="18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4" descr=""/>
          <p:cNvPicPr/>
          <p:nvPr/>
        </p:nvPicPr>
        <p:blipFill>
          <a:blip r:embed="rId3"/>
          <a:stretch/>
        </p:blipFill>
        <p:spPr>
          <a:xfrm>
            <a:off x="4516920" y="4154040"/>
            <a:ext cx="1437840" cy="17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nodeType="clickEffect" fill="hold">
                      <p:stCondLst>
                        <p:cond delay="0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LibreOffice/7.3.3.2$Linux_X86_64 LibreOffice_project/30$Build-2</Application>
  <AppVersion>15.0000</AppVersion>
  <Words>488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2022-07-07T17:23:50Z</dcterms:created>
  <dc:creator>mansour</dc:creator>
  <dc:description/>
  <dc:language>en-US</dc:language>
  <cp:lastModifiedBy/>
  <dcterms:modified xsi:type="dcterms:W3CDTF">2022-07-07T13:51:00Z</dcterms:modified>
  <cp:revision>36</cp:revision>
  <dc:subject/>
  <dc:title>Energy Based Modeling with BioNetGen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