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57" r:id="rId3"/>
    <p:sldId id="258" r:id="rId4"/>
    <p:sldId id="259" r:id="rId5"/>
    <p:sldId id="260" r:id="rId6"/>
    <p:sldId id="261" r:id="rId7"/>
    <p:sldId id="291" r:id="rId8"/>
    <p:sldId id="293" r:id="rId9"/>
    <p:sldId id="294" r:id="rId10"/>
    <p:sldId id="295" r:id="rId11"/>
    <p:sldId id="262" r:id="rId12"/>
    <p:sldId id="263" r:id="rId13"/>
    <p:sldId id="264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6431D-4E62-DC4D-8753-02658E74FBD8}" v="167" dt="2022-07-11T12:25:21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/>
    <p:restoredTop sz="96327"/>
  </p:normalViewPr>
  <p:slideViewPr>
    <p:cSldViewPr snapToGrid="0" snapToObjects="1">
      <p:cViewPr>
        <p:scale>
          <a:sx n="125" d="100"/>
          <a:sy n="125" d="100"/>
        </p:scale>
        <p:origin x="8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A5B2-37B4-3602-3314-D2B60877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FE73E-F981-DB73-0463-F910D1CCD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1252-E608-DB22-3D6E-5451F8FF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8246-3A8B-7925-B533-3DF428E0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D38A9-89D9-834D-57BF-C977D2C5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D71C-E779-C0A8-0016-82729626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B394-D0A7-81F2-C692-3D3B47D0E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66F5-690D-0247-7BE2-462DC29E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FE25-2E38-0150-5205-79DEEA76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39D9-3546-0A21-2AF9-DB06943F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5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30CE4-3E4B-E24C-6A64-392C29FE6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96C4D-4A09-791F-457F-4D7EDAEAA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21EA-EFCB-5063-59C8-C7534A48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671DF-E928-CACF-D20C-C62B8E01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00BE-2B77-11F4-2B9A-43C29D65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1348-C436-B7AF-8909-737F7150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D61C-6CA0-F9FB-EB3A-841DB2A5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D362-EC08-1AC6-20C1-9C3B06F9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4250-43B7-DDDA-8589-3B4CAC24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D642-3EE4-A27A-76FA-542B91A9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3503-8C63-D709-3859-94F57BD6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1E3D5-9BC1-8905-9B4B-E4866779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D78A-B5E8-FA86-594A-27F4DA43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193F-2A32-8520-FE39-588FDBCC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4134-F1B2-213A-F3FB-715B45DE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9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39DC-85E6-64B5-9EA3-EAB0CEA4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8726-1D10-52F7-5D39-413146FA1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AB2BD-9338-1D81-B80E-AABBBB40B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B3325-0091-EA99-8922-53B010AF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08CF-8591-A3DB-A1CF-CB6938DF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88B6E-2AF0-63B9-CF6D-80EE4072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2FF2-54BB-E7BD-7135-A285F4CD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B0237-0A27-522E-3643-8EA82C9F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928F4-3CBF-2CF0-993F-4EDDC5A1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E14D1-12EA-A223-3C31-87A38D1B0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8FCF0-1F74-42FA-BADA-24AF962B0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14C07-575E-1BF3-E8C7-AF09A2F0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70138-5531-E44C-43F9-02F7753B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4AAE6-FF87-68F0-690D-5969EA13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AFBE-BE00-B65E-200B-55BFE400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49950-995F-7711-79E8-735E53CF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59995-C5AF-7256-4624-889E3765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C03FF-F080-3C55-7190-DBAC8B0F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19123-8268-EA6A-D3F1-B327537B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0432B-BE4D-BA3C-F416-18E7C04B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AC685-1659-EB20-8E2A-E4A13FD3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05B7-4397-58C3-A1DD-EA359F60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33D0-5736-9B4A-B358-B09496F9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2F9AC-9704-F777-FEAC-67599737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B97C-BBB4-EB29-1868-B34F735B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021A-A6C5-3893-2547-D8AC407D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09621-CEB1-2DA8-1CCB-982526B6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6BDD-1EB2-9935-EE4B-AE2B5909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2E5F4-6D61-A495-BABE-69FD5CF0F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C0230-052E-AA00-B749-DC64399C6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53C92-1BAC-8EBC-9CC1-D50FD523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4F69-4413-59C5-3A9E-5639E6B0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1FB7-3B87-1B6B-E26B-CE6BFBB3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B24B-3AC0-5748-22C3-1F23378C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CC2B5-8B91-0CFD-8305-282F7FD0B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E3DD1-9289-4745-086D-1FB0E0C14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5C8D-DBA6-C649-9A2B-F02A208128E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FEBF-8CFA-D9BE-2C81-37CCC2C4E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091BF-0DE8-EF77-03E9-3089767DE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1733-7A2D-634C-B21F-0412BC63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onetgen.org/tutorial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bionetge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Co0bPgMmOyAFxbYnGCmwKzoEsY2aUCMtJXQNpQCEUag/edit#gid=0" TargetMode="External"/><Relationship Id="rId5" Type="http://schemas.openxmlformats.org/officeDocument/2006/relationships/hyperlink" Target="https://drive.google.com/file/d/0B2lPm2_GUE01X3ZaamZxUl80NTA/edit" TargetMode="External"/><Relationship Id="rId4" Type="http://schemas.openxmlformats.org/officeDocument/2006/relationships/hyperlink" Target="https://github.com/RuleWorld/BNGTutorial#ligand-receptor-binding-mode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1957-D5D9-F024-F4CD-1F28D53D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units and compartments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9398-7533-1DE7-F20C-390C77D26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 Modeling Workshop 2022</a:t>
            </a:r>
          </a:p>
        </p:txBody>
      </p:sp>
    </p:spTree>
    <p:extLst>
      <p:ext uri="{BB962C8B-B14F-4D97-AF65-F5344CB8AC3E}">
        <p14:creationId xmlns:p14="http://schemas.microsoft.com/office/powerpoint/2010/main" val="399264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4F3B-2D72-BA08-3DAD-D8BF5EDD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simple ligand-receptor binding model….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2E0177-5CB7-24FA-B6BC-21BAF096EF91}"/>
              </a:ext>
            </a:extLst>
          </p:cNvPr>
          <p:cNvGrpSpPr/>
          <p:nvPr/>
        </p:nvGrpSpPr>
        <p:grpSpPr>
          <a:xfrm>
            <a:off x="838200" y="1879602"/>
            <a:ext cx="3561080" cy="2642122"/>
            <a:chOff x="4948555" y="3436882"/>
            <a:chExt cx="3561080" cy="24834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D636F9-CDDD-4A0D-554F-3CE9C8502714}"/>
                </a:ext>
              </a:extLst>
            </p:cNvPr>
            <p:cNvGrpSpPr/>
            <p:nvPr/>
          </p:nvGrpSpPr>
          <p:grpSpPr>
            <a:xfrm>
              <a:off x="4948555" y="3436882"/>
              <a:ext cx="3561080" cy="2483432"/>
              <a:chOff x="4867062" y="3596649"/>
              <a:chExt cx="3052521" cy="192103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9B19FF-D3BE-4297-A8C6-55FBF187E5E3}"/>
                  </a:ext>
                </a:extLst>
              </p:cNvPr>
              <p:cNvSpPr/>
              <p:nvPr/>
            </p:nvSpPr>
            <p:spPr>
              <a:xfrm>
                <a:off x="4867062" y="3596649"/>
                <a:ext cx="3052521" cy="19210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741E7-1C80-CA01-6C85-92CED39DACF9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52403C-3AFD-49E1-8371-D0EC1184F444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6E5BB2-6B12-CD29-63E5-C6EF1CC7BC92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EAE2D0A-9B11-4B79-342B-E1EB3739E163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2F840A-F5A8-3E86-702C-08947736F909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E2966E-9A02-7063-854E-6D1B220A824C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0769EB-A811-6086-2B66-66EE62A83AF3}"/>
              </a:ext>
            </a:extLst>
          </p:cNvPr>
          <p:cNvGrpSpPr/>
          <p:nvPr/>
        </p:nvGrpSpPr>
        <p:grpSpPr>
          <a:xfrm>
            <a:off x="1763942" y="2347386"/>
            <a:ext cx="218663" cy="665105"/>
            <a:chOff x="6251711" y="3300608"/>
            <a:chExt cx="218663" cy="66510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5C1C39C-AF6F-1DDD-68E5-ADBB82F8D5E2}"/>
                </a:ext>
              </a:extLst>
            </p:cNvPr>
            <p:cNvSpPr/>
            <p:nvPr/>
          </p:nvSpPr>
          <p:spPr>
            <a:xfrm>
              <a:off x="6251711" y="3300608"/>
              <a:ext cx="218663" cy="665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A74B02F-12EC-E072-7622-33C1332E926E}"/>
                </a:ext>
              </a:extLst>
            </p:cNvPr>
            <p:cNvSpPr/>
            <p:nvPr/>
          </p:nvSpPr>
          <p:spPr>
            <a:xfrm>
              <a:off x="6296846" y="3360242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39DD3C-ECDC-C193-E9E1-29702BA397FF}"/>
              </a:ext>
            </a:extLst>
          </p:cNvPr>
          <p:cNvGrpSpPr/>
          <p:nvPr/>
        </p:nvGrpSpPr>
        <p:grpSpPr>
          <a:xfrm>
            <a:off x="1208083" y="2044201"/>
            <a:ext cx="218663" cy="257524"/>
            <a:chOff x="5395066" y="2535296"/>
            <a:chExt cx="218663" cy="25752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4EC45C0-FD4F-CB93-DDDA-75DFD895BF1E}"/>
                </a:ext>
              </a:extLst>
            </p:cNvPr>
            <p:cNvSpPr/>
            <p:nvPr/>
          </p:nvSpPr>
          <p:spPr>
            <a:xfrm>
              <a:off x="5395066" y="2535296"/>
              <a:ext cx="218663" cy="25752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F26DF48-5771-0CDB-6A87-84EB1820E875}"/>
                </a:ext>
              </a:extLst>
            </p:cNvPr>
            <p:cNvSpPr/>
            <p:nvPr/>
          </p:nvSpPr>
          <p:spPr>
            <a:xfrm>
              <a:off x="5440201" y="2599862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7028D7-8D38-EAD4-78F9-DE8233847493}"/>
              </a:ext>
            </a:extLst>
          </p:cNvPr>
          <p:cNvSpPr txBox="1"/>
          <p:nvPr/>
        </p:nvSpPr>
        <p:spPr>
          <a:xfrm>
            <a:off x="5100320" y="1699317"/>
            <a:ext cx="519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parameterize the model like this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500920-A1F3-A526-B3FD-2F494283D7D5}"/>
              </a:ext>
            </a:extLst>
          </p:cNvPr>
          <p:cNvSpPr/>
          <p:nvPr/>
        </p:nvSpPr>
        <p:spPr>
          <a:xfrm>
            <a:off x="5457348" y="2305615"/>
            <a:ext cx="6459586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266B3"/>
                </a:solidFill>
                <a:latin typeface="Menlo" panose="020B0609030804020204" pitchFamily="49" charset="0"/>
              </a:rPr>
              <a:t>begin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36666"/>
                </a:solidFill>
                <a:latin typeface="Menlo" panose="020B0609030804020204" pitchFamily="49" charset="0"/>
              </a:rPr>
              <a:t>parameters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NaV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6.02e8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Conversion constant: M -&gt; #/um^3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Vcell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1000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Typical eukaryotic cell volume ~ 1000 um^3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Vec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1000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Vcell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Volume of extracellular space </a:t>
            </a: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lig_conc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1e-8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Ligand concentration - molar 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L0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lig_conc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NaV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Vec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number of ligand molecules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R0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10000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number of receptor molecules per cell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Menlo" panose="020B0609030804020204" pitchFamily="49" charset="0"/>
              </a:rPr>
              <a:t>  kp1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1e6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/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NaV</a:t>
            </a:r>
            <a:r>
              <a:rPr 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Vec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)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Forward binding rate constant for L-R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>
                <a:solidFill>
                  <a:srgbClr val="9CDCFE"/>
                </a:solidFill>
                <a:latin typeface="Menlo" panose="020B0609030804020204" pitchFamily="49" charset="0"/>
              </a:rPr>
              <a:t>  km1</a:t>
            </a:r>
            <a:r>
              <a:rPr lang="en-US" sz="140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Menlo" panose="020B0609030804020204" pitchFamily="49" charset="0"/>
              </a:rPr>
              <a:t>0.01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07C6B"/>
                </a:solidFill>
                <a:latin typeface="Menlo" panose="020B0609030804020204" pitchFamily="49" charset="0"/>
              </a:rPr>
              <a:t># Reverse binding rate constant for L-R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266B3"/>
                </a:solidFill>
                <a:latin typeface="Menlo" panose="020B0609030804020204" pitchFamily="49" charset="0"/>
              </a:rPr>
              <a:t>end</a:t>
            </a:r>
            <a:r>
              <a:rPr lang="en-US" sz="1400" dirty="0">
                <a:solidFill>
                  <a:srgbClr val="B9A381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36666"/>
                </a:solidFill>
                <a:latin typeface="Menlo" panose="020B0609030804020204" pitchFamily="49" charset="0"/>
              </a:rPr>
              <a:t>parameters</a:t>
            </a:r>
            <a:endParaRPr 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0F3388-FADF-52A6-6353-B55A7767C45D}"/>
                  </a:ext>
                </a:extLst>
              </p:cNvPr>
              <p:cNvSpPr txBox="1"/>
              <p:nvPr/>
            </p:nvSpPr>
            <p:spPr>
              <a:xfrm>
                <a:off x="1296585" y="3292573"/>
                <a:ext cx="2723501" cy="39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pL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0F3388-FADF-52A6-6353-B55A7767C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85" y="3292573"/>
                <a:ext cx="2723501" cy="394595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53D209-AD2F-CEBA-32DF-C0DA6D011716}"/>
                  </a:ext>
                </a:extLst>
              </p:cNvPr>
              <p:cNvSpPr/>
              <p:nvPr/>
            </p:nvSpPr>
            <p:spPr>
              <a:xfrm>
                <a:off x="1575089" y="1879602"/>
                <a:ext cx="2848344" cy="389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EC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cell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nL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53D209-AD2F-CEBA-32DF-C0DA6D011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89" y="1879602"/>
                <a:ext cx="2848344" cy="389081"/>
              </a:xfrm>
              <a:prstGeom prst="rect">
                <a:avLst/>
              </a:prstGeom>
              <a:blipFill>
                <a:blip r:embed="rId3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84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Surface reactions are treated as having an effective volume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EFB089-6DF5-BC4B-8C7F-492442FABF41}"/>
                  </a:ext>
                </a:extLst>
              </p:cNvPr>
              <p:cNvSpPr txBox="1"/>
              <p:nvPr/>
            </p:nvSpPr>
            <p:spPr>
              <a:xfrm>
                <a:off x="3300366" y="2298712"/>
                <a:ext cx="15267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EFB089-6DF5-BC4B-8C7F-492442FA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366" y="2298712"/>
                <a:ext cx="1526765" cy="369332"/>
              </a:xfrm>
              <a:prstGeom prst="rect">
                <a:avLst/>
              </a:prstGeom>
              <a:blipFill>
                <a:blip r:embed="rId2"/>
                <a:stretch>
                  <a:fillRect l="-4132" r="-330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CF20D7-85A9-9146-8335-39396A1D0D78}"/>
                  </a:ext>
                </a:extLst>
              </p:cNvPr>
              <p:cNvSpPr txBox="1"/>
              <p:nvPr/>
            </p:nvSpPr>
            <p:spPr>
              <a:xfrm>
                <a:off x="5136976" y="2322749"/>
                <a:ext cx="48966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characteristic length scale for proteins diffusing in the membrane – taken to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~0.01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CF20D7-85A9-9146-8335-39396A1D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76" y="2322749"/>
                <a:ext cx="4896678" cy="923330"/>
              </a:xfrm>
              <a:prstGeom prst="rect">
                <a:avLst/>
              </a:prstGeom>
              <a:blipFill>
                <a:blip r:embed="rId3"/>
                <a:stretch>
                  <a:fillRect l="-775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C6AF5E-B2C4-F842-AA11-8E3B69ADEB08}"/>
              </a:ext>
            </a:extLst>
          </p:cNvPr>
          <p:cNvCxnSpPr/>
          <p:nvPr/>
        </p:nvCxnSpPr>
        <p:spPr>
          <a:xfrm flipH="1">
            <a:off x="3312058" y="2668044"/>
            <a:ext cx="416512" cy="5460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83650F3-B4FC-1F40-B0B7-E069E891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11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3C6CE-9563-FC49-B7D5-AE8522301B7F}"/>
              </a:ext>
            </a:extLst>
          </p:cNvPr>
          <p:cNvSpPr txBox="1"/>
          <p:nvPr/>
        </p:nvSpPr>
        <p:spPr>
          <a:xfrm>
            <a:off x="5136976" y="3511094"/>
            <a:ext cx="5557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reduction of volume for 2D reactions compared to 3D can lead to several hundred-fold speedup of reactions on the membrane compared to cytoplasm.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346C44-09DE-954B-9B98-60F95443056A}"/>
              </a:ext>
            </a:extLst>
          </p:cNvPr>
          <p:cNvSpPr txBox="1"/>
          <p:nvPr/>
        </p:nvSpPr>
        <p:spPr>
          <a:xfrm>
            <a:off x="268358" y="6077247"/>
            <a:ext cx="944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>
                <a:effectLst/>
              </a:rPr>
              <a:t>B. N. Kholodenko, J. B. Hoek, and H. V </a:t>
            </a:r>
            <a:r>
              <a:rPr lang="en-US" dirty="0" err="1">
                <a:effectLst/>
              </a:rPr>
              <a:t>Westerhoff</a:t>
            </a:r>
            <a:r>
              <a:rPr lang="en-US" dirty="0">
                <a:effectLst/>
              </a:rPr>
              <a:t>, “Why cytoplasmic </a:t>
            </a:r>
            <a:r>
              <a:rPr lang="en-US" dirty="0" err="1">
                <a:effectLst/>
              </a:rPr>
              <a:t>signalling</a:t>
            </a:r>
            <a:r>
              <a:rPr lang="en-US" dirty="0">
                <a:effectLst/>
              </a:rPr>
              <a:t> proteins should be recruited to cell membranes.,” </a:t>
            </a:r>
            <a:r>
              <a:rPr lang="en-US" i="1" dirty="0">
                <a:effectLst/>
              </a:rPr>
              <a:t>Trends Cell Biol.</a:t>
            </a:r>
            <a:r>
              <a:rPr lang="en-US" dirty="0">
                <a:effectLst/>
              </a:rPr>
              <a:t>, vol. 10, no. 5, pp. 173–8, May 2000.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6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compartments block specifies compartmental topology and properties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166885" y="2024684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BAF267E-C7EE-C745-9175-349CAE67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46" y="2024684"/>
            <a:ext cx="6815692" cy="15947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D7FF3B-0EBC-A84B-A1A5-A6E76C12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18" y="4460006"/>
            <a:ext cx="1574800" cy="231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FD5BB6-5F9E-E446-8673-A18E6B11D757}"/>
              </a:ext>
            </a:extLst>
          </p:cNvPr>
          <p:cNvSpPr txBox="1"/>
          <p:nvPr/>
        </p:nvSpPr>
        <p:spPr>
          <a:xfrm>
            <a:off x="4979504" y="4460006"/>
            <a:ext cx="6548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go from outer to 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compartments can contain multiple 2D compartments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 compartments can only contain 1 3D compartment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compartments are defined, all seed species must have defined compartmental location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CE906199-C680-2F41-A20F-43514C85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C12D-3B62-AA4E-8D9C-DEE0E4C1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information about compartmental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A7146-96C2-214D-BE37-514B554F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8026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bionetgen.org </a:t>
            </a:r>
            <a:r>
              <a:rPr lang="en-US" dirty="0"/>
              <a:t>– Main website for </a:t>
            </a:r>
            <a:r>
              <a:rPr lang="en-US" dirty="0" err="1"/>
              <a:t>BioNetGen</a:t>
            </a:r>
            <a:endParaRPr lang="en-US" dirty="0"/>
          </a:p>
          <a:p>
            <a:r>
              <a:rPr lang="en-US" dirty="0">
                <a:hlinkClick r:id="rId3"/>
              </a:rPr>
              <a:t>bionetgen.org/tutorial</a:t>
            </a:r>
            <a:r>
              <a:rPr lang="en-US" dirty="0"/>
              <a:t> – Extensive examples with documentation</a:t>
            </a:r>
          </a:p>
          <a:p>
            <a:pPr lvl="1"/>
            <a:r>
              <a:rPr lang="en-US" dirty="0"/>
              <a:t>Simple compartmental models are </a:t>
            </a:r>
            <a:r>
              <a:rPr lang="en-US" dirty="0">
                <a:hlinkClick r:id="rId4"/>
              </a:rPr>
              <a:t>here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5"/>
              </a:rPr>
              <a:t>Quick Reference Guide</a:t>
            </a:r>
            <a:r>
              <a:rPr lang="en-US" dirty="0"/>
              <a:t>*– Handy overview of model syntax and conventions</a:t>
            </a:r>
          </a:p>
          <a:p>
            <a:r>
              <a:rPr lang="en-US" dirty="0">
                <a:hlinkClick r:id="rId6"/>
              </a:rPr>
              <a:t>Actions and Arguments Guide</a:t>
            </a:r>
            <a:r>
              <a:rPr lang="en-US" dirty="0"/>
              <a:t>*– Full documentation of </a:t>
            </a:r>
            <a:r>
              <a:rPr lang="en-US" sz="2400" dirty="0">
                <a:latin typeface="Monaco" pitchFamily="2" charset="77"/>
              </a:rPr>
              <a:t>action</a:t>
            </a:r>
            <a:r>
              <a:rPr lang="en-US" dirty="0"/>
              <a:t> syntax.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74C4C-781B-5A4A-9E23-9A9B4F30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0E5DB-4CB5-B246-A0D1-4438234516D9}"/>
              </a:ext>
            </a:extLst>
          </p:cNvPr>
          <p:cNvSpPr txBox="1"/>
          <p:nvPr/>
        </p:nvSpPr>
        <p:spPr>
          <a:xfrm>
            <a:off x="5218044" y="6356350"/>
            <a:ext cx="536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*Use links on </a:t>
            </a:r>
            <a:r>
              <a:rPr lang="en-US" dirty="0" err="1"/>
              <a:t>bionetgen.org</a:t>
            </a:r>
            <a:r>
              <a:rPr lang="en-US" dirty="0"/>
              <a:t> as they may have changed.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DB9C9-8479-9E47-A889-CFE63D78F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3351" y="2814826"/>
            <a:ext cx="4127157" cy="15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9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B9E1-0DD6-7134-80A3-07596C0E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simple model of ligand-receptor 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63971-9355-15CA-39C2-F793E4619D86}"/>
              </a:ext>
            </a:extLst>
          </p:cNvPr>
          <p:cNvSpPr/>
          <p:nvPr/>
        </p:nvSpPr>
        <p:spPr>
          <a:xfrm>
            <a:off x="665922" y="2097156"/>
            <a:ext cx="3975652" cy="3776869"/>
          </a:xfrm>
          <a:custGeom>
            <a:avLst/>
            <a:gdLst>
              <a:gd name="connsiteX0" fmla="*/ 0 w 3975652"/>
              <a:gd name="connsiteY0" fmla="*/ 0 h 3776869"/>
              <a:gd name="connsiteX1" fmla="*/ 528194 w 3975652"/>
              <a:gd name="connsiteY1" fmla="*/ 0 h 3776869"/>
              <a:gd name="connsiteX2" fmla="*/ 976874 w 3975652"/>
              <a:gd name="connsiteY2" fmla="*/ 0 h 3776869"/>
              <a:gd name="connsiteX3" fmla="*/ 1624338 w 3975652"/>
              <a:gd name="connsiteY3" fmla="*/ 0 h 3776869"/>
              <a:gd name="connsiteX4" fmla="*/ 2152532 w 3975652"/>
              <a:gd name="connsiteY4" fmla="*/ 0 h 3776869"/>
              <a:gd name="connsiteX5" fmla="*/ 2680725 w 3975652"/>
              <a:gd name="connsiteY5" fmla="*/ 0 h 3776869"/>
              <a:gd name="connsiteX6" fmla="*/ 3328189 w 3975652"/>
              <a:gd name="connsiteY6" fmla="*/ 0 h 3776869"/>
              <a:gd name="connsiteX7" fmla="*/ 3975652 w 3975652"/>
              <a:gd name="connsiteY7" fmla="*/ 0 h 3776869"/>
              <a:gd name="connsiteX8" fmla="*/ 3975652 w 3975652"/>
              <a:gd name="connsiteY8" fmla="*/ 615090 h 3776869"/>
              <a:gd name="connsiteX9" fmla="*/ 3975652 w 3975652"/>
              <a:gd name="connsiteY9" fmla="*/ 1079105 h 3776869"/>
              <a:gd name="connsiteX10" fmla="*/ 3975652 w 3975652"/>
              <a:gd name="connsiteY10" fmla="*/ 1543121 h 3776869"/>
              <a:gd name="connsiteX11" fmla="*/ 3975652 w 3975652"/>
              <a:gd name="connsiteY11" fmla="*/ 2082673 h 3776869"/>
              <a:gd name="connsiteX12" fmla="*/ 3975652 w 3975652"/>
              <a:gd name="connsiteY12" fmla="*/ 2659995 h 3776869"/>
              <a:gd name="connsiteX13" fmla="*/ 3975652 w 3975652"/>
              <a:gd name="connsiteY13" fmla="*/ 3086242 h 3776869"/>
              <a:gd name="connsiteX14" fmla="*/ 3975652 w 3975652"/>
              <a:gd name="connsiteY14" fmla="*/ 3776869 h 3776869"/>
              <a:gd name="connsiteX15" fmla="*/ 3407702 w 3975652"/>
              <a:gd name="connsiteY15" fmla="*/ 3776869 h 3776869"/>
              <a:gd name="connsiteX16" fmla="*/ 2839751 w 3975652"/>
              <a:gd name="connsiteY16" fmla="*/ 3776869 h 3776869"/>
              <a:gd name="connsiteX17" fmla="*/ 2192288 w 3975652"/>
              <a:gd name="connsiteY17" fmla="*/ 3776869 h 3776869"/>
              <a:gd name="connsiteX18" fmla="*/ 1624338 w 3975652"/>
              <a:gd name="connsiteY18" fmla="*/ 3776869 h 3776869"/>
              <a:gd name="connsiteX19" fmla="*/ 1175657 w 3975652"/>
              <a:gd name="connsiteY19" fmla="*/ 3776869 h 3776869"/>
              <a:gd name="connsiteX20" fmla="*/ 687220 w 3975652"/>
              <a:gd name="connsiteY20" fmla="*/ 3776869 h 3776869"/>
              <a:gd name="connsiteX21" fmla="*/ 0 w 3975652"/>
              <a:gd name="connsiteY21" fmla="*/ 3776869 h 3776869"/>
              <a:gd name="connsiteX22" fmla="*/ 0 w 3975652"/>
              <a:gd name="connsiteY22" fmla="*/ 3237316 h 3776869"/>
              <a:gd name="connsiteX23" fmla="*/ 0 w 3975652"/>
              <a:gd name="connsiteY23" fmla="*/ 2697764 h 3776869"/>
              <a:gd name="connsiteX24" fmla="*/ 0 w 3975652"/>
              <a:gd name="connsiteY24" fmla="*/ 2195980 h 3776869"/>
              <a:gd name="connsiteX25" fmla="*/ 0 w 3975652"/>
              <a:gd name="connsiteY25" fmla="*/ 1769733 h 3776869"/>
              <a:gd name="connsiteX26" fmla="*/ 0 w 3975652"/>
              <a:gd name="connsiteY26" fmla="*/ 1343486 h 3776869"/>
              <a:gd name="connsiteX27" fmla="*/ 0 w 3975652"/>
              <a:gd name="connsiteY27" fmla="*/ 766165 h 3776869"/>
              <a:gd name="connsiteX28" fmla="*/ 0 w 3975652"/>
              <a:gd name="connsiteY28" fmla="*/ 0 h 377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75652" h="3776869" extrusionOk="0">
                <a:moveTo>
                  <a:pt x="0" y="0"/>
                </a:moveTo>
                <a:cubicBezTo>
                  <a:pt x="146543" y="-52885"/>
                  <a:pt x="266299" y="22001"/>
                  <a:pt x="528194" y="0"/>
                </a:cubicBezTo>
                <a:cubicBezTo>
                  <a:pt x="790089" y="-22001"/>
                  <a:pt x="843782" y="18531"/>
                  <a:pt x="976874" y="0"/>
                </a:cubicBezTo>
                <a:cubicBezTo>
                  <a:pt x="1109966" y="-18531"/>
                  <a:pt x="1403230" y="47683"/>
                  <a:pt x="1624338" y="0"/>
                </a:cubicBezTo>
                <a:cubicBezTo>
                  <a:pt x="1845446" y="-47683"/>
                  <a:pt x="1931084" y="41422"/>
                  <a:pt x="2152532" y="0"/>
                </a:cubicBezTo>
                <a:cubicBezTo>
                  <a:pt x="2373980" y="-41422"/>
                  <a:pt x="2526538" y="40307"/>
                  <a:pt x="2680725" y="0"/>
                </a:cubicBezTo>
                <a:cubicBezTo>
                  <a:pt x="2834912" y="-40307"/>
                  <a:pt x="3020336" y="59664"/>
                  <a:pt x="3328189" y="0"/>
                </a:cubicBezTo>
                <a:cubicBezTo>
                  <a:pt x="3636042" y="-59664"/>
                  <a:pt x="3817660" y="3803"/>
                  <a:pt x="3975652" y="0"/>
                </a:cubicBezTo>
                <a:cubicBezTo>
                  <a:pt x="4045686" y="148507"/>
                  <a:pt x="3959995" y="341072"/>
                  <a:pt x="3975652" y="615090"/>
                </a:cubicBezTo>
                <a:cubicBezTo>
                  <a:pt x="3991309" y="889108"/>
                  <a:pt x="3934943" y="907993"/>
                  <a:pt x="3975652" y="1079105"/>
                </a:cubicBezTo>
                <a:cubicBezTo>
                  <a:pt x="4016361" y="1250218"/>
                  <a:pt x="3936409" y="1397518"/>
                  <a:pt x="3975652" y="1543121"/>
                </a:cubicBezTo>
                <a:cubicBezTo>
                  <a:pt x="4014895" y="1688724"/>
                  <a:pt x="3921037" y="1847420"/>
                  <a:pt x="3975652" y="2082673"/>
                </a:cubicBezTo>
                <a:cubicBezTo>
                  <a:pt x="4030267" y="2317926"/>
                  <a:pt x="3930974" y="2378582"/>
                  <a:pt x="3975652" y="2659995"/>
                </a:cubicBezTo>
                <a:cubicBezTo>
                  <a:pt x="4020330" y="2941408"/>
                  <a:pt x="3937120" y="2909879"/>
                  <a:pt x="3975652" y="3086242"/>
                </a:cubicBezTo>
                <a:cubicBezTo>
                  <a:pt x="4014184" y="3262605"/>
                  <a:pt x="3925902" y="3607411"/>
                  <a:pt x="3975652" y="3776869"/>
                </a:cubicBezTo>
                <a:cubicBezTo>
                  <a:pt x="3731113" y="3843588"/>
                  <a:pt x="3550278" y="3744662"/>
                  <a:pt x="3407702" y="3776869"/>
                </a:cubicBezTo>
                <a:cubicBezTo>
                  <a:pt x="3265126" y="3809076"/>
                  <a:pt x="3003274" y="3730024"/>
                  <a:pt x="2839751" y="3776869"/>
                </a:cubicBezTo>
                <a:cubicBezTo>
                  <a:pt x="2676228" y="3823714"/>
                  <a:pt x="2425553" y="3756809"/>
                  <a:pt x="2192288" y="3776869"/>
                </a:cubicBezTo>
                <a:cubicBezTo>
                  <a:pt x="1959023" y="3796929"/>
                  <a:pt x="1793781" y="3752071"/>
                  <a:pt x="1624338" y="3776869"/>
                </a:cubicBezTo>
                <a:cubicBezTo>
                  <a:pt x="1454895" y="3801667"/>
                  <a:pt x="1358944" y="3766524"/>
                  <a:pt x="1175657" y="3776869"/>
                </a:cubicBezTo>
                <a:cubicBezTo>
                  <a:pt x="992370" y="3787214"/>
                  <a:pt x="893571" y="3731668"/>
                  <a:pt x="687220" y="3776869"/>
                </a:cubicBezTo>
                <a:cubicBezTo>
                  <a:pt x="480869" y="3822070"/>
                  <a:pt x="155471" y="3744485"/>
                  <a:pt x="0" y="3776869"/>
                </a:cubicBezTo>
                <a:cubicBezTo>
                  <a:pt x="-57422" y="3606426"/>
                  <a:pt x="15429" y="3489126"/>
                  <a:pt x="0" y="3237316"/>
                </a:cubicBezTo>
                <a:cubicBezTo>
                  <a:pt x="-15429" y="2985506"/>
                  <a:pt x="30812" y="2903278"/>
                  <a:pt x="0" y="2697764"/>
                </a:cubicBezTo>
                <a:cubicBezTo>
                  <a:pt x="-30812" y="2492250"/>
                  <a:pt x="25273" y="2410758"/>
                  <a:pt x="0" y="2195980"/>
                </a:cubicBezTo>
                <a:cubicBezTo>
                  <a:pt x="-25273" y="1981202"/>
                  <a:pt x="44909" y="1964437"/>
                  <a:pt x="0" y="1769733"/>
                </a:cubicBezTo>
                <a:cubicBezTo>
                  <a:pt x="-44909" y="1575029"/>
                  <a:pt x="42165" y="1481248"/>
                  <a:pt x="0" y="1343486"/>
                </a:cubicBezTo>
                <a:cubicBezTo>
                  <a:pt x="-42165" y="1205724"/>
                  <a:pt x="60655" y="884761"/>
                  <a:pt x="0" y="766165"/>
                </a:cubicBezTo>
                <a:cubicBezTo>
                  <a:pt x="-60655" y="647569"/>
                  <a:pt x="7915" y="317147"/>
                  <a:pt x="0" y="0"/>
                </a:cubicBezTo>
                <a:close/>
              </a:path>
            </a:pathLst>
          </a:custGeom>
          <a:noFill/>
          <a:ln>
            <a:solidFill>
              <a:srgbClr val="2F559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88964-66D9-3663-78FB-391228F9D619}"/>
              </a:ext>
            </a:extLst>
          </p:cNvPr>
          <p:cNvSpPr txBox="1"/>
          <p:nvPr/>
        </p:nvSpPr>
        <p:spPr>
          <a:xfrm>
            <a:off x="4641574" y="1912491"/>
            <a:ext cx="23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Extracellular space (EC)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4571F8-EF21-E62A-2168-F85F955CBDF1}"/>
              </a:ext>
            </a:extLst>
          </p:cNvPr>
          <p:cNvSpPr/>
          <p:nvPr/>
        </p:nvSpPr>
        <p:spPr>
          <a:xfrm>
            <a:off x="2012673" y="3429000"/>
            <a:ext cx="1456083" cy="12523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70CF3-F767-D420-2AB3-C1405E0B2F7D}"/>
              </a:ext>
            </a:extLst>
          </p:cNvPr>
          <p:cNvSpPr txBox="1"/>
          <p:nvPr/>
        </p:nvSpPr>
        <p:spPr>
          <a:xfrm>
            <a:off x="3191756" y="33189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42B8C-0C79-0A89-3A5D-BD77FF9D4D79}"/>
              </a:ext>
            </a:extLst>
          </p:cNvPr>
          <p:cNvSpPr txBox="1"/>
          <p:nvPr/>
        </p:nvSpPr>
        <p:spPr>
          <a:xfrm>
            <a:off x="892355" y="3658417"/>
            <a:ext cx="1120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Plasma membrane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B9B80-D618-A796-0316-980E5983DD7A}"/>
              </a:ext>
            </a:extLst>
          </p:cNvPr>
          <p:cNvSpPr txBox="1"/>
          <p:nvPr/>
        </p:nvSpPr>
        <p:spPr>
          <a:xfrm>
            <a:off x="2205619" y="4111944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cytoplasm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4DDB73-26B0-41E7-3B32-5C01589A5C50}"/>
              </a:ext>
            </a:extLst>
          </p:cNvPr>
          <p:cNvGrpSpPr/>
          <p:nvPr/>
        </p:nvGrpSpPr>
        <p:grpSpPr>
          <a:xfrm>
            <a:off x="6251711" y="3300608"/>
            <a:ext cx="218663" cy="665105"/>
            <a:chOff x="6251711" y="3300608"/>
            <a:chExt cx="218663" cy="6651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ED0B81B-DA6F-AF88-896B-04D97A57898F}"/>
                </a:ext>
              </a:extLst>
            </p:cNvPr>
            <p:cNvSpPr/>
            <p:nvPr/>
          </p:nvSpPr>
          <p:spPr>
            <a:xfrm>
              <a:off x="6251711" y="3300608"/>
              <a:ext cx="218663" cy="665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9FED32-17F7-596D-F447-5D163D21707F}"/>
                </a:ext>
              </a:extLst>
            </p:cNvPr>
            <p:cNvSpPr/>
            <p:nvPr/>
          </p:nvSpPr>
          <p:spPr>
            <a:xfrm>
              <a:off x="6296846" y="3360242"/>
              <a:ext cx="128392" cy="1283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99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blipFill>
                <a:blip r:embed="rId4"/>
                <a:stretch>
                  <a:fillRect l="-743"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437F0B6-C603-B74E-807D-5104D902692B}"/>
              </a:ext>
            </a:extLst>
          </p:cNvPr>
          <p:cNvSpPr/>
          <p:nvPr/>
        </p:nvSpPr>
        <p:spPr>
          <a:xfrm>
            <a:off x="6980562" y="4595115"/>
            <a:ext cx="4253947" cy="98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6D2A09A-7DD9-2848-944D-911EF692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108321" cy="761683"/>
              </a:xfrm>
              <a:prstGeom prst="rect">
                <a:avLst/>
              </a:prstGeom>
              <a:blipFill>
                <a:blip r:embed="rId4"/>
                <a:stretch>
                  <a:fillRect l="-743"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437F0B6-C603-B74E-807D-5104D902692B}"/>
              </a:ext>
            </a:extLst>
          </p:cNvPr>
          <p:cNvSpPr/>
          <p:nvPr/>
        </p:nvSpPr>
        <p:spPr>
          <a:xfrm>
            <a:off x="9074426" y="4595115"/>
            <a:ext cx="2160083" cy="98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A260A-5A37-4C49-9C78-5A15B7D1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blipFill>
                <a:blip r:embed="rId4"/>
                <a:stretch>
                  <a:fillRect l="-458" t="-163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165E58-3B2E-1040-8E26-FFF1B725979C}"/>
              </a:ext>
            </a:extLst>
          </p:cNvPr>
          <p:cNvCxnSpPr/>
          <p:nvPr/>
        </p:nvCxnSpPr>
        <p:spPr>
          <a:xfrm flipV="1">
            <a:off x="8080513" y="5287618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26862A-4EEE-7647-9B4B-7B0E6A9E2096}"/>
              </a:ext>
            </a:extLst>
          </p:cNvPr>
          <p:cNvCxnSpPr/>
          <p:nvPr/>
        </p:nvCxnSpPr>
        <p:spPr>
          <a:xfrm flipV="1">
            <a:off x="9604513" y="4831470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61D3DB-FF09-0F47-B18E-1E49E81280C9}"/>
              </a:ext>
            </a:extLst>
          </p:cNvPr>
          <p:cNvCxnSpPr/>
          <p:nvPr/>
        </p:nvCxnSpPr>
        <p:spPr>
          <a:xfrm flipV="1">
            <a:off x="8080512" y="4868136"/>
            <a:ext cx="516835" cy="2257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63CA39-FD93-664A-9B58-BB3385B09A9C}"/>
              </a:ext>
            </a:extLst>
          </p:cNvPr>
          <p:cNvCxnSpPr>
            <a:cxnSpLocks/>
          </p:cNvCxnSpPr>
          <p:nvPr/>
        </p:nvCxnSpPr>
        <p:spPr>
          <a:xfrm flipV="1">
            <a:off x="11059634" y="5349021"/>
            <a:ext cx="294166" cy="10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633C0B30-5BD8-2A48-B21F-1DF4B6C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AF424B3-B373-564D-B019-4FAEC25E801D}"/>
              </a:ext>
            </a:extLst>
          </p:cNvPr>
          <p:cNvSpPr txBox="1"/>
          <p:nvPr/>
        </p:nvSpPr>
        <p:spPr>
          <a:xfrm>
            <a:off x="6841042" y="4005380"/>
            <a:ext cx="14585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units?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BE4DD-06D7-7E43-B3A6-52ACBD5DDCA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70306" y="3608394"/>
            <a:ext cx="1" cy="39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/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𝑚𝑜𝑙𝑒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A845F8-9730-C547-B4C1-3BDDAE7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88" y="4761607"/>
                <a:ext cx="5534592" cy="766748"/>
              </a:xfrm>
              <a:prstGeom prst="rect">
                <a:avLst/>
              </a:prstGeom>
              <a:blipFill>
                <a:blip r:embed="rId4"/>
                <a:stretch>
                  <a:fillRect l="-458" t="-163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165E58-3B2E-1040-8E26-FFF1B725979C}"/>
              </a:ext>
            </a:extLst>
          </p:cNvPr>
          <p:cNvCxnSpPr/>
          <p:nvPr/>
        </p:nvCxnSpPr>
        <p:spPr>
          <a:xfrm flipV="1">
            <a:off x="8080513" y="5287618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26862A-4EEE-7647-9B4B-7B0E6A9E2096}"/>
              </a:ext>
            </a:extLst>
          </p:cNvPr>
          <p:cNvCxnSpPr/>
          <p:nvPr/>
        </p:nvCxnSpPr>
        <p:spPr>
          <a:xfrm flipV="1">
            <a:off x="9604513" y="4831470"/>
            <a:ext cx="516835" cy="2257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61D3DB-FF09-0F47-B18E-1E49E81280C9}"/>
              </a:ext>
            </a:extLst>
          </p:cNvPr>
          <p:cNvCxnSpPr/>
          <p:nvPr/>
        </p:nvCxnSpPr>
        <p:spPr>
          <a:xfrm flipV="1">
            <a:off x="8080512" y="4868136"/>
            <a:ext cx="516835" cy="2257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63CA39-FD93-664A-9B58-BB3385B09A9C}"/>
              </a:ext>
            </a:extLst>
          </p:cNvPr>
          <p:cNvCxnSpPr>
            <a:cxnSpLocks/>
          </p:cNvCxnSpPr>
          <p:nvPr/>
        </p:nvCxnSpPr>
        <p:spPr>
          <a:xfrm flipV="1">
            <a:off x="11059634" y="5349021"/>
            <a:ext cx="294166" cy="10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396948" y="5844209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948" y="5844209"/>
                <a:ext cx="5496339" cy="923330"/>
              </a:xfrm>
              <a:prstGeom prst="rect">
                <a:avLst/>
              </a:prstGeom>
              <a:blipFill>
                <a:blip r:embed="rId5"/>
                <a:stretch>
                  <a:fillRect l="-922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7AF15811-9254-F94E-9CF9-59BE3FC4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14" t="-3797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blipFill>
                <a:blip r:embed="rId4"/>
                <a:stretch>
                  <a:fillRect l="-922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/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cell volume given in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</m:oMath>
                </a14:m>
                <a:r>
                  <a:rPr lang="en-US" dirty="0"/>
                  <a:t>, then we have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blipFill>
                <a:blip r:embed="rId5"/>
                <a:stretch>
                  <a:fillRect l="-922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/>
              <p:nvPr/>
            </p:nvSpPr>
            <p:spPr>
              <a:xfrm>
                <a:off x="4655017" y="5463961"/>
                <a:ext cx="4857227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17" y="5463961"/>
                <a:ext cx="4857227" cy="895694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D971D6C-ED9C-FF46-90BF-F04C73ED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05" t="-5128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blipFill>
                <a:blip r:embed="rId4"/>
                <a:stretch>
                  <a:fillRect l="-922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/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cell volume given in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</m:oMath>
                </a14:m>
                <a:r>
                  <a:rPr lang="en-US" dirty="0"/>
                  <a:t>, then we have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blipFill>
                <a:blip r:embed="rId5"/>
                <a:stretch>
                  <a:fillRect l="-92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/>
              <p:nvPr/>
            </p:nvSpPr>
            <p:spPr>
              <a:xfrm>
                <a:off x="4655017" y="5463961"/>
                <a:ext cx="4847737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17" y="5463961"/>
                <a:ext cx="4847737" cy="895694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D971D6C-ED9C-FF46-90BF-F04C73ED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/>
              <p:nvPr/>
            </p:nvSpPr>
            <p:spPr>
              <a:xfrm>
                <a:off x="556591" y="5463960"/>
                <a:ext cx="3776870" cy="67557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Divide </a:t>
                </a:r>
                <a:r>
                  <a:rPr lang="en-US" i="1" dirty="0"/>
                  <a:t>bimolecular</a:t>
                </a:r>
                <a:r>
                  <a:rPr lang="en-US" dirty="0"/>
                  <a:t> rate constants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sup>
                    </m:sSubSup>
                    <m:r>
                      <a:rPr lang="el-G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molecule #’s.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463960"/>
                <a:ext cx="3776870" cy="675570"/>
              </a:xfrm>
              <a:prstGeom prst="rect">
                <a:avLst/>
              </a:prstGeom>
              <a:blipFill>
                <a:blip r:embed="rId7"/>
                <a:stretch>
                  <a:fillRect l="-1333" t="-1786" b="-10714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8CD8DE60-F179-4CED-C13C-ABB3ACCEF2AD}"/>
              </a:ext>
            </a:extLst>
          </p:cNvPr>
          <p:cNvSpPr/>
          <p:nvPr/>
        </p:nvSpPr>
        <p:spPr>
          <a:xfrm rot="16200000">
            <a:off x="8039594" y="5829694"/>
            <a:ext cx="258418" cy="784203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941D7E-EBDF-F335-C5D7-71B25F502C38}"/>
                  </a:ext>
                </a:extLst>
              </p:cNvPr>
              <p:cNvSpPr txBox="1"/>
              <p:nvPr/>
            </p:nvSpPr>
            <p:spPr>
              <a:xfrm>
                <a:off x="7927499" y="6293087"/>
                <a:ext cx="532262" cy="398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941D7E-EBDF-F335-C5D7-71B25F50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499" y="6293087"/>
                <a:ext cx="532262" cy="398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1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05" t="-5128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blipFill>
                <a:blip r:embed="rId4"/>
                <a:stretch>
                  <a:fillRect l="-922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/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cell volume given in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</m:oMath>
                </a14:m>
                <a:r>
                  <a:rPr lang="en-US" dirty="0"/>
                  <a:t>, then we have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blipFill>
                <a:blip r:embed="rId5"/>
                <a:stretch>
                  <a:fillRect l="-92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/>
              <p:nvPr/>
            </p:nvSpPr>
            <p:spPr>
              <a:xfrm>
                <a:off x="4655017" y="5463961"/>
                <a:ext cx="4483920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17" y="5463961"/>
                <a:ext cx="4483920" cy="895694"/>
              </a:xfrm>
              <a:prstGeom prst="rect">
                <a:avLst/>
              </a:prstGeom>
              <a:blipFill>
                <a:blip r:embed="rId6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D971D6C-ED9C-FF46-90BF-F04C73ED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/>
              <p:nvPr/>
            </p:nvSpPr>
            <p:spPr>
              <a:xfrm>
                <a:off x="556591" y="5463960"/>
                <a:ext cx="3776870" cy="67557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Divide </a:t>
                </a:r>
                <a:r>
                  <a:rPr lang="en-US" i="1" dirty="0"/>
                  <a:t>bimolecular</a:t>
                </a:r>
                <a:r>
                  <a:rPr lang="en-US" dirty="0"/>
                  <a:t> rate constants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sup>
                    </m:sSubSup>
                    <m:r>
                      <a:rPr lang="el-G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molecule #’s.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463960"/>
                <a:ext cx="3776870" cy="675570"/>
              </a:xfrm>
              <a:prstGeom prst="rect">
                <a:avLst/>
              </a:prstGeom>
              <a:blipFill>
                <a:blip r:embed="rId7"/>
                <a:stretch>
                  <a:fillRect l="-1333" t="-1786" b="-10714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9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FB28A-9A14-2A4E-80C5-380C613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 we have considered reaction networks in which all reactions occur in single well-mixed compartment.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23C6D-35FB-9645-B749-2A5DCCBFF3D6}"/>
              </a:ext>
            </a:extLst>
          </p:cNvPr>
          <p:cNvSpPr txBox="1"/>
          <p:nvPr/>
        </p:nvSpPr>
        <p:spPr>
          <a:xfrm>
            <a:off x="916548" y="2140943"/>
            <a:ext cx="36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cells are more complex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B0F0F-2200-0449-956E-21D7AF1FE0F0}"/>
              </a:ext>
            </a:extLst>
          </p:cNvPr>
          <p:cNvGrpSpPr/>
          <p:nvPr/>
        </p:nvGrpSpPr>
        <p:grpSpPr>
          <a:xfrm>
            <a:off x="1276216" y="2822063"/>
            <a:ext cx="2955992" cy="2185445"/>
            <a:chOff x="4948555" y="3866129"/>
            <a:chExt cx="2955992" cy="20541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847D40-39C5-6A40-8F1D-844650070A46}"/>
                </a:ext>
              </a:extLst>
            </p:cNvPr>
            <p:cNvGrpSpPr/>
            <p:nvPr/>
          </p:nvGrpSpPr>
          <p:grpSpPr>
            <a:xfrm>
              <a:off x="4948555" y="3866129"/>
              <a:ext cx="2955992" cy="2054184"/>
              <a:chOff x="4867062" y="3928688"/>
              <a:chExt cx="2533846" cy="158899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08E24D-3354-3044-9803-6E172CB048EE}"/>
                  </a:ext>
                </a:extLst>
              </p:cNvPr>
              <p:cNvSpPr/>
              <p:nvPr/>
            </p:nvSpPr>
            <p:spPr>
              <a:xfrm>
                <a:off x="4867062" y="3928688"/>
                <a:ext cx="2533846" cy="158899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947FB0-E50B-FE43-80B9-DE2A29263026}"/>
                  </a:ext>
                </a:extLst>
              </p:cNvPr>
              <p:cNvSpPr txBox="1"/>
              <p:nvPr/>
            </p:nvSpPr>
            <p:spPr>
              <a:xfrm>
                <a:off x="5000728" y="4041294"/>
                <a:ext cx="1833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EC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B07059-A4A6-6647-86CD-945663FD7C5C}"/>
                </a:ext>
              </a:extLst>
            </p:cNvPr>
            <p:cNvSpPr/>
            <p:nvPr/>
          </p:nvSpPr>
          <p:spPr>
            <a:xfrm>
              <a:off x="5092425" y="4035038"/>
              <a:ext cx="2658822" cy="177755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0914FE-7C3D-9343-A1D3-28F5A9D42425}"/>
                </a:ext>
              </a:extLst>
            </p:cNvPr>
            <p:cNvGrpSpPr/>
            <p:nvPr/>
          </p:nvGrpSpPr>
          <p:grpSpPr>
            <a:xfrm>
              <a:off x="5235255" y="4022526"/>
              <a:ext cx="2415895" cy="1645294"/>
              <a:chOff x="5235256" y="4022526"/>
              <a:chExt cx="1918353" cy="132673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05409D-2EBB-1049-9CE0-1D6FFEAE5752}"/>
                  </a:ext>
                </a:extLst>
              </p:cNvPr>
              <p:cNvSpPr/>
              <p:nvPr/>
            </p:nvSpPr>
            <p:spPr>
              <a:xfrm>
                <a:off x="5235256" y="4193550"/>
                <a:ext cx="1918353" cy="115570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6FC88E-FFCC-8140-B53A-8F33A3F9215D}"/>
                  </a:ext>
                </a:extLst>
              </p:cNvPr>
              <p:cNvSpPr txBox="1"/>
              <p:nvPr/>
            </p:nvSpPr>
            <p:spPr>
              <a:xfrm>
                <a:off x="6060256" y="4022526"/>
                <a:ext cx="2462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7BB93A-D304-0941-83BD-2B80A462976B}"/>
                  </a:ext>
                </a:extLst>
              </p:cNvPr>
              <p:cNvSpPr txBox="1"/>
              <p:nvPr/>
            </p:nvSpPr>
            <p:spPr>
              <a:xfrm>
                <a:off x="6075420" y="4217792"/>
                <a:ext cx="1884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CP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BB0281-1E5D-654F-B105-A43D447E8908}"/>
                </a:ext>
              </a:extLst>
            </p:cNvPr>
            <p:cNvGrpSpPr/>
            <p:nvPr/>
          </p:nvGrpSpPr>
          <p:grpSpPr>
            <a:xfrm>
              <a:off x="5450957" y="4469484"/>
              <a:ext cx="925896" cy="781984"/>
              <a:chOff x="3759886" y="5711611"/>
              <a:chExt cx="925896" cy="78198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13AC81-4DEA-5F4B-A666-3FCD39E1E9C7}"/>
                  </a:ext>
                </a:extLst>
              </p:cNvPr>
              <p:cNvSpPr/>
              <p:nvPr/>
            </p:nvSpPr>
            <p:spPr>
              <a:xfrm>
                <a:off x="3759886" y="5711611"/>
                <a:ext cx="925896" cy="781984"/>
              </a:xfrm>
              <a:prstGeom prst="ellipse">
                <a:avLst/>
              </a:prstGeom>
              <a:solidFill>
                <a:srgbClr val="FFCC6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ED2091-3AB0-7F43-979A-95C276C40818}"/>
                  </a:ext>
                </a:extLst>
              </p:cNvPr>
              <p:cNvSpPr/>
              <p:nvPr/>
            </p:nvSpPr>
            <p:spPr>
              <a:xfrm>
                <a:off x="3891381" y="5920313"/>
                <a:ext cx="673399" cy="473188"/>
              </a:xfrm>
              <a:prstGeom prst="ellipse">
                <a:avLst/>
              </a:prstGeom>
              <a:solidFill>
                <a:srgbClr val="EDECB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F673B9-3E00-014C-8D3A-B039079FD3E7}"/>
                  </a:ext>
                </a:extLst>
              </p:cNvPr>
              <p:cNvSpPr txBox="1"/>
              <p:nvPr/>
            </p:nvSpPr>
            <p:spPr>
              <a:xfrm>
                <a:off x="4095572" y="5711611"/>
                <a:ext cx="241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CA082-94B0-9747-9F75-AC2807F6CF57}"/>
                  </a:ext>
                </a:extLst>
              </p:cNvPr>
              <p:cNvSpPr txBox="1"/>
              <p:nvPr/>
            </p:nvSpPr>
            <p:spPr>
              <a:xfrm>
                <a:off x="4133180" y="6039736"/>
                <a:ext cx="2035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B76BD8-0C07-3F4D-880A-C76B3741457C}"/>
                </a:ext>
              </a:extLst>
            </p:cNvPr>
            <p:cNvGrpSpPr/>
            <p:nvPr/>
          </p:nvGrpSpPr>
          <p:grpSpPr>
            <a:xfrm>
              <a:off x="6456888" y="4676482"/>
              <a:ext cx="1055018" cy="744202"/>
              <a:chOff x="5839150" y="5860262"/>
              <a:chExt cx="1055018" cy="74420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4E1F79-4276-6F41-A182-86C1E44721E6}"/>
                  </a:ext>
                </a:extLst>
              </p:cNvPr>
              <p:cNvSpPr/>
              <p:nvPr/>
            </p:nvSpPr>
            <p:spPr>
              <a:xfrm>
                <a:off x="5839150" y="5861752"/>
                <a:ext cx="1055018" cy="7427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BDF009-A0D6-374D-B2E8-9D4A72537E79}"/>
                  </a:ext>
                </a:extLst>
              </p:cNvPr>
              <p:cNvSpPr/>
              <p:nvPr/>
            </p:nvSpPr>
            <p:spPr>
              <a:xfrm>
                <a:off x="5960349" y="6075706"/>
                <a:ext cx="822822" cy="46620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B5C250-7109-CB41-BF7B-8517E3CB737A}"/>
                  </a:ext>
                </a:extLst>
              </p:cNvPr>
              <p:cNvSpPr txBox="1"/>
              <p:nvPr/>
            </p:nvSpPr>
            <p:spPr>
              <a:xfrm>
                <a:off x="6223266" y="5860262"/>
                <a:ext cx="269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530E2-2432-C348-AA1E-501DAEB2FC04}"/>
                  </a:ext>
                </a:extLst>
              </p:cNvPr>
              <p:cNvSpPr txBox="1"/>
              <p:nvPr/>
            </p:nvSpPr>
            <p:spPr>
              <a:xfrm>
                <a:off x="6239426" y="6229634"/>
                <a:ext cx="23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NU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/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reaction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8F6381-F531-E849-8313-7FCD4478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60" y="1816265"/>
                <a:ext cx="3675329" cy="990336"/>
              </a:xfrm>
              <a:prstGeom prst="rect">
                <a:avLst/>
              </a:prstGeom>
              <a:blipFill>
                <a:blip r:embed="rId2"/>
                <a:stretch>
                  <a:fillRect l="-2405" t="-5128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/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00FB0C-CBE9-454A-8D50-E08FFF978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65" y="2991426"/>
                <a:ext cx="2197718" cy="79355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/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convert bimolecular rate constant in 1/M 1/s units to # units, need to 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V </a:t>
                </a:r>
                <a:r>
                  <a:rPr lang="en-US" dirty="0"/>
                  <a:t>is compartment volume.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C4D720-D481-E940-925C-C50CFAFA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5" y="3947734"/>
                <a:ext cx="5496339" cy="923330"/>
              </a:xfrm>
              <a:prstGeom prst="rect">
                <a:avLst/>
              </a:prstGeom>
              <a:blipFill>
                <a:blip r:embed="rId4"/>
                <a:stretch>
                  <a:fillRect l="-922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/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cell volume given in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fL</m:t>
                    </m:r>
                  </m:oMath>
                </a14:m>
                <a:r>
                  <a:rPr lang="en-US" dirty="0"/>
                  <a:t>, then we have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3F5BEF-FEE9-0047-974F-CE1366E4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444" y="4908360"/>
                <a:ext cx="5496339" cy="369332"/>
              </a:xfrm>
              <a:prstGeom prst="rect">
                <a:avLst/>
              </a:prstGeom>
              <a:blipFill>
                <a:blip r:embed="rId5"/>
                <a:stretch>
                  <a:fillRect l="-92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/>
              <p:nvPr/>
            </p:nvSpPr>
            <p:spPr>
              <a:xfrm>
                <a:off x="6096008" y="5509475"/>
                <a:ext cx="3886192" cy="753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fL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fl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8BCDAD-1ADE-E24B-9B22-6234BABA8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8" y="5509475"/>
                <a:ext cx="3886192" cy="753091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D971D6C-ED9C-FF46-90BF-F04C73ED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D042-C91F-404F-967F-80F6580C454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/>
              <p:nvPr/>
            </p:nvSpPr>
            <p:spPr>
              <a:xfrm>
                <a:off x="556591" y="5463960"/>
                <a:ext cx="3776870" cy="64633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Divide </a:t>
                </a:r>
                <a:r>
                  <a:rPr lang="en-US" i="1" dirty="0"/>
                  <a:t>bimolecular</a:t>
                </a:r>
                <a:r>
                  <a:rPr lang="en-US" dirty="0"/>
                  <a:t> rate constants in appropriate volume units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ADF6A1-6A88-3748-8EBE-3D5F191B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463960"/>
                <a:ext cx="3776870" cy="646331"/>
              </a:xfrm>
              <a:prstGeom prst="rect">
                <a:avLst/>
              </a:prstGeom>
              <a:blipFill>
                <a:blip r:embed="rId7"/>
                <a:stretch>
                  <a:fillRect l="-1333" t="-1887" b="-15094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20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1079</Words>
  <Application>Microsoft Macintosh PowerPoint</Application>
  <PresentationFormat>Widescreen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Menlo</vt:lpstr>
      <vt:lpstr>Monaco</vt:lpstr>
      <vt:lpstr>Office Theme</vt:lpstr>
      <vt:lpstr>Cellular units and compartments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So far we have considered reaction networks in which all reactions occur in single well-mixed compartment.</vt:lpstr>
      <vt:lpstr>Going back to our simple ligand-receptor binding model….</vt:lpstr>
      <vt:lpstr>Surface reactions are treated as having an effective volume</vt:lpstr>
      <vt:lpstr>compartments block specifies compartmental topology and properties</vt:lpstr>
      <vt:lpstr>Sources of information about compartmental models</vt:lpstr>
      <vt:lpstr>Setting up a simple model of ligand-receptor binding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units and compartments</dc:title>
  <dc:creator>Faeder, James R</dc:creator>
  <cp:lastModifiedBy>Faeder, James R</cp:lastModifiedBy>
  <cp:revision>1</cp:revision>
  <dcterms:created xsi:type="dcterms:W3CDTF">2022-07-11T11:28:12Z</dcterms:created>
  <dcterms:modified xsi:type="dcterms:W3CDTF">2022-07-11T12:25:31Z</dcterms:modified>
</cp:coreProperties>
</file>