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veze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l-S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l-SI"/>
              <a:t>Projektna naloga-Žaba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List1!$B$2</c:f>
              <c:strCache>
                <c:ptCount val="1"/>
                <c:pt idx="0">
                  <c:v>GROBA SILA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List1!$C$1:$P$1</c:f>
              <c:strCache>
                <c:ptCount val="14"/>
                <c:pt idx="0">
                  <c:v>zaba01.in</c:v>
                </c:pt>
                <c:pt idx="1">
                  <c:v>zaba02.in</c:v>
                </c:pt>
                <c:pt idx="2">
                  <c:v>zaba03.in</c:v>
                </c:pt>
                <c:pt idx="3">
                  <c:v>zaba04.in</c:v>
                </c:pt>
                <c:pt idx="4">
                  <c:v>zaba05.in</c:v>
                </c:pt>
                <c:pt idx="5">
                  <c:v>zaba06.in</c:v>
                </c:pt>
                <c:pt idx="6">
                  <c:v>zaba07.in</c:v>
                </c:pt>
                <c:pt idx="7">
                  <c:v>zaba08.in</c:v>
                </c:pt>
                <c:pt idx="8">
                  <c:v>zaba09.in</c:v>
                </c:pt>
                <c:pt idx="9">
                  <c:v>zaba10.in</c:v>
                </c:pt>
                <c:pt idx="10">
                  <c:v>zaba11.in</c:v>
                </c:pt>
                <c:pt idx="11">
                  <c:v>zaba12.in</c:v>
                </c:pt>
                <c:pt idx="12">
                  <c:v>zaba13.in</c:v>
                </c:pt>
                <c:pt idx="13">
                  <c:v>zaba14.in</c:v>
                </c:pt>
              </c:strCache>
            </c:strRef>
          </c:cat>
          <c:val>
            <c:numRef>
              <c:f>List1!$C$2:$P$2</c:f>
              <c:numCache>
                <c:formatCode>General</c:formatCode>
                <c:ptCount val="14"/>
                <c:pt idx="0">
                  <c:v>0.7</c:v>
                </c:pt>
                <c:pt idx="1">
                  <c:v>0.7</c:v>
                </c:pt>
                <c:pt idx="2">
                  <c:v>1.2</c:v>
                </c:pt>
                <c:pt idx="3">
                  <c:v>0.8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3.53</c:v>
                </c:pt>
                <c:pt idx="11">
                  <c:v>3.3180000000000001</c:v>
                </c:pt>
                <c:pt idx="12">
                  <c:v>0.5</c:v>
                </c:pt>
                <c:pt idx="13">
                  <c:v>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3-4B4E-AF87-054B8A2437A2}"/>
            </c:ext>
          </c:extLst>
        </c:ser>
        <c:ser>
          <c:idx val="1"/>
          <c:order val="1"/>
          <c:tx>
            <c:strRef>
              <c:f>List1!$B$3</c:f>
              <c:strCache>
                <c:ptCount val="1"/>
                <c:pt idx="0">
                  <c:v>OPTIMALNA REŠITEV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List1!$C$1:$P$1</c:f>
              <c:strCache>
                <c:ptCount val="14"/>
                <c:pt idx="0">
                  <c:v>zaba01.in</c:v>
                </c:pt>
                <c:pt idx="1">
                  <c:v>zaba02.in</c:v>
                </c:pt>
                <c:pt idx="2">
                  <c:v>zaba03.in</c:v>
                </c:pt>
                <c:pt idx="3">
                  <c:v>zaba04.in</c:v>
                </c:pt>
                <c:pt idx="4">
                  <c:v>zaba05.in</c:v>
                </c:pt>
                <c:pt idx="5">
                  <c:v>zaba06.in</c:v>
                </c:pt>
                <c:pt idx="6">
                  <c:v>zaba07.in</c:v>
                </c:pt>
                <c:pt idx="7">
                  <c:v>zaba08.in</c:v>
                </c:pt>
                <c:pt idx="8">
                  <c:v>zaba09.in</c:v>
                </c:pt>
                <c:pt idx="9">
                  <c:v>zaba10.in</c:v>
                </c:pt>
                <c:pt idx="10">
                  <c:v>zaba11.in</c:v>
                </c:pt>
                <c:pt idx="11">
                  <c:v>zaba12.in</c:v>
                </c:pt>
                <c:pt idx="12">
                  <c:v>zaba13.in</c:v>
                </c:pt>
                <c:pt idx="13">
                  <c:v>zaba14.in</c:v>
                </c:pt>
              </c:strCache>
            </c:strRef>
          </c:cat>
          <c:val>
            <c:numRef>
              <c:f>List1!$C$3:$P$3</c:f>
              <c:numCache>
                <c:formatCode>General</c:formatCode>
                <c:ptCount val="14"/>
                <c:pt idx="0">
                  <c:v>0.6</c:v>
                </c:pt>
                <c:pt idx="1">
                  <c:v>0</c:v>
                </c:pt>
                <c:pt idx="2">
                  <c:v>0.84</c:v>
                </c:pt>
                <c:pt idx="3">
                  <c:v>0.37</c:v>
                </c:pt>
                <c:pt idx="4">
                  <c:v>0.33</c:v>
                </c:pt>
                <c:pt idx="5">
                  <c:v>3.3</c:v>
                </c:pt>
                <c:pt idx="6">
                  <c:v>3.3039999999999998</c:v>
                </c:pt>
                <c:pt idx="7">
                  <c:v>3.2469999999999999</c:v>
                </c:pt>
                <c:pt idx="8">
                  <c:v>9.9990000000000006</c:v>
                </c:pt>
                <c:pt idx="9">
                  <c:v>9.9990000000000006</c:v>
                </c:pt>
                <c:pt idx="10">
                  <c:v>2.6059999999999999</c:v>
                </c:pt>
                <c:pt idx="11">
                  <c:v>3.11</c:v>
                </c:pt>
                <c:pt idx="12">
                  <c:v>0.1</c:v>
                </c:pt>
                <c:pt idx="13">
                  <c:v>2.9809999999999999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3-4B4E-AF87-054B8A243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0636127"/>
        <c:axId val="440631135"/>
      </c:barChart>
      <c:catAx>
        <c:axId val="44063612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440631135"/>
        <c:crosses val="autoZero"/>
        <c:auto val="1"/>
        <c:lblAlgn val="ctr"/>
        <c:lblOffset val="100"/>
        <c:noMultiLvlLbl val="0"/>
      </c:catAx>
      <c:valAx>
        <c:axId val="44063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čas</a:t>
                </a:r>
                <a:r>
                  <a:rPr lang="sl-SI" baseline="0"/>
                  <a:t> (sekunde)</a:t>
                </a:r>
                <a:endParaRPr lang="sl-SI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440636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96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18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07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564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2936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267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375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351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708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19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54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16. 01. 2022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38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AC56D0-135A-4BD4-AA42-47DC89674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582778"/>
            <a:ext cx="8361229" cy="1303901"/>
          </a:xfrm>
        </p:spPr>
        <p:txBody>
          <a:bodyPr/>
          <a:lstStyle/>
          <a:p>
            <a:r>
              <a:rPr lang="sl-SI" dirty="0"/>
              <a:t>ŽABA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8103FCE-6B8C-4511-9C47-5F6C91DC5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838595"/>
            <a:ext cx="6831673" cy="1086237"/>
          </a:xfrm>
        </p:spPr>
        <p:txBody>
          <a:bodyPr/>
          <a:lstStyle/>
          <a:p>
            <a:r>
              <a:rPr lang="sl-SI" dirty="0"/>
              <a:t>Matjaž Centrih, Žan Plahuta</a:t>
            </a:r>
          </a:p>
          <a:p>
            <a:r>
              <a:rPr lang="sl-SI" dirty="0"/>
              <a:t>Maribor, januar 2022</a:t>
            </a: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43FD1440-EBB9-45AB-BA28-2BE95049BDD7}"/>
              </a:ext>
            </a:extLst>
          </p:cNvPr>
          <p:cNvSpPr txBox="1"/>
          <p:nvPr/>
        </p:nvSpPr>
        <p:spPr>
          <a:xfrm>
            <a:off x="2840327" y="2229488"/>
            <a:ext cx="694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ALGORITMI IN TEHNIKE ZA UČINKOVITO REŠEVANJE PROBLEMOV</a:t>
            </a:r>
          </a:p>
        </p:txBody>
      </p:sp>
    </p:spTree>
    <p:extLst>
      <p:ext uri="{BB962C8B-B14F-4D97-AF65-F5344CB8AC3E}">
        <p14:creationId xmlns:p14="http://schemas.microsoft.com/office/powerpoint/2010/main" val="229749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BCA850-2673-4F4E-8F5A-0F35A407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284"/>
          </a:xfrm>
        </p:spPr>
        <p:txBody>
          <a:bodyPr/>
          <a:lstStyle/>
          <a:p>
            <a:r>
              <a:rPr lang="sl-SI" dirty="0"/>
              <a:t>Opis problema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084482F-4CA8-446A-B37D-7EAE53BDA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4439653"/>
          </a:xfrm>
        </p:spPr>
        <p:txBody>
          <a:bodyPr>
            <a:normAutofit fontScale="92500" lnSpcReduction="10000"/>
          </a:bodyPr>
          <a:lstStyle/>
          <a:p>
            <a:r>
              <a:rPr lang="sl-SI" dirty="0"/>
              <a:t>Vhodni podatki:</a:t>
            </a:r>
          </a:p>
          <a:p>
            <a:pPr lvl="1"/>
            <a:r>
              <a:rPr lang="sl-SI" dirty="0"/>
              <a:t>n(število lokvanjev)</a:t>
            </a:r>
          </a:p>
          <a:p>
            <a:pPr lvl="1"/>
            <a:r>
              <a:rPr lang="sl-SI" dirty="0"/>
              <a:t>k(začetni skok)</a:t>
            </a:r>
          </a:p>
          <a:p>
            <a:pPr lvl="1"/>
            <a:r>
              <a:rPr lang="sl-SI" dirty="0"/>
              <a:t>m(število muh na posameznem lokvanju)</a:t>
            </a:r>
          </a:p>
          <a:p>
            <a:r>
              <a:rPr lang="sl-SI" dirty="0"/>
              <a:t>Omejitev vhodnih podatkov:</a:t>
            </a:r>
          </a:p>
          <a:p>
            <a:pPr lvl="1" fontAlgn="base"/>
            <a:r>
              <a:rPr lang="sl-SI" sz="1800" dirty="0">
                <a:solidFill>
                  <a:srgbClr val="000000"/>
                </a:solidFill>
                <a:effectLst/>
                <a:latin typeface="Franklin Gothic Book (Telo)"/>
                <a:ea typeface="Times New Roman" panose="02020603050405020304" pitchFamily="18" charset="0"/>
              </a:rPr>
              <a:t> 1 ≤ n ≤ 10 000  </a:t>
            </a:r>
            <a:endParaRPr lang="sl-SI" sz="1800" dirty="0">
              <a:effectLst/>
              <a:latin typeface="Franklin Gothic Book (Telo)"/>
              <a:ea typeface="Times New Roman" panose="02020603050405020304" pitchFamily="18" charset="0"/>
            </a:endParaRPr>
          </a:p>
          <a:p>
            <a:pPr lvl="1" fontAlgn="base"/>
            <a:r>
              <a:rPr lang="sl-SI" sz="1800" dirty="0">
                <a:solidFill>
                  <a:srgbClr val="000000"/>
                </a:solidFill>
                <a:effectLst/>
                <a:latin typeface="Franklin Gothic Book (Telo)"/>
                <a:ea typeface="Times New Roman" panose="02020603050405020304" pitchFamily="18" charset="0"/>
              </a:rPr>
              <a:t> 1 ≤ k ≤ n  </a:t>
            </a:r>
            <a:endParaRPr lang="sl-SI" sz="1800" dirty="0">
              <a:effectLst/>
              <a:latin typeface="Franklin Gothic Book (Telo)"/>
              <a:ea typeface="Times New Roman" panose="02020603050405020304" pitchFamily="18" charset="0"/>
            </a:endParaRPr>
          </a:p>
          <a:p>
            <a:pPr lvl="1" fontAlgn="base"/>
            <a:r>
              <a:rPr lang="sl-SI" sz="1800" dirty="0">
                <a:solidFill>
                  <a:srgbClr val="000000"/>
                </a:solidFill>
                <a:effectLst/>
                <a:latin typeface="Franklin Gothic Book (Telo)"/>
                <a:ea typeface="Times New Roman" panose="02020603050405020304" pitchFamily="18" charset="0"/>
              </a:rPr>
              <a:t> 0 ≤ mi ≤ 1000 </a:t>
            </a:r>
            <a:endParaRPr lang="sl-SI" sz="1800" dirty="0">
              <a:effectLst/>
              <a:latin typeface="Franklin Gothic Book (Telo)"/>
              <a:ea typeface="Times New Roman" panose="02020603050405020304" pitchFamily="18" charset="0"/>
            </a:endParaRPr>
          </a:p>
          <a:p>
            <a:r>
              <a:rPr lang="sl-SI" dirty="0"/>
              <a:t>Izhodni podatki:</a:t>
            </a:r>
          </a:p>
          <a:p>
            <a:pPr lvl="1"/>
            <a:r>
              <a:rPr lang="sl-SI" dirty="0"/>
              <a:t>število muh, ki jih lahko žaba poje pri optimalnem skakanju</a:t>
            </a:r>
          </a:p>
          <a:p>
            <a:r>
              <a:rPr lang="sl-SI" dirty="0"/>
              <a:t>Časovna omejitev: 5 sekund</a:t>
            </a:r>
          </a:p>
          <a:p>
            <a:r>
              <a:rPr lang="sl-SI" dirty="0"/>
              <a:t>Pomnilniška omejitev: 256MiB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DE12D873-28D3-405B-A260-7AD4C184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93" y="3064391"/>
            <a:ext cx="5752407" cy="12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6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DEDDBB-B043-4101-A1F8-2A12FBEB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074"/>
          </a:xfrm>
        </p:spPr>
        <p:txBody>
          <a:bodyPr/>
          <a:lstStyle/>
          <a:p>
            <a:r>
              <a:rPr lang="sl-SI" dirty="0"/>
              <a:t>Groba sila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6BB6CA8-1E43-4C69-8CC4-357A2EC00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5874"/>
            <a:ext cx="9601200" cy="4391526"/>
          </a:xfrm>
        </p:spPr>
        <p:txBody>
          <a:bodyPr/>
          <a:lstStyle/>
          <a:p>
            <a:r>
              <a:rPr lang="sl-SI" dirty="0"/>
              <a:t>Rekurzivni pristop</a:t>
            </a:r>
          </a:p>
          <a:p>
            <a:r>
              <a:rPr lang="sl-SI" dirty="0"/>
              <a:t>Vhodni podatki:</a:t>
            </a:r>
          </a:p>
          <a:p>
            <a:pPr lvl="1"/>
            <a:r>
              <a:rPr lang="sl-SI" dirty="0"/>
              <a:t>trenutni indeks,</a:t>
            </a:r>
          </a:p>
          <a:p>
            <a:pPr lvl="1"/>
            <a:r>
              <a:rPr lang="sl-SI" dirty="0"/>
              <a:t>velikost zadnjega skoka,</a:t>
            </a:r>
          </a:p>
          <a:p>
            <a:pPr lvl="1"/>
            <a:r>
              <a:rPr lang="sl-SI" dirty="0"/>
              <a:t>Sum[i-1],</a:t>
            </a:r>
          </a:p>
          <a:p>
            <a:pPr lvl="1"/>
            <a:r>
              <a:rPr lang="sl-SI" dirty="0"/>
              <a:t>Sum[i],</a:t>
            </a:r>
          </a:p>
          <a:p>
            <a:pPr lvl="1"/>
            <a:r>
              <a:rPr lang="sl-SI" dirty="0"/>
              <a:t>Sum[i+1]</a:t>
            </a:r>
          </a:p>
          <a:p>
            <a:r>
              <a:rPr lang="sl-SI" dirty="0"/>
              <a:t>Časovna zahtevnost: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3F7C0D7-7B92-40F2-8C60-2D79323B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03" y="116237"/>
            <a:ext cx="3813724" cy="328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DE074765-C62B-4590-AC25-45F1FC8FD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375" y="3501189"/>
            <a:ext cx="4695181" cy="324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39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704C377-B3B0-496A-8436-15185A92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989"/>
          </a:xfrm>
        </p:spPr>
        <p:txBody>
          <a:bodyPr/>
          <a:lstStyle/>
          <a:p>
            <a:r>
              <a:rPr lang="sl-SI" dirty="0"/>
              <a:t>Optimalni algoritem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D8123FCA-9879-40DC-AB39-E613B5A3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Dinamično programiranje</a:t>
            </a:r>
          </a:p>
          <a:p>
            <a:r>
              <a:rPr lang="sl-SI" dirty="0"/>
              <a:t>Kreiranje vseh možnih poti in njihovih vsot</a:t>
            </a:r>
          </a:p>
          <a:p>
            <a:endParaRPr lang="sl-SI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4DB0E98-4F1E-44E9-9310-11EAB184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407" y="0"/>
            <a:ext cx="380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7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C44E11-3E80-4B7F-9664-1C779660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8867"/>
          </a:xfrm>
        </p:spPr>
        <p:txBody>
          <a:bodyPr>
            <a:normAutofit fontScale="90000"/>
          </a:bodyPr>
          <a:lstStyle/>
          <a:p>
            <a:r>
              <a:rPr lang="sl-SI" dirty="0"/>
              <a:t>Težja instanca</a:t>
            </a:r>
          </a:p>
        </p:txBody>
      </p:sp>
      <p:sp>
        <p:nvSpPr>
          <p:cNvPr id="7" name="Označba mesta vsebine 6">
            <a:extLst>
              <a:ext uri="{FF2B5EF4-FFF2-40B4-BE49-F238E27FC236}">
                <a16:creationId xmlns:a16="http://schemas.microsoft.com/office/drawing/2014/main" id="{275E58C6-81F5-41CA-8D99-35665234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4667"/>
            <a:ext cx="9601200" cy="4512733"/>
          </a:xfrm>
        </p:spPr>
        <p:txBody>
          <a:bodyPr/>
          <a:lstStyle/>
          <a:p>
            <a:r>
              <a:rPr lang="sl-SI" dirty="0"/>
              <a:t>Sprememba časovnosti ni prevelika</a:t>
            </a:r>
          </a:p>
          <a:p>
            <a:r>
              <a:rPr lang="sl-SI" dirty="0"/>
              <a:t>Optimalna rešitev: O(n)</a:t>
            </a:r>
          </a:p>
          <a:p>
            <a:r>
              <a:rPr lang="sl-SI" dirty="0"/>
              <a:t>Groba sila: O(log(n))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283326D1-53F8-44DF-9483-CF58198B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3429000"/>
            <a:ext cx="3324689" cy="2048161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98C801D2-D571-4F01-A173-20C24865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10" y="3429000"/>
            <a:ext cx="3734879" cy="20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17C7AD-A3BE-435F-9146-FF7A102D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r>
              <a:rPr lang="sl-SI" dirty="0"/>
              <a:t>Rezultati in primerjava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49401F45-261A-4721-832A-328EB8454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graphicFrame>
        <p:nvGraphicFramePr>
          <p:cNvPr id="8" name="Grafikon 7">
            <a:extLst>
              <a:ext uri="{FF2B5EF4-FFF2-40B4-BE49-F238E27FC236}">
                <a16:creationId xmlns:a16="http://schemas.microsoft.com/office/drawing/2014/main" id="{308364EE-9395-4F80-B07E-ED37C06EA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114804"/>
              </p:ext>
            </p:extLst>
          </p:nvPr>
        </p:nvGraphicFramePr>
        <p:xfrm>
          <a:off x="1219200" y="1411704"/>
          <a:ext cx="10427368" cy="476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584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E253FB2-08C6-4178-B1BC-5343CB74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97305"/>
            <a:ext cx="9601200" cy="5370095"/>
          </a:xfrm>
        </p:spPr>
        <p:txBody>
          <a:bodyPr/>
          <a:lstStyle/>
          <a:p>
            <a:r>
              <a:rPr lang="sl-SI" dirty="0"/>
              <a:t>Zasedenost pomnilnika optimalne rešitve 10000 lokvanjev</a:t>
            </a:r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Zasedenost pomnilnika grobe sile 10000 lokvanjev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0640B2B9-DB86-44F2-AB9B-FA967832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55914"/>
            <a:ext cx="6868484" cy="676369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042466F3-1B1D-45BE-9F3C-5FDAB7A8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90892"/>
            <a:ext cx="6868484" cy="8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0309"/>
      </p:ext>
    </p:extLst>
  </p:cSld>
  <p:clrMapOvr>
    <a:masterClrMapping/>
  </p:clrMapOvr>
</p:sld>
</file>

<file path=ppt/theme/theme1.xml><?xml version="1.0" encoding="utf-8"?>
<a:theme xmlns:a="http://schemas.openxmlformats.org/drawingml/2006/main" name="Obrezovanje">
  <a:themeElements>
    <a:clrScheme name="Obrezovanj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brezovanj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brezovanj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TM10001105[[fn=Obrezovanje]]</Template>
  <TotalTime>76</TotalTime>
  <Words>173</Words>
  <Application>Microsoft Office PowerPoint</Application>
  <PresentationFormat>Širokozaslonsko</PresentationFormat>
  <Paragraphs>41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0" baseType="lpstr">
      <vt:lpstr>Franklin Gothic Book</vt:lpstr>
      <vt:lpstr>Franklin Gothic Book (Telo)</vt:lpstr>
      <vt:lpstr>Obrezovanje</vt:lpstr>
      <vt:lpstr>ŽABA</vt:lpstr>
      <vt:lpstr>Opis problema</vt:lpstr>
      <vt:lpstr>Groba sila</vt:lpstr>
      <vt:lpstr>Optimalni algoritem</vt:lpstr>
      <vt:lpstr>Težja instanca</vt:lpstr>
      <vt:lpstr>Rezultati in primerjava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Zan Plahuta</dc:creator>
  <cp:lastModifiedBy>Zan Plahuta</cp:lastModifiedBy>
  <cp:revision>11</cp:revision>
  <dcterms:created xsi:type="dcterms:W3CDTF">2022-01-13T16:46:27Z</dcterms:created>
  <dcterms:modified xsi:type="dcterms:W3CDTF">2022-01-16T22:08:09Z</dcterms:modified>
</cp:coreProperties>
</file>