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7315200" cy="9601200"/>
  <p:embeddedFontLst>
    <p:embeddedFont>
      <p:font typeface="Bodoni"/>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4" roundtripDataSignature="AMtx7mi8hfepCBU2Odv9bFOGGUNeMC+M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odoni-italic.fntdata"/><Relationship Id="rId61" Type="http://schemas.openxmlformats.org/officeDocument/2006/relationships/font" Target="fonts/Bodoni-bold.fntdata"/><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font" Target="fonts/Bodoni-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odoni-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3" name="Google Shape;173;p1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2" name="Google Shape;182;p1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1" name="Google Shape;191;p1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0" name="Google Shape;200;p1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9" name="Google Shape;209;p1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9" name="Google Shape;219;p1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8" name="Google Shape;228;p1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7" name="Google Shape;237;p1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7" name="Google Shape;247;p1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1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0" name="Google Shape;100;p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6" name="Google Shape;266;p2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6" name="Google Shape;276;p2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5" name="Google Shape;285;p2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5" name="Google Shape;295;p2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5" name="Google Shape;305;p2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5" name="Google Shape;315;p2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5" name="Google Shape;325;p2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5" name="Google Shape;335;p2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2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6" name="Google Shape;346;p2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2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6" name="Google Shape;356;p2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 name="Google Shape;109;p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3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6" name="Google Shape;366;p3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5" name="Google Shape;375;p3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3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5" name="Google Shape;385;p3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3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4" name="Google Shape;394;p3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5" name="Google Shape;405;p3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5" name="Google Shape;415;p3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3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5" name="Google Shape;425;p3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5" name="Google Shape;435;p3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3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5" name="Google Shape;445;p3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3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5" name="Google Shape;455;p3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8" name="Google Shape;118;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4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4" name="Google Shape;464;p4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4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4" name="Google Shape;474;p4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4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3" name="Google Shape;483;p4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4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2" name="Google Shape;492;p4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4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1" name="Google Shape;501;p4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4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1" name="Google Shape;511;p4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4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1" name="Google Shape;521;p4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4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0" name="Google Shape;530;p4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4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0" name="Google Shape;540;p4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9" name="Google Shape;549;p4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7" name="Google Shape;127;p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5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9" name="Google Shape;559;p5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p5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8" name="Google Shape;568;p5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5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7" name="Google Shape;577;p5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5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7" name="Google Shape;587;p5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5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6" name="Google Shape;596;p5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6" name="Google Shape;136;p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5" name="Google Shape;155;p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 name="Google Shape;164;p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7" name="Shape 17"/>
        <p:cNvGrpSpPr/>
        <p:nvPr/>
      </p:nvGrpSpPr>
      <p:grpSpPr>
        <a:xfrm>
          <a:off x="0" y="0"/>
          <a:ext cx="0" cy="0"/>
          <a:chOff x="0" y="0"/>
          <a:chExt cx="0" cy="0"/>
        </a:xfrm>
      </p:grpSpPr>
      <p:sp>
        <p:nvSpPr>
          <p:cNvPr id="18" name="Google Shape;18;p56"/>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6"/>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20" name="Google Shape;20;p5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3" name="Google Shape;23;p56"/>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8" name="Shape 78"/>
        <p:cNvGrpSpPr/>
        <p:nvPr/>
      </p:nvGrpSpPr>
      <p:grpSpPr>
        <a:xfrm>
          <a:off x="0" y="0"/>
          <a:ext cx="0" cy="0"/>
          <a:chOff x="0" y="0"/>
          <a:chExt cx="0" cy="0"/>
        </a:xfrm>
      </p:grpSpPr>
      <p:sp>
        <p:nvSpPr>
          <p:cNvPr id="79" name="Google Shape;79;p6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6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4" name="Shape 84"/>
        <p:cNvGrpSpPr/>
        <p:nvPr/>
      </p:nvGrpSpPr>
      <p:grpSpPr>
        <a:xfrm>
          <a:off x="0" y="0"/>
          <a:ext cx="0" cy="0"/>
          <a:chOff x="0" y="0"/>
          <a:chExt cx="0" cy="0"/>
        </a:xfrm>
      </p:grpSpPr>
      <p:sp>
        <p:nvSpPr>
          <p:cNvPr id="85" name="Google Shape;85;p66"/>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6"/>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6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4" name="Shape 24"/>
        <p:cNvGrpSpPr/>
        <p:nvPr/>
      </p:nvGrpSpPr>
      <p:grpSpPr>
        <a:xfrm>
          <a:off x="0" y="0"/>
          <a:ext cx="0" cy="0"/>
          <a:chOff x="0" y="0"/>
          <a:chExt cx="0" cy="0"/>
        </a:xfrm>
      </p:grpSpPr>
      <p:sp>
        <p:nvSpPr>
          <p:cNvPr id="25" name="Google Shape;25;p5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5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solidFill>
          <a:schemeClr val="dk2"/>
        </a:solidFill>
      </p:bgPr>
    </p:bg>
    <p:spTree>
      <p:nvGrpSpPr>
        <p:cNvPr id="30" name="Shape 30"/>
        <p:cNvGrpSpPr/>
        <p:nvPr/>
      </p:nvGrpSpPr>
      <p:grpSpPr>
        <a:xfrm>
          <a:off x="0" y="0"/>
          <a:ext cx="0" cy="0"/>
          <a:chOff x="0" y="0"/>
          <a:chExt cx="0" cy="0"/>
        </a:xfrm>
      </p:grpSpPr>
      <p:sp>
        <p:nvSpPr>
          <p:cNvPr id="31" name="Google Shape;31;p58"/>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8"/>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3" name="Google Shape;33;p5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6" name="Google Shape;36;p58"/>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5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9"/>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0" name="Google Shape;40;p59"/>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1" name="Google Shape;41;p5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6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0"/>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60"/>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60"/>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60"/>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6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3" name="Google Shape;53;p60"/>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4" name="Shape 54"/>
        <p:cNvGrpSpPr/>
        <p:nvPr/>
      </p:nvGrpSpPr>
      <p:grpSpPr>
        <a:xfrm>
          <a:off x="0" y="0"/>
          <a:ext cx="0" cy="0"/>
          <a:chOff x="0" y="0"/>
          <a:chExt cx="0" cy="0"/>
        </a:xfrm>
      </p:grpSpPr>
      <p:sp>
        <p:nvSpPr>
          <p:cNvPr id="55" name="Google Shape;55;p6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9" name="Shape 59"/>
        <p:cNvGrpSpPr/>
        <p:nvPr/>
      </p:nvGrpSpPr>
      <p:grpSpPr>
        <a:xfrm>
          <a:off x="0" y="0"/>
          <a:ext cx="0" cy="0"/>
          <a:chOff x="0" y="0"/>
          <a:chExt cx="0" cy="0"/>
        </a:xfrm>
      </p:grpSpPr>
      <p:sp>
        <p:nvSpPr>
          <p:cNvPr id="60" name="Google Shape;60;p6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3" name="Shape 63"/>
        <p:cNvGrpSpPr/>
        <p:nvPr/>
      </p:nvGrpSpPr>
      <p:grpSpPr>
        <a:xfrm>
          <a:off x="0" y="0"/>
          <a:ext cx="0" cy="0"/>
          <a:chOff x="0" y="0"/>
          <a:chExt cx="0" cy="0"/>
        </a:xfrm>
      </p:grpSpPr>
      <p:sp>
        <p:nvSpPr>
          <p:cNvPr id="64" name="Google Shape;64;p63"/>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3"/>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6" name="Google Shape;66;p63"/>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6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0" name="Google Shape;70;p63"/>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1" name="Shape 71"/>
        <p:cNvGrpSpPr/>
        <p:nvPr/>
      </p:nvGrpSpPr>
      <p:grpSpPr>
        <a:xfrm>
          <a:off x="0" y="0"/>
          <a:ext cx="0" cy="0"/>
          <a:chOff x="0" y="0"/>
          <a:chExt cx="0" cy="0"/>
        </a:xfrm>
      </p:grpSpPr>
      <p:sp>
        <p:nvSpPr>
          <p:cNvPr id="72" name="Google Shape;72;p64"/>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64"/>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4" name="Google Shape;74;p64"/>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5" name="Google Shape;75;p6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55"/>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5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5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55"/>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5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5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5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Arial"/>
              <a:buNone/>
            </a:pPr>
            <a:r>
              <a:rPr b="1" lang="en-US" sz="3200"/>
              <a:t>BASIC SCIENTIFIC LIBRARIES FOR BIOSIGNAL MANIPULATION</a:t>
            </a:r>
            <a:br>
              <a:rPr b="1" lang="en-US" sz="3200"/>
            </a:br>
            <a:endParaRPr b="1" sz="3200"/>
          </a:p>
        </p:txBody>
      </p:sp>
      <p:sp>
        <p:nvSpPr>
          <p:cNvPr id="95" name="Google Shape;95;p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US"/>
              <a:t>John Fredy Ochoa Gómez</a:t>
            </a:r>
            <a:endParaRPr/>
          </a:p>
          <a:p>
            <a:pPr indent="0" lvl="0" marL="0" rtl="0" algn="l">
              <a:spcBef>
                <a:spcPts val="480"/>
              </a:spcBef>
              <a:spcAft>
                <a:spcPts val="0"/>
              </a:spcAft>
              <a:buSzPts val="2040"/>
              <a:buNone/>
            </a:pPr>
            <a:r>
              <a:rPr lang="en-US"/>
              <a:t>Bioengineering Department</a:t>
            </a:r>
            <a:endParaRPr/>
          </a:p>
          <a:p>
            <a:pPr indent="0" lvl="0" marL="0" rtl="0" algn="l">
              <a:spcBef>
                <a:spcPts val="480"/>
              </a:spcBef>
              <a:spcAft>
                <a:spcPts val="0"/>
              </a:spcAft>
              <a:buSzPts val="2040"/>
              <a:buNone/>
            </a:pPr>
            <a:r>
              <a:rPr lang="en-US"/>
              <a:t>University of Antioquia</a:t>
            </a:r>
            <a:endParaRPr/>
          </a:p>
          <a:p>
            <a:pPr indent="0" lvl="0" marL="0" rtl="0" algn="l">
              <a:spcBef>
                <a:spcPts val="480"/>
              </a:spcBef>
              <a:spcAft>
                <a:spcPts val="0"/>
              </a:spcAft>
              <a:buSzPts val="2040"/>
              <a:buNone/>
            </a:pPr>
            <a:r>
              <a:t/>
            </a:r>
            <a:endParaRPr/>
          </a:p>
        </p:txBody>
      </p:sp>
      <p:pic>
        <p:nvPicPr>
          <p:cNvPr descr="Image result for gibicgroup" id="96" name="Google Shape;96;p1"/>
          <p:cNvPicPr preferRelativeResize="0"/>
          <p:nvPr/>
        </p:nvPicPr>
        <p:blipFill rotWithShape="1">
          <a:blip r:embed="rId3">
            <a:alphaModFix/>
          </a:blip>
          <a:srcRect b="0" l="75925" r="0" t="0"/>
          <a:stretch/>
        </p:blipFill>
        <p:spPr>
          <a:xfrm>
            <a:off x="7821672" y="6030295"/>
            <a:ext cx="1334507" cy="834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76" name="Google Shape;176;p10"/>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GENERAL MATPLOTLIB TIPS</a:t>
            </a:r>
            <a:endParaRPr b="1">
              <a:latin typeface="Bodoni"/>
              <a:ea typeface="Bodoni"/>
              <a:cs typeface="Bodoni"/>
              <a:sym typeface="Bodoni"/>
            </a:endParaRPr>
          </a:p>
          <a:p>
            <a:pPr indent="0" lvl="0" marL="0" rtl="0" algn="l">
              <a:spcBef>
                <a:spcPts val="480"/>
              </a:spcBef>
              <a:spcAft>
                <a:spcPts val="0"/>
              </a:spcAft>
              <a:buSzPts val="2040"/>
              <a:buNone/>
            </a:pPr>
            <a:r>
              <a:rPr b="1" lang="en-US"/>
              <a:t>Plotting from an IPython notebook</a:t>
            </a:r>
            <a:endParaRPr/>
          </a:p>
          <a:p>
            <a:pPr indent="-182880" lvl="0" marL="182880" rtl="0" algn="just">
              <a:spcBef>
                <a:spcPts val="480"/>
              </a:spcBef>
              <a:spcAft>
                <a:spcPts val="0"/>
              </a:spcAft>
              <a:buSzPts val="2040"/>
              <a:buChar char="•"/>
            </a:pPr>
            <a:r>
              <a:rPr lang="en-US"/>
              <a:t>The IPython notebook is a browser-based interactive data analysis tool that can combine narrative, code, graphics, HTML elements, and much more into a single executable document.</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Plotting interactively within an IPython notebook can be done with the %matplotlib command, and works in a similar way to the IPython shell.</a:t>
            </a:r>
            <a:endParaRPr/>
          </a:p>
        </p:txBody>
      </p:sp>
      <p:sp>
        <p:nvSpPr>
          <p:cNvPr id="177" name="Google Shape;177;p1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8" name="Google Shape;178;p10"/>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85" name="Google Shape;185;p11"/>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GENERAL MATPLOTLIB TIPS</a:t>
            </a:r>
            <a:endParaRPr b="1">
              <a:latin typeface="Bodoni"/>
              <a:ea typeface="Bodoni"/>
              <a:cs typeface="Bodoni"/>
              <a:sym typeface="Bodoni"/>
            </a:endParaRPr>
          </a:p>
          <a:p>
            <a:pPr indent="0" lvl="0" marL="0" rtl="0" algn="l">
              <a:spcBef>
                <a:spcPts val="480"/>
              </a:spcBef>
              <a:spcAft>
                <a:spcPts val="0"/>
              </a:spcAft>
              <a:buSzPts val="2040"/>
              <a:buNone/>
            </a:pPr>
            <a:r>
              <a:rPr b="1" lang="en-US"/>
              <a:t>Plotting from an IPython notebook</a:t>
            </a:r>
            <a:endParaRPr/>
          </a:p>
          <a:p>
            <a:pPr indent="-182880" lvl="0" marL="182880" rtl="0" algn="just">
              <a:spcBef>
                <a:spcPts val="480"/>
              </a:spcBef>
              <a:spcAft>
                <a:spcPts val="0"/>
              </a:spcAft>
              <a:buSzPts val="2040"/>
              <a:buChar char="•"/>
            </a:pPr>
            <a:r>
              <a:rPr lang="en-US"/>
              <a:t>In the IPython notebook, you also have the option of embedding graphics directly in the notebook, with two possible options:</a:t>
            </a:r>
            <a:endParaRPr/>
          </a:p>
          <a:p>
            <a:pPr indent="-53339" lvl="0" marL="182880" rtl="0" algn="just">
              <a:spcBef>
                <a:spcPts val="480"/>
              </a:spcBef>
              <a:spcAft>
                <a:spcPts val="0"/>
              </a:spcAft>
              <a:buSzPts val="2040"/>
              <a:buNone/>
            </a:pPr>
            <a:r>
              <a:t/>
            </a:r>
            <a:endParaRPr/>
          </a:p>
          <a:p>
            <a:pPr indent="0" lvl="0" marL="0" rtl="0" algn="l">
              <a:spcBef>
                <a:spcPts val="360"/>
              </a:spcBef>
              <a:spcAft>
                <a:spcPts val="0"/>
              </a:spcAft>
              <a:buSzPts val="1530"/>
              <a:buNone/>
            </a:pPr>
            <a:r>
              <a:rPr b="1" lang="en-US" sz="1800"/>
              <a:t>%matplotlib notebook #</a:t>
            </a:r>
            <a:r>
              <a:rPr b="1" i="1" lang="en-US" sz="1800"/>
              <a:t>interactive </a:t>
            </a:r>
            <a:r>
              <a:rPr b="1" lang="en-US" sz="1800"/>
              <a:t>plots embedded within the notebook</a:t>
            </a:r>
            <a:endParaRPr b="1" sz="1800"/>
          </a:p>
          <a:p>
            <a:pPr indent="0" lvl="0" marL="0" rtl="0" algn="l">
              <a:spcBef>
                <a:spcPts val="360"/>
              </a:spcBef>
              <a:spcAft>
                <a:spcPts val="0"/>
              </a:spcAft>
              <a:buSzPts val="1530"/>
              <a:buNone/>
            </a:pPr>
            <a:r>
              <a:rPr b="1" lang="en-US" sz="1800"/>
              <a:t>%matplotlib inline #static images embedded in the notebook</a:t>
            </a:r>
            <a:endParaRPr b="1" sz="1800"/>
          </a:p>
          <a:p>
            <a:pPr indent="0" lvl="0" marL="0" rtl="0" algn="l">
              <a:spcBef>
                <a:spcPts val="480"/>
              </a:spcBef>
              <a:spcAft>
                <a:spcPts val="0"/>
              </a:spcAft>
              <a:buSzPts val="2040"/>
              <a:buNone/>
            </a:pPr>
            <a:r>
              <a:t/>
            </a:r>
            <a:endParaRPr/>
          </a:p>
        </p:txBody>
      </p:sp>
      <p:sp>
        <p:nvSpPr>
          <p:cNvPr id="186" name="Google Shape;186;p1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7" name="Google Shape;187;p11"/>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94" name="Google Shape;194;p12"/>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GENERAL MATPLOTLIB TIPS</a:t>
            </a:r>
            <a:endParaRPr b="1">
              <a:latin typeface="Bodoni"/>
              <a:ea typeface="Bodoni"/>
              <a:cs typeface="Bodoni"/>
              <a:sym typeface="Bodoni"/>
            </a:endParaRPr>
          </a:p>
          <a:p>
            <a:pPr indent="0" lvl="0" marL="0" rtl="0" algn="l">
              <a:spcBef>
                <a:spcPts val="480"/>
              </a:spcBef>
              <a:spcAft>
                <a:spcPts val="0"/>
              </a:spcAft>
              <a:buSzPts val="2040"/>
              <a:buNone/>
            </a:pPr>
            <a:r>
              <a:rPr b="1" lang="en-US"/>
              <a:t>Saving Figures to File</a:t>
            </a:r>
            <a:endParaRPr/>
          </a:p>
          <a:p>
            <a:pPr indent="-182880" lvl="0" marL="182880" rtl="0" algn="just">
              <a:spcBef>
                <a:spcPts val="480"/>
              </a:spcBef>
              <a:spcAft>
                <a:spcPts val="0"/>
              </a:spcAft>
              <a:buSzPts val="2040"/>
              <a:buChar char="•"/>
            </a:pPr>
            <a:r>
              <a:rPr lang="en-US"/>
              <a:t>One nice feature of Matplotlib is the ability to save figures in a wide variety of formats.</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You can save a figure using the savefig() command. </a:t>
            </a:r>
            <a:endParaRPr/>
          </a:p>
          <a:p>
            <a:pPr indent="-53339" lvl="0" marL="182880" rtl="0" algn="l">
              <a:spcBef>
                <a:spcPts val="480"/>
              </a:spcBef>
              <a:spcAft>
                <a:spcPts val="0"/>
              </a:spcAft>
              <a:buSzPts val="2040"/>
              <a:buNone/>
            </a:pPr>
            <a:r>
              <a:t/>
            </a:r>
            <a:endParaRPr/>
          </a:p>
          <a:p>
            <a:pPr indent="0" lvl="0" marL="0" rtl="0" algn="l">
              <a:spcBef>
                <a:spcPts val="480"/>
              </a:spcBef>
              <a:spcAft>
                <a:spcPts val="0"/>
              </a:spcAft>
              <a:buSzPts val="2040"/>
              <a:buNone/>
            </a:pPr>
            <a:r>
              <a:rPr b="1" lang="en-US"/>
              <a:t>fig.savefig('my_figure.png')</a:t>
            </a:r>
            <a:endParaRPr/>
          </a:p>
          <a:p>
            <a:pPr indent="0" lvl="0" marL="0" rtl="0" algn="l">
              <a:spcBef>
                <a:spcPts val="480"/>
              </a:spcBef>
              <a:spcAft>
                <a:spcPts val="0"/>
              </a:spcAft>
              <a:buSzPts val="2040"/>
              <a:buNone/>
            </a:pPr>
            <a:r>
              <a:t/>
            </a:r>
            <a:endParaRPr b="1"/>
          </a:p>
          <a:p>
            <a:pPr indent="-182880" lvl="0" marL="182880" rtl="0" algn="just">
              <a:spcBef>
                <a:spcPts val="480"/>
              </a:spcBef>
              <a:spcAft>
                <a:spcPts val="0"/>
              </a:spcAft>
              <a:buSzPts val="2040"/>
              <a:buChar char="•"/>
            </a:pPr>
            <a:r>
              <a:rPr lang="en-US"/>
              <a:t>In savefig(), the file format is inferred from the extension of the given filename.</a:t>
            </a:r>
            <a:endParaRPr/>
          </a:p>
          <a:p>
            <a:pPr indent="0" lvl="0" marL="0" rtl="0" algn="l">
              <a:spcBef>
                <a:spcPts val="480"/>
              </a:spcBef>
              <a:spcAft>
                <a:spcPts val="0"/>
              </a:spcAft>
              <a:buSzPts val="2040"/>
              <a:buNone/>
            </a:pPr>
            <a:r>
              <a:t/>
            </a:r>
            <a:endParaRPr b="1"/>
          </a:p>
        </p:txBody>
      </p:sp>
      <p:sp>
        <p:nvSpPr>
          <p:cNvPr id="195" name="Google Shape;195;p1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6" name="Google Shape;196;p12"/>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03" name="Google Shape;203;p13"/>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GENERAL MATPLOTLIB TIPS</a:t>
            </a:r>
            <a:endParaRPr b="1">
              <a:latin typeface="Bodoni"/>
              <a:ea typeface="Bodoni"/>
              <a:cs typeface="Bodoni"/>
              <a:sym typeface="Bodoni"/>
            </a:endParaRPr>
          </a:p>
          <a:p>
            <a:pPr indent="-182880" lvl="0" marL="182880" rtl="0" algn="l">
              <a:spcBef>
                <a:spcPts val="480"/>
              </a:spcBef>
              <a:spcAft>
                <a:spcPts val="0"/>
              </a:spcAft>
              <a:buSzPts val="2040"/>
              <a:buChar char="•"/>
            </a:pPr>
            <a:r>
              <a:rPr lang="en-US"/>
              <a:t>Depending on what backends you have installed, many different file formats are available. </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The list of supported file types for the system can be obtained by using the following method of the figure canvas object:</a:t>
            </a:r>
            <a:endParaRPr/>
          </a:p>
          <a:p>
            <a:pPr indent="-53339" lvl="0" marL="182880" rtl="0" algn="l">
              <a:spcBef>
                <a:spcPts val="480"/>
              </a:spcBef>
              <a:spcAft>
                <a:spcPts val="0"/>
              </a:spcAft>
              <a:buSzPts val="2040"/>
              <a:buNone/>
            </a:pPr>
            <a:r>
              <a:t/>
            </a:r>
            <a:endParaRPr/>
          </a:p>
          <a:p>
            <a:pPr indent="0" lvl="0" marL="0" rtl="0" algn="l">
              <a:spcBef>
                <a:spcPts val="480"/>
              </a:spcBef>
              <a:spcAft>
                <a:spcPts val="0"/>
              </a:spcAft>
              <a:buSzPts val="2040"/>
              <a:buNone/>
            </a:pPr>
            <a:r>
              <a:rPr b="1" lang="en-US"/>
              <a:t>fig.canvas.get_supported_filetypes()</a:t>
            </a:r>
            <a:endParaRPr/>
          </a:p>
          <a:p>
            <a:pPr indent="0" lvl="0" marL="0" rtl="0" algn="l">
              <a:spcBef>
                <a:spcPts val="480"/>
              </a:spcBef>
              <a:spcAft>
                <a:spcPts val="0"/>
              </a:spcAft>
              <a:buSzPts val="2040"/>
              <a:buNone/>
            </a:pPr>
            <a:r>
              <a:rPr i="1" lang="en-US"/>
              <a:t>{'eps': 'Encapsulated Postscript',</a:t>
            </a:r>
            <a:endParaRPr/>
          </a:p>
          <a:p>
            <a:pPr indent="0" lvl="0" marL="0" rtl="0" algn="l">
              <a:spcBef>
                <a:spcPts val="480"/>
              </a:spcBef>
              <a:spcAft>
                <a:spcPts val="0"/>
              </a:spcAft>
              <a:buSzPts val="2040"/>
              <a:buNone/>
            </a:pPr>
            <a:r>
              <a:rPr i="1" lang="en-US"/>
              <a:t>'jpeg': 'Joint Photographic Experts Group',</a:t>
            </a:r>
            <a:endParaRPr/>
          </a:p>
          <a:p>
            <a:pPr indent="0" lvl="0" marL="0" rtl="0" algn="l">
              <a:spcBef>
                <a:spcPts val="480"/>
              </a:spcBef>
              <a:spcAft>
                <a:spcPts val="0"/>
              </a:spcAft>
              <a:buSzPts val="2040"/>
              <a:buNone/>
            </a:pPr>
            <a:r>
              <a:rPr i="1" lang="en-US"/>
              <a:t>'jpg': 'Joint Photographic Experts Group',</a:t>
            </a:r>
            <a:endParaRPr/>
          </a:p>
          <a:p>
            <a:pPr indent="0" lvl="0" marL="0" rtl="0" algn="l">
              <a:spcBef>
                <a:spcPts val="480"/>
              </a:spcBef>
              <a:spcAft>
                <a:spcPts val="0"/>
              </a:spcAft>
              <a:buSzPts val="2040"/>
              <a:buNone/>
            </a:pPr>
            <a:r>
              <a:rPr i="1" lang="en-US"/>
              <a:t>'pdf': 'Portable Document Format', …</a:t>
            </a:r>
            <a:endParaRPr b="1" i="1"/>
          </a:p>
        </p:txBody>
      </p:sp>
      <p:sp>
        <p:nvSpPr>
          <p:cNvPr id="204" name="Google Shape;204;p1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5" name="Google Shape;205;p13"/>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12" name="Google Shape;212;p14"/>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MATLAB-STYLE INTERFACE</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Matplotlib was originally written as a Python alternative for MATLAB users, and much of its syntax reflects that fact. </a:t>
            </a:r>
            <a:endParaRPr/>
          </a:p>
          <a:p>
            <a:pPr indent="-53339" lvl="0" marL="182880" rtl="0" algn="l">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The MATLAB-style tools are contained in the </a:t>
            </a:r>
            <a:r>
              <a:rPr b="1" lang="en-US"/>
              <a:t>pyplot (plt) </a:t>
            </a:r>
            <a:r>
              <a:rPr lang="en-US"/>
              <a:t>interface. </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The following code is similar to MATLAB:</a:t>
            </a:r>
            <a:endParaRPr/>
          </a:p>
          <a:p>
            <a:pPr indent="0" lvl="0" marL="0" rtl="0" algn="l">
              <a:spcBef>
                <a:spcPts val="360"/>
              </a:spcBef>
              <a:spcAft>
                <a:spcPts val="0"/>
              </a:spcAft>
              <a:buSzPts val="1530"/>
              <a:buNone/>
            </a:pPr>
            <a:r>
              <a:rPr b="1" lang="en-US" sz="1800"/>
              <a:t>plt.figure() </a:t>
            </a:r>
            <a:r>
              <a:rPr b="1" i="1" lang="en-US" sz="1800"/>
              <a:t># create a plot figure</a:t>
            </a:r>
            <a:endParaRPr/>
          </a:p>
          <a:p>
            <a:pPr indent="0" lvl="0" marL="0" rtl="0" algn="l">
              <a:spcBef>
                <a:spcPts val="360"/>
              </a:spcBef>
              <a:spcAft>
                <a:spcPts val="0"/>
              </a:spcAft>
              <a:buSzPts val="1530"/>
              <a:buNone/>
            </a:pPr>
            <a:r>
              <a:rPr b="1" i="1" lang="en-US" sz="1800"/>
              <a:t># create the first of two panels and set current axis</a:t>
            </a:r>
            <a:endParaRPr/>
          </a:p>
          <a:p>
            <a:pPr indent="0" lvl="0" marL="0" rtl="0" algn="l">
              <a:spcBef>
                <a:spcPts val="360"/>
              </a:spcBef>
              <a:spcAft>
                <a:spcPts val="0"/>
              </a:spcAft>
              <a:buSzPts val="1530"/>
              <a:buNone/>
            </a:pPr>
            <a:r>
              <a:rPr b="1" lang="en-US" sz="1800"/>
              <a:t>plt.subplot(2, 1, 1) </a:t>
            </a:r>
            <a:r>
              <a:rPr b="1" i="1" lang="en-US" sz="1800"/>
              <a:t># (rows, columns, panel number)</a:t>
            </a:r>
            <a:endParaRPr/>
          </a:p>
          <a:p>
            <a:pPr indent="0" lvl="0" marL="0" rtl="0" algn="l">
              <a:spcBef>
                <a:spcPts val="360"/>
              </a:spcBef>
              <a:spcAft>
                <a:spcPts val="0"/>
              </a:spcAft>
              <a:buSzPts val="1530"/>
              <a:buNone/>
            </a:pPr>
            <a:r>
              <a:rPr b="1" lang="en-US" sz="1800"/>
              <a:t>plt.plot(x, np.sin(x))</a:t>
            </a:r>
            <a:endParaRPr/>
          </a:p>
          <a:p>
            <a:pPr indent="0" lvl="0" marL="0" rtl="0" algn="l">
              <a:spcBef>
                <a:spcPts val="360"/>
              </a:spcBef>
              <a:spcAft>
                <a:spcPts val="0"/>
              </a:spcAft>
              <a:buSzPts val="1530"/>
              <a:buNone/>
            </a:pPr>
            <a:r>
              <a:rPr b="1" i="1" lang="en-US" sz="1800"/>
              <a:t># create the second panel and set current axis</a:t>
            </a:r>
            <a:endParaRPr/>
          </a:p>
          <a:p>
            <a:pPr indent="0" lvl="0" marL="0" rtl="0" algn="l">
              <a:spcBef>
                <a:spcPts val="360"/>
              </a:spcBef>
              <a:spcAft>
                <a:spcPts val="0"/>
              </a:spcAft>
              <a:buSzPts val="1530"/>
              <a:buNone/>
            </a:pPr>
            <a:r>
              <a:rPr b="1" lang="en-US" sz="1800"/>
              <a:t>plt.subplot(2, 1, 2)</a:t>
            </a:r>
            <a:endParaRPr/>
          </a:p>
          <a:p>
            <a:pPr indent="0" lvl="0" marL="0" rtl="0" algn="l">
              <a:spcBef>
                <a:spcPts val="360"/>
              </a:spcBef>
              <a:spcAft>
                <a:spcPts val="0"/>
              </a:spcAft>
              <a:buSzPts val="1530"/>
              <a:buNone/>
            </a:pPr>
            <a:r>
              <a:rPr b="1" lang="en-US" sz="1800"/>
              <a:t>plt.plot(x, np.cos(x));</a:t>
            </a:r>
            <a:endParaRPr/>
          </a:p>
        </p:txBody>
      </p:sp>
      <p:sp>
        <p:nvSpPr>
          <p:cNvPr id="213" name="Google Shape;213;p1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4" name="Google Shape;214;p14"/>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215" name="Google Shape;215;p14"/>
          <p:cNvPicPr preferRelativeResize="0"/>
          <p:nvPr/>
        </p:nvPicPr>
        <p:blipFill rotWithShape="1">
          <a:blip r:embed="rId3">
            <a:alphaModFix/>
          </a:blip>
          <a:srcRect b="33333" l="36530" r="37116" t="34374"/>
          <a:stretch/>
        </p:blipFill>
        <p:spPr>
          <a:xfrm>
            <a:off x="5884044" y="4343400"/>
            <a:ext cx="3183756" cy="21932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22" name="Google Shape;222;p15"/>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MATLAB-STYLE INTERFACE</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It’s important to note that this interface is </a:t>
            </a:r>
            <a:r>
              <a:rPr i="1" lang="en-US"/>
              <a:t>stateful</a:t>
            </a:r>
            <a:r>
              <a:rPr lang="en-US"/>
              <a:t>: it keeps track of the “current” figure and axes, which are where all plt commands are applied.</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While this stateful interface is fast and convenient for simple plots, it is easy to run into problems. </a:t>
            </a:r>
            <a:endParaRPr/>
          </a:p>
          <a:p>
            <a:pPr indent="-182880" lvl="1" marL="457200" rtl="0" algn="just">
              <a:spcBef>
                <a:spcPts val="400"/>
              </a:spcBef>
              <a:spcAft>
                <a:spcPts val="0"/>
              </a:spcAft>
              <a:buSzPts val="1700"/>
              <a:buChar char="•"/>
            </a:pPr>
            <a:r>
              <a:rPr lang="en-US"/>
              <a:t>For example, once the second panel is created, how can we go back and add something to the first?</a:t>
            </a:r>
            <a:endParaRPr b="1"/>
          </a:p>
        </p:txBody>
      </p:sp>
      <p:sp>
        <p:nvSpPr>
          <p:cNvPr id="223" name="Google Shape;223;p1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4" name="Google Shape;224;p15"/>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6"/>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31" name="Google Shape;231;p16"/>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OBJECT-ORIENTED INTERFACE</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The object-oriented interface is available for these more complicated situations, and for when you want more control over your figure.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Rather than depending on some notion of an “active” figure or axes, in the object-oriented interface the plotting functions are </a:t>
            </a:r>
            <a:r>
              <a:rPr i="1" lang="en-US"/>
              <a:t>methods </a:t>
            </a:r>
            <a:r>
              <a:rPr lang="en-US"/>
              <a:t>of explicit Figure and Axes objects. </a:t>
            </a:r>
            <a:endParaRPr b="1"/>
          </a:p>
        </p:txBody>
      </p:sp>
      <p:sp>
        <p:nvSpPr>
          <p:cNvPr id="232" name="Google Shape;232;p1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3" name="Google Shape;233;p16"/>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40" name="Google Shape;240;p17"/>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OBJECT-ORIENTED INTERFACE</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To re-create the previous plot using this style of plotting, you might do the following:</a:t>
            </a:r>
            <a:endParaRPr/>
          </a:p>
          <a:p>
            <a:pPr indent="0" lvl="0" marL="0" rtl="0" algn="l">
              <a:spcBef>
                <a:spcPts val="480"/>
              </a:spcBef>
              <a:spcAft>
                <a:spcPts val="0"/>
              </a:spcAft>
              <a:buSzPts val="2040"/>
              <a:buNone/>
            </a:pPr>
            <a:r>
              <a:t/>
            </a:r>
            <a:endParaRPr i="1"/>
          </a:p>
          <a:p>
            <a:pPr indent="0" lvl="0" marL="0" rtl="0" algn="l">
              <a:spcBef>
                <a:spcPts val="400"/>
              </a:spcBef>
              <a:spcAft>
                <a:spcPts val="0"/>
              </a:spcAft>
              <a:buSzPts val="1700"/>
              <a:buNone/>
            </a:pPr>
            <a:r>
              <a:rPr b="1" i="1" lang="en-US" sz="2000"/>
              <a:t># First create a grid of plots</a:t>
            </a:r>
            <a:endParaRPr/>
          </a:p>
          <a:p>
            <a:pPr indent="0" lvl="0" marL="0" rtl="0" algn="l">
              <a:spcBef>
                <a:spcPts val="400"/>
              </a:spcBef>
              <a:spcAft>
                <a:spcPts val="0"/>
              </a:spcAft>
              <a:buSzPts val="1700"/>
              <a:buNone/>
            </a:pPr>
            <a:r>
              <a:rPr b="1" i="1" lang="en-US" sz="2000"/>
              <a:t># ax will be an array of two Axes objects</a:t>
            </a:r>
            <a:endParaRPr/>
          </a:p>
          <a:p>
            <a:pPr indent="0" lvl="0" marL="0" rtl="0" algn="l">
              <a:spcBef>
                <a:spcPts val="400"/>
              </a:spcBef>
              <a:spcAft>
                <a:spcPts val="0"/>
              </a:spcAft>
              <a:buSzPts val="1700"/>
              <a:buNone/>
            </a:pPr>
            <a:r>
              <a:rPr b="1" lang="en-US" sz="2000"/>
              <a:t>fig, ax = plt.subplots(2)</a:t>
            </a:r>
            <a:endParaRPr/>
          </a:p>
          <a:p>
            <a:pPr indent="0" lvl="0" marL="0" rtl="0" algn="l">
              <a:spcBef>
                <a:spcPts val="400"/>
              </a:spcBef>
              <a:spcAft>
                <a:spcPts val="0"/>
              </a:spcAft>
              <a:buSzPts val="1700"/>
              <a:buNone/>
            </a:pPr>
            <a:r>
              <a:rPr b="1" i="1" lang="en-US" sz="2000"/>
              <a:t># Call plot() method on the appropriate object</a:t>
            </a:r>
            <a:endParaRPr/>
          </a:p>
          <a:p>
            <a:pPr indent="0" lvl="0" marL="0" rtl="0" algn="l">
              <a:spcBef>
                <a:spcPts val="400"/>
              </a:spcBef>
              <a:spcAft>
                <a:spcPts val="0"/>
              </a:spcAft>
              <a:buSzPts val="1700"/>
              <a:buNone/>
            </a:pPr>
            <a:r>
              <a:rPr b="1" lang="en-US" sz="2000"/>
              <a:t>ax[0].plot(x, np.sin(x))</a:t>
            </a:r>
            <a:endParaRPr/>
          </a:p>
          <a:p>
            <a:pPr indent="0" lvl="0" marL="0" rtl="0" algn="l">
              <a:spcBef>
                <a:spcPts val="400"/>
              </a:spcBef>
              <a:spcAft>
                <a:spcPts val="0"/>
              </a:spcAft>
              <a:buSzPts val="1700"/>
              <a:buNone/>
            </a:pPr>
            <a:r>
              <a:rPr b="1" lang="en-US" sz="2000"/>
              <a:t>ax[1].plot(x, np.cos(x));</a:t>
            </a:r>
            <a:endParaRPr/>
          </a:p>
        </p:txBody>
      </p:sp>
      <p:sp>
        <p:nvSpPr>
          <p:cNvPr id="241" name="Google Shape;241;p1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2" name="Google Shape;242;p17"/>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243" name="Google Shape;243;p17"/>
          <p:cNvPicPr preferRelativeResize="0"/>
          <p:nvPr/>
        </p:nvPicPr>
        <p:blipFill rotWithShape="1">
          <a:blip r:embed="rId3">
            <a:alphaModFix/>
          </a:blip>
          <a:srcRect b="33333" l="36530" r="37116" t="34374"/>
          <a:stretch/>
        </p:blipFill>
        <p:spPr>
          <a:xfrm>
            <a:off x="5105400" y="4064387"/>
            <a:ext cx="3810000" cy="26246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8"/>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50" name="Google Shape;250;p18"/>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Perhaps the simplest of all plots is the visualization of a single function </a:t>
            </a:r>
            <a:r>
              <a:rPr i="1" lang="en-US"/>
              <a:t>y </a:t>
            </a:r>
            <a:r>
              <a:rPr lang="en-US"/>
              <a:t>= </a:t>
            </a:r>
            <a:r>
              <a:rPr i="1" lang="en-US"/>
              <a:t>f(x)</a:t>
            </a:r>
            <a:r>
              <a:rPr lang="en-US"/>
              <a:t>.</a:t>
            </a:r>
            <a:endParaRPr/>
          </a:p>
          <a:p>
            <a:pPr indent="-53339" lvl="0" marL="182880" rtl="0" algn="l">
              <a:spcBef>
                <a:spcPts val="480"/>
              </a:spcBef>
              <a:spcAft>
                <a:spcPts val="0"/>
              </a:spcAft>
              <a:buSzPts val="2040"/>
              <a:buNone/>
            </a:pPr>
            <a:r>
              <a:t/>
            </a:r>
            <a:endParaRPr/>
          </a:p>
          <a:p>
            <a:pPr indent="0" lvl="0" marL="0" rtl="0" algn="l">
              <a:spcBef>
                <a:spcPts val="360"/>
              </a:spcBef>
              <a:spcAft>
                <a:spcPts val="0"/>
              </a:spcAft>
              <a:buSzPts val="1530"/>
              <a:buNone/>
            </a:pPr>
            <a:r>
              <a:rPr b="1" lang="en-US" sz="1800"/>
              <a:t>%matplotlib inline</a:t>
            </a:r>
            <a:endParaRPr b="1" sz="1800"/>
          </a:p>
          <a:p>
            <a:pPr indent="0" lvl="0" marL="0" rtl="0" algn="l">
              <a:spcBef>
                <a:spcPts val="360"/>
              </a:spcBef>
              <a:spcAft>
                <a:spcPts val="0"/>
              </a:spcAft>
              <a:buSzPts val="1530"/>
              <a:buNone/>
            </a:pPr>
            <a:r>
              <a:rPr b="1" lang="en-US" sz="1800"/>
              <a:t>import matplotlib.pyplot as plt</a:t>
            </a:r>
            <a:endParaRPr b="1" sz="1800"/>
          </a:p>
          <a:p>
            <a:pPr indent="0" lvl="0" marL="0" rtl="0" algn="l">
              <a:spcBef>
                <a:spcPts val="360"/>
              </a:spcBef>
              <a:spcAft>
                <a:spcPts val="0"/>
              </a:spcAft>
              <a:buSzPts val="1530"/>
              <a:buNone/>
            </a:pPr>
            <a:r>
              <a:rPr b="1" lang="en-US" sz="1800"/>
              <a:t>plt.style.use('seaborn-whitegrid')</a:t>
            </a:r>
            <a:endParaRPr/>
          </a:p>
          <a:p>
            <a:pPr indent="0" lvl="0" marL="0" rtl="0" algn="l">
              <a:spcBef>
                <a:spcPts val="360"/>
              </a:spcBef>
              <a:spcAft>
                <a:spcPts val="0"/>
              </a:spcAft>
              <a:buSzPts val="1530"/>
              <a:buNone/>
            </a:pPr>
            <a:r>
              <a:rPr b="1" lang="en-US" sz="1800"/>
              <a:t>import numpy as np</a:t>
            </a:r>
            <a:endParaRPr b="1" sz="1800"/>
          </a:p>
          <a:p>
            <a:pPr indent="0" lvl="0" marL="0" rtl="0" algn="l">
              <a:spcBef>
                <a:spcPts val="360"/>
              </a:spcBef>
              <a:spcAft>
                <a:spcPts val="0"/>
              </a:spcAft>
              <a:buSzPts val="1530"/>
              <a:buNone/>
            </a:pPr>
            <a:r>
              <a:rPr b="1" lang="en-US" sz="1800"/>
              <a:t>fig = plt.figure()</a:t>
            </a:r>
            <a:endParaRPr/>
          </a:p>
          <a:p>
            <a:pPr indent="0" lvl="0" marL="0" rtl="0" algn="l">
              <a:spcBef>
                <a:spcPts val="360"/>
              </a:spcBef>
              <a:spcAft>
                <a:spcPts val="0"/>
              </a:spcAft>
              <a:buSzPts val="1530"/>
              <a:buNone/>
            </a:pPr>
            <a:r>
              <a:rPr b="1" lang="en-US" sz="1800"/>
              <a:t>ax = plt.axes()</a:t>
            </a:r>
            <a:endParaRPr/>
          </a:p>
          <a:p>
            <a:pPr indent="0" lvl="0" marL="0" rtl="0" algn="l">
              <a:spcBef>
                <a:spcPts val="360"/>
              </a:spcBef>
              <a:spcAft>
                <a:spcPts val="0"/>
              </a:spcAft>
              <a:buSzPts val="1530"/>
              <a:buNone/>
            </a:pPr>
            <a:r>
              <a:rPr b="1" lang="en-US" sz="1800"/>
              <a:t>x = np.linspace(0, 10, 1000)</a:t>
            </a:r>
            <a:endParaRPr/>
          </a:p>
          <a:p>
            <a:pPr indent="0" lvl="0" marL="0" rtl="0" algn="l">
              <a:spcBef>
                <a:spcPts val="360"/>
              </a:spcBef>
              <a:spcAft>
                <a:spcPts val="0"/>
              </a:spcAft>
              <a:buSzPts val="1530"/>
              <a:buNone/>
            </a:pPr>
            <a:r>
              <a:rPr b="1" lang="en-US" sz="1800"/>
              <a:t>ax.plot(x, np.sin(x));</a:t>
            </a:r>
            <a:endParaRPr/>
          </a:p>
          <a:p>
            <a:pPr indent="0" lvl="0" marL="0" rtl="0" algn="l">
              <a:spcBef>
                <a:spcPts val="360"/>
              </a:spcBef>
              <a:spcAft>
                <a:spcPts val="0"/>
              </a:spcAft>
              <a:buSzPts val="1530"/>
              <a:buNone/>
            </a:pPr>
            <a:r>
              <a:t/>
            </a:r>
            <a:endParaRPr b="1" sz="1800"/>
          </a:p>
          <a:p>
            <a:pPr indent="-182880" lvl="0" marL="182880" rtl="0" algn="l">
              <a:spcBef>
                <a:spcPts val="480"/>
              </a:spcBef>
              <a:spcAft>
                <a:spcPts val="0"/>
              </a:spcAft>
              <a:buSzPts val="2040"/>
              <a:buChar char="•"/>
            </a:pPr>
            <a:r>
              <a:rPr lang="en-US"/>
              <a:t>Alternatively, using pylab interface </a:t>
            </a:r>
            <a:endParaRPr/>
          </a:p>
          <a:p>
            <a:pPr indent="0" lvl="0" marL="0" rtl="0" algn="l">
              <a:spcBef>
                <a:spcPts val="360"/>
              </a:spcBef>
              <a:spcAft>
                <a:spcPts val="0"/>
              </a:spcAft>
              <a:buSzPts val="1530"/>
              <a:buNone/>
            </a:pPr>
            <a:r>
              <a:rPr b="1" lang="en-US" sz="1800"/>
              <a:t>plt.plot(x, np.sin(x));</a:t>
            </a:r>
            <a:endParaRPr/>
          </a:p>
          <a:p>
            <a:pPr indent="0" lvl="0" marL="0" rtl="0" algn="l">
              <a:spcBef>
                <a:spcPts val="360"/>
              </a:spcBef>
              <a:spcAft>
                <a:spcPts val="0"/>
              </a:spcAft>
              <a:buSzPts val="1530"/>
              <a:buNone/>
            </a:pPr>
            <a:r>
              <a:t/>
            </a:r>
            <a:endParaRPr b="1" sz="1800"/>
          </a:p>
          <a:p>
            <a:pPr indent="0" lvl="0" marL="0" rtl="0" algn="l">
              <a:spcBef>
                <a:spcPts val="400"/>
              </a:spcBef>
              <a:spcAft>
                <a:spcPts val="0"/>
              </a:spcAft>
              <a:buSzPts val="1700"/>
              <a:buNone/>
            </a:pPr>
            <a:r>
              <a:t/>
            </a:r>
            <a:endParaRPr b="1" sz="2000"/>
          </a:p>
        </p:txBody>
      </p:sp>
      <p:sp>
        <p:nvSpPr>
          <p:cNvPr id="251" name="Google Shape;251;p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2" name="Google Shape;252;p18"/>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253" name="Google Shape;253;p18"/>
          <p:cNvPicPr preferRelativeResize="0"/>
          <p:nvPr/>
        </p:nvPicPr>
        <p:blipFill rotWithShape="1">
          <a:blip r:embed="rId3">
            <a:alphaModFix/>
          </a:blip>
          <a:srcRect b="34374" l="35359" r="37116" t="34375"/>
          <a:stretch/>
        </p:blipFill>
        <p:spPr>
          <a:xfrm>
            <a:off x="4648200" y="2743200"/>
            <a:ext cx="4267200" cy="27237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60" name="Google Shape;260;p19"/>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The </a:t>
            </a:r>
            <a:r>
              <a:rPr i="1" lang="en-US"/>
              <a:t>figure </a:t>
            </a:r>
            <a:r>
              <a:rPr lang="en-US"/>
              <a:t>(an instance of the class plt.Figure) can be thought of as a single container that contains all the objects representing axes, graphics, text, and labels.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The </a:t>
            </a:r>
            <a:r>
              <a:rPr i="1" lang="en-US"/>
              <a:t>axes </a:t>
            </a:r>
            <a:r>
              <a:rPr lang="en-US"/>
              <a:t>(an instance of the class plt.Axes) is what we see above: a bounding box with ticks and labels, which will eventually contain the plot elements that make up our visualization.</a:t>
            </a:r>
            <a:endParaRPr/>
          </a:p>
        </p:txBody>
      </p:sp>
      <p:sp>
        <p:nvSpPr>
          <p:cNvPr id="261" name="Google Shape;261;p1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2" name="Google Shape;262;p19"/>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
          <p:cNvSpPr txBox="1"/>
          <p:nvPr>
            <p:ph idx="1" type="body"/>
          </p:nvPr>
        </p:nvSpPr>
        <p:spPr>
          <a:xfrm>
            <a:off x="152400" y="1295400"/>
            <a:ext cx="8763000" cy="533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None/>
            </a:pPr>
            <a:r>
              <a:rPr lang="en-US" sz="3600">
                <a:latin typeface="Bodoni"/>
                <a:ea typeface="Bodoni"/>
                <a:cs typeface="Bodoni"/>
                <a:sym typeface="Bodoni"/>
              </a:rPr>
              <a:t>MATPLOTLIB</a:t>
            </a:r>
            <a:endParaRPr/>
          </a:p>
        </p:txBody>
      </p:sp>
      <p:sp>
        <p:nvSpPr>
          <p:cNvPr id="103" name="Google Shape;103;p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4" name="Google Shape;104;p2"/>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105" name="Google Shape;105;p2"/>
          <p:cNvPicPr preferRelativeResize="0"/>
          <p:nvPr/>
        </p:nvPicPr>
        <p:blipFill rotWithShape="1">
          <a:blip r:embed="rId3">
            <a:alphaModFix/>
          </a:blip>
          <a:srcRect b="5534" l="31666" r="35832" t="16651"/>
          <a:stretch/>
        </p:blipFill>
        <p:spPr>
          <a:xfrm>
            <a:off x="4419600" y="609600"/>
            <a:ext cx="4495800" cy="60520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69" name="Google Shape;269;p20"/>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a:p>
          <a:p>
            <a:pPr indent="-182880" lvl="0" marL="182880" rtl="0" algn="just">
              <a:spcBef>
                <a:spcPts val="480"/>
              </a:spcBef>
              <a:spcAft>
                <a:spcPts val="0"/>
              </a:spcAft>
              <a:buSzPts val="2040"/>
              <a:buChar char="•"/>
            </a:pPr>
            <a:r>
              <a:rPr lang="en-US"/>
              <a:t>If we want to create a single figure with multiple lines, we can simply call the plot function multiple times:</a:t>
            </a:r>
            <a:endParaRPr/>
          </a:p>
          <a:p>
            <a:pPr indent="-53339" lvl="0" marL="182880" rtl="0" algn="l">
              <a:spcBef>
                <a:spcPts val="480"/>
              </a:spcBef>
              <a:spcAft>
                <a:spcPts val="0"/>
              </a:spcAft>
              <a:buSzPts val="2040"/>
              <a:buNone/>
            </a:pPr>
            <a:r>
              <a:t/>
            </a:r>
            <a:endParaRPr/>
          </a:p>
          <a:p>
            <a:pPr indent="0" lvl="0" marL="0" rtl="0" algn="l">
              <a:spcBef>
                <a:spcPts val="480"/>
              </a:spcBef>
              <a:spcAft>
                <a:spcPts val="0"/>
              </a:spcAft>
              <a:buSzPts val="2040"/>
              <a:buNone/>
            </a:pPr>
            <a:r>
              <a:rPr b="1" lang="en-US"/>
              <a:t>plt.plot(x, np.sin(x))</a:t>
            </a:r>
            <a:endParaRPr/>
          </a:p>
          <a:p>
            <a:pPr indent="0" lvl="0" marL="0" rtl="0" algn="l">
              <a:spcBef>
                <a:spcPts val="480"/>
              </a:spcBef>
              <a:spcAft>
                <a:spcPts val="0"/>
              </a:spcAft>
              <a:buSzPts val="2040"/>
              <a:buNone/>
            </a:pPr>
            <a:r>
              <a:rPr b="1" lang="en-US"/>
              <a:t>plt.plot(x, np.cos(x));</a:t>
            </a:r>
            <a:endParaRPr/>
          </a:p>
        </p:txBody>
      </p:sp>
      <p:sp>
        <p:nvSpPr>
          <p:cNvPr id="270" name="Google Shape;270;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1" name="Google Shape;271;p20"/>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272" name="Google Shape;272;p20"/>
          <p:cNvPicPr preferRelativeResize="0"/>
          <p:nvPr/>
        </p:nvPicPr>
        <p:blipFill rotWithShape="1">
          <a:blip r:embed="rId3">
            <a:alphaModFix/>
          </a:blip>
          <a:srcRect b="34374" l="35359" r="37116" t="34375"/>
          <a:stretch/>
        </p:blipFill>
        <p:spPr>
          <a:xfrm>
            <a:off x="3586480" y="2438400"/>
            <a:ext cx="5252720" cy="335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1"/>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79" name="Google Shape;279;p21"/>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0" lvl="0" marL="0" rtl="0" algn="l">
              <a:spcBef>
                <a:spcPts val="480"/>
              </a:spcBef>
              <a:spcAft>
                <a:spcPts val="0"/>
              </a:spcAft>
              <a:buClr>
                <a:schemeClr val="dk1"/>
              </a:buClr>
              <a:buSzPts val="2400"/>
              <a:buNone/>
            </a:pPr>
            <a:r>
              <a:rPr b="1" lang="en-US"/>
              <a:t>Adjusting the plot: line colors and styles</a:t>
            </a:r>
            <a:endParaRPr b="1"/>
          </a:p>
          <a:p>
            <a:pPr indent="-182880" lvl="0" marL="182880" rtl="0" algn="just">
              <a:spcBef>
                <a:spcPts val="480"/>
              </a:spcBef>
              <a:spcAft>
                <a:spcPts val="0"/>
              </a:spcAft>
              <a:buSzPts val="2040"/>
              <a:buChar char="•"/>
            </a:pPr>
            <a:r>
              <a:rPr lang="en-US"/>
              <a:t>The first adjustment you might wish to make to a plot is to control the line colors and styles.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To adjust the color, you can use the color keyword, which accepts a string argument representing virtually any imaginable color. </a:t>
            </a:r>
            <a:endParaRPr/>
          </a:p>
        </p:txBody>
      </p:sp>
      <p:sp>
        <p:nvSpPr>
          <p:cNvPr id="280" name="Google Shape;280;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1" name="Google Shape;281;p21"/>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88" name="Google Shape;288;p22"/>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0" lvl="0" marL="0" rtl="0" algn="l">
              <a:spcBef>
                <a:spcPts val="480"/>
              </a:spcBef>
              <a:spcAft>
                <a:spcPts val="0"/>
              </a:spcAft>
              <a:buClr>
                <a:schemeClr val="dk1"/>
              </a:buClr>
              <a:buSzPts val="2400"/>
              <a:buNone/>
            </a:pPr>
            <a:r>
              <a:rPr b="1" lang="en-US"/>
              <a:t>Adjusting the plot: line colors and styles</a:t>
            </a:r>
            <a:endParaRPr b="1"/>
          </a:p>
          <a:p>
            <a:pPr indent="-182880" lvl="0" marL="182880" rtl="0" algn="just">
              <a:spcBef>
                <a:spcPts val="480"/>
              </a:spcBef>
              <a:spcAft>
                <a:spcPts val="0"/>
              </a:spcAft>
              <a:buSzPts val="2040"/>
              <a:buChar char="•"/>
            </a:pPr>
            <a:r>
              <a:rPr lang="en-US"/>
              <a:t>The color can be specified in a variety of ways:</a:t>
            </a:r>
            <a:endParaRPr/>
          </a:p>
          <a:p>
            <a:pPr indent="0" lvl="0" marL="0" rtl="0" algn="l">
              <a:spcBef>
                <a:spcPts val="360"/>
              </a:spcBef>
              <a:spcAft>
                <a:spcPts val="0"/>
              </a:spcAft>
              <a:buSzPts val="1530"/>
              <a:buNone/>
            </a:pPr>
            <a:r>
              <a:t/>
            </a:r>
            <a:endParaRPr sz="1800"/>
          </a:p>
          <a:p>
            <a:pPr indent="0" lvl="0" marL="0" rtl="0" algn="l">
              <a:spcBef>
                <a:spcPts val="360"/>
              </a:spcBef>
              <a:spcAft>
                <a:spcPts val="0"/>
              </a:spcAft>
              <a:buSzPts val="1530"/>
              <a:buNone/>
            </a:pPr>
            <a:r>
              <a:rPr b="1" lang="en-US" sz="1800"/>
              <a:t>plt.plot(x, np.sin(x - 0), color='blue') </a:t>
            </a:r>
            <a:r>
              <a:rPr b="1" i="1" lang="en-US" sz="1800"/>
              <a:t># specify color by name</a:t>
            </a:r>
            <a:endParaRPr/>
          </a:p>
          <a:p>
            <a:pPr indent="0" lvl="0" marL="0" rtl="0" algn="l">
              <a:spcBef>
                <a:spcPts val="360"/>
              </a:spcBef>
              <a:spcAft>
                <a:spcPts val="0"/>
              </a:spcAft>
              <a:buSzPts val="1530"/>
              <a:buNone/>
            </a:pPr>
            <a:r>
              <a:rPr b="1" lang="en-US" sz="1800"/>
              <a:t>plt.plot(x, np.sin(x - 1), color='g') </a:t>
            </a:r>
            <a:r>
              <a:rPr b="1" i="1" lang="en-US" sz="1800"/>
              <a:t># short color code (rgbcmyk)</a:t>
            </a:r>
            <a:endParaRPr/>
          </a:p>
          <a:p>
            <a:pPr indent="0" lvl="0" marL="0" rtl="0" algn="l">
              <a:spcBef>
                <a:spcPts val="360"/>
              </a:spcBef>
              <a:spcAft>
                <a:spcPts val="0"/>
              </a:spcAft>
              <a:buSzPts val="1530"/>
              <a:buNone/>
            </a:pPr>
            <a:r>
              <a:rPr b="1" lang="en-US" sz="1800"/>
              <a:t>plt.plot(x, np.sin(x - 2), color='0.75') </a:t>
            </a:r>
            <a:r>
              <a:rPr b="1" i="1" lang="en-US" sz="1800"/>
              <a:t># Grayscale between 0 and 1</a:t>
            </a:r>
            <a:endParaRPr/>
          </a:p>
          <a:p>
            <a:pPr indent="0" lvl="0" marL="0" rtl="0" algn="l">
              <a:spcBef>
                <a:spcPts val="360"/>
              </a:spcBef>
              <a:spcAft>
                <a:spcPts val="0"/>
              </a:spcAft>
              <a:buSzPts val="1530"/>
              <a:buNone/>
            </a:pPr>
            <a:r>
              <a:rPr b="1" lang="en-US" sz="1800"/>
              <a:t>plt.plot(x, np.sin(x - 3), color='#FFDD44') </a:t>
            </a:r>
            <a:r>
              <a:rPr b="1" i="1" lang="en-US" sz="1800"/>
              <a:t># Hex code (RRGGBB from 00 to FF)</a:t>
            </a:r>
            <a:endParaRPr/>
          </a:p>
          <a:p>
            <a:pPr indent="0" lvl="0" marL="0" rtl="0" algn="l">
              <a:spcBef>
                <a:spcPts val="360"/>
              </a:spcBef>
              <a:spcAft>
                <a:spcPts val="0"/>
              </a:spcAft>
              <a:buSzPts val="1530"/>
              <a:buNone/>
            </a:pPr>
            <a:r>
              <a:rPr b="1" lang="en-US" sz="1800"/>
              <a:t>plt.plot(x, np.sin(x - 4), color=(1.0,0.2,0.3)) </a:t>
            </a:r>
            <a:r>
              <a:rPr b="1" i="1" lang="en-US" sz="1800"/>
              <a:t># RGB tuple, values 0 and 1</a:t>
            </a:r>
            <a:endParaRPr/>
          </a:p>
          <a:p>
            <a:pPr indent="0" lvl="0" marL="0" rtl="0" algn="l">
              <a:spcBef>
                <a:spcPts val="360"/>
              </a:spcBef>
              <a:spcAft>
                <a:spcPts val="0"/>
              </a:spcAft>
              <a:buSzPts val="1530"/>
              <a:buNone/>
            </a:pPr>
            <a:r>
              <a:rPr b="1" lang="en-US" sz="1800"/>
              <a:t>plt.plot(x, np.sin(x - 5), color='chartreuse'); </a:t>
            </a:r>
            <a:r>
              <a:rPr b="1" i="1" lang="en-US" sz="1800"/>
              <a:t># all HTML color names supported</a:t>
            </a:r>
            <a:endParaRPr b="1" sz="1800"/>
          </a:p>
        </p:txBody>
      </p:sp>
      <p:sp>
        <p:nvSpPr>
          <p:cNvPr id="289" name="Google Shape;289;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0" name="Google Shape;290;p22"/>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291" name="Google Shape;291;p22"/>
          <p:cNvPicPr preferRelativeResize="0"/>
          <p:nvPr/>
        </p:nvPicPr>
        <p:blipFill rotWithShape="1">
          <a:blip r:embed="rId3">
            <a:alphaModFix/>
          </a:blip>
          <a:srcRect b="34374" l="35945" r="36530" t="34375"/>
          <a:stretch/>
        </p:blipFill>
        <p:spPr>
          <a:xfrm>
            <a:off x="2514600" y="4572000"/>
            <a:ext cx="3581400" cy="228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298" name="Google Shape;298;p23"/>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0" lvl="0" marL="0" rtl="0" algn="l">
              <a:spcBef>
                <a:spcPts val="480"/>
              </a:spcBef>
              <a:spcAft>
                <a:spcPts val="0"/>
              </a:spcAft>
              <a:buClr>
                <a:schemeClr val="dk1"/>
              </a:buClr>
              <a:buSzPts val="2400"/>
              <a:buNone/>
            </a:pPr>
            <a:r>
              <a:rPr b="1" lang="en-US"/>
              <a:t>Adjusting the plot: line colors and styles</a:t>
            </a:r>
            <a:endParaRPr b="1"/>
          </a:p>
          <a:p>
            <a:pPr indent="-182880" lvl="0" marL="182880" rtl="0" algn="just">
              <a:spcBef>
                <a:spcPts val="480"/>
              </a:spcBef>
              <a:spcAft>
                <a:spcPts val="0"/>
              </a:spcAft>
              <a:buSzPts val="2040"/>
              <a:buChar char="•"/>
            </a:pPr>
            <a:r>
              <a:rPr lang="en-US"/>
              <a:t>If no color is specified, Matplotlib will automatically cycle through a set of default colors for multiple lines.</a:t>
            </a:r>
            <a:endParaRPr/>
          </a:p>
          <a:p>
            <a:pPr indent="-182880" lvl="0" marL="182880" rtl="0" algn="just">
              <a:spcBef>
                <a:spcPts val="480"/>
              </a:spcBef>
              <a:spcAft>
                <a:spcPts val="0"/>
              </a:spcAft>
              <a:buSzPts val="2040"/>
              <a:buChar char="•"/>
            </a:pPr>
            <a:r>
              <a:rPr lang="en-US"/>
              <a:t>You can adjust the line style using the linestyle keyword:</a:t>
            </a:r>
            <a:endParaRPr/>
          </a:p>
          <a:p>
            <a:pPr indent="-53339" lvl="0" marL="182880" rtl="0" algn="just">
              <a:spcBef>
                <a:spcPts val="480"/>
              </a:spcBef>
              <a:spcAft>
                <a:spcPts val="0"/>
              </a:spcAft>
              <a:buSzPts val="2040"/>
              <a:buNone/>
            </a:pPr>
            <a:r>
              <a:t/>
            </a:r>
            <a:endParaRPr/>
          </a:p>
          <a:p>
            <a:pPr indent="0" lvl="0" marL="0" rtl="0" algn="l">
              <a:spcBef>
                <a:spcPts val="400"/>
              </a:spcBef>
              <a:spcAft>
                <a:spcPts val="0"/>
              </a:spcAft>
              <a:buSzPts val="1700"/>
              <a:buNone/>
            </a:pPr>
            <a:r>
              <a:rPr b="1" lang="en-US" sz="2000"/>
              <a:t>plt.plot(x, x + 0, linestyle='solid')</a:t>
            </a:r>
            <a:endParaRPr/>
          </a:p>
          <a:p>
            <a:pPr indent="0" lvl="0" marL="0" rtl="0" algn="l">
              <a:spcBef>
                <a:spcPts val="400"/>
              </a:spcBef>
              <a:spcAft>
                <a:spcPts val="0"/>
              </a:spcAft>
              <a:buSzPts val="1700"/>
              <a:buNone/>
            </a:pPr>
            <a:r>
              <a:rPr b="1" lang="en-US" sz="2000"/>
              <a:t>plt.plot(x, x + 1, linestyle='dashed')</a:t>
            </a:r>
            <a:endParaRPr/>
          </a:p>
          <a:p>
            <a:pPr indent="0" lvl="0" marL="0" rtl="0" algn="l">
              <a:spcBef>
                <a:spcPts val="400"/>
              </a:spcBef>
              <a:spcAft>
                <a:spcPts val="0"/>
              </a:spcAft>
              <a:buSzPts val="1700"/>
              <a:buNone/>
            </a:pPr>
            <a:r>
              <a:rPr b="1" lang="en-US" sz="2000"/>
              <a:t>plt.plot(x, x + 2, linestyle='dashdot')</a:t>
            </a:r>
            <a:endParaRPr/>
          </a:p>
          <a:p>
            <a:pPr indent="0" lvl="0" marL="0" rtl="0" algn="l">
              <a:spcBef>
                <a:spcPts val="400"/>
              </a:spcBef>
              <a:spcAft>
                <a:spcPts val="0"/>
              </a:spcAft>
              <a:buSzPts val="1700"/>
              <a:buNone/>
            </a:pPr>
            <a:r>
              <a:rPr b="1" lang="en-US" sz="2000"/>
              <a:t>plt.plot(x, x + 3, linestyle='dotted');</a:t>
            </a:r>
            <a:endParaRPr/>
          </a:p>
          <a:p>
            <a:pPr indent="0" lvl="0" marL="0" rtl="0" algn="l">
              <a:spcBef>
                <a:spcPts val="400"/>
              </a:spcBef>
              <a:spcAft>
                <a:spcPts val="0"/>
              </a:spcAft>
              <a:buSzPts val="1700"/>
              <a:buNone/>
            </a:pPr>
            <a:r>
              <a:rPr b="1" i="1" lang="en-US" sz="2000"/>
              <a:t># For short, you can use the following codes:</a:t>
            </a:r>
            <a:endParaRPr/>
          </a:p>
          <a:p>
            <a:pPr indent="0" lvl="0" marL="0" rtl="0" algn="l">
              <a:spcBef>
                <a:spcPts val="400"/>
              </a:spcBef>
              <a:spcAft>
                <a:spcPts val="0"/>
              </a:spcAft>
              <a:buSzPts val="1700"/>
              <a:buNone/>
            </a:pPr>
            <a:r>
              <a:rPr b="1" lang="en-US" sz="2000"/>
              <a:t>plt.plot(x, x + 4, linestyle='-') </a:t>
            </a:r>
            <a:r>
              <a:rPr b="1" i="1" lang="en-US" sz="2000"/>
              <a:t># solid</a:t>
            </a:r>
            <a:endParaRPr b="1" i="1" sz="2000"/>
          </a:p>
          <a:p>
            <a:pPr indent="0" lvl="0" marL="0" rtl="0" algn="l">
              <a:spcBef>
                <a:spcPts val="400"/>
              </a:spcBef>
              <a:spcAft>
                <a:spcPts val="0"/>
              </a:spcAft>
              <a:buSzPts val="1700"/>
              <a:buNone/>
            </a:pPr>
            <a:r>
              <a:rPr b="1" lang="en-US" sz="2000"/>
              <a:t>plt.plot(x, x + 5, linestyle='--') </a:t>
            </a:r>
            <a:r>
              <a:rPr b="1" i="1" lang="en-US" sz="2000"/>
              <a:t># dashed</a:t>
            </a:r>
            <a:endParaRPr b="1" i="1" sz="2000"/>
          </a:p>
          <a:p>
            <a:pPr indent="0" lvl="0" marL="0" rtl="0" algn="l">
              <a:spcBef>
                <a:spcPts val="400"/>
              </a:spcBef>
              <a:spcAft>
                <a:spcPts val="0"/>
              </a:spcAft>
              <a:buSzPts val="1700"/>
              <a:buNone/>
            </a:pPr>
            <a:r>
              <a:rPr b="1" lang="en-US" sz="2000"/>
              <a:t>plt.plot(x, x + 6, linestyle='-.') </a:t>
            </a:r>
            <a:r>
              <a:rPr b="1" i="1" lang="en-US" sz="2000"/>
              <a:t># dashdot</a:t>
            </a:r>
            <a:endParaRPr b="1" i="1" sz="2000"/>
          </a:p>
          <a:p>
            <a:pPr indent="0" lvl="0" marL="0" rtl="0" algn="l">
              <a:spcBef>
                <a:spcPts val="400"/>
              </a:spcBef>
              <a:spcAft>
                <a:spcPts val="0"/>
              </a:spcAft>
              <a:buSzPts val="1700"/>
              <a:buNone/>
            </a:pPr>
            <a:r>
              <a:rPr b="1" lang="en-US" sz="2000"/>
              <a:t>plt.plot(x, x + 7, linestyle=':'); </a:t>
            </a:r>
            <a:r>
              <a:rPr b="1" i="1" lang="en-US" sz="2000"/>
              <a:t># dotted</a:t>
            </a:r>
            <a:endParaRPr b="1" i="1" sz="2000"/>
          </a:p>
        </p:txBody>
      </p:sp>
      <p:sp>
        <p:nvSpPr>
          <p:cNvPr id="299" name="Google Shape;299;p2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0" name="Google Shape;300;p23"/>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301" name="Google Shape;301;p23"/>
          <p:cNvPicPr preferRelativeResize="0"/>
          <p:nvPr/>
        </p:nvPicPr>
        <p:blipFill rotWithShape="1">
          <a:blip r:embed="rId3">
            <a:alphaModFix/>
          </a:blip>
          <a:srcRect b="34374" l="35945" r="36530" t="34375"/>
          <a:stretch/>
        </p:blipFill>
        <p:spPr>
          <a:xfrm>
            <a:off x="5821825" y="4114800"/>
            <a:ext cx="3322175" cy="21205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4"/>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08" name="Google Shape;308;p24"/>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0" lvl="0" marL="0" rtl="0" algn="l">
              <a:spcBef>
                <a:spcPts val="480"/>
              </a:spcBef>
              <a:spcAft>
                <a:spcPts val="0"/>
              </a:spcAft>
              <a:buClr>
                <a:schemeClr val="dk1"/>
              </a:buClr>
              <a:buSzPts val="2400"/>
              <a:buNone/>
            </a:pPr>
            <a:r>
              <a:rPr b="1" lang="en-US"/>
              <a:t>Adjusting the plot: Axes Limits</a:t>
            </a:r>
            <a:endParaRPr/>
          </a:p>
          <a:p>
            <a:pPr indent="-182880" lvl="0" marL="182880" rtl="0" algn="just">
              <a:spcBef>
                <a:spcPts val="480"/>
              </a:spcBef>
              <a:spcAft>
                <a:spcPts val="0"/>
              </a:spcAft>
              <a:buSzPts val="2040"/>
              <a:buChar char="•"/>
            </a:pPr>
            <a:r>
              <a:rPr lang="en-US"/>
              <a:t>Matplotlib does a decent job of choosing default axes limits for your plot, but sometimes it’s nice to have finer control.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The most basic way to adjust axis limits is to use the plt.xlim() and plt.ylim() methods:</a:t>
            </a:r>
            <a:endParaRPr/>
          </a:p>
          <a:p>
            <a:pPr indent="-53339" lvl="0" marL="182880" rtl="0" algn="l">
              <a:spcBef>
                <a:spcPts val="480"/>
              </a:spcBef>
              <a:spcAft>
                <a:spcPts val="0"/>
              </a:spcAft>
              <a:buSzPts val="2040"/>
              <a:buNone/>
            </a:pPr>
            <a:r>
              <a:t/>
            </a:r>
            <a:endParaRPr/>
          </a:p>
          <a:p>
            <a:pPr indent="0" lvl="0" marL="0" rtl="0" algn="l">
              <a:spcBef>
                <a:spcPts val="400"/>
              </a:spcBef>
              <a:spcAft>
                <a:spcPts val="0"/>
              </a:spcAft>
              <a:buSzPts val="1700"/>
              <a:buNone/>
            </a:pPr>
            <a:r>
              <a:rPr b="1" lang="en-US" sz="2000"/>
              <a:t>plt.plot(x, np.sin(x))</a:t>
            </a:r>
            <a:endParaRPr/>
          </a:p>
          <a:p>
            <a:pPr indent="0" lvl="0" marL="0" rtl="0" algn="l">
              <a:spcBef>
                <a:spcPts val="400"/>
              </a:spcBef>
              <a:spcAft>
                <a:spcPts val="0"/>
              </a:spcAft>
              <a:buSzPts val="1700"/>
              <a:buNone/>
            </a:pPr>
            <a:r>
              <a:rPr b="1" lang="en-US" sz="2000"/>
              <a:t>plt.xlim(-1, 11)</a:t>
            </a:r>
            <a:endParaRPr/>
          </a:p>
          <a:p>
            <a:pPr indent="0" lvl="0" marL="0" rtl="0" algn="l">
              <a:spcBef>
                <a:spcPts val="400"/>
              </a:spcBef>
              <a:spcAft>
                <a:spcPts val="0"/>
              </a:spcAft>
              <a:buSzPts val="1700"/>
              <a:buNone/>
            </a:pPr>
            <a:r>
              <a:rPr b="1" lang="en-US" sz="2000"/>
              <a:t>plt.ylim(-1.5, 1.5);</a:t>
            </a:r>
            <a:endParaRPr b="1"/>
          </a:p>
        </p:txBody>
      </p:sp>
      <p:sp>
        <p:nvSpPr>
          <p:cNvPr id="309" name="Google Shape;309;p2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0" name="Google Shape;310;p24"/>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311" name="Google Shape;311;p24"/>
          <p:cNvPicPr preferRelativeResize="0"/>
          <p:nvPr/>
        </p:nvPicPr>
        <p:blipFill rotWithShape="1">
          <a:blip r:embed="rId3">
            <a:alphaModFix/>
          </a:blip>
          <a:srcRect b="34374" l="35359" r="37116" t="33334"/>
          <a:stretch/>
        </p:blipFill>
        <p:spPr>
          <a:xfrm>
            <a:off x="4267200" y="3581400"/>
            <a:ext cx="4572000" cy="30155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18" name="Google Shape;318;p25"/>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0" lvl="0" marL="0" rtl="0" algn="l">
              <a:spcBef>
                <a:spcPts val="480"/>
              </a:spcBef>
              <a:spcAft>
                <a:spcPts val="0"/>
              </a:spcAft>
              <a:buClr>
                <a:schemeClr val="dk1"/>
              </a:buClr>
              <a:buSzPts val="2400"/>
              <a:buNone/>
            </a:pPr>
            <a:r>
              <a:rPr b="1" lang="en-US"/>
              <a:t>Adjusting the plot: Axes Limits</a:t>
            </a:r>
            <a:endParaRPr/>
          </a:p>
          <a:p>
            <a:pPr indent="-182880" lvl="0" marL="182880" rtl="0" algn="just">
              <a:spcBef>
                <a:spcPts val="480"/>
              </a:spcBef>
              <a:spcAft>
                <a:spcPts val="0"/>
              </a:spcAft>
              <a:buSzPts val="2040"/>
              <a:buChar char="•"/>
            </a:pPr>
            <a:r>
              <a:rPr lang="en-US"/>
              <a:t>If for some reason you’d like either axis to be displayed in reverse, you can simply reverse the order of the arguments:</a:t>
            </a:r>
            <a:endParaRPr/>
          </a:p>
          <a:p>
            <a:pPr indent="0" lvl="0" marL="0" rtl="0" algn="just">
              <a:spcBef>
                <a:spcPts val="480"/>
              </a:spcBef>
              <a:spcAft>
                <a:spcPts val="0"/>
              </a:spcAft>
              <a:buSzPts val="2040"/>
              <a:buNone/>
            </a:pPr>
            <a:r>
              <a:t/>
            </a:r>
            <a:endParaRPr/>
          </a:p>
          <a:p>
            <a:pPr indent="0" lvl="0" marL="0" rtl="0" algn="l">
              <a:spcBef>
                <a:spcPts val="480"/>
              </a:spcBef>
              <a:spcAft>
                <a:spcPts val="0"/>
              </a:spcAft>
              <a:buSzPts val="2040"/>
              <a:buNone/>
            </a:pPr>
            <a:r>
              <a:rPr b="1" lang="en-US"/>
              <a:t>plt.plot(x, np.sin(x))</a:t>
            </a:r>
            <a:endParaRPr/>
          </a:p>
          <a:p>
            <a:pPr indent="0" lvl="0" marL="0" rtl="0" algn="l">
              <a:spcBef>
                <a:spcPts val="480"/>
              </a:spcBef>
              <a:spcAft>
                <a:spcPts val="0"/>
              </a:spcAft>
              <a:buSzPts val="2040"/>
              <a:buNone/>
            </a:pPr>
            <a:r>
              <a:rPr b="1" lang="en-US"/>
              <a:t>plt.xlim(10, 0)</a:t>
            </a:r>
            <a:endParaRPr/>
          </a:p>
          <a:p>
            <a:pPr indent="0" lvl="0" marL="0" rtl="0" algn="l">
              <a:spcBef>
                <a:spcPts val="480"/>
              </a:spcBef>
              <a:spcAft>
                <a:spcPts val="0"/>
              </a:spcAft>
              <a:buSzPts val="2040"/>
              <a:buNone/>
            </a:pPr>
            <a:r>
              <a:rPr b="1" lang="en-US"/>
              <a:t>plt.ylim(1.2, -1.2);</a:t>
            </a:r>
            <a:endParaRPr/>
          </a:p>
        </p:txBody>
      </p:sp>
      <p:sp>
        <p:nvSpPr>
          <p:cNvPr id="319" name="Google Shape;319;p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0" name="Google Shape;320;p25"/>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321" name="Google Shape;321;p25"/>
          <p:cNvPicPr preferRelativeResize="0"/>
          <p:nvPr/>
        </p:nvPicPr>
        <p:blipFill rotWithShape="1">
          <a:blip r:embed="rId3">
            <a:alphaModFix/>
          </a:blip>
          <a:srcRect b="34374" l="35945" r="36530" t="34375"/>
          <a:stretch/>
        </p:blipFill>
        <p:spPr>
          <a:xfrm>
            <a:off x="3306717" y="2693126"/>
            <a:ext cx="5610860" cy="358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28" name="Google Shape;328;p26"/>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0" lvl="0" marL="0" rtl="0" algn="l">
              <a:spcBef>
                <a:spcPts val="480"/>
              </a:spcBef>
              <a:spcAft>
                <a:spcPts val="0"/>
              </a:spcAft>
              <a:buClr>
                <a:schemeClr val="dk1"/>
              </a:buClr>
              <a:buSzPts val="2400"/>
              <a:buNone/>
            </a:pPr>
            <a:r>
              <a:rPr b="1" lang="en-US"/>
              <a:t>Adjusting the plot: Axes Limits</a:t>
            </a:r>
            <a:endParaRPr/>
          </a:p>
          <a:p>
            <a:pPr indent="-182880" lvl="0" marL="182880" rtl="0" algn="just">
              <a:spcBef>
                <a:spcPts val="480"/>
              </a:spcBef>
              <a:spcAft>
                <a:spcPts val="0"/>
              </a:spcAft>
              <a:buSzPts val="2040"/>
              <a:buChar char="•"/>
            </a:pPr>
            <a:r>
              <a:rPr lang="en-US"/>
              <a:t>The plt.axis() method allows you to set the x and y limits with a single call, by passing a list that specifies [xmin, xmax, ymin, ymax] :</a:t>
            </a:r>
            <a:endParaRPr/>
          </a:p>
          <a:p>
            <a:pPr indent="-53339" lvl="0" marL="182880" rtl="0" algn="just">
              <a:spcBef>
                <a:spcPts val="480"/>
              </a:spcBef>
              <a:spcAft>
                <a:spcPts val="0"/>
              </a:spcAft>
              <a:buSzPts val="2040"/>
              <a:buNone/>
            </a:pPr>
            <a:r>
              <a:t/>
            </a:r>
            <a:endParaRPr/>
          </a:p>
          <a:p>
            <a:pPr indent="0" lvl="0" marL="0" rtl="0" algn="l">
              <a:spcBef>
                <a:spcPts val="480"/>
              </a:spcBef>
              <a:spcAft>
                <a:spcPts val="0"/>
              </a:spcAft>
              <a:buSzPts val="2040"/>
              <a:buNone/>
            </a:pPr>
            <a:r>
              <a:rPr b="1" lang="en-US"/>
              <a:t>plt.plot(x, np.sin(x))</a:t>
            </a:r>
            <a:endParaRPr/>
          </a:p>
          <a:p>
            <a:pPr indent="0" lvl="0" marL="0" rtl="0" algn="l">
              <a:spcBef>
                <a:spcPts val="480"/>
              </a:spcBef>
              <a:spcAft>
                <a:spcPts val="0"/>
              </a:spcAft>
              <a:buSzPts val="2040"/>
              <a:buNone/>
            </a:pPr>
            <a:r>
              <a:rPr b="1" lang="en-US"/>
              <a:t>plt.axis([-1, 11, -1.5, 1.5]);</a:t>
            </a:r>
            <a:endParaRPr/>
          </a:p>
        </p:txBody>
      </p:sp>
      <p:sp>
        <p:nvSpPr>
          <p:cNvPr id="329" name="Google Shape;329;p2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0" name="Google Shape;330;p26"/>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331" name="Google Shape;331;p26"/>
          <p:cNvPicPr preferRelativeResize="0"/>
          <p:nvPr/>
        </p:nvPicPr>
        <p:blipFill rotWithShape="1">
          <a:blip r:embed="rId3">
            <a:alphaModFix/>
          </a:blip>
          <a:srcRect b="34374" l="35944" r="37116" t="33334"/>
          <a:stretch/>
        </p:blipFill>
        <p:spPr>
          <a:xfrm>
            <a:off x="4166419" y="3124200"/>
            <a:ext cx="4748981" cy="320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7"/>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38" name="Google Shape;338;p27"/>
          <p:cNvSpPr txBox="1"/>
          <p:nvPr>
            <p:ph idx="1" type="body"/>
          </p:nvPr>
        </p:nvSpPr>
        <p:spPr>
          <a:xfrm>
            <a:off x="152400" y="9906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LINE PLOTS</a:t>
            </a:r>
            <a:endParaRPr b="1">
              <a:latin typeface="Bodoni"/>
              <a:ea typeface="Bodoni"/>
              <a:cs typeface="Bodoni"/>
              <a:sym typeface="Bodoni"/>
            </a:endParaRPr>
          </a:p>
          <a:p>
            <a:pPr indent="0" lvl="0" marL="0" rtl="0" algn="l">
              <a:spcBef>
                <a:spcPts val="480"/>
              </a:spcBef>
              <a:spcAft>
                <a:spcPts val="0"/>
              </a:spcAft>
              <a:buClr>
                <a:schemeClr val="dk1"/>
              </a:buClr>
              <a:buSzPts val="2400"/>
              <a:buNone/>
            </a:pPr>
            <a:r>
              <a:rPr b="1" lang="en-US"/>
              <a:t>Adjusting the plot: Axes Limits</a:t>
            </a:r>
            <a:endParaRPr/>
          </a:p>
          <a:p>
            <a:pPr indent="-182880" lvl="0" marL="182880" rtl="0" algn="l">
              <a:spcBef>
                <a:spcPts val="480"/>
              </a:spcBef>
              <a:spcAft>
                <a:spcPts val="0"/>
              </a:spcAft>
              <a:buSzPts val="2040"/>
              <a:buChar char="•"/>
            </a:pPr>
            <a:r>
              <a:rPr lang="en-US"/>
              <a:t>The plt.axis() method goes even beyond this, allowing you to do things like automatically tighten the bounds around the current plot:</a:t>
            </a:r>
            <a:endParaRPr/>
          </a:p>
          <a:p>
            <a:pPr indent="-53339" lvl="0" marL="182880" rtl="0" algn="l">
              <a:spcBef>
                <a:spcPts val="480"/>
              </a:spcBef>
              <a:spcAft>
                <a:spcPts val="0"/>
              </a:spcAft>
              <a:buSzPts val="2040"/>
              <a:buNone/>
            </a:pPr>
            <a:r>
              <a:t/>
            </a:r>
            <a:endParaRPr/>
          </a:p>
          <a:p>
            <a:pPr indent="0" lvl="0" marL="0" rtl="0" algn="l">
              <a:spcBef>
                <a:spcPts val="480"/>
              </a:spcBef>
              <a:spcAft>
                <a:spcPts val="0"/>
              </a:spcAft>
              <a:buSzPts val="2040"/>
              <a:buNone/>
            </a:pPr>
            <a:r>
              <a:rPr b="1" lang="en-US"/>
              <a:t>plt.plot(x, np.sin(x))</a:t>
            </a:r>
            <a:endParaRPr/>
          </a:p>
          <a:p>
            <a:pPr indent="0" lvl="0" marL="0" rtl="0" algn="l">
              <a:spcBef>
                <a:spcPts val="480"/>
              </a:spcBef>
              <a:spcAft>
                <a:spcPts val="0"/>
              </a:spcAft>
              <a:buSzPts val="2040"/>
              <a:buNone/>
            </a:pPr>
            <a:r>
              <a:rPr b="1" lang="en-US"/>
              <a:t>plt.axis('tight');</a:t>
            </a:r>
            <a:endParaRPr/>
          </a:p>
          <a:p>
            <a:pPr indent="0" lvl="0" marL="0" rtl="0" algn="l">
              <a:spcBef>
                <a:spcPts val="480"/>
              </a:spcBef>
              <a:spcAft>
                <a:spcPts val="0"/>
              </a:spcAft>
              <a:buSzPts val="2040"/>
              <a:buNone/>
            </a:pPr>
            <a:r>
              <a:t/>
            </a:r>
            <a:endParaRPr b="1"/>
          </a:p>
          <a:p>
            <a:pPr indent="0" lvl="0" marL="0" rtl="0" algn="l">
              <a:spcBef>
                <a:spcPts val="480"/>
              </a:spcBef>
              <a:spcAft>
                <a:spcPts val="0"/>
              </a:spcAft>
              <a:buSzPts val="2040"/>
              <a:buNone/>
            </a:pPr>
            <a:r>
              <a:t/>
            </a:r>
            <a:endParaRPr b="1"/>
          </a:p>
          <a:p>
            <a:pPr indent="0" lvl="0" marL="0" rtl="0" algn="l">
              <a:spcBef>
                <a:spcPts val="480"/>
              </a:spcBef>
              <a:spcAft>
                <a:spcPts val="0"/>
              </a:spcAft>
              <a:buSzPts val="2040"/>
              <a:buNone/>
            </a:pPr>
            <a:r>
              <a:rPr b="1" lang="en-US"/>
              <a:t>plt.plot(x, np.sin(x))</a:t>
            </a:r>
            <a:endParaRPr/>
          </a:p>
          <a:p>
            <a:pPr indent="0" lvl="0" marL="0" rtl="0" algn="l">
              <a:spcBef>
                <a:spcPts val="480"/>
              </a:spcBef>
              <a:spcAft>
                <a:spcPts val="0"/>
              </a:spcAft>
              <a:buSzPts val="2040"/>
              <a:buNone/>
            </a:pPr>
            <a:r>
              <a:rPr b="1" lang="en-US"/>
              <a:t>plt.axis('equal');</a:t>
            </a:r>
            <a:endParaRPr/>
          </a:p>
          <a:p>
            <a:pPr indent="0" lvl="0" marL="0" rtl="0" algn="l">
              <a:spcBef>
                <a:spcPts val="480"/>
              </a:spcBef>
              <a:spcAft>
                <a:spcPts val="0"/>
              </a:spcAft>
              <a:buSzPts val="2040"/>
              <a:buNone/>
            </a:pPr>
            <a:r>
              <a:t/>
            </a:r>
            <a:endParaRPr b="1"/>
          </a:p>
        </p:txBody>
      </p:sp>
      <p:sp>
        <p:nvSpPr>
          <p:cNvPr id="339" name="Google Shape;339;p2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0" name="Google Shape;340;p27"/>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341" name="Google Shape;341;p27"/>
          <p:cNvPicPr preferRelativeResize="0"/>
          <p:nvPr/>
        </p:nvPicPr>
        <p:blipFill rotWithShape="1">
          <a:blip r:embed="rId3">
            <a:alphaModFix/>
          </a:blip>
          <a:srcRect b="33333" l="35359" r="36529" t="34374"/>
          <a:stretch/>
        </p:blipFill>
        <p:spPr>
          <a:xfrm>
            <a:off x="4093029" y="2742111"/>
            <a:ext cx="2949677" cy="1905000"/>
          </a:xfrm>
          <a:prstGeom prst="rect">
            <a:avLst/>
          </a:prstGeom>
          <a:noFill/>
          <a:ln>
            <a:noFill/>
          </a:ln>
        </p:spPr>
      </p:pic>
      <p:pic>
        <p:nvPicPr>
          <p:cNvPr id="342" name="Google Shape;342;p27"/>
          <p:cNvPicPr preferRelativeResize="0"/>
          <p:nvPr/>
        </p:nvPicPr>
        <p:blipFill rotWithShape="1">
          <a:blip r:embed="rId4">
            <a:alphaModFix/>
          </a:blip>
          <a:srcRect b="33333" l="36531" r="36529" t="34374"/>
          <a:stretch/>
        </p:blipFill>
        <p:spPr>
          <a:xfrm>
            <a:off x="4101738" y="4804245"/>
            <a:ext cx="2934437" cy="19775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8"/>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49" name="Google Shape;349;p28"/>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LABELING PLOTS</a:t>
            </a:r>
            <a:endParaRPr/>
          </a:p>
          <a:p>
            <a:pPr indent="-182880" lvl="0" marL="182880" rtl="0" algn="l">
              <a:spcBef>
                <a:spcPts val="480"/>
              </a:spcBef>
              <a:spcAft>
                <a:spcPts val="0"/>
              </a:spcAft>
              <a:buSzPts val="2040"/>
              <a:buChar char="•"/>
            </a:pPr>
            <a:r>
              <a:rPr lang="en-US"/>
              <a:t>Titles and axis labels are the simplest such labels. There are methods that can be used to quickly set them:</a:t>
            </a:r>
            <a:endParaRPr/>
          </a:p>
          <a:p>
            <a:pPr indent="-53339" lvl="0" marL="182880" rtl="0" algn="l">
              <a:spcBef>
                <a:spcPts val="480"/>
              </a:spcBef>
              <a:spcAft>
                <a:spcPts val="0"/>
              </a:spcAft>
              <a:buSzPts val="2040"/>
              <a:buNone/>
            </a:pPr>
            <a:r>
              <a:t/>
            </a:r>
            <a:endParaRPr/>
          </a:p>
          <a:p>
            <a:pPr indent="0" lvl="0" marL="0" rtl="0" algn="l">
              <a:spcBef>
                <a:spcPts val="480"/>
              </a:spcBef>
              <a:spcAft>
                <a:spcPts val="0"/>
              </a:spcAft>
              <a:buSzPts val="2040"/>
              <a:buNone/>
            </a:pPr>
            <a:r>
              <a:rPr b="1" lang="en-US"/>
              <a:t>plt.plot(x, np.sin(x))</a:t>
            </a:r>
            <a:endParaRPr/>
          </a:p>
          <a:p>
            <a:pPr indent="0" lvl="0" marL="0" rtl="0" algn="l">
              <a:spcBef>
                <a:spcPts val="480"/>
              </a:spcBef>
              <a:spcAft>
                <a:spcPts val="0"/>
              </a:spcAft>
              <a:buSzPts val="2040"/>
              <a:buNone/>
            </a:pPr>
            <a:r>
              <a:rPr b="1" lang="en-US"/>
              <a:t>plt.title("A Sine Curve")</a:t>
            </a:r>
            <a:endParaRPr/>
          </a:p>
          <a:p>
            <a:pPr indent="0" lvl="0" marL="0" rtl="0" algn="l">
              <a:spcBef>
                <a:spcPts val="480"/>
              </a:spcBef>
              <a:spcAft>
                <a:spcPts val="0"/>
              </a:spcAft>
              <a:buSzPts val="2040"/>
              <a:buNone/>
            </a:pPr>
            <a:r>
              <a:rPr b="1" lang="en-US"/>
              <a:t>plt.xlabel("x")</a:t>
            </a:r>
            <a:endParaRPr/>
          </a:p>
          <a:p>
            <a:pPr indent="0" lvl="0" marL="0" rtl="0" algn="l">
              <a:spcBef>
                <a:spcPts val="480"/>
              </a:spcBef>
              <a:spcAft>
                <a:spcPts val="0"/>
              </a:spcAft>
              <a:buSzPts val="2040"/>
              <a:buNone/>
            </a:pPr>
            <a:r>
              <a:rPr b="1" lang="en-US"/>
              <a:t>plt.ylabel("sin(x)");</a:t>
            </a:r>
            <a:endParaRPr/>
          </a:p>
        </p:txBody>
      </p:sp>
      <p:sp>
        <p:nvSpPr>
          <p:cNvPr id="350" name="Google Shape;350;p2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1" name="Google Shape;351;p28"/>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352" name="Google Shape;352;p28"/>
          <p:cNvPicPr preferRelativeResize="0"/>
          <p:nvPr/>
        </p:nvPicPr>
        <p:blipFill rotWithShape="1">
          <a:blip r:embed="rId3">
            <a:alphaModFix/>
          </a:blip>
          <a:srcRect b="33333" l="34772" r="37116" t="32292"/>
          <a:stretch/>
        </p:blipFill>
        <p:spPr>
          <a:xfrm>
            <a:off x="3594463" y="2362200"/>
            <a:ext cx="5334000" cy="3667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9"/>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59" name="Google Shape;359;p29"/>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LABELING PLOTS</a:t>
            </a:r>
            <a:endParaRPr/>
          </a:p>
          <a:p>
            <a:pPr indent="-182880" lvl="0" marL="182880" rtl="0" algn="just">
              <a:spcBef>
                <a:spcPts val="480"/>
              </a:spcBef>
              <a:spcAft>
                <a:spcPts val="0"/>
              </a:spcAft>
              <a:buSzPts val="2040"/>
              <a:buChar char="•"/>
            </a:pPr>
            <a:r>
              <a:rPr lang="en-US"/>
              <a:t>When multiple lines are being shown within a single axes, it can be useful to create a plot legend that labels each line type. </a:t>
            </a:r>
            <a:endParaRPr/>
          </a:p>
          <a:p>
            <a:pPr indent="-53339" lvl="0" marL="182880" rtl="0" algn="l">
              <a:spcBef>
                <a:spcPts val="480"/>
              </a:spcBef>
              <a:spcAft>
                <a:spcPts val="0"/>
              </a:spcAft>
              <a:buSzPts val="2040"/>
              <a:buNone/>
            </a:pPr>
            <a:r>
              <a:t/>
            </a:r>
            <a:endParaRPr/>
          </a:p>
          <a:p>
            <a:pPr indent="0" lvl="0" marL="0" rtl="0" algn="l">
              <a:spcBef>
                <a:spcPts val="480"/>
              </a:spcBef>
              <a:spcAft>
                <a:spcPts val="0"/>
              </a:spcAft>
              <a:buSzPts val="2040"/>
              <a:buNone/>
            </a:pPr>
            <a:r>
              <a:rPr b="1" lang="en-US"/>
              <a:t>plt.plot(x, np.sin(x), '-g', label='sin(x)')</a:t>
            </a:r>
            <a:endParaRPr/>
          </a:p>
          <a:p>
            <a:pPr indent="0" lvl="0" marL="0" rtl="0" algn="l">
              <a:spcBef>
                <a:spcPts val="480"/>
              </a:spcBef>
              <a:spcAft>
                <a:spcPts val="0"/>
              </a:spcAft>
              <a:buSzPts val="2040"/>
              <a:buNone/>
            </a:pPr>
            <a:r>
              <a:rPr b="1" lang="en-US"/>
              <a:t>plt.plot(x, np.cos(x), ':b', label='cos(x)')</a:t>
            </a:r>
            <a:endParaRPr/>
          </a:p>
          <a:p>
            <a:pPr indent="0" lvl="0" marL="0" rtl="0" algn="l">
              <a:spcBef>
                <a:spcPts val="480"/>
              </a:spcBef>
              <a:spcAft>
                <a:spcPts val="0"/>
              </a:spcAft>
              <a:buSzPts val="2040"/>
              <a:buNone/>
            </a:pPr>
            <a:r>
              <a:rPr b="1" lang="en-US"/>
              <a:t>plt.axis('equal')</a:t>
            </a:r>
            <a:endParaRPr/>
          </a:p>
          <a:p>
            <a:pPr indent="0" lvl="0" marL="0" rtl="0" algn="l">
              <a:spcBef>
                <a:spcPts val="480"/>
              </a:spcBef>
              <a:spcAft>
                <a:spcPts val="0"/>
              </a:spcAft>
              <a:buSzPts val="2040"/>
              <a:buNone/>
            </a:pPr>
            <a:r>
              <a:rPr b="1" lang="en-US"/>
              <a:t>plt.legend();</a:t>
            </a:r>
            <a:endParaRPr/>
          </a:p>
        </p:txBody>
      </p:sp>
      <p:sp>
        <p:nvSpPr>
          <p:cNvPr id="360" name="Google Shape;360;p2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61" name="Google Shape;361;p29"/>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362" name="Google Shape;362;p29"/>
          <p:cNvPicPr preferRelativeResize="0"/>
          <p:nvPr/>
        </p:nvPicPr>
        <p:blipFill rotWithShape="1">
          <a:blip r:embed="rId3">
            <a:alphaModFix/>
          </a:blip>
          <a:srcRect b="33334" l="36531" r="36529" t="34374"/>
          <a:stretch/>
        </p:blipFill>
        <p:spPr>
          <a:xfrm>
            <a:off x="4724400" y="3854726"/>
            <a:ext cx="4343400" cy="2927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3"/>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12" name="Google Shape;112;p3"/>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INTRODUCTION</a:t>
            </a:r>
            <a:endParaRPr/>
          </a:p>
          <a:p>
            <a:pPr indent="-182880" lvl="0" marL="182880" rtl="0" algn="just">
              <a:spcBef>
                <a:spcPts val="480"/>
              </a:spcBef>
              <a:spcAft>
                <a:spcPts val="0"/>
              </a:spcAft>
              <a:buSzPts val="2040"/>
              <a:buChar char="•"/>
            </a:pPr>
            <a:r>
              <a:rPr lang="en-US"/>
              <a:t>Matplotlib is a multiplatform data visualization library built on NumPy arrays, and designed to work with the broader SciPy stack.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It was conceived originally as a patch to IPython for enabling interactive MATLAB-style plotting via gnuplot from the IPython command line.</a:t>
            </a:r>
            <a:endParaRPr>
              <a:latin typeface="Bodoni"/>
              <a:ea typeface="Bodoni"/>
              <a:cs typeface="Bodoni"/>
              <a:sym typeface="Bodoni"/>
            </a:endParaRPr>
          </a:p>
        </p:txBody>
      </p:sp>
      <p:sp>
        <p:nvSpPr>
          <p:cNvPr id="113" name="Google Shape;113;p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4" name="Google Shape;114;p3"/>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69" name="Google Shape;369;p30"/>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MATPLOTLIB GOTCHAS</a:t>
            </a:r>
            <a:endParaRPr/>
          </a:p>
          <a:p>
            <a:pPr indent="-182880" lvl="0" marL="182880" rtl="0" algn="just">
              <a:spcBef>
                <a:spcPts val="480"/>
              </a:spcBef>
              <a:spcAft>
                <a:spcPts val="0"/>
              </a:spcAft>
              <a:buSzPts val="2040"/>
              <a:buChar char="•"/>
            </a:pPr>
            <a:r>
              <a:rPr lang="en-US"/>
              <a:t>While most plt functions translate directly to ax methods (such as plt.plot() → ax.plot(), plt.legend() → ax.legend(), etc.), this is not the case for all commands.</a:t>
            </a:r>
            <a:endParaRPr/>
          </a:p>
          <a:p>
            <a:pPr indent="-182880" lvl="1" marL="457200" rtl="0" algn="just">
              <a:spcBef>
                <a:spcPts val="400"/>
              </a:spcBef>
              <a:spcAft>
                <a:spcPts val="0"/>
              </a:spcAft>
              <a:buSzPts val="1700"/>
              <a:buChar char="•"/>
            </a:pPr>
            <a:r>
              <a:rPr lang="en-US"/>
              <a:t>In particular, functions to set limits, labels, and titles are slightly modified.</a:t>
            </a:r>
            <a:endParaRPr/>
          </a:p>
          <a:p>
            <a:pPr indent="-182880" lvl="0" marL="182880" rtl="0" algn="l">
              <a:spcBef>
                <a:spcPts val="480"/>
              </a:spcBef>
              <a:spcAft>
                <a:spcPts val="0"/>
              </a:spcAft>
              <a:buSzPts val="2040"/>
              <a:buChar char="•"/>
            </a:pPr>
            <a:r>
              <a:rPr lang="en-US"/>
              <a:t>For transitioning between MATLAB-style functions and object-oriented methods, make the following changes:</a:t>
            </a:r>
            <a:endParaRPr/>
          </a:p>
          <a:p>
            <a:pPr indent="0" lvl="0" marL="0" rtl="0" algn="l">
              <a:spcBef>
                <a:spcPts val="480"/>
              </a:spcBef>
              <a:spcAft>
                <a:spcPts val="0"/>
              </a:spcAft>
              <a:buSzPts val="2040"/>
              <a:buNone/>
            </a:pPr>
            <a:r>
              <a:rPr b="1" lang="en-US"/>
              <a:t>plt.xlabel() → ax.set_xlabel()</a:t>
            </a:r>
            <a:endParaRPr/>
          </a:p>
          <a:p>
            <a:pPr indent="0" lvl="0" marL="0" rtl="0" algn="l">
              <a:spcBef>
                <a:spcPts val="480"/>
              </a:spcBef>
              <a:spcAft>
                <a:spcPts val="0"/>
              </a:spcAft>
              <a:buSzPts val="2040"/>
              <a:buNone/>
            </a:pPr>
            <a:r>
              <a:rPr b="1" lang="en-US"/>
              <a:t>plt.ylabel() → ax.set_ylabel()</a:t>
            </a:r>
            <a:endParaRPr/>
          </a:p>
          <a:p>
            <a:pPr indent="0" lvl="0" marL="0" rtl="0" algn="l">
              <a:spcBef>
                <a:spcPts val="480"/>
              </a:spcBef>
              <a:spcAft>
                <a:spcPts val="0"/>
              </a:spcAft>
              <a:buSzPts val="2040"/>
              <a:buNone/>
            </a:pPr>
            <a:r>
              <a:rPr b="1" lang="en-US"/>
              <a:t>plt.xlim() → ax.set_xlim()</a:t>
            </a:r>
            <a:endParaRPr/>
          </a:p>
          <a:p>
            <a:pPr indent="0" lvl="0" marL="0" rtl="0" algn="l">
              <a:spcBef>
                <a:spcPts val="480"/>
              </a:spcBef>
              <a:spcAft>
                <a:spcPts val="0"/>
              </a:spcAft>
              <a:buSzPts val="2040"/>
              <a:buNone/>
            </a:pPr>
            <a:r>
              <a:rPr b="1" lang="en-US"/>
              <a:t>plt.ylim() → ax.set_ylim()</a:t>
            </a:r>
            <a:endParaRPr/>
          </a:p>
          <a:p>
            <a:pPr indent="0" lvl="0" marL="0" rtl="0" algn="l">
              <a:spcBef>
                <a:spcPts val="480"/>
              </a:spcBef>
              <a:spcAft>
                <a:spcPts val="0"/>
              </a:spcAft>
              <a:buSzPts val="2040"/>
              <a:buNone/>
            </a:pPr>
            <a:r>
              <a:rPr b="1" lang="en-US"/>
              <a:t>plt.title() → ax.set_title()</a:t>
            </a:r>
            <a:endParaRPr b="1"/>
          </a:p>
        </p:txBody>
      </p:sp>
      <p:sp>
        <p:nvSpPr>
          <p:cNvPr id="370" name="Google Shape;370;p3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71" name="Google Shape;371;p30"/>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1"/>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78" name="Google Shape;378;p31"/>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MATPLOTLIB GOTCHAS</a:t>
            </a:r>
            <a:endParaRPr/>
          </a:p>
          <a:p>
            <a:pPr indent="-182880" lvl="0" marL="182880" rtl="0" algn="just">
              <a:spcBef>
                <a:spcPts val="480"/>
              </a:spcBef>
              <a:spcAft>
                <a:spcPts val="0"/>
              </a:spcAft>
              <a:buSzPts val="2040"/>
              <a:buChar char="•"/>
            </a:pPr>
            <a:r>
              <a:rPr lang="en-US"/>
              <a:t>In the object-oriented interface to plotting, rather than calling these functions individually, it is often more convenient to use the ax.set() method to set all these properties at once:</a:t>
            </a:r>
            <a:endParaRPr/>
          </a:p>
          <a:p>
            <a:pPr indent="-53339" lvl="0" marL="182880" rtl="0" algn="l">
              <a:spcBef>
                <a:spcPts val="480"/>
              </a:spcBef>
              <a:spcAft>
                <a:spcPts val="0"/>
              </a:spcAft>
              <a:buSzPts val="2040"/>
              <a:buNone/>
            </a:pPr>
            <a:r>
              <a:t/>
            </a:r>
            <a:endParaRPr/>
          </a:p>
          <a:p>
            <a:pPr indent="0" lvl="0" marL="0" rtl="0" algn="l">
              <a:spcBef>
                <a:spcPts val="480"/>
              </a:spcBef>
              <a:spcAft>
                <a:spcPts val="0"/>
              </a:spcAft>
              <a:buSzPts val="2040"/>
              <a:buNone/>
            </a:pPr>
            <a:r>
              <a:rPr b="1" lang="en-US"/>
              <a:t>ax = plt.axes()</a:t>
            </a:r>
            <a:endParaRPr/>
          </a:p>
          <a:p>
            <a:pPr indent="0" lvl="0" marL="0" rtl="0" algn="l">
              <a:spcBef>
                <a:spcPts val="480"/>
              </a:spcBef>
              <a:spcAft>
                <a:spcPts val="0"/>
              </a:spcAft>
              <a:buSzPts val="2040"/>
              <a:buNone/>
            </a:pPr>
            <a:r>
              <a:rPr b="1" lang="en-US"/>
              <a:t>ax.plot(x, np.sin(x))</a:t>
            </a:r>
            <a:endParaRPr/>
          </a:p>
          <a:p>
            <a:pPr indent="0" lvl="0" marL="0" rtl="0" algn="l">
              <a:spcBef>
                <a:spcPts val="480"/>
              </a:spcBef>
              <a:spcAft>
                <a:spcPts val="0"/>
              </a:spcAft>
              <a:buSzPts val="2040"/>
              <a:buNone/>
            </a:pPr>
            <a:r>
              <a:rPr b="1" lang="en-US"/>
              <a:t>ax.set(xlim=(0, 10), ylim=(-2, 2), xlabel='x', ylabel='sin(x)', title='A Simple Plot');</a:t>
            </a:r>
            <a:endParaRPr/>
          </a:p>
        </p:txBody>
      </p:sp>
      <p:sp>
        <p:nvSpPr>
          <p:cNvPr id="379" name="Google Shape;379;p3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80" name="Google Shape;380;p31"/>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381" name="Google Shape;381;p31"/>
          <p:cNvPicPr preferRelativeResize="0"/>
          <p:nvPr/>
        </p:nvPicPr>
        <p:blipFill rotWithShape="1">
          <a:blip r:embed="rId3">
            <a:alphaModFix/>
          </a:blip>
          <a:srcRect b="32292" l="34773" r="35943" t="31250"/>
          <a:stretch/>
        </p:blipFill>
        <p:spPr>
          <a:xfrm>
            <a:off x="5323114" y="4267200"/>
            <a:ext cx="3592286" cy="2514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88" name="Google Shape;388;p32"/>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SCATTER PLOTS</a:t>
            </a:r>
            <a:endParaRPr/>
          </a:p>
          <a:p>
            <a:pPr indent="-182880" lvl="0" marL="182880" rtl="0" algn="l">
              <a:spcBef>
                <a:spcPts val="480"/>
              </a:spcBef>
              <a:spcAft>
                <a:spcPts val="0"/>
              </a:spcAft>
              <a:buSzPts val="2040"/>
              <a:buChar char="•"/>
            </a:pPr>
            <a:r>
              <a:rPr lang="en-US"/>
              <a:t>Here the points are represented individually with a dot, circle, or other shape.</a:t>
            </a:r>
            <a:endParaRPr/>
          </a:p>
          <a:p>
            <a:pPr indent="0" lvl="0" marL="0" rtl="0" algn="l">
              <a:spcBef>
                <a:spcPts val="480"/>
              </a:spcBef>
              <a:spcAft>
                <a:spcPts val="0"/>
              </a:spcAft>
              <a:buSzPts val="2040"/>
              <a:buNone/>
            </a:pPr>
            <a:r>
              <a:t/>
            </a:r>
            <a:endParaRPr/>
          </a:p>
          <a:p>
            <a:pPr indent="0" lvl="0" marL="0" rtl="0" algn="l">
              <a:spcBef>
                <a:spcPts val="480"/>
              </a:spcBef>
              <a:spcAft>
                <a:spcPts val="0"/>
              </a:spcAft>
              <a:buSzPts val="2040"/>
              <a:buNone/>
            </a:pPr>
            <a:r>
              <a:rPr b="1" lang="en-US"/>
              <a:t>plt.scatter(x, y, marker='o');</a:t>
            </a:r>
            <a:endParaRPr/>
          </a:p>
          <a:p>
            <a:pPr indent="-53339" lvl="0" marL="182880" rtl="0" algn="l">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The primary difference of plt.scatter from plt.plot is that it can be used to create scatter plots where the properties of each individual point (size, face color, edge color, etc.) can be individually controlled or mapped to data.</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For large datasets plt.plot should be preferred over plt.scatter.</a:t>
            </a:r>
            <a:endParaRPr/>
          </a:p>
        </p:txBody>
      </p:sp>
      <p:sp>
        <p:nvSpPr>
          <p:cNvPr id="389" name="Google Shape;389;p3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90" name="Google Shape;390;p32"/>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397" name="Google Shape;397;p33"/>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SIMPLE SCATTER PLOTS</a:t>
            </a:r>
            <a:endParaRPr/>
          </a:p>
          <a:p>
            <a:pPr indent="0" lvl="0" marL="0" rtl="0" algn="l">
              <a:spcBef>
                <a:spcPts val="480"/>
              </a:spcBef>
              <a:spcAft>
                <a:spcPts val="0"/>
              </a:spcAft>
              <a:buSzPts val="2040"/>
              <a:buNone/>
            </a:pPr>
            <a:r>
              <a:t/>
            </a:r>
            <a:endParaRPr/>
          </a:p>
          <a:p>
            <a:pPr indent="0" lvl="0" marL="0" rtl="0" algn="l">
              <a:spcBef>
                <a:spcPts val="400"/>
              </a:spcBef>
              <a:spcAft>
                <a:spcPts val="0"/>
              </a:spcAft>
              <a:buSzPts val="1700"/>
              <a:buNone/>
            </a:pPr>
            <a:r>
              <a:rPr b="1" lang="en-US" sz="2000"/>
              <a:t>rng = np.random.RandomState(0)</a:t>
            </a:r>
            <a:endParaRPr/>
          </a:p>
          <a:p>
            <a:pPr indent="0" lvl="0" marL="0" rtl="0" algn="l">
              <a:spcBef>
                <a:spcPts val="400"/>
              </a:spcBef>
              <a:spcAft>
                <a:spcPts val="0"/>
              </a:spcAft>
              <a:buSzPts val="1700"/>
              <a:buNone/>
            </a:pPr>
            <a:r>
              <a:rPr b="1" lang="en-US" sz="2000"/>
              <a:t>x = rng.randn(100)</a:t>
            </a:r>
            <a:endParaRPr/>
          </a:p>
          <a:p>
            <a:pPr indent="0" lvl="0" marL="0" rtl="0" algn="l">
              <a:spcBef>
                <a:spcPts val="400"/>
              </a:spcBef>
              <a:spcAft>
                <a:spcPts val="0"/>
              </a:spcAft>
              <a:buSzPts val="1700"/>
              <a:buNone/>
            </a:pPr>
            <a:r>
              <a:rPr b="1" lang="en-US" sz="2000"/>
              <a:t>y = rng.randn(100)</a:t>
            </a:r>
            <a:endParaRPr/>
          </a:p>
          <a:p>
            <a:pPr indent="0" lvl="0" marL="0" rtl="0" algn="l">
              <a:spcBef>
                <a:spcPts val="400"/>
              </a:spcBef>
              <a:spcAft>
                <a:spcPts val="0"/>
              </a:spcAft>
              <a:buSzPts val="1700"/>
              <a:buNone/>
            </a:pPr>
            <a:r>
              <a:rPr b="1" lang="en-US" sz="2000"/>
              <a:t>colors = rng.rand(100)</a:t>
            </a:r>
            <a:endParaRPr/>
          </a:p>
          <a:p>
            <a:pPr indent="0" lvl="0" marL="0" rtl="0" algn="l">
              <a:spcBef>
                <a:spcPts val="400"/>
              </a:spcBef>
              <a:spcAft>
                <a:spcPts val="0"/>
              </a:spcAft>
              <a:buSzPts val="1700"/>
              <a:buNone/>
            </a:pPr>
            <a:r>
              <a:rPr b="1" lang="en-US" sz="2000"/>
              <a:t>sizes = 1000 * rng.rand(100)</a:t>
            </a:r>
            <a:endParaRPr/>
          </a:p>
          <a:p>
            <a:pPr indent="0" lvl="0" marL="0" rtl="0" algn="l">
              <a:spcBef>
                <a:spcPts val="400"/>
              </a:spcBef>
              <a:spcAft>
                <a:spcPts val="0"/>
              </a:spcAft>
              <a:buSzPts val="1700"/>
              <a:buNone/>
            </a:pPr>
            <a:r>
              <a:rPr b="1" lang="en-US" sz="2000"/>
              <a:t>plt.scatter(x, y, c=colors, s=sizes, alpha=0.3, cmap='viridis')</a:t>
            </a:r>
            <a:endParaRPr/>
          </a:p>
          <a:p>
            <a:pPr indent="0" lvl="0" marL="0" rtl="0" algn="l">
              <a:spcBef>
                <a:spcPts val="400"/>
              </a:spcBef>
              <a:spcAft>
                <a:spcPts val="0"/>
              </a:spcAft>
              <a:buSzPts val="1700"/>
              <a:buNone/>
            </a:pPr>
            <a:r>
              <a:rPr b="1" lang="en-US" sz="2000"/>
              <a:t>plt.colorbar();</a:t>
            </a:r>
            <a:endParaRPr/>
          </a:p>
        </p:txBody>
      </p:sp>
      <p:sp>
        <p:nvSpPr>
          <p:cNvPr id="398" name="Google Shape;398;p3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99" name="Google Shape;399;p33"/>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400" name="Google Shape;400;p33"/>
          <p:cNvPicPr preferRelativeResize="0"/>
          <p:nvPr/>
        </p:nvPicPr>
        <p:blipFill rotWithShape="1">
          <a:blip r:embed="rId3">
            <a:alphaModFix/>
          </a:blip>
          <a:srcRect b="34374" l="36530" r="38286" t="34375"/>
          <a:stretch/>
        </p:blipFill>
        <p:spPr>
          <a:xfrm>
            <a:off x="4953000" y="4008474"/>
            <a:ext cx="4084320" cy="2849526"/>
          </a:xfrm>
          <a:prstGeom prst="rect">
            <a:avLst/>
          </a:prstGeom>
          <a:noFill/>
          <a:ln>
            <a:noFill/>
          </a:ln>
        </p:spPr>
      </p:pic>
      <p:sp>
        <p:nvSpPr>
          <p:cNvPr id="401" name="Google Shape;401;p33"/>
          <p:cNvSpPr txBox="1"/>
          <p:nvPr/>
        </p:nvSpPr>
        <p:spPr>
          <a:xfrm>
            <a:off x="152400" y="4495800"/>
            <a:ext cx="4648200" cy="1524000"/>
          </a:xfrm>
          <a:prstGeom prst="rect">
            <a:avLst/>
          </a:prstGeom>
          <a:noFill/>
          <a:ln>
            <a:noFill/>
          </a:ln>
        </p:spPr>
        <p:txBody>
          <a:bodyPr anchorCtr="0" anchor="t" bIns="45700" lIns="91425" spcFirstLastPara="1" rIns="91425" wrap="square" tIns="45700">
            <a:noAutofit/>
          </a:bodyPr>
          <a:lstStyle/>
          <a:p>
            <a:pPr indent="-182880" lvl="0" marL="182880" marR="0" rtl="0" algn="just">
              <a:spcBef>
                <a:spcPts val="0"/>
              </a:spcBef>
              <a:spcAft>
                <a:spcPts val="0"/>
              </a:spcAft>
              <a:buClr>
                <a:schemeClr val="accent1"/>
              </a:buClr>
              <a:buSzPts val="1360"/>
              <a:buFont typeface="Arial"/>
              <a:buChar char="•"/>
            </a:pPr>
            <a:r>
              <a:rPr b="0" i="0" lang="en-US" sz="1600" u="none" cap="none" strike="noStrike">
                <a:solidFill>
                  <a:schemeClr val="dk1"/>
                </a:solidFill>
                <a:latin typeface="Arial"/>
                <a:ea typeface="Arial"/>
                <a:cs typeface="Arial"/>
                <a:sym typeface="Arial"/>
              </a:rPr>
              <a:t>Notice that the color argument is automatically mapped to a color scale (shown here by the colorbar() command), and the size argument is given in pixels. </a:t>
            </a:r>
            <a:endParaRPr/>
          </a:p>
          <a:p>
            <a:pPr indent="-96519" lvl="0" marL="182880" marR="0" rtl="0" algn="just">
              <a:spcBef>
                <a:spcPts val="320"/>
              </a:spcBef>
              <a:spcAft>
                <a:spcPts val="0"/>
              </a:spcAft>
              <a:buClr>
                <a:schemeClr val="accent1"/>
              </a:buClr>
              <a:buSzPts val="1360"/>
              <a:buFont typeface="Arial"/>
              <a:buNone/>
            </a:pPr>
            <a:r>
              <a:t/>
            </a:r>
            <a:endParaRPr b="0" i="0" sz="1600" u="none" cap="none" strike="noStrike">
              <a:solidFill>
                <a:schemeClr val="dk1"/>
              </a:solidFill>
              <a:latin typeface="Arial"/>
              <a:ea typeface="Arial"/>
              <a:cs typeface="Arial"/>
              <a:sym typeface="Arial"/>
            </a:endParaRPr>
          </a:p>
          <a:p>
            <a:pPr indent="-182880" lvl="0" marL="182880" marR="0" rtl="0" algn="just">
              <a:spcBef>
                <a:spcPts val="320"/>
              </a:spcBef>
              <a:spcAft>
                <a:spcPts val="0"/>
              </a:spcAft>
              <a:buClr>
                <a:schemeClr val="accent1"/>
              </a:buClr>
              <a:buSzPts val="1360"/>
              <a:buFont typeface="Arial"/>
              <a:buChar char="•"/>
            </a:pPr>
            <a:r>
              <a:rPr b="0" i="0" lang="en-US" sz="1600" u="none" cap="none" strike="noStrike">
                <a:solidFill>
                  <a:schemeClr val="dk1"/>
                </a:solidFill>
                <a:latin typeface="Arial"/>
                <a:ea typeface="Arial"/>
                <a:cs typeface="Arial"/>
                <a:sym typeface="Arial"/>
              </a:rPr>
              <a:t>In this way, the color and size of points can be used to convey information in the visualization, in order to illustrate multidimensional data.</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08" name="Google Shape;408;p34"/>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BASIC ERRORBARS</a:t>
            </a:r>
            <a:endParaRPr/>
          </a:p>
          <a:p>
            <a:pPr indent="-182880" lvl="0" marL="182880" rtl="0" algn="just">
              <a:spcBef>
                <a:spcPts val="480"/>
              </a:spcBef>
              <a:spcAft>
                <a:spcPts val="0"/>
              </a:spcAft>
              <a:buSzPts val="2040"/>
              <a:buChar char="•"/>
            </a:pPr>
            <a:r>
              <a:rPr lang="en-US"/>
              <a:t>A basic errorbar can be created with a single Matplotlib function call:</a:t>
            </a:r>
            <a:endParaRPr/>
          </a:p>
          <a:p>
            <a:pPr indent="-53339" lvl="0" marL="182880" rtl="0" algn="just">
              <a:spcBef>
                <a:spcPts val="480"/>
              </a:spcBef>
              <a:spcAft>
                <a:spcPts val="0"/>
              </a:spcAft>
              <a:buSzPts val="2040"/>
              <a:buNone/>
            </a:pPr>
            <a:r>
              <a:t/>
            </a:r>
            <a:endParaRPr/>
          </a:p>
          <a:p>
            <a:pPr indent="0" lvl="0" marL="0" rtl="0" algn="l">
              <a:spcBef>
                <a:spcPts val="400"/>
              </a:spcBef>
              <a:spcAft>
                <a:spcPts val="0"/>
              </a:spcAft>
              <a:buSzPts val="1700"/>
              <a:buNone/>
            </a:pPr>
            <a:r>
              <a:rPr b="1" lang="en-US" sz="2000"/>
              <a:t>%matplotlib</a:t>
            </a:r>
            <a:endParaRPr b="1" sz="2000"/>
          </a:p>
          <a:p>
            <a:pPr indent="0" lvl="0" marL="0" rtl="0" algn="l">
              <a:spcBef>
                <a:spcPts val="400"/>
              </a:spcBef>
              <a:spcAft>
                <a:spcPts val="0"/>
              </a:spcAft>
              <a:buSzPts val="1700"/>
              <a:buNone/>
            </a:pPr>
            <a:r>
              <a:rPr b="1" lang="en-US" sz="2000"/>
              <a:t>import matplotlib.pyplot as plt</a:t>
            </a:r>
            <a:endParaRPr b="1" sz="2000"/>
          </a:p>
          <a:p>
            <a:pPr indent="0" lvl="0" marL="0" rtl="0" algn="l">
              <a:spcBef>
                <a:spcPts val="400"/>
              </a:spcBef>
              <a:spcAft>
                <a:spcPts val="0"/>
              </a:spcAft>
              <a:buSzPts val="1700"/>
              <a:buNone/>
            </a:pPr>
            <a:r>
              <a:rPr b="1" lang="en-US" sz="2000"/>
              <a:t>plt.style.use('seaborn-whitegrid')</a:t>
            </a:r>
            <a:endParaRPr/>
          </a:p>
          <a:p>
            <a:pPr indent="0" lvl="0" marL="0" rtl="0" algn="l">
              <a:spcBef>
                <a:spcPts val="400"/>
              </a:spcBef>
              <a:spcAft>
                <a:spcPts val="0"/>
              </a:spcAft>
              <a:buSzPts val="1700"/>
              <a:buNone/>
            </a:pPr>
            <a:r>
              <a:rPr b="1" lang="en-US" sz="2000"/>
              <a:t>import numpy as np</a:t>
            </a:r>
            <a:endParaRPr b="1" sz="2000"/>
          </a:p>
          <a:p>
            <a:pPr indent="0" lvl="0" marL="0" rtl="0" algn="l">
              <a:spcBef>
                <a:spcPts val="400"/>
              </a:spcBef>
              <a:spcAft>
                <a:spcPts val="0"/>
              </a:spcAft>
              <a:buSzPts val="1700"/>
              <a:buNone/>
            </a:pPr>
            <a:r>
              <a:rPr b="1" lang="en-US" sz="2000"/>
              <a:t>x = np.linspace(0, 10, 50)</a:t>
            </a:r>
            <a:endParaRPr/>
          </a:p>
          <a:p>
            <a:pPr indent="0" lvl="0" marL="0" rtl="0" algn="l">
              <a:spcBef>
                <a:spcPts val="400"/>
              </a:spcBef>
              <a:spcAft>
                <a:spcPts val="0"/>
              </a:spcAft>
              <a:buSzPts val="1700"/>
              <a:buNone/>
            </a:pPr>
            <a:r>
              <a:rPr b="1" lang="en-US" sz="2000"/>
              <a:t>dy = 0.8</a:t>
            </a:r>
            <a:endParaRPr/>
          </a:p>
          <a:p>
            <a:pPr indent="0" lvl="0" marL="0" rtl="0" algn="l">
              <a:spcBef>
                <a:spcPts val="400"/>
              </a:spcBef>
              <a:spcAft>
                <a:spcPts val="0"/>
              </a:spcAft>
              <a:buSzPts val="1700"/>
              <a:buNone/>
            </a:pPr>
            <a:r>
              <a:rPr b="1" lang="en-US" sz="2000"/>
              <a:t>y = np.sin(x) + dy * np.random.randn(50)</a:t>
            </a:r>
            <a:endParaRPr/>
          </a:p>
          <a:p>
            <a:pPr indent="0" lvl="0" marL="0" rtl="0" algn="l">
              <a:spcBef>
                <a:spcPts val="400"/>
              </a:spcBef>
              <a:spcAft>
                <a:spcPts val="0"/>
              </a:spcAft>
              <a:buSzPts val="1700"/>
              <a:buNone/>
            </a:pPr>
            <a:r>
              <a:rPr b="1" lang="en-US" sz="2000"/>
              <a:t>plt.errorbar(x, y, yerr=dy, fmt='.k');</a:t>
            </a:r>
            <a:endParaRPr/>
          </a:p>
        </p:txBody>
      </p:sp>
      <p:sp>
        <p:nvSpPr>
          <p:cNvPr id="409" name="Google Shape;409;p3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10" name="Google Shape;410;p34"/>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411" name="Google Shape;411;p34"/>
          <p:cNvPicPr preferRelativeResize="0"/>
          <p:nvPr/>
        </p:nvPicPr>
        <p:blipFill rotWithShape="1">
          <a:blip r:embed="rId3">
            <a:alphaModFix/>
          </a:blip>
          <a:srcRect b="34374" l="35945" r="36530" t="33334"/>
          <a:stretch/>
        </p:blipFill>
        <p:spPr>
          <a:xfrm>
            <a:off x="5139813" y="2667000"/>
            <a:ext cx="3927987" cy="2590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18" name="Google Shape;418;p35"/>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BASIC ERRORBARS</a:t>
            </a:r>
            <a:endParaRPr b="1">
              <a:latin typeface="Bodoni"/>
              <a:ea typeface="Bodoni"/>
              <a:cs typeface="Bodoni"/>
              <a:sym typeface="Bodoni"/>
            </a:endParaRPr>
          </a:p>
          <a:p>
            <a:pPr indent="-182880" lvl="0" marL="182880" rtl="0" algn="just">
              <a:spcBef>
                <a:spcPts val="480"/>
              </a:spcBef>
              <a:spcAft>
                <a:spcPts val="0"/>
              </a:spcAft>
              <a:buSzPts val="2040"/>
              <a:buChar char="•"/>
            </a:pPr>
            <a:r>
              <a:rPr lang="en-US"/>
              <a:t>I often find it helpful, especially in crowded plots, to make the errorbars lighter than the points themselves:</a:t>
            </a:r>
            <a:endParaRPr/>
          </a:p>
          <a:p>
            <a:pPr indent="-53339" lvl="0" marL="182880" rtl="0" algn="just">
              <a:spcBef>
                <a:spcPts val="480"/>
              </a:spcBef>
              <a:spcAft>
                <a:spcPts val="0"/>
              </a:spcAft>
              <a:buSzPts val="2040"/>
              <a:buNone/>
            </a:pPr>
            <a:r>
              <a:t/>
            </a:r>
            <a:endParaRPr/>
          </a:p>
          <a:p>
            <a:pPr indent="0" lvl="0" marL="0" rtl="0" algn="l">
              <a:spcBef>
                <a:spcPts val="400"/>
              </a:spcBef>
              <a:spcAft>
                <a:spcPts val="0"/>
              </a:spcAft>
              <a:buSzPts val="1700"/>
              <a:buNone/>
            </a:pPr>
            <a:r>
              <a:rPr b="1" lang="en-US" sz="2000"/>
              <a:t>plt.errorbar(x, y, yerr=dy, fmt='o', color='black', ecolor='lightgray', elinewidth=3, capsize=0);</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In addition to these options, you can also specify horizontal errorbars (xerr), onesided errorbars, and many other variants.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For more information on the options available, refer to the docstring of plt.errorbar.</a:t>
            </a:r>
            <a:endParaRPr/>
          </a:p>
        </p:txBody>
      </p:sp>
      <p:sp>
        <p:nvSpPr>
          <p:cNvPr id="419" name="Google Shape;419;p3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20" name="Google Shape;420;p35"/>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421" name="Google Shape;421;p35"/>
          <p:cNvPicPr preferRelativeResize="0"/>
          <p:nvPr/>
        </p:nvPicPr>
        <p:blipFill rotWithShape="1">
          <a:blip r:embed="rId3">
            <a:alphaModFix/>
          </a:blip>
          <a:srcRect b="33333" l="36530" r="37116" t="34374"/>
          <a:stretch/>
        </p:blipFill>
        <p:spPr>
          <a:xfrm>
            <a:off x="6400800" y="3048000"/>
            <a:ext cx="2438400" cy="16797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28" name="Google Shape;428;p36"/>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HISTOGRAMS, BINNINGS, AND DENSITY</a:t>
            </a:r>
            <a:endParaRPr/>
          </a:p>
          <a:p>
            <a:pPr indent="-182880" lvl="0" marL="182880" rtl="0" algn="l">
              <a:spcBef>
                <a:spcPts val="480"/>
              </a:spcBef>
              <a:spcAft>
                <a:spcPts val="0"/>
              </a:spcAft>
              <a:buSzPts val="2040"/>
              <a:buChar char="•"/>
            </a:pPr>
            <a:r>
              <a:rPr lang="en-US"/>
              <a:t>A simple histogram can be a great first step in understanding a dataset. </a:t>
            </a:r>
            <a:endParaRPr/>
          </a:p>
          <a:p>
            <a:pPr indent="-53339" lvl="0" marL="182880" rtl="0" algn="l">
              <a:spcBef>
                <a:spcPts val="480"/>
              </a:spcBef>
              <a:spcAft>
                <a:spcPts val="0"/>
              </a:spcAft>
              <a:buSzPts val="2040"/>
              <a:buNone/>
            </a:pPr>
            <a:r>
              <a:t/>
            </a:r>
            <a:endParaRPr/>
          </a:p>
          <a:p>
            <a:pPr indent="0" lvl="0" marL="0" rtl="0" algn="l">
              <a:spcBef>
                <a:spcPts val="400"/>
              </a:spcBef>
              <a:spcAft>
                <a:spcPts val="0"/>
              </a:spcAft>
              <a:buSzPts val="1700"/>
              <a:buNone/>
            </a:pPr>
            <a:r>
              <a:rPr b="1" lang="en-US" sz="2000"/>
              <a:t>import numpy as np</a:t>
            </a:r>
            <a:endParaRPr b="1" sz="2000"/>
          </a:p>
          <a:p>
            <a:pPr indent="0" lvl="0" marL="0" rtl="0" algn="l">
              <a:spcBef>
                <a:spcPts val="400"/>
              </a:spcBef>
              <a:spcAft>
                <a:spcPts val="0"/>
              </a:spcAft>
              <a:buSzPts val="1700"/>
              <a:buNone/>
            </a:pPr>
            <a:r>
              <a:rPr b="1" lang="en-US" sz="2000"/>
              <a:t>import matplotlib.pyplot as plt</a:t>
            </a:r>
            <a:endParaRPr b="1" sz="2000"/>
          </a:p>
          <a:p>
            <a:pPr indent="0" lvl="0" marL="0" rtl="0" algn="l">
              <a:spcBef>
                <a:spcPts val="400"/>
              </a:spcBef>
              <a:spcAft>
                <a:spcPts val="0"/>
              </a:spcAft>
              <a:buSzPts val="1700"/>
              <a:buNone/>
            </a:pPr>
            <a:r>
              <a:rPr b="1" lang="en-US" sz="2000"/>
              <a:t>plt.style.use('seaborn-white')</a:t>
            </a:r>
            <a:endParaRPr/>
          </a:p>
          <a:p>
            <a:pPr indent="0" lvl="0" marL="0" rtl="0" algn="l">
              <a:spcBef>
                <a:spcPts val="400"/>
              </a:spcBef>
              <a:spcAft>
                <a:spcPts val="0"/>
              </a:spcAft>
              <a:buSzPts val="1700"/>
              <a:buNone/>
            </a:pPr>
            <a:r>
              <a:rPr b="1" lang="en-US" sz="2000"/>
              <a:t>data = np.random.randn(1000)</a:t>
            </a:r>
            <a:endParaRPr/>
          </a:p>
          <a:p>
            <a:pPr indent="0" lvl="0" marL="0" rtl="0" algn="l">
              <a:spcBef>
                <a:spcPts val="400"/>
              </a:spcBef>
              <a:spcAft>
                <a:spcPts val="0"/>
              </a:spcAft>
              <a:buSzPts val="1700"/>
              <a:buNone/>
            </a:pPr>
            <a:r>
              <a:rPr b="1" lang="en-US" sz="2000"/>
              <a:t>plt.hist(data);</a:t>
            </a:r>
            <a:endParaRPr/>
          </a:p>
        </p:txBody>
      </p:sp>
      <p:sp>
        <p:nvSpPr>
          <p:cNvPr id="429" name="Google Shape;429;p3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30" name="Google Shape;430;p36"/>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431" name="Google Shape;431;p36"/>
          <p:cNvPicPr preferRelativeResize="0"/>
          <p:nvPr/>
        </p:nvPicPr>
        <p:blipFill rotWithShape="1">
          <a:blip r:embed="rId3">
            <a:alphaModFix/>
          </a:blip>
          <a:srcRect b="34374" l="35945" r="36530" t="34375"/>
          <a:stretch/>
        </p:blipFill>
        <p:spPr>
          <a:xfrm>
            <a:off x="4228011" y="2286000"/>
            <a:ext cx="4724400" cy="30155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7"/>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38" name="Google Shape;438;p37"/>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HISTOGRAMS, BINNINGS, AND DENSITY</a:t>
            </a:r>
            <a:endParaRPr/>
          </a:p>
          <a:p>
            <a:pPr indent="-182880" lvl="0" marL="182880" rtl="0" algn="just">
              <a:spcBef>
                <a:spcPts val="480"/>
              </a:spcBef>
              <a:spcAft>
                <a:spcPts val="0"/>
              </a:spcAft>
              <a:buSzPts val="2040"/>
              <a:buChar char="•"/>
            </a:pPr>
            <a:r>
              <a:rPr lang="en-US"/>
              <a:t>The hist() function has many options to tune both the calculation and the display</a:t>
            </a:r>
            <a:endParaRPr/>
          </a:p>
          <a:p>
            <a:pPr indent="0" lvl="0" marL="0" rtl="0" algn="l">
              <a:spcBef>
                <a:spcPts val="480"/>
              </a:spcBef>
              <a:spcAft>
                <a:spcPts val="0"/>
              </a:spcAft>
              <a:buSzPts val="2040"/>
              <a:buNone/>
            </a:pPr>
            <a:r>
              <a:t/>
            </a:r>
            <a:endParaRPr b="1"/>
          </a:p>
          <a:p>
            <a:pPr indent="0" lvl="0" marL="0" rtl="0" algn="l">
              <a:spcBef>
                <a:spcPts val="400"/>
              </a:spcBef>
              <a:spcAft>
                <a:spcPts val="0"/>
              </a:spcAft>
              <a:buSzPts val="1700"/>
              <a:buNone/>
            </a:pPr>
            <a:r>
              <a:rPr b="1" lang="en-US" sz="2000"/>
              <a:t>plt.hist(data, bins=30, normed=True, alpha=0.5, histtype='stepfilled', color='steelblue', edgecolor='none');</a:t>
            </a:r>
            <a:endParaRPr/>
          </a:p>
        </p:txBody>
      </p:sp>
      <p:sp>
        <p:nvSpPr>
          <p:cNvPr id="439" name="Google Shape;439;p3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40" name="Google Shape;440;p37"/>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441" name="Google Shape;441;p37"/>
          <p:cNvPicPr preferRelativeResize="0"/>
          <p:nvPr/>
        </p:nvPicPr>
        <p:blipFill rotWithShape="1">
          <a:blip r:embed="rId3">
            <a:alphaModFix/>
          </a:blip>
          <a:srcRect b="34374" l="35944" r="37116" t="34375"/>
          <a:stretch/>
        </p:blipFill>
        <p:spPr>
          <a:xfrm>
            <a:off x="3886200" y="3497533"/>
            <a:ext cx="5029200" cy="32799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38"/>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48" name="Google Shape;448;p38"/>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HISTOGRAMS, BINNINGS, AND DENSITY</a:t>
            </a:r>
            <a:endParaRPr/>
          </a:p>
          <a:p>
            <a:pPr indent="-182880" lvl="0" marL="182880" rtl="0" algn="just">
              <a:spcBef>
                <a:spcPts val="480"/>
              </a:spcBef>
              <a:spcAft>
                <a:spcPts val="0"/>
              </a:spcAft>
              <a:buSzPts val="2040"/>
              <a:buChar char="•"/>
            </a:pPr>
            <a:r>
              <a:rPr lang="en-US"/>
              <a:t>The combination of histtype='stepfilled' along with some transparency alpha is very useful when comparing histograms of several distributions:</a:t>
            </a:r>
            <a:endParaRPr/>
          </a:p>
          <a:p>
            <a:pPr indent="0" lvl="0" marL="0" rtl="0" algn="l">
              <a:spcBef>
                <a:spcPts val="400"/>
              </a:spcBef>
              <a:spcAft>
                <a:spcPts val="0"/>
              </a:spcAft>
              <a:buSzPts val="1700"/>
              <a:buNone/>
            </a:pPr>
            <a:r>
              <a:t/>
            </a:r>
            <a:endParaRPr b="1" sz="2000"/>
          </a:p>
          <a:p>
            <a:pPr indent="0" lvl="0" marL="0" rtl="0" algn="l">
              <a:spcBef>
                <a:spcPts val="400"/>
              </a:spcBef>
              <a:spcAft>
                <a:spcPts val="0"/>
              </a:spcAft>
              <a:buSzPts val="1700"/>
              <a:buNone/>
            </a:pPr>
            <a:r>
              <a:rPr b="1" lang="en-US" sz="2000"/>
              <a:t>x1 = np.random.normal(0, 0.8, 1000)</a:t>
            </a:r>
            <a:endParaRPr/>
          </a:p>
          <a:p>
            <a:pPr indent="0" lvl="0" marL="0" rtl="0" algn="l">
              <a:spcBef>
                <a:spcPts val="400"/>
              </a:spcBef>
              <a:spcAft>
                <a:spcPts val="0"/>
              </a:spcAft>
              <a:buSzPts val="1700"/>
              <a:buNone/>
            </a:pPr>
            <a:r>
              <a:rPr b="1" lang="en-US" sz="2000"/>
              <a:t>x2 = np.random.normal(-2, 1, 1000)</a:t>
            </a:r>
            <a:endParaRPr/>
          </a:p>
          <a:p>
            <a:pPr indent="0" lvl="0" marL="0" rtl="0" algn="l">
              <a:spcBef>
                <a:spcPts val="400"/>
              </a:spcBef>
              <a:spcAft>
                <a:spcPts val="0"/>
              </a:spcAft>
              <a:buSzPts val="1700"/>
              <a:buNone/>
            </a:pPr>
            <a:r>
              <a:rPr b="1" lang="en-US" sz="2000"/>
              <a:t>x3 = np.random.normal(3, 2, 1000)</a:t>
            </a:r>
            <a:endParaRPr/>
          </a:p>
          <a:p>
            <a:pPr indent="0" lvl="0" marL="0" rtl="0" algn="l">
              <a:spcBef>
                <a:spcPts val="400"/>
              </a:spcBef>
              <a:spcAft>
                <a:spcPts val="0"/>
              </a:spcAft>
              <a:buSzPts val="1700"/>
              <a:buNone/>
            </a:pPr>
            <a:r>
              <a:rPr b="1" lang="en-US" sz="2000"/>
              <a:t>kwargs = dict(histtype='stepfilled', alpha=0.3, normed=True, bins=40)</a:t>
            </a:r>
            <a:endParaRPr/>
          </a:p>
          <a:p>
            <a:pPr indent="0" lvl="0" marL="0" rtl="0" algn="l">
              <a:spcBef>
                <a:spcPts val="400"/>
              </a:spcBef>
              <a:spcAft>
                <a:spcPts val="0"/>
              </a:spcAft>
              <a:buSzPts val="1700"/>
              <a:buNone/>
            </a:pPr>
            <a:r>
              <a:rPr b="1" lang="en-US" sz="2000"/>
              <a:t>plt.hist(x1, **kwargs)</a:t>
            </a:r>
            <a:endParaRPr/>
          </a:p>
          <a:p>
            <a:pPr indent="0" lvl="0" marL="0" rtl="0" algn="l">
              <a:spcBef>
                <a:spcPts val="400"/>
              </a:spcBef>
              <a:spcAft>
                <a:spcPts val="0"/>
              </a:spcAft>
              <a:buSzPts val="1700"/>
              <a:buNone/>
            </a:pPr>
            <a:r>
              <a:rPr b="1" lang="en-US" sz="2000"/>
              <a:t>plt.hist(x2, **kwargs)</a:t>
            </a:r>
            <a:endParaRPr/>
          </a:p>
          <a:p>
            <a:pPr indent="0" lvl="0" marL="0" rtl="0" algn="l">
              <a:spcBef>
                <a:spcPts val="400"/>
              </a:spcBef>
              <a:spcAft>
                <a:spcPts val="0"/>
              </a:spcAft>
              <a:buSzPts val="1700"/>
              <a:buNone/>
            </a:pPr>
            <a:r>
              <a:rPr b="1" lang="en-US" sz="2000"/>
              <a:t>plt.hist(x3, **kwargs);</a:t>
            </a:r>
            <a:endParaRPr/>
          </a:p>
        </p:txBody>
      </p:sp>
      <p:sp>
        <p:nvSpPr>
          <p:cNvPr id="449" name="Google Shape;449;p3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50" name="Google Shape;450;p38"/>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451" name="Google Shape;451;p38"/>
          <p:cNvPicPr preferRelativeResize="0"/>
          <p:nvPr/>
        </p:nvPicPr>
        <p:blipFill rotWithShape="1">
          <a:blip r:embed="rId3">
            <a:alphaModFix/>
          </a:blip>
          <a:srcRect b="34374" l="35945" r="36530" t="34375"/>
          <a:stretch/>
        </p:blipFill>
        <p:spPr>
          <a:xfrm>
            <a:off x="5181600" y="4343399"/>
            <a:ext cx="3886200" cy="248055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58" name="Google Shape;458;p39"/>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HISTOGRAMS, BINNINGS, AND DENSITY</a:t>
            </a:r>
            <a:endParaRPr/>
          </a:p>
          <a:p>
            <a:pPr indent="-182880" lvl="0" marL="182880" rtl="0" algn="just">
              <a:spcBef>
                <a:spcPts val="480"/>
              </a:spcBef>
              <a:spcAft>
                <a:spcPts val="0"/>
              </a:spcAft>
              <a:buSzPts val="2040"/>
              <a:buChar char="•"/>
            </a:pPr>
            <a:r>
              <a:rPr lang="en-US"/>
              <a:t>To simply compute the histogram (that is, count the number of points in a given bin) and not display it, the np.histogram() function is available:</a:t>
            </a:r>
            <a:endParaRPr/>
          </a:p>
          <a:p>
            <a:pPr indent="-53339" lvl="0" marL="182880" rtl="0" algn="l">
              <a:spcBef>
                <a:spcPts val="480"/>
              </a:spcBef>
              <a:spcAft>
                <a:spcPts val="0"/>
              </a:spcAft>
              <a:buSzPts val="2040"/>
              <a:buNone/>
            </a:pPr>
            <a:r>
              <a:t/>
            </a:r>
            <a:endParaRPr/>
          </a:p>
          <a:p>
            <a:pPr indent="0" lvl="0" marL="0" rtl="0" algn="l">
              <a:spcBef>
                <a:spcPts val="480"/>
              </a:spcBef>
              <a:spcAft>
                <a:spcPts val="0"/>
              </a:spcAft>
              <a:buSzPts val="2040"/>
              <a:buNone/>
            </a:pPr>
            <a:r>
              <a:rPr b="1" lang="en-US"/>
              <a:t>counts, bin_edges = np.histogram(data, bins=5)</a:t>
            </a:r>
            <a:endParaRPr b="1"/>
          </a:p>
        </p:txBody>
      </p:sp>
      <p:sp>
        <p:nvSpPr>
          <p:cNvPr id="459" name="Google Shape;459;p3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0" name="Google Shape;460;p39"/>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4"/>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21" name="Google Shape;121;p4"/>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INTRODUCTION</a:t>
            </a:r>
            <a:endParaRPr/>
          </a:p>
          <a:p>
            <a:pPr indent="-182880" lvl="0" marL="182880" rtl="0" algn="just">
              <a:spcBef>
                <a:spcPts val="480"/>
              </a:spcBef>
              <a:spcAft>
                <a:spcPts val="0"/>
              </a:spcAft>
              <a:buSzPts val="2040"/>
              <a:buChar char="•"/>
            </a:pPr>
            <a:r>
              <a:rPr lang="en-US"/>
              <a:t>It received an early boost when it was adopted as the plotting package of choice of the Space Telescope Science Institute (the folks behind the Hubble Telescope), which financially supported Matplotlib’s development and greatly expanded its capabilities.</a:t>
            </a:r>
            <a:endParaRPr>
              <a:latin typeface="Bodoni"/>
              <a:ea typeface="Bodoni"/>
              <a:cs typeface="Bodoni"/>
              <a:sym typeface="Bodoni"/>
            </a:endParaRPr>
          </a:p>
        </p:txBody>
      </p:sp>
      <p:sp>
        <p:nvSpPr>
          <p:cNvPr id="122" name="Google Shape;122;p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3" name="Google Shape;123;p4"/>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67" name="Google Shape;467;p40"/>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HISTOGRAMS, BINNINGS, AND DENSITY</a:t>
            </a:r>
            <a:endParaRPr/>
          </a:p>
          <a:p>
            <a:pPr indent="0" lvl="0" marL="0" rtl="0" algn="l">
              <a:spcBef>
                <a:spcPts val="480"/>
              </a:spcBef>
              <a:spcAft>
                <a:spcPts val="0"/>
              </a:spcAft>
              <a:buSzPts val="2040"/>
              <a:buNone/>
            </a:pPr>
            <a:r>
              <a:rPr b="1" lang="en-US"/>
              <a:t>Two-Dimensional Histograms and Binnings</a:t>
            </a:r>
            <a:endParaRPr b="1"/>
          </a:p>
          <a:p>
            <a:pPr indent="-53339" lvl="0" marL="182880" rtl="0" algn="l">
              <a:spcBef>
                <a:spcPts val="480"/>
              </a:spcBef>
              <a:spcAft>
                <a:spcPts val="0"/>
              </a:spcAft>
              <a:buSzPts val="2040"/>
              <a:buNone/>
            </a:pPr>
            <a:r>
              <a:t/>
            </a:r>
            <a:endParaRPr/>
          </a:p>
          <a:p>
            <a:pPr indent="0" lvl="0" marL="0" rtl="0" algn="l">
              <a:spcBef>
                <a:spcPts val="400"/>
              </a:spcBef>
              <a:spcAft>
                <a:spcPts val="0"/>
              </a:spcAft>
              <a:buSzPts val="1700"/>
              <a:buNone/>
            </a:pPr>
            <a:r>
              <a:rPr b="1" lang="en-US" sz="2000"/>
              <a:t>mean = [0, 0]</a:t>
            </a:r>
            <a:endParaRPr/>
          </a:p>
          <a:p>
            <a:pPr indent="0" lvl="0" marL="0" rtl="0" algn="l">
              <a:spcBef>
                <a:spcPts val="400"/>
              </a:spcBef>
              <a:spcAft>
                <a:spcPts val="0"/>
              </a:spcAft>
              <a:buSzPts val="1700"/>
              <a:buNone/>
            </a:pPr>
            <a:r>
              <a:rPr b="1" lang="en-US" sz="2000"/>
              <a:t>cov = [[1, 1], [1, 2]]</a:t>
            </a:r>
            <a:endParaRPr/>
          </a:p>
          <a:p>
            <a:pPr indent="0" lvl="0" marL="0" rtl="0" algn="l">
              <a:spcBef>
                <a:spcPts val="400"/>
              </a:spcBef>
              <a:spcAft>
                <a:spcPts val="0"/>
              </a:spcAft>
              <a:buSzPts val="1700"/>
              <a:buNone/>
            </a:pPr>
            <a:r>
              <a:rPr b="1" lang="en-US" sz="2000"/>
              <a:t>x, y = np.random.multivariate_normal(mean, cov, 10000).T</a:t>
            </a:r>
            <a:endParaRPr/>
          </a:p>
          <a:p>
            <a:pPr indent="0" lvl="0" marL="0" rtl="0" algn="l">
              <a:spcBef>
                <a:spcPts val="400"/>
              </a:spcBef>
              <a:spcAft>
                <a:spcPts val="0"/>
              </a:spcAft>
              <a:buSzPts val="1700"/>
              <a:buNone/>
            </a:pPr>
            <a:r>
              <a:rPr b="1" lang="en-US" sz="2000"/>
              <a:t>plt.hist2d(x, y, bins=30, cmap='Blues')</a:t>
            </a:r>
            <a:endParaRPr/>
          </a:p>
          <a:p>
            <a:pPr indent="0" lvl="0" marL="0" rtl="0" algn="l">
              <a:spcBef>
                <a:spcPts val="400"/>
              </a:spcBef>
              <a:spcAft>
                <a:spcPts val="0"/>
              </a:spcAft>
              <a:buSzPts val="1700"/>
              <a:buNone/>
            </a:pPr>
            <a:r>
              <a:rPr b="1" lang="en-US" sz="2000"/>
              <a:t>cb = plt.colorbar()</a:t>
            </a:r>
            <a:endParaRPr/>
          </a:p>
          <a:p>
            <a:pPr indent="0" lvl="0" marL="0" rtl="0" algn="l">
              <a:spcBef>
                <a:spcPts val="400"/>
              </a:spcBef>
              <a:spcAft>
                <a:spcPts val="0"/>
              </a:spcAft>
              <a:buSzPts val="1700"/>
              <a:buNone/>
            </a:pPr>
            <a:r>
              <a:rPr b="1" lang="en-US" sz="2000"/>
              <a:t>cb.set_label('counts in bin')</a:t>
            </a:r>
            <a:endParaRPr/>
          </a:p>
        </p:txBody>
      </p:sp>
      <p:sp>
        <p:nvSpPr>
          <p:cNvPr id="468" name="Google Shape;468;p4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9" name="Google Shape;469;p40"/>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470" name="Google Shape;470;p40"/>
          <p:cNvPicPr preferRelativeResize="0"/>
          <p:nvPr/>
        </p:nvPicPr>
        <p:blipFill rotWithShape="1">
          <a:blip r:embed="rId3">
            <a:alphaModFix/>
          </a:blip>
          <a:srcRect b="34374" l="36530" r="37116" t="33334"/>
          <a:stretch/>
        </p:blipFill>
        <p:spPr>
          <a:xfrm>
            <a:off x="4800600" y="3689773"/>
            <a:ext cx="4267200" cy="293962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1"/>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77" name="Google Shape;477;p41"/>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HISTOGRAMS, BINNINGS, AND DENSITY</a:t>
            </a:r>
            <a:endParaRPr/>
          </a:p>
          <a:p>
            <a:pPr indent="0" lvl="0" marL="0" rtl="0" algn="l">
              <a:spcBef>
                <a:spcPts val="480"/>
              </a:spcBef>
              <a:spcAft>
                <a:spcPts val="0"/>
              </a:spcAft>
              <a:buSzPts val="2040"/>
              <a:buNone/>
            </a:pPr>
            <a:r>
              <a:rPr b="1" lang="en-US"/>
              <a:t>Two-Dimensional Histograms and Binnings</a:t>
            </a:r>
            <a:endParaRPr b="1"/>
          </a:p>
          <a:p>
            <a:pPr indent="-53339" lvl="0" marL="182880" rtl="0" algn="l">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plt.hist2d has a counterpart in np.histogram2d, which can be used as follows:</a:t>
            </a:r>
            <a:endParaRPr/>
          </a:p>
          <a:p>
            <a:pPr indent="-53339" lvl="0" marL="182880" rtl="0" algn="l">
              <a:spcBef>
                <a:spcPts val="480"/>
              </a:spcBef>
              <a:spcAft>
                <a:spcPts val="0"/>
              </a:spcAft>
              <a:buSzPts val="2040"/>
              <a:buNone/>
            </a:pPr>
            <a:r>
              <a:t/>
            </a:r>
            <a:endParaRPr/>
          </a:p>
          <a:p>
            <a:pPr indent="0" lvl="0" marL="0" rtl="0" algn="l">
              <a:spcBef>
                <a:spcPts val="400"/>
              </a:spcBef>
              <a:spcAft>
                <a:spcPts val="0"/>
              </a:spcAft>
              <a:buSzPts val="1700"/>
              <a:buNone/>
            </a:pPr>
            <a:r>
              <a:rPr b="1" lang="en-US" sz="2000"/>
              <a:t>counts, xedges, yedges = np.histogram2d(x, y, bins=30)</a:t>
            </a:r>
            <a:endParaRPr b="1" sz="2000"/>
          </a:p>
        </p:txBody>
      </p:sp>
      <p:sp>
        <p:nvSpPr>
          <p:cNvPr id="478" name="Google Shape;478;p4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79" name="Google Shape;479;p41"/>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2"/>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86" name="Google Shape;486;p42"/>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182880" lvl="0" marL="182880" rtl="0" algn="just">
              <a:spcBef>
                <a:spcPts val="480"/>
              </a:spcBef>
              <a:spcAft>
                <a:spcPts val="0"/>
              </a:spcAft>
              <a:buSzPts val="2040"/>
              <a:buChar char="•"/>
            </a:pPr>
            <a:r>
              <a:rPr lang="en-US"/>
              <a:t>Sometimes it is helpful to compare different views of data side by side. To this end, Matplotlib has the concept of </a:t>
            </a:r>
            <a:r>
              <a:rPr i="1" lang="en-US"/>
              <a:t>subplots</a:t>
            </a:r>
            <a:r>
              <a:rPr lang="en-US"/>
              <a:t>: groups of smaller axes that can exist together within a single figure.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These subplots might be insets, grids of plots, or other more complicated layouts. In this section, we’ll explore four routines for creating subplots in Matplotlib. </a:t>
            </a:r>
            <a:endParaRPr/>
          </a:p>
        </p:txBody>
      </p:sp>
      <p:sp>
        <p:nvSpPr>
          <p:cNvPr id="487" name="Google Shape;487;p4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88" name="Google Shape;488;p42"/>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43"/>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495" name="Google Shape;495;p43"/>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plt.axes: Subplots by Hand</a:t>
            </a:r>
            <a:endParaRPr/>
          </a:p>
          <a:p>
            <a:pPr indent="-182880" lvl="0" marL="182880" rtl="0" algn="just">
              <a:spcBef>
                <a:spcPts val="480"/>
              </a:spcBef>
              <a:spcAft>
                <a:spcPts val="0"/>
              </a:spcAft>
              <a:buSzPts val="2040"/>
              <a:buChar char="•"/>
            </a:pPr>
            <a:r>
              <a:rPr lang="en-US"/>
              <a:t>The most basic method of creating an axes is to use the plt.axes function. As we’ve seen previously, by default this creates a standard axes object that fills the entire figure.</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plt.axes also takes an optional argument that is a list of four numbers in the figure coordinate system. These numbers represent [</a:t>
            </a:r>
            <a:r>
              <a:rPr i="1" lang="en-US"/>
              <a:t>bottom</a:t>
            </a:r>
            <a:r>
              <a:rPr lang="en-US"/>
              <a:t>, </a:t>
            </a:r>
            <a:r>
              <a:rPr i="1" lang="en-US"/>
              <a:t>left</a:t>
            </a:r>
            <a:r>
              <a:rPr lang="en-US"/>
              <a:t>, </a:t>
            </a:r>
            <a:r>
              <a:rPr i="1" lang="en-US"/>
              <a:t>width</a:t>
            </a:r>
            <a:r>
              <a:rPr lang="en-US"/>
              <a:t>, </a:t>
            </a:r>
            <a:r>
              <a:rPr i="1" lang="en-US"/>
              <a:t>height</a:t>
            </a:r>
            <a:r>
              <a:rPr lang="en-US"/>
              <a:t>] in the figure coordinate system, which ranges from 0 at the bottom left of the figure to 1 at the top right of the figure.</a:t>
            </a:r>
            <a:endParaRPr/>
          </a:p>
        </p:txBody>
      </p:sp>
      <p:sp>
        <p:nvSpPr>
          <p:cNvPr id="496" name="Google Shape;496;p4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97" name="Google Shape;497;p43"/>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4"/>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04" name="Google Shape;504;p44"/>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plt.axes: Subplots by Hand</a:t>
            </a:r>
            <a:endParaRPr/>
          </a:p>
          <a:p>
            <a:pPr indent="-182880" lvl="0" marL="182880" rtl="0" algn="just">
              <a:spcBef>
                <a:spcPts val="480"/>
              </a:spcBef>
              <a:spcAft>
                <a:spcPts val="0"/>
              </a:spcAft>
              <a:buSzPts val="2040"/>
              <a:buChar char="•"/>
            </a:pPr>
            <a:r>
              <a:rPr lang="en-US"/>
              <a:t>For example, we might create an inset axes at the top-right corner of another axes by setting the </a:t>
            </a:r>
            <a:r>
              <a:rPr i="1" lang="en-US"/>
              <a:t>x </a:t>
            </a:r>
            <a:r>
              <a:rPr lang="en-US"/>
              <a:t>and </a:t>
            </a:r>
            <a:r>
              <a:rPr i="1" lang="en-US"/>
              <a:t>y </a:t>
            </a:r>
            <a:r>
              <a:rPr lang="en-US"/>
              <a:t>position to 0.65 (that is, starting at 65% of the width and 65% of the height of the figure) and the </a:t>
            </a:r>
            <a:r>
              <a:rPr i="1" lang="en-US"/>
              <a:t>x </a:t>
            </a:r>
            <a:r>
              <a:rPr lang="en-US"/>
              <a:t>and </a:t>
            </a:r>
            <a:r>
              <a:rPr i="1" lang="en-US"/>
              <a:t>y </a:t>
            </a:r>
            <a:r>
              <a:rPr lang="en-US"/>
              <a:t>extents to 0.2 (that is, the size of the axes is 20% of the width and 20% of the height of the figure). </a:t>
            </a:r>
            <a:endParaRPr/>
          </a:p>
          <a:p>
            <a:pPr indent="-53339" lvl="0" marL="182880" rtl="0" algn="just">
              <a:spcBef>
                <a:spcPts val="480"/>
              </a:spcBef>
              <a:spcAft>
                <a:spcPts val="0"/>
              </a:spcAft>
              <a:buSzPts val="2040"/>
              <a:buNone/>
            </a:pPr>
            <a:r>
              <a:t/>
            </a:r>
            <a:endParaRPr/>
          </a:p>
          <a:p>
            <a:pPr indent="0" lvl="0" marL="0" rtl="0" algn="l">
              <a:spcBef>
                <a:spcPts val="400"/>
              </a:spcBef>
              <a:spcAft>
                <a:spcPts val="0"/>
              </a:spcAft>
              <a:buSzPts val="1700"/>
              <a:buNone/>
            </a:pPr>
            <a:r>
              <a:rPr b="1" lang="en-US" sz="2000"/>
              <a:t>import matplotlib.pyplot as plt</a:t>
            </a:r>
            <a:endParaRPr b="1" sz="2000"/>
          </a:p>
          <a:p>
            <a:pPr indent="0" lvl="0" marL="0" rtl="0" algn="l">
              <a:spcBef>
                <a:spcPts val="400"/>
              </a:spcBef>
              <a:spcAft>
                <a:spcPts val="0"/>
              </a:spcAft>
              <a:buSzPts val="1700"/>
              <a:buNone/>
            </a:pPr>
            <a:r>
              <a:rPr b="1" lang="en-US" sz="2000"/>
              <a:t>plt.style.use('seaborn-white')</a:t>
            </a:r>
            <a:endParaRPr/>
          </a:p>
          <a:p>
            <a:pPr indent="0" lvl="0" marL="0" rtl="0" algn="l">
              <a:spcBef>
                <a:spcPts val="400"/>
              </a:spcBef>
              <a:spcAft>
                <a:spcPts val="0"/>
              </a:spcAft>
              <a:buSzPts val="1700"/>
              <a:buNone/>
            </a:pPr>
            <a:r>
              <a:rPr b="1" lang="en-US" sz="2000"/>
              <a:t>import numpy as np</a:t>
            </a:r>
            <a:endParaRPr sz="2000"/>
          </a:p>
          <a:p>
            <a:pPr indent="0" lvl="0" marL="0" rtl="0" algn="l">
              <a:spcBef>
                <a:spcPts val="400"/>
              </a:spcBef>
              <a:spcAft>
                <a:spcPts val="0"/>
              </a:spcAft>
              <a:buSzPts val="1700"/>
              <a:buNone/>
            </a:pPr>
            <a:r>
              <a:rPr b="1" lang="en-US" sz="2000"/>
              <a:t>ax1 = plt.axes() </a:t>
            </a:r>
            <a:r>
              <a:rPr b="1" i="1" lang="en-US" sz="2000"/>
              <a:t># standard axes</a:t>
            </a:r>
            <a:endParaRPr/>
          </a:p>
          <a:p>
            <a:pPr indent="0" lvl="0" marL="0" rtl="0" algn="l">
              <a:spcBef>
                <a:spcPts val="400"/>
              </a:spcBef>
              <a:spcAft>
                <a:spcPts val="0"/>
              </a:spcAft>
              <a:buSzPts val="1700"/>
              <a:buNone/>
            </a:pPr>
            <a:r>
              <a:rPr b="1" lang="en-US" sz="2000"/>
              <a:t>ax2 = plt.axes([0.65, 0.65, 0.2, 0.2])</a:t>
            </a:r>
            <a:endParaRPr/>
          </a:p>
        </p:txBody>
      </p:sp>
      <p:sp>
        <p:nvSpPr>
          <p:cNvPr id="505" name="Google Shape;505;p4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6" name="Google Shape;506;p44"/>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507" name="Google Shape;507;p44"/>
          <p:cNvPicPr preferRelativeResize="0"/>
          <p:nvPr/>
        </p:nvPicPr>
        <p:blipFill rotWithShape="1">
          <a:blip r:embed="rId3">
            <a:alphaModFix/>
          </a:blip>
          <a:srcRect b="34374" l="35945" r="36530" t="33333"/>
          <a:stretch/>
        </p:blipFill>
        <p:spPr>
          <a:xfrm>
            <a:off x="4433455" y="3797915"/>
            <a:ext cx="4481945" cy="29561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5"/>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14" name="Google Shape;514;p45"/>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plt.axes: Subplots by Hand</a:t>
            </a:r>
            <a:endParaRPr/>
          </a:p>
          <a:p>
            <a:pPr indent="-182880" lvl="0" marL="182880" rtl="0" algn="just">
              <a:spcBef>
                <a:spcPts val="480"/>
              </a:spcBef>
              <a:spcAft>
                <a:spcPts val="0"/>
              </a:spcAft>
              <a:buSzPts val="2040"/>
              <a:buChar char="•"/>
            </a:pPr>
            <a:r>
              <a:rPr lang="en-US"/>
              <a:t>The equivalent of this command within the object-oriented interface is fig.add_axes(). Let’s use this to create two vertically stacked axes:</a:t>
            </a:r>
            <a:endParaRPr/>
          </a:p>
          <a:p>
            <a:pPr indent="-53339" lvl="0" marL="182880" rtl="0" algn="just">
              <a:spcBef>
                <a:spcPts val="480"/>
              </a:spcBef>
              <a:spcAft>
                <a:spcPts val="0"/>
              </a:spcAft>
              <a:buSzPts val="2040"/>
              <a:buNone/>
            </a:pPr>
            <a:r>
              <a:t/>
            </a:r>
            <a:endParaRPr/>
          </a:p>
          <a:p>
            <a:pPr indent="0" lvl="0" marL="0" rtl="0" algn="l">
              <a:spcBef>
                <a:spcPts val="400"/>
              </a:spcBef>
              <a:spcAft>
                <a:spcPts val="0"/>
              </a:spcAft>
              <a:buSzPts val="1700"/>
              <a:buNone/>
            </a:pPr>
            <a:r>
              <a:rPr b="1" lang="en-US" sz="2000"/>
              <a:t>fig = plt.figure()</a:t>
            </a:r>
            <a:endParaRPr/>
          </a:p>
          <a:p>
            <a:pPr indent="0" lvl="0" marL="0" rtl="0" algn="l">
              <a:spcBef>
                <a:spcPts val="400"/>
              </a:spcBef>
              <a:spcAft>
                <a:spcPts val="0"/>
              </a:spcAft>
              <a:buSzPts val="1700"/>
              <a:buNone/>
            </a:pPr>
            <a:r>
              <a:rPr b="1" lang="en-US" sz="2000"/>
              <a:t>ax1 = fig.add_axes([0.1, 0.5, 0.8, 0.4],</a:t>
            </a:r>
            <a:endParaRPr/>
          </a:p>
          <a:p>
            <a:pPr indent="0" lvl="0" marL="0" rtl="0" algn="l">
              <a:spcBef>
                <a:spcPts val="400"/>
              </a:spcBef>
              <a:spcAft>
                <a:spcPts val="0"/>
              </a:spcAft>
              <a:buSzPts val="1700"/>
              <a:buNone/>
            </a:pPr>
            <a:r>
              <a:rPr b="1" lang="en-US" sz="2000"/>
              <a:t>xticklabels=[], ylim=(-1.2, 1.2))</a:t>
            </a:r>
            <a:endParaRPr/>
          </a:p>
          <a:p>
            <a:pPr indent="0" lvl="0" marL="0" rtl="0" algn="l">
              <a:spcBef>
                <a:spcPts val="400"/>
              </a:spcBef>
              <a:spcAft>
                <a:spcPts val="0"/>
              </a:spcAft>
              <a:buSzPts val="1700"/>
              <a:buNone/>
            </a:pPr>
            <a:r>
              <a:rPr b="1" lang="en-US" sz="2000"/>
              <a:t>ax2 = fig.add_axes([0.1, 0.1, 0.8, 0.4],</a:t>
            </a:r>
            <a:endParaRPr/>
          </a:p>
          <a:p>
            <a:pPr indent="0" lvl="0" marL="0" rtl="0" algn="l">
              <a:spcBef>
                <a:spcPts val="400"/>
              </a:spcBef>
              <a:spcAft>
                <a:spcPts val="0"/>
              </a:spcAft>
              <a:buSzPts val="1700"/>
              <a:buNone/>
            </a:pPr>
            <a:r>
              <a:rPr b="1" lang="en-US" sz="2000"/>
              <a:t>ylim=(-1.2, 1.2))</a:t>
            </a:r>
            <a:endParaRPr/>
          </a:p>
          <a:p>
            <a:pPr indent="0" lvl="0" marL="0" rtl="0" algn="l">
              <a:spcBef>
                <a:spcPts val="400"/>
              </a:spcBef>
              <a:spcAft>
                <a:spcPts val="0"/>
              </a:spcAft>
              <a:buSzPts val="1700"/>
              <a:buNone/>
            </a:pPr>
            <a:r>
              <a:rPr b="1" lang="en-US" sz="2000"/>
              <a:t>x = np.linspace(0, 10)</a:t>
            </a:r>
            <a:endParaRPr/>
          </a:p>
          <a:p>
            <a:pPr indent="0" lvl="0" marL="0" rtl="0" algn="l">
              <a:spcBef>
                <a:spcPts val="400"/>
              </a:spcBef>
              <a:spcAft>
                <a:spcPts val="0"/>
              </a:spcAft>
              <a:buSzPts val="1700"/>
              <a:buNone/>
            </a:pPr>
            <a:r>
              <a:rPr b="1" lang="en-US" sz="2000"/>
              <a:t>ax1.plot(np.sin(x))</a:t>
            </a:r>
            <a:endParaRPr/>
          </a:p>
          <a:p>
            <a:pPr indent="0" lvl="0" marL="0" rtl="0" algn="l">
              <a:spcBef>
                <a:spcPts val="400"/>
              </a:spcBef>
              <a:spcAft>
                <a:spcPts val="0"/>
              </a:spcAft>
              <a:buSzPts val="1700"/>
              <a:buNone/>
            </a:pPr>
            <a:r>
              <a:rPr b="1" lang="en-US" sz="2000"/>
              <a:t>ax2.plot(np.cos(x));</a:t>
            </a:r>
            <a:endParaRPr b="1" sz="2000"/>
          </a:p>
        </p:txBody>
      </p:sp>
      <p:sp>
        <p:nvSpPr>
          <p:cNvPr id="515" name="Google Shape;515;p4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16" name="Google Shape;516;p45"/>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517" name="Google Shape;517;p45"/>
          <p:cNvPicPr preferRelativeResize="0"/>
          <p:nvPr/>
        </p:nvPicPr>
        <p:blipFill rotWithShape="1">
          <a:blip r:embed="rId3">
            <a:alphaModFix/>
          </a:blip>
          <a:srcRect b="33333" l="34773" r="36530" t="33333"/>
          <a:stretch/>
        </p:blipFill>
        <p:spPr>
          <a:xfrm>
            <a:off x="4784364" y="3401291"/>
            <a:ext cx="4359636" cy="284710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46"/>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24" name="Google Shape;524;p46"/>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 Simple Grids of Subplots</a:t>
            </a:r>
            <a:endParaRPr/>
          </a:p>
          <a:p>
            <a:pPr indent="-182880" lvl="0" marL="182880" rtl="0" algn="just">
              <a:spcBef>
                <a:spcPts val="480"/>
              </a:spcBef>
              <a:spcAft>
                <a:spcPts val="0"/>
              </a:spcAft>
              <a:buSzPts val="2040"/>
              <a:buChar char="•"/>
            </a:pPr>
            <a:r>
              <a:rPr lang="en-US"/>
              <a:t>Aligned columns or rows of subplots are a common enough need that Matplotlib has several convenience routines that make them easy to create.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The lowest level of these is plt.subplot(), which creates a single subplot within a grid.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This command takes three integer arguments—the number of rows, the number of columns, and the index of the plot to be created in this scheme, which runs from the upper left to the bottom right</a:t>
            </a:r>
            <a:endParaRPr/>
          </a:p>
        </p:txBody>
      </p:sp>
      <p:sp>
        <p:nvSpPr>
          <p:cNvPr id="525" name="Google Shape;525;p4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6" name="Google Shape;526;p46"/>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47"/>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33" name="Google Shape;533;p47"/>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 Simple Grids of Subplots</a:t>
            </a:r>
            <a:endParaRPr/>
          </a:p>
          <a:p>
            <a:pPr indent="0" lvl="0" marL="0" rtl="0" algn="l">
              <a:spcBef>
                <a:spcPts val="480"/>
              </a:spcBef>
              <a:spcAft>
                <a:spcPts val="0"/>
              </a:spcAft>
              <a:buSzPts val="2040"/>
              <a:buNone/>
            </a:pPr>
            <a:r>
              <a:t/>
            </a:r>
            <a:endParaRPr b="1"/>
          </a:p>
          <a:p>
            <a:pPr indent="0" lvl="0" marL="0" rtl="0" algn="l">
              <a:spcBef>
                <a:spcPts val="480"/>
              </a:spcBef>
              <a:spcAft>
                <a:spcPts val="0"/>
              </a:spcAft>
              <a:buSzPts val="2040"/>
              <a:buNone/>
            </a:pPr>
            <a:r>
              <a:rPr b="1" lang="en-US"/>
              <a:t>for i in range(1, 7):</a:t>
            </a:r>
            <a:endParaRPr/>
          </a:p>
          <a:p>
            <a:pPr indent="0" lvl="0" marL="0" rtl="0" algn="l">
              <a:spcBef>
                <a:spcPts val="480"/>
              </a:spcBef>
              <a:spcAft>
                <a:spcPts val="0"/>
              </a:spcAft>
              <a:buSzPts val="2040"/>
              <a:buNone/>
            </a:pPr>
            <a:r>
              <a:rPr b="1" lang="en-US"/>
              <a:t>	plt.subplot(2, 3, i)</a:t>
            </a:r>
            <a:endParaRPr/>
          </a:p>
          <a:p>
            <a:pPr indent="0" lvl="0" marL="0" rtl="0" algn="l">
              <a:spcBef>
                <a:spcPts val="480"/>
              </a:spcBef>
              <a:spcAft>
                <a:spcPts val="0"/>
              </a:spcAft>
              <a:buSzPts val="2040"/>
              <a:buNone/>
            </a:pPr>
            <a:r>
              <a:rPr b="1" lang="en-US"/>
              <a:t>	plt.text(0.5, 0.5, str((2, 3, i)),fontsize=18, ha='center')</a:t>
            </a:r>
            <a:endParaRPr/>
          </a:p>
        </p:txBody>
      </p:sp>
      <p:sp>
        <p:nvSpPr>
          <p:cNvPr id="534" name="Google Shape;534;p4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5" name="Google Shape;535;p47"/>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536" name="Google Shape;536;p47"/>
          <p:cNvPicPr preferRelativeResize="0"/>
          <p:nvPr/>
        </p:nvPicPr>
        <p:blipFill rotWithShape="1">
          <a:blip r:embed="rId3">
            <a:alphaModFix/>
          </a:blip>
          <a:srcRect b="34374" l="35725" r="36749" t="33792"/>
          <a:stretch/>
        </p:blipFill>
        <p:spPr>
          <a:xfrm>
            <a:off x="1981200" y="3644370"/>
            <a:ext cx="4876800" cy="317095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48"/>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43" name="Google Shape;543;p48"/>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 Simple Grids of Subplots</a:t>
            </a:r>
            <a:endParaRPr/>
          </a:p>
          <a:p>
            <a:pPr indent="-182880" lvl="0" marL="182880" rtl="0" algn="just">
              <a:spcBef>
                <a:spcPts val="480"/>
              </a:spcBef>
              <a:spcAft>
                <a:spcPts val="0"/>
              </a:spcAft>
              <a:buSzPts val="2040"/>
              <a:buChar char="•"/>
            </a:pPr>
            <a:r>
              <a:rPr lang="en-US"/>
              <a:t>The command plt.subplots_adjust can be used to adjust the spacing between these plots. </a:t>
            </a:r>
            <a:endParaRPr/>
          </a:p>
          <a:p>
            <a:pPr indent="0" lvl="0" marL="0" rtl="0" algn="l">
              <a:spcBef>
                <a:spcPts val="480"/>
              </a:spcBef>
              <a:spcAft>
                <a:spcPts val="0"/>
              </a:spcAft>
              <a:buSzPts val="2040"/>
              <a:buNone/>
            </a:pPr>
            <a:r>
              <a:t/>
            </a:r>
            <a:endParaRPr/>
          </a:p>
          <a:p>
            <a:pPr indent="0" lvl="0" marL="0" rtl="0" algn="l">
              <a:spcBef>
                <a:spcPts val="480"/>
              </a:spcBef>
              <a:spcAft>
                <a:spcPts val="0"/>
              </a:spcAft>
              <a:buSzPts val="2040"/>
              <a:buNone/>
            </a:pPr>
            <a:r>
              <a:rPr b="1" lang="en-US"/>
              <a:t>fig = plt.figure()</a:t>
            </a:r>
            <a:endParaRPr/>
          </a:p>
          <a:p>
            <a:pPr indent="0" lvl="0" marL="0" rtl="0" algn="l">
              <a:spcBef>
                <a:spcPts val="480"/>
              </a:spcBef>
              <a:spcAft>
                <a:spcPts val="0"/>
              </a:spcAft>
              <a:buSzPts val="2040"/>
              <a:buNone/>
            </a:pPr>
            <a:r>
              <a:rPr b="1" lang="en-US"/>
              <a:t>fig.subplots_adjust(hspace=0.4, wspace=0.4)</a:t>
            </a:r>
            <a:endParaRPr/>
          </a:p>
          <a:p>
            <a:pPr indent="0" lvl="0" marL="0" rtl="0" algn="l">
              <a:spcBef>
                <a:spcPts val="480"/>
              </a:spcBef>
              <a:spcAft>
                <a:spcPts val="0"/>
              </a:spcAft>
              <a:buSzPts val="2040"/>
              <a:buNone/>
            </a:pPr>
            <a:r>
              <a:rPr b="1" lang="en-US"/>
              <a:t>for i in range(1, 7):</a:t>
            </a:r>
            <a:endParaRPr/>
          </a:p>
          <a:p>
            <a:pPr indent="0" lvl="0" marL="0" rtl="0" algn="l">
              <a:spcBef>
                <a:spcPts val="480"/>
              </a:spcBef>
              <a:spcAft>
                <a:spcPts val="0"/>
              </a:spcAft>
              <a:buSzPts val="2040"/>
              <a:buNone/>
            </a:pPr>
            <a:r>
              <a:rPr b="1" lang="en-US"/>
              <a:t>	ax = fig.add_subplot(2, 3, i)</a:t>
            </a:r>
            <a:endParaRPr/>
          </a:p>
          <a:p>
            <a:pPr indent="0" lvl="0" marL="0" rtl="0" algn="l">
              <a:spcBef>
                <a:spcPts val="480"/>
              </a:spcBef>
              <a:spcAft>
                <a:spcPts val="0"/>
              </a:spcAft>
              <a:buSzPts val="2040"/>
              <a:buNone/>
            </a:pPr>
            <a:r>
              <a:rPr b="1" lang="en-US"/>
              <a:t>	ax.text(0.5, 0.5, str((2, 3, i)), fontsize=18, ha='center')</a:t>
            </a:r>
            <a:endParaRPr/>
          </a:p>
        </p:txBody>
      </p:sp>
      <p:sp>
        <p:nvSpPr>
          <p:cNvPr id="544" name="Google Shape;544;p4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5" name="Google Shape;545;p48"/>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49"/>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52" name="Google Shape;552;p49"/>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 Simple Grids of Subplots</a:t>
            </a:r>
            <a:endParaRPr b="1"/>
          </a:p>
        </p:txBody>
      </p:sp>
      <p:sp>
        <p:nvSpPr>
          <p:cNvPr id="553" name="Google Shape;553;p4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54" name="Google Shape;554;p49"/>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555" name="Google Shape;555;p49"/>
          <p:cNvPicPr preferRelativeResize="0"/>
          <p:nvPr/>
        </p:nvPicPr>
        <p:blipFill rotWithShape="1">
          <a:blip r:embed="rId3">
            <a:alphaModFix/>
          </a:blip>
          <a:srcRect b="34374" l="35944" r="35944" t="33334"/>
          <a:stretch/>
        </p:blipFill>
        <p:spPr>
          <a:xfrm>
            <a:off x="838200" y="1882775"/>
            <a:ext cx="7467600" cy="482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5"/>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30" name="Google Shape;130;p5"/>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INTRODUCTION</a:t>
            </a:r>
            <a:endParaRPr/>
          </a:p>
          <a:p>
            <a:pPr indent="-182880" lvl="0" marL="182880" rtl="0" algn="just">
              <a:spcBef>
                <a:spcPts val="480"/>
              </a:spcBef>
              <a:spcAft>
                <a:spcPts val="0"/>
              </a:spcAft>
              <a:buSzPts val="2040"/>
              <a:buChar char="•"/>
            </a:pPr>
            <a:r>
              <a:rPr lang="en-US"/>
              <a:t>Newer tools like ggplot and ggvis in the R language, along with web visualization toolkits based on D3js and HTML5 canvas, often make Matplotlib feel old-fashioned. </a:t>
            </a:r>
            <a:endParaRPr/>
          </a:p>
          <a:p>
            <a:pPr indent="0" lvl="0" marL="0" rtl="0" algn="l">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Recent Matplotlib versions make it relatively easy to set new global plotting styles</a:t>
            </a:r>
            <a:endParaRPr>
              <a:latin typeface="Bodoni"/>
              <a:ea typeface="Bodoni"/>
              <a:cs typeface="Bodoni"/>
              <a:sym typeface="Bodoni"/>
            </a:endParaRPr>
          </a:p>
        </p:txBody>
      </p:sp>
      <p:sp>
        <p:nvSpPr>
          <p:cNvPr id="131" name="Google Shape;131;p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2" name="Google Shape;132;p5"/>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0"/>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62" name="Google Shape;562;p50"/>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plt.subplots: The Whole Grid in One Go</a:t>
            </a:r>
            <a:endParaRPr/>
          </a:p>
          <a:p>
            <a:pPr indent="-182880" lvl="0" marL="182880" rtl="0" algn="just">
              <a:spcBef>
                <a:spcPts val="480"/>
              </a:spcBef>
              <a:spcAft>
                <a:spcPts val="0"/>
              </a:spcAft>
              <a:buSzPts val="2040"/>
              <a:buChar char="•"/>
            </a:pPr>
            <a:r>
              <a:rPr lang="en-US"/>
              <a:t>The approach just described can become quite tedious when you’re creating a large grid of subplots, especially if you’d like to hide the x- and y-axis labels on the inner plots.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For this purpose, plt.subplots() is the easier tool to use (note the s at the end of subplots). </a:t>
            </a:r>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Rather than creating a single subplot, this function creates a full grid of subplots in a single line, returning them in a NumPy array.</a:t>
            </a:r>
            <a:endParaRPr/>
          </a:p>
        </p:txBody>
      </p:sp>
      <p:sp>
        <p:nvSpPr>
          <p:cNvPr id="563" name="Google Shape;563;p5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64" name="Google Shape;564;p50"/>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51"/>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71" name="Google Shape;571;p51"/>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plt.subplots: The Whole Grid in One Go</a:t>
            </a:r>
            <a:endParaRPr/>
          </a:p>
          <a:p>
            <a:pPr indent="-182880" lvl="0" marL="182880" rtl="0" algn="just">
              <a:spcBef>
                <a:spcPts val="480"/>
              </a:spcBef>
              <a:spcAft>
                <a:spcPts val="0"/>
              </a:spcAft>
              <a:buSzPts val="2040"/>
              <a:buChar char="•"/>
            </a:pPr>
            <a:r>
              <a:rPr lang="en-US"/>
              <a:t>The arguments are the number of rows and number of columns, along with optional keywords sharex and sharey, which allow you to specify the relationships between different axes.</a:t>
            </a:r>
            <a:endParaRPr/>
          </a:p>
          <a:p>
            <a:pPr indent="-53339" lvl="0" marL="182880" rtl="0" algn="l">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Here we’ll create a 2×3 grid of subplots, where all axes in the same row share their y-axis scale, and all axes in the same column share their x-axis scale:</a:t>
            </a:r>
            <a:endParaRPr/>
          </a:p>
          <a:p>
            <a:pPr indent="0" lvl="0" marL="0" rtl="0" algn="l">
              <a:spcBef>
                <a:spcPts val="480"/>
              </a:spcBef>
              <a:spcAft>
                <a:spcPts val="0"/>
              </a:spcAft>
              <a:buSzPts val="2040"/>
              <a:buNone/>
            </a:pPr>
            <a:r>
              <a:t/>
            </a:r>
            <a:endParaRPr/>
          </a:p>
          <a:p>
            <a:pPr indent="0" lvl="0" marL="0" rtl="0" algn="l">
              <a:spcBef>
                <a:spcPts val="480"/>
              </a:spcBef>
              <a:spcAft>
                <a:spcPts val="0"/>
              </a:spcAft>
              <a:buSzPts val="2040"/>
              <a:buNone/>
            </a:pPr>
            <a:r>
              <a:rPr b="1" lang="en-US"/>
              <a:t>fig, ax = plt.subplots(2, 3, sharex='col', sharey='row')</a:t>
            </a:r>
            <a:endParaRPr b="1"/>
          </a:p>
        </p:txBody>
      </p:sp>
      <p:sp>
        <p:nvSpPr>
          <p:cNvPr id="572" name="Google Shape;572;p5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73" name="Google Shape;573;p51"/>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52"/>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80" name="Google Shape;580;p52"/>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plt.subplots: The Whole Grid in One Go</a:t>
            </a:r>
            <a:endParaRPr b="1"/>
          </a:p>
        </p:txBody>
      </p:sp>
      <p:sp>
        <p:nvSpPr>
          <p:cNvPr id="581" name="Google Shape;581;p5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82" name="Google Shape;582;p52"/>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583" name="Google Shape;583;p52"/>
          <p:cNvPicPr preferRelativeResize="0"/>
          <p:nvPr/>
        </p:nvPicPr>
        <p:blipFill rotWithShape="1">
          <a:blip r:embed="rId3">
            <a:alphaModFix/>
          </a:blip>
          <a:srcRect b="34374" l="35945" r="36530" t="33333"/>
          <a:stretch/>
        </p:blipFill>
        <p:spPr>
          <a:xfrm>
            <a:off x="952500" y="1828800"/>
            <a:ext cx="7162800" cy="4724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90" name="Google Shape;590;p53"/>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plt.subplots: The Whole Grid in One Go</a:t>
            </a:r>
            <a:endParaRPr/>
          </a:p>
          <a:p>
            <a:pPr indent="-182880" lvl="0" marL="182880" rtl="0" algn="just">
              <a:spcBef>
                <a:spcPts val="480"/>
              </a:spcBef>
              <a:spcAft>
                <a:spcPts val="0"/>
              </a:spcAft>
              <a:buSzPts val="2040"/>
              <a:buChar char="•"/>
            </a:pPr>
            <a:r>
              <a:rPr lang="en-US"/>
              <a:t>Note that by specifying sharex and sharey, we’ve automatically removed inner labels on the grid to make the plot cleaner. </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The resulting grid of axes instances is returned within a NumPy array, allowing for convenient specification of the desired axes using standard array indexing notation</a:t>
            </a:r>
            <a:endParaRPr/>
          </a:p>
          <a:p>
            <a:pPr indent="0" lvl="0" marL="0" rtl="0" algn="l">
              <a:spcBef>
                <a:spcPts val="400"/>
              </a:spcBef>
              <a:spcAft>
                <a:spcPts val="0"/>
              </a:spcAft>
              <a:buSzPts val="1700"/>
              <a:buNone/>
            </a:pPr>
            <a:r>
              <a:rPr b="1" lang="en-US" sz="2000"/>
              <a:t># axes are in a two-dimensional array, indexed by [row, col]</a:t>
            </a:r>
            <a:endParaRPr/>
          </a:p>
          <a:p>
            <a:pPr indent="0" lvl="0" marL="0" rtl="0" algn="l">
              <a:spcBef>
                <a:spcPts val="400"/>
              </a:spcBef>
              <a:spcAft>
                <a:spcPts val="0"/>
              </a:spcAft>
              <a:buSzPts val="1700"/>
              <a:buNone/>
            </a:pPr>
            <a:r>
              <a:rPr b="1" lang="en-US" sz="2000"/>
              <a:t>for i in range(2):</a:t>
            </a:r>
            <a:endParaRPr/>
          </a:p>
          <a:p>
            <a:pPr indent="0" lvl="0" marL="0" rtl="0" algn="l">
              <a:spcBef>
                <a:spcPts val="400"/>
              </a:spcBef>
              <a:spcAft>
                <a:spcPts val="0"/>
              </a:spcAft>
              <a:buSzPts val="1700"/>
              <a:buNone/>
            </a:pPr>
            <a:r>
              <a:rPr b="1" lang="en-US" sz="2000"/>
              <a:t>	for j in range(3):</a:t>
            </a:r>
            <a:endParaRPr/>
          </a:p>
          <a:p>
            <a:pPr indent="0" lvl="0" marL="0" rtl="0" algn="l">
              <a:spcBef>
                <a:spcPts val="400"/>
              </a:spcBef>
              <a:spcAft>
                <a:spcPts val="0"/>
              </a:spcAft>
              <a:buSzPts val="1700"/>
              <a:buNone/>
            </a:pPr>
            <a:r>
              <a:rPr b="1" lang="en-US" sz="2000"/>
              <a:t>		ax[i, j].text(0.5, 0.5, str((i, j)), fontsize=18, ha='center')</a:t>
            </a:r>
            <a:endParaRPr/>
          </a:p>
          <a:p>
            <a:pPr indent="0" lvl="0" marL="0" rtl="0" algn="l">
              <a:spcBef>
                <a:spcPts val="400"/>
              </a:spcBef>
              <a:spcAft>
                <a:spcPts val="0"/>
              </a:spcAft>
              <a:buSzPts val="1700"/>
              <a:buNone/>
            </a:pPr>
            <a:r>
              <a:rPr b="1" lang="en-US" sz="2000"/>
              <a:t>fig</a:t>
            </a:r>
            <a:endParaRPr b="1" sz="2000"/>
          </a:p>
        </p:txBody>
      </p:sp>
      <p:sp>
        <p:nvSpPr>
          <p:cNvPr id="591" name="Google Shape;591;p5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92" name="Google Shape;592;p53"/>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54"/>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599" name="Google Shape;599;p54"/>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MULTIPLE SUBPLOTS</a:t>
            </a:r>
            <a:endParaRPr/>
          </a:p>
          <a:p>
            <a:pPr indent="0" lvl="0" marL="0" rtl="0" algn="l">
              <a:spcBef>
                <a:spcPts val="480"/>
              </a:spcBef>
              <a:spcAft>
                <a:spcPts val="0"/>
              </a:spcAft>
              <a:buSzPts val="2040"/>
              <a:buNone/>
            </a:pPr>
            <a:r>
              <a:rPr b="1" lang="en-US"/>
              <a:t>plt.subplots: The Whole Grid in One Go</a:t>
            </a:r>
            <a:endParaRPr b="1"/>
          </a:p>
        </p:txBody>
      </p:sp>
      <p:sp>
        <p:nvSpPr>
          <p:cNvPr id="600" name="Google Shape;600;p5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01" name="Google Shape;601;p54"/>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602" name="Google Shape;602;p54"/>
          <p:cNvPicPr preferRelativeResize="0"/>
          <p:nvPr/>
        </p:nvPicPr>
        <p:blipFill rotWithShape="1">
          <a:blip r:embed="rId3">
            <a:alphaModFix/>
          </a:blip>
          <a:srcRect b="18750" l="61712" r="10176" t="50000"/>
          <a:stretch/>
        </p:blipFill>
        <p:spPr>
          <a:xfrm>
            <a:off x="609600" y="1809750"/>
            <a:ext cx="8077200" cy="504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6"/>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39" name="Google Shape;139;p6"/>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GENERAL MATPLOTLIB TIPS</a:t>
            </a:r>
            <a:endParaRPr b="1">
              <a:latin typeface="Bodoni"/>
              <a:ea typeface="Bodoni"/>
              <a:cs typeface="Bodoni"/>
              <a:sym typeface="Bodoni"/>
            </a:endParaRPr>
          </a:p>
          <a:p>
            <a:pPr indent="-53339" lvl="0" marL="182880" rtl="0" algn="just">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Importing matplotlib just as we use the np shorthand for NumPy we will use some standard shorthands for Matplotlib imports:</a:t>
            </a:r>
            <a:endParaRPr/>
          </a:p>
          <a:p>
            <a:pPr indent="0" lvl="0" marL="0" rtl="0" algn="l">
              <a:spcBef>
                <a:spcPts val="480"/>
              </a:spcBef>
              <a:spcAft>
                <a:spcPts val="0"/>
              </a:spcAft>
              <a:buSzPts val="2040"/>
              <a:buNone/>
            </a:pPr>
            <a:r>
              <a:t/>
            </a:r>
            <a:endParaRPr b="1"/>
          </a:p>
          <a:p>
            <a:pPr indent="0" lvl="0" marL="0" rtl="0" algn="l">
              <a:spcBef>
                <a:spcPts val="480"/>
              </a:spcBef>
              <a:spcAft>
                <a:spcPts val="0"/>
              </a:spcAft>
              <a:buSzPts val="2040"/>
              <a:buNone/>
            </a:pPr>
            <a:r>
              <a:rPr b="1" lang="en-US"/>
              <a:t>import matplotlib as mpl</a:t>
            </a:r>
            <a:endParaRPr b="1"/>
          </a:p>
          <a:p>
            <a:pPr indent="0" lvl="0" marL="0" rtl="0" algn="l">
              <a:spcBef>
                <a:spcPts val="480"/>
              </a:spcBef>
              <a:spcAft>
                <a:spcPts val="0"/>
              </a:spcAft>
              <a:buSzPts val="2040"/>
              <a:buNone/>
            </a:pPr>
            <a:r>
              <a:rPr b="1" lang="en-US"/>
              <a:t>import matplotlib.pyplot as plt</a:t>
            </a:r>
            <a:endParaRPr b="1"/>
          </a:p>
          <a:p>
            <a:pPr indent="0" lvl="0" marL="0" rtl="0" algn="l">
              <a:spcBef>
                <a:spcPts val="480"/>
              </a:spcBef>
              <a:spcAft>
                <a:spcPts val="0"/>
              </a:spcAft>
              <a:buSzPts val="2040"/>
              <a:buNone/>
            </a:pPr>
            <a:r>
              <a:t/>
            </a:r>
            <a:endParaRPr b="1">
              <a:latin typeface="Bodoni"/>
              <a:ea typeface="Bodoni"/>
              <a:cs typeface="Bodoni"/>
              <a:sym typeface="Bodoni"/>
            </a:endParaRPr>
          </a:p>
          <a:p>
            <a:pPr indent="0" lvl="0" marL="0" rtl="0" algn="l">
              <a:spcBef>
                <a:spcPts val="480"/>
              </a:spcBef>
              <a:spcAft>
                <a:spcPts val="0"/>
              </a:spcAft>
              <a:buSzPts val="2040"/>
              <a:buNone/>
            </a:pPr>
            <a:r>
              <a:t/>
            </a:r>
            <a:endParaRPr>
              <a:latin typeface="Bodoni"/>
              <a:ea typeface="Bodoni"/>
              <a:cs typeface="Bodoni"/>
              <a:sym typeface="Bodoni"/>
            </a:endParaRPr>
          </a:p>
        </p:txBody>
      </p:sp>
      <p:sp>
        <p:nvSpPr>
          <p:cNvPr id="140" name="Google Shape;140;p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1" name="Google Shape;141;p6"/>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7"/>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48" name="Google Shape;148;p7"/>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GENERAL MATPLOTLIB TIPS</a:t>
            </a:r>
            <a:endParaRPr b="1">
              <a:latin typeface="Bodoni"/>
              <a:ea typeface="Bodoni"/>
              <a:cs typeface="Bodoni"/>
              <a:sym typeface="Bodoni"/>
            </a:endParaRPr>
          </a:p>
          <a:p>
            <a:pPr indent="0" lvl="0" marL="0" rtl="0" algn="l">
              <a:spcBef>
                <a:spcPts val="480"/>
              </a:spcBef>
              <a:spcAft>
                <a:spcPts val="0"/>
              </a:spcAft>
              <a:buSzPts val="2040"/>
              <a:buNone/>
            </a:pPr>
            <a:r>
              <a:rPr b="1" lang="en-US"/>
              <a:t>Plotting from a script</a:t>
            </a:r>
            <a:endParaRPr/>
          </a:p>
          <a:p>
            <a:pPr indent="-182880" lvl="0" marL="182880" rtl="0" algn="just">
              <a:spcBef>
                <a:spcPts val="480"/>
              </a:spcBef>
              <a:spcAft>
                <a:spcPts val="0"/>
              </a:spcAft>
              <a:buSzPts val="2040"/>
              <a:buChar char="•"/>
            </a:pPr>
            <a:r>
              <a:rPr lang="en-US"/>
              <a:t>If you are using Matplotlib from within a script, the function plt.show() is your friend. </a:t>
            </a:r>
            <a:endParaRPr/>
          </a:p>
          <a:p>
            <a:pPr indent="-182880" lvl="1" marL="457200" rtl="0" algn="just">
              <a:spcBef>
                <a:spcPts val="400"/>
              </a:spcBef>
              <a:spcAft>
                <a:spcPts val="0"/>
              </a:spcAft>
              <a:buSzPts val="1700"/>
              <a:buChar char="•"/>
            </a:pPr>
            <a:r>
              <a:rPr lang="en-US"/>
              <a:t>plt.show() starts an event loop, looks for all currently active figure objects, and opens one or more interactive windows that display your figure or figures.</a:t>
            </a:r>
            <a:endParaRPr/>
          </a:p>
          <a:p>
            <a:pPr indent="-74929" lvl="1" marL="457200" rtl="0" algn="just">
              <a:spcBef>
                <a:spcPts val="400"/>
              </a:spcBef>
              <a:spcAft>
                <a:spcPts val="0"/>
              </a:spcAft>
              <a:buSzPts val="1700"/>
              <a:buNone/>
            </a:pPr>
            <a:r>
              <a:t/>
            </a:r>
            <a:endParaRPr/>
          </a:p>
          <a:p>
            <a:pPr indent="-182880" lvl="0" marL="182880" rtl="0" algn="l">
              <a:spcBef>
                <a:spcPts val="480"/>
              </a:spcBef>
              <a:spcAft>
                <a:spcPts val="0"/>
              </a:spcAft>
              <a:buSzPts val="2040"/>
              <a:buChar char="•"/>
            </a:pPr>
            <a:r>
              <a:rPr lang="en-US"/>
              <a:t>Example:</a:t>
            </a:r>
            <a:endParaRPr/>
          </a:p>
          <a:p>
            <a:pPr indent="0" lvl="0" marL="0" rtl="0" algn="l">
              <a:spcBef>
                <a:spcPts val="320"/>
              </a:spcBef>
              <a:spcAft>
                <a:spcPts val="0"/>
              </a:spcAft>
              <a:buSzPts val="1360"/>
              <a:buNone/>
            </a:pPr>
            <a:r>
              <a:t/>
            </a:r>
            <a:endParaRPr b="1" sz="1600"/>
          </a:p>
          <a:p>
            <a:pPr indent="0" lvl="0" marL="0" rtl="0" algn="l">
              <a:spcBef>
                <a:spcPts val="320"/>
              </a:spcBef>
              <a:spcAft>
                <a:spcPts val="0"/>
              </a:spcAft>
              <a:buSzPts val="1360"/>
              <a:buNone/>
            </a:pPr>
            <a:r>
              <a:rPr b="1" lang="en-US" sz="1600"/>
              <a:t>import matplotlib.pyplot as plt</a:t>
            </a:r>
            <a:endParaRPr b="1" sz="1600"/>
          </a:p>
          <a:p>
            <a:pPr indent="0" lvl="0" marL="0" rtl="0" algn="l">
              <a:spcBef>
                <a:spcPts val="320"/>
              </a:spcBef>
              <a:spcAft>
                <a:spcPts val="0"/>
              </a:spcAft>
              <a:buSzPts val="1360"/>
              <a:buNone/>
            </a:pPr>
            <a:r>
              <a:rPr b="1" lang="en-US" sz="1600"/>
              <a:t>import numpy as np</a:t>
            </a:r>
            <a:endParaRPr b="1" sz="1600"/>
          </a:p>
          <a:p>
            <a:pPr indent="0" lvl="0" marL="0" rtl="0" algn="l">
              <a:spcBef>
                <a:spcPts val="320"/>
              </a:spcBef>
              <a:spcAft>
                <a:spcPts val="0"/>
              </a:spcAft>
              <a:buSzPts val="1360"/>
              <a:buNone/>
            </a:pPr>
            <a:r>
              <a:rPr b="1" lang="en-US" sz="1600"/>
              <a:t>x = np.linspace(0, 10, 100)</a:t>
            </a:r>
            <a:endParaRPr/>
          </a:p>
          <a:p>
            <a:pPr indent="0" lvl="0" marL="0" rtl="0" algn="l">
              <a:spcBef>
                <a:spcPts val="320"/>
              </a:spcBef>
              <a:spcAft>
                <a:spcPts val="0"/>
              </a:spcAft>
              <a:buSzPts val="1360"/>
              <a:buNone/>
            </a:pPr>
            <a:r>
              <a:rPr b="1" lang="en-US" sz="1600"/>
              <a:t>plt.plot(x, np.sin(x))</a:t>
            </a:r>
            <a:endParaRPr/>
          </a:p>
          <a:p>
            <a:pPr indent="0" lvl="0" marL="0" rtl="0" algn="l">
              <a:spcBef>
                <a:spcPts val="320"/>
              </a:spcBef>
              <a:spcAft>
                <a:spcPts val="0"/>
              </a:spcAft>
              <a:buSzPts val="1360"/>
              <a:buNone/>
            </a:pPr>
            <a:r>
              <a:rPr b="1" lang="en-US" sz="1600"/>
              <a:t>plt.plot(x, np.cos(x))</a:t>
            </a:r>
            <a:endParaRPr/>
          </a:p>
          <a:p>
            <a:pPr indent="0" lvl="0" marL="0" rtl="0" algn="l">
              <a:spcBef>
                <a:spcPts val="320"/>
              </a:spcBef>
              <a:spcAft>
                <a:spcPts val="0"/>
              </a:spcAft>
              <a:buSzPts val="1360"/>
              <a:buNone/>
            </a:pPr>
            <a:r>
              <a:rPr b="1" lang="en-US" sz="1600"/>
              <a:t>plt.show()</a:t>
            </a:r>
            <a:endParaRPr b="1" sz="1600">
              <a:latin typeface="Bodoni"/>
              <a:ea typeface="Bodoni"/>
              <a:cs typeface="Bodoni"/>
              <a:sym typeface="Bodoni"/>
            </a:endParaRPr>
          </a:p>
        </p:txBody>
      </p:sp>
      <p:sp>
        <p:nvSpPr>
          <p:cNvPr id="149" name="Google Shape;149;p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0" name="Google Shape;150;p7"/>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pic>
        <p:nvPicPr>
          <p:cNvPr id="151" name="Google Shape;151;p7"/>
          <p:cNvPicPr preferRelativeResize="0"/>
          <p:nvPr/>
        </p:nvPicPr>
        <p:blipFill rotWithShape="1">
          <a:blip r:embed="rId3">
            <a:alphaModFix/>
          </a:blip>
          <a:srcRect b="18750" l="61713" r="9590" t="48959"/>
          <a:stretch/>
        </p:blipFill>
        <p:spPr>
          <a:xfrm>
            <a:off x="3664131" y="3455437"/>
            <a:ext cx="5257800" cy="33263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8"/>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58" name="Google Shape;158;p8"/>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GENERAL MATPLOTLIB TIPS</a:t>
            </a:r>
            <a:endParaRPr b="1">
              <a:latin typeface="Bodoni"/>
              <a:ea typeface="Bodoni"/>
              <a:cs typeface="Bodoni"/>
              <a:sym typeface="Bodoni"/>
            </a:endParaRPr>
          </a:p>
          <a:p>
            <a:pPr indent="0" lvl="0" marL="0" rtl="0" algn="l">
              <a:spcBef>
                <a:spcPts val="480"/>
              </a:spcBef>
              <a:spcAft>
                <a:spcPts val="0"/>
              </a:spcAft>
              <a:buSzPts val="2040"/>
              <a:buNone/>
            </a:pPr>
            <a:r>
              <a:rPr b="1" lang="en-US"/>
              <a:t>Plotting from a script</a:t>
            </a:r>
            <a:endParaRPr/>
          </a:p>
          <a:p>
            <a:pPr indent="-182880" lvl="0" marL="182880" rtl="0" algn="just">
              <a:spcBef>
                <a:spcPts val="480"/>
              </a:spcBef>
              <a:spcAft>
                <a:spcPts val="0"/>
              </a:spcAft>
              <a:buSzPts val="2040"/>
              <a:buChar char="•"/>
            </a:pPr>
            <a:r>
              <a:rPr lang="en-US"/>
              <a:t>One thing to be aware of: the plt.show() command should be used </a:t>
            </a:r>
            <a:r>
              <a:rPr i="1" lang="en-US"/>
              <a:t>only once </a:t>
            </a:r>
            <a:r>
              <a:rPr lang="en-US"/>
              <a:t>per Python session, and is most often seen at the very end of the script. </a:t>
            </a:r>
            <a:endParaRPr/>
          </a:p>
          <a:p>
            <a:pPr indent="-53339" lvl="0" marL="182880" rtl="0" algn="l">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Multiple show() commands can lead to unpredictable backend-dependent behavior, and should mostly be avoided.</a:t>
            </a:r>
            <a:endParaRPr b="1"/>
          </a:p>
        </p:txBody>
      </p:sp>
      <p:sp>
        <p:nvSpPr>
          <p:cNvPr id="159" name="Google Shape;159;p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0" name="Google Shape;160;p8"/>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9"/>
          <p:cNvSpPr txBox="1"/>
          <p:nvPr>
            <p:ph type="title"/>
          </p:nvPr>
        </p:nvSpPr>
        <p:spPr>
          <a:xfrm>
            <a:off x="0" y="381000"/>
            <a:ext cx="8229600" cy="685800"/>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dk2"/>
                </a:solidFill>
              </a:rPr>
              <a:t>MATPLOTLIB</a:t>
            </a:r>
            <a:r>
              <a:rPr lang="en-US"/>
              <a:t>  </a:t>
            </a:r>
            <a:endParaRPr/>
          </a:p>
        </p:txBody>
      </p:sp>
      <p:sp>
        <p:nvSpPr>
          <p:cNvPr id="167" name="Google Shape;167;p9"/>
          <p:cNvSpPr txBox="1"/>
          <p:nvPr>
            <p:ph idx="1" type="body"/>
          </p:nvPr>
        </p:nvSpPr>
        <p:spPr>
          <a:xfrm>
            <a:off x="152400" y="914400"/>
            <a:ext cx="8763000" cy="533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a:latin typeface="Bodoni"/>
                <a:ea typeface="Bodoni"/>
                <a:cs typeface="Bodoni"/>
                <a:sym typeface="Bodoni"/>
              </a:rPr>
              <a:t>GENERAL MATPLOTLIB TIPS</a:t>
            </a:r>
            <a:endParaRPr b="1">
              <a:latin typeface="Bodoni"/>
              <a:ea typeface="Bodoni"/>
              <a:cs typeface="Bodoni"/>
              <a:sym typeface="Bodoni"/>
            </a:endParaRPr>
          </a:p>
          <a:p>
            <a:pPr indent="0" lvl="0" marL="0" rtl="0" algn="l">
              <a:spcBef>
                <a:spcPts val="480"/>
              </a:spcBef>
              <a:spcAft>
                <a:spcPts val="0"/>
              </a:spcAft>
              <a:buSzPts val="2040"/>
              <a:buNone/>
            </a:pPr>
            <a:r>
              <a:rPr b="1" lang="en-US"/>
              <a:t>Plotting from an IPython shell</a:t>
            </a:r>
            <a:endParaRPr/>
          </a:p>
          <a:p>
            <a:pPr indent="-182880" lvl="0" marL="182880" rtl="0" algn="just">
              <a:spcBef>
                <a:spcPts val="480"/>
              </a:spcBef>
              <a:spcAft>
                <a:spcPts val="0"/>
              </a:spcAft>
              <a:buSzPts val="2040"/>
              <a:buChar char="•"/>
            </a:pPr>
            <a:r>
              <a:rPr lang="en-US"/>
              <a:t>It can be very convenient to use Matplotlib interactively within an IPython shell. </a:t>
            </a:r>
            <a:endParaRPr/>
          </a:p>
          <a:p>
            <a:pPr indent="-182880" lvl="0" marL="182880" rtl="0" algn="just">
              <a:spcBef>
                <a:spcPts val="480"/>
              </a:spcBef>
              <a:spcAft>
                <a:spcPts val="0"/>
              </a:spcAft>
              <a:buSzPts val="2040"/>
              <a:buChar char="•"/>
            </a:pPr>
            <a:r>
              <a:rPr lang="en-US"/>
              <a:t>IPython is built to work well with Matplotlib if you specify Matplotlib mode:</a:t>
            </a:r>
            <a:endParaRPr/>
          </a:p>
          <a:p>
            <a:pPr indent="0" lvl="0" marL="0" rtl="0" algn="l">
              <a:spcBef>
                <a:spcPts val="480"/>
              </a:spcBef>
              <a:spcAft>
                <a:spcPts val="0"/>
              </a:spcAft>
              <a:buSzPts val="2040"/>
              <a:buNone/>
            </a:pPr>
            <a:r>
              <a:t/>
            </a:r>
            <a:endParaRPr/>
          </a:p>
          <a:p>
            <a:pPr indent="0" lvl="0" marL="0" rtl="0" algn="l">
              <a:spcBef>
                <a:spcPts val="480"/>
              </a:spcBef>
              <a:spcAft>
                <a:spcPts val="0"/>
              </a:spcAft>
              <a:buSzPts val="2040"/>
              <a:buNone/>
            </a:pPr>
            <a:r>
              <a:rPr lang="en-US"/>
              <a:t>%</a:t>
            </a:r>
            <a:r>
              <a:rPr b="1" lang="en-US"/>
              <a:t>matplotlib</a:t>
            </a:r>
            <a:endParaRPr b="1"/>
          </a:p>
          <a:p>
            <a:pPr indent="0" lvl="0" marL="0" rtl="0" algn="l">
              <a:spcBef>
                <a:spcPts val="480"/>
              </a:spcBef>
              <a:spcAft>
                <a:spcPts val="0"/>
              </a:spcAft>
              <a:buSzPts val="2040"/>
              <a:buNone/>
            </a:pPr>
            <a:r>
              <a:rPr b="1" lang="en-US"/>
              <a:t>import matplotlib.pyplot as plt</a:t>
            </a:r>
            <a:endParaRPr b="1"/>
          </a:p>
          <a:p>
            <a:pPr indent="-53339" lvl="0" marL="182880" rtl="0" algn="l">
              <a:spcBef>
                <a:spcPts val="480"/>
              </a:spcBef>
              <a:spcAft>
                <a:spcPts val="0"/>
              </a:spcAft>
              <a:buSzPts val="2040"/>
              <a:buNone/>
            </a:pPr>
            <a:r>
              <a:t/>
            </a:r>
            <a:endParaRPr/>
          </a:p>
          <a:p>
            <a:pPr indent="-182880" lvl="0" marL="182880" rtl="0" algn="just">
              <a:spcBef>
                <a:spcPts val="480"/>
              </a:spcBef>
              <a:spcAft>
                <a:spcPts val="0"/>
              </a:spcAft>
              <a:buSzPts val="2040"/>
              <a:buChar char="•"/>
            </a:pPr>
            <a:r>
              <a:rPr lang="en-US"/>
              <a:t>At this point, any plt plot command will cause a figure window to open, and further commands can be run to update the plot</a:t>
            </a:r>
            <a:endParaRPr b="1"/>
          </a:p>
        </p:txBody>
      </p:sp>
      <p:sp>
        <p:nvSpPr>
          <p:cNvPr id="168" name="Google Shape;168;p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9" name="Google Shape;169;p9"/>
          <p:cNvSpPr txBox="1"/>
          <p:nvPr>
            <p:ph idx="11" type="ftr"/>
          </p:nvPr>
        </p:nvSpPr>
        <p:spPr>
          <a:xfrm>
            <a:off x="1219200" y="18288"/>
            <a:ext cx="6400800" cy="362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a:t>Basic Scientific libraries for biosignal manipulation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2014-04-20T23:43:53Z</dcterms:created>
  <dc:creator>jfochoa</dc:creator>
</cp:coreProperties>
</file>