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4" r:id="rId5"/>
    <p:sldId id="270" r:id="rId6"/>
    <p:sldId id="258" r:id="rId7"/>
    <p:sldId id="264" r:id="rId8"/>
    <p:sldId id="259" r:id="rId9"/>
    <p:sldId id="260" r:id="rId10"/>
    <p:sldId id="261" r:id="rId11"/>
    <p:sldId id="265" r:id="rId12"/>
    <p:sldId id="262" r:id="rId13"/>
    <p:sldId id="263" r:id="rId14"/>
    <p:sldId id="266" r:id="rId15"/>
    <p:sldId id="271" r:id="rId16"/>
    <p:sldId id="267" r:id="rId17"/>
    <p:sldId id="272" r:id="rId18"/>
    <p:sldId id="27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E61E-38BE-44AD-9B19-40DD23745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892C8-7E7C-4BC0-8216-391D9847F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B657-3B8F-405C-8548-0C9B437E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1608-7024-4FF3-9525-0104A8E4645B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35C5-F047-4A1B-B098-D555BE02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ACC4-A8A3-41B8-9FED-6823156E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6569-40CF-438F-A38F-FBDE33A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7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818A-48FB-43BF-8822-9176D56F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DF26E-8894-428F-82FB-84B58D9DB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3B6A-DD4D-4A89-A7A6-6652D057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1608-7024-4FF3-9525-0104A8E4645B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ACFF-7270-4C31-B690-80EF6B39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EF38F-B8AA-433F-9D78-5560F794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6569-40CF-438F-A38F-FBDE33A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32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5758-A563-454C-9F79-66A4E2DBD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58701-D215-4EC3-9975-5085A60C9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2AB2-4263-4E38-BE60-6DC3A21C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1608-7024-4FF3-9525-0104A8E4645B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31D3-9FBE-41A9-A958-F0AC0DFE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48CF3-1E85-4A50-82B0-8B95C6AA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6569-40CF-438F-A38F-FBDE33A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6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5C4F-D722-497B-9B01-54758A9E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D54C-BF1D-4FA0-B2D2-B14EE80F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8AF3-1C5F-4DC3-91F9-561821CA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1608-7024-4FF3-9525-0104A8E4645B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894EC-4FDF-471C-BD1C-2DC7BF0C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7954-DCB9-4F9F-A1BB-3843D2B6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6569-40CF-438F-A38F-FBDE33A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FAF8-8D26-474A-AC79-546FA1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61E5-435D-4B4F-BAD9-8181D673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06FB-9725-4B81-9614-977CBB43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1608-7024-4FF3-9525-0104A8E4645B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FA7BB-BA05-428E-802D-EFBA3947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743D-038C-4A60-8A3C-AAEDBC16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6569-40CF-438F-A38F-FBDE33A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59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7E96-33EB-4459-839C-8EC38E3C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9F4B-917D-493B-925A-52ED14B06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626B5-01CC-499E-9A8E-AE1CFCA69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1C667-50CB-4DC7-A0BC-BC57B15A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1608-7024-4FF3-9525-0104A8E4645B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EBF36-C8D9-4CFE-B278-C4C094D5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C578-5E73-4DBF-83DE-BA29A586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6569-40CF-438F-A38F-FBDE33A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98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CE74-A971-4E52-9632-40F89FAB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C6CF8-D809-47B3-BBF6-E5EBB49C0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738A9-6DE0-46EF-A6ED-9D12A8CA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B3FA3-AE68-4C02-97D3-E316619E9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6B574-6D80-4254-8E18-4AC1F38BC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7D934-9081-4269-BE70-F12506BE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1608-7024-4FF3-9525-0104A8E4645B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DC827-FB25-40DF-9902-A7AAC1D7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B411F-53DA-44DC-B2B4-11D7E6AC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6569-40CF-438F-A38F-FBDE33A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11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1926-93BD-43ED-B1C0-1EDB2609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E3048-E207-4FFD-8BE1-F9A4646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1608-7024-4FF3-9525-0104A8E4645B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26496-ADF8-44FD-8764-EBF38F79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564E4-7186-42B3-861F-4B0BAB0B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6569-40CF-438F-A38F-FBDE33A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5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A6F70-B418-4377-9CD9-1EA03230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1608-7024-4FF3-9525-0104A8E4645B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3C7FD-ACB4-4454-B827-039A6E71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8DCB7-AC35-4B3F-9E24-F6689D2E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6569-40CF-438F-A38F-FBDE33A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2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05A8-A466-4915-846C-F4D23BAB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C6A4-21B3-4FB6-982A-0B3C6A01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601FA-52CE-45D6-AC26-8E184892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7762E-910F-4AAD-8050-263AC7F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1608-7024-4FF3-9525-0104A8E4645B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9B56-CEC3-47C0-AA4D-5D6A58AD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44456-F3D3-42A0-80B6-1CBC6CB2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6569-40CF-438F-A38F-FBDE33A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2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5581-1891-4FB9-91D4-73D1F773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A7BC1-A7C7-4C02-B8AC-5B1B90865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9B595-637E-40C6-8FE9-B13880BE8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AA933-FD9A-49EE-BC8C-055832B9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1608-7024-4FF3-9525-0104A8E4645B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9C61E-CFD3-4FC4-B9DA-1B4210BF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E9EDB-8B85-478C-B329-FD504F4A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6569-40CF-438F-A38F-FBDE33A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2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0B29B-C207-4529-B187-2E44E13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CDE9E-4ABD-4C22-8194-F14FAECF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2C57-1540-4B3E-8D69-3C19ECE5D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1608-7024-4FF3-9525-0104A8E4645B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8158-63D0-4CD7-BBA2-523DE2C3E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9A8F-1C22-401C-82C9-9D24449F1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6569-40CF-438F-A38F-FBDE33A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97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rstudio.com/u/petermacp/summary" TargetMode="External"/><Relationship Id="rId2" Type="http://schemas.openxmlformats.org/officeDocument/2006/relationships/hyperlink" Target="https://community.r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LadiesGlobal" TargetMode="External"/><Relationship Id="rId2" Type="http://schemas.openxmlformats.org/officeDocument/2006/relationships/hyperlink" Target="https://rladie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frica-r.org/" TargetMode="External"/><Relationship Id="rId4" Type="http://schemas.openxmlformats.org/officeDocument/2006/relationships/hyperlink" Target="https://www.r-consortium.org/blog/2021/06/24/working-with-databases-in-r-video-presentation-from-nairobir-and-r-ladies-nairobi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" TargetMode="External"/><Relationship Id="rId2" Type="http://schemas.openxmlformats.org/officeDocument/2006/relationships/hyperlink" Target="https://rweekl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tsyoumighthavemissed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dplyr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s.stackexchange.com/" TargetMode="External"/><Relationship Id="rId2" Type="http://schemas.openxmlformats.org/officeDocument/2006/relationships/hyperlink" Target="https://biology.stackexchang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69CE-0D3D-4D93-94DB-B97C3114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126" y="703975"/>
            <a:ext cx="9691955" cy="2387600"/>
          </a:xfrm>
        </p:spPr>
        <p:txBody>
          <a:bodyPr/>
          <a:lstStyle/>
          <a:p>
            <a:r>
              <a:rPr lang="en-GB" dirty="0"/>
              <a:t>Getting technical help from online (R/stats)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484AC-3D6D-4C3C-BE86-886D95376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642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MLW R Book Club</a:t>
            </a:r>
          </a:p>
          <a:p>
            <a:endParaRPr lang="en-GB" dirty="0"/>
          </a:p>
          <a:p>
            <a:r>
              <a:rPr lang="en-GB" dirty="0"/>
              <a:t>McEwen Khundi </a:t>
            </a:r>
          </a:p>
          <a:p>
            <a:r>
              <a:rPr lang="en-GB" dirty="0"/>
              <a:t>3September2021</a:t>
            </a:r>
          </a:p>
        </p:txBody>
      </p:sp>
    </p:spTree>
    <p:extLst>
      <p:ext uri="{BB962C8B-B14F-4D97-AF65-F5344CB8AC3E}">
        <p14:creationId xmlns:p14="http://schemas.microsoft.com/office/powerpoint/2010/main" val="46731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EEB5-1298-404D-902A-8B9B3518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communities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78E8-DD3C-4349-8DB5-4366EB9E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Rstudio</a:t>
            </a:r>
            <a:r>
              <a:rPr lang="en-GB" dirty="0"/>
              <a:t> community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Started by the </a:t>
            </a:r>
            <a:r>
              <a:rPr lang="en-GB" dirty="0" err="1"/>
              <a:t>Rstudio</a:t>
            </a:r>
            <a:r>
              <a:rPr lang="en-GB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Questions rated to R mostly based on packages written by </a:t>
            </a:r>
            <a:r>
              <a:rPr lang="en-GB" dirty="0" err="1"/>
              <a:t>Rstudio</a:t>
            </a:r>
            <a:r>
              <a:rPr lang="en-GB" dirty="0"/>
              <a:t> employees (</a:t>
            </a:r>
            <a:r>
              <a:rPr lang="en-GB" dirty="0" err="1"/>
              <a:t>tidyverse</a:t>
            </a:r>
            <a:r>
              <a:rPr lang="en-GB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25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0FE1-B204-4316-83B6-03730507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964D-449F-4157-A5AE-1EEA6D98A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https://community.rstudio.com/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Some example profiles</a:t>
            </a:r>
          </a:p>
          <a:p>
            <a:pPr lvl="1"/>
            <a:r>
              <a:rPr lang="en-GB" dirty="0">
                <a:hlinkClick r:id="rId3"/>
              </a:rPr>
              <a:t>Peter MacPherson</a:t>
            </a:r>
          </a:p>
          <a:p>
            <a:pPr lvl="2"/>
            <a:r>
              <a:rPr lang="en-GB" dirty="0">
                <a:hlinkClick r:id="rId3"/>
              </a:rPr>
              <a:t>https://community.rstudio.com/u/petermacp/summary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McEwen Khundi</a:t>
            </a:r>
          </a:p>
          <a:p>
            <a:pPr lvl="2"/>
            <a:r>
              <a:rPr lang="en-GB" dirty="0"/>
              <a:t>https://community.rstudio.com/u/khundiman/summary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42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6854-FEC2-4B6E-BADA-ABB22F2A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Slack and related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46E7-C098-41FA-A5F8-9C3C92CE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Popular among small groups </a:t>
            </a:r>
          </a:p>
          <a:p>
            <a:endParaRPr lang="en-GB" dirty="0"/>
          </a:p>
          <a:p>
            <a:r>
              <a:rPr lang="en-GB" dirty="0"/>
              <a:t>School departments </a:t>
            </a:r>
          </a:p>
          <a:p>
            <a:endParaRPr lang="en-GB" dirty="0"/>
          </a:p>
          <a:p>
            <a:r>
              <a:rPr lang="en-GB" dirty="0"/>
              <a:t>We have our own MLW r </a:t>
            </a:r>
            <a:r>
              <a:rPr lang="en-GB" dirty="0" err="1"/>
              <a:t>bookclub</a:t>
            </a:r>
            <a:r>
              <a:rPr lang="en-GB" dirty="0"/>
              <a:t> slack</a:t>
            </a:r>
          </a:p>
        </p:txBody>
      </p:sp>
    </p:spTree>
    <p:extLst>
      <p:ext uri="{BB962C8B-B14F-4D97-AF65-F5344CB8AC3E}">
        <p14:creationId xmlns:p14="http://schemas.microsoft.com/office/powerpoint/2010/main" val="369838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D67D-3076-49F9-AEDE-2B180322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to get informative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7878-FBC2-4B6A-AE75-5D9D4FC5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the question/problem reproducible.</a:t>
            </a:r>
          </a:p>
          <a:p>
            <a:endParaRPr lang="en-GB" dirty="0"/>
          </a:p>
          <a:p>
            <a:r>
              <a:rPr lang="en-GB" dirty="0"/>
              <a:t>Clearly demonstrate your attempt and mention where you are stuck.</a:t>
            </a:r>
          </a:p>
          <a:p>
            <a:endParaRPr lang="en-GB" dirty="0"/>
          </a:p>
          <a:p>
            <a:r>
              <a:rPr lang="en-GB" dirty="0"/>
              <a:t>Remove all other objects/vars that are unrelated to the specific question.</a:t>
            </a:r>
          </a:p>
          <a:p>
            <a:endParaRPr lang="en-GB" dirty="0"/>
          </a:p>
          <a:p>
            <a:r>
              <a:rPr lang="en-GB" dirty="0"/>
              <a:t>https://reprex.tidyverse.org/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7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E72A-F3E0-4AA8-80A5-3788FE56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C7EF-A96F-472B-A49C-108F95DF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4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Most communities have an online help community where members help each other.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R ladies</a:t>
            </a:r>
          </a:p>
          <a:p>
            <a:pPr lvl="2"/>
            <a:r>
              <a:rPr lang="en-GB" dirty="0">
                <a:hlinkClick r:id="rId2"/>
              </a:rPr>
              <a:t>https://rladies.org/</a:t>
            </a:r>
            <a:r>
              <a:rPr lang="en-GB" dirty="0"/>
              <a:t> </a:t>
            </a:r>
            <a:r>
              <a:rPr lang="en-GB" b="0" i="0" dirty="0">
                <a:solidFill>
                  <a:srgbClr val="212529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GB" b="0" i="0" u="none" strike="noStrike" dirty="0">
                <a:solidFill>
                  <a:srgbClr val="940128"/>
                </a:solidFill>
                <a:effectLst/>
                <a:latin typeface="Helvetica" panose="020B0604020202020204" pitchFamily="34" charset="0"/>
                <a:hlinkClick r:id="rId3"/>
              </a:rPr>
              <a:t>@RLadiesGlobal</a:t>
            </a:r>
            <a:endParaRPr lang="en-GB" dirty="0"/>
          </a:p>
          <a:p>
            <a:pPr lvl="2"/>
            <a:r>
              <a:rPr lang="en-GB" b="0" i="0" dirty="0">
                <a:solidFill>
                  <a:srgbClr val="536471"/>
                </a:solidFill>
                <a:effectLst/>
                <a:latin typeface="TwitterChirp"/>
              </a:rPr>
              <a:t>@RLadiesNairobi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R4Ds online learning community </a:t>
            </a:r>
            <a:r>
              <a:rPr lang="en-GB" b="0" i="0" dirty="0">
                <a:solidFill>
                  <a:srgbClr val="536471"/>
                </a:solidFill>
                <a:effectLst/>
                <a:latin typeface="TwitterChirp"/>
              </a:rPr>
              <a:t>@R4DScommunity</a:t>
            </a:r>
            <a:endParaRPr lang="en-GB" dirty="0"/>
          </a:p>
          <a:p>
            <a:pPr lvl="1"/>
            <a:r>
              <a:rPr lang="en-GB" dirty="0"/>
              <a:t>City R chapters</a:t>
            </a:r>
          </a:p>
          <a:p>
            <a:pPr lvl="2"/>
            <a:r>
              <a:rPr lang="en-GB" dirty="0">
                <a:hlinkClick r:id="rId4"/>
              </a:rPr>
              <a:t>https://www.r-consortium.org/blog/2021/06/24/working-with-databases-in-r-video-presentation-from-nairobir-and-r-ladies-nairobi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>
                <a:hlinkClick r:id="rId5"/>
              </a:rPr>
              <a:t>https://africa-r.org/</a:t>
            </a:r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20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80CD-5BAA-42F3-A341-3F0F3D3A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Malawi based online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E55B-7D70-4FEA-9659-46E87953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BlantyreR</a:t>
            </a:r>
            <a:r>
              <a:rPr lang="en-GB" dirty="0"/>
              <a:t> ? Or </a:t>
            </a:r>
            <a:r>
              <a:rPr lang="en-GB" dirty="0" err="1"/>
              <a:t>MalawiR</a:t>
            </a:r>
            <a:endParaRPr lang="en-GB" dirty="0"/>
          </a:p>
          <a:p>
            <a:r>
              <a:rPr lang="en-GB" dirty="0" err="1"/>
              <a:t>BlantyreR</a:t>
            </a:r>
            <a:r>
              <a:rPr lang="en-GB" dirty="0"/>
              <a:t> Ladies?</a:t>
            </a:r>
          </a:p>
          <a:p>
            <a:r>
              <a:rPr lang="en-GB" dirty="0"/>
              <a:t>Data analysis blogs 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70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3E18-DED3-478D-9D9C-25383C58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Engaging directly with package authors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291F-75D3-4A30-8276-F5911814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9"/>
            <a:ext cx="10833243" cy="4574194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 err="1"/>
              <a:t>github</a:t>
            </a:r>
            <a:r>
              <a:rPr lang="en-GB" dirty="0"/>
              <a:t> repo of package</a:t>
            </a:r>
          </a:p>
          <a:p>
            <a:endParaRPr lang="en-GB" dirty="0"/>
          </a:p>
          <a:p>
            <a:r>
              <a:rPr lang="en-GB" dirty="0"/>
              <a:t>Open issue</a:t>
            </a:r>
          </a:p>
          <a:p>
            <a:endParaRPr lang="en-GB" dirty="0"/>
          </a:p>
          <a:p>
            <a:r>
              <a:rPr lang="en-GB" dirty="0"/>
              <a:t>Only appropriate when the question you have can not be answered at other sites or you think you have discovered a bug</a:t>
            </a:r>
          </a:p>
          <a:p>
            <a:endParaRPr lang="en-GB" dirty="0"/>
          </a:p>
          <a:p>
            <a:r>
              <a:rPr lang="en-GB" dirty="0"/>
              <a:t>Example</a:t>
            </a:r>
          </a:p>
          <a:p>
            <a:pPr lvl="1"/>
            <a:r>
              <a:rPr lang="en-GB" dirty="0"/>
              <a:t>https://github.com/easystats/insight/issues/415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45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6ED3-B27B-4409-962A-D29F08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Keeping up to date with the R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F4D0-79C1-49BE-93CB-1C5AFCF4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Rweekly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https://rweekly.org/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err="1"/>
              <a:t>Rbloggers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https://www.r-bloggers.com/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hlinkClick r:id="rId4"/>
              </a:rPr>
              <a:t>https://postsyoumighthavemissed.com/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44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D32A-F294-4C8D-BDDF-4526073F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message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A1B9-F321-47A4-8709-2652D2889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be afraid to start participating in the online community</a:t>
            </a:r>
          </a:p>
          <a:p>
            <a:endParaRPr lang="en-GB" dirty="0"/>
          </a:p>
          <a:p>
            <a:r>
              <a:rPr lang="en-GB" dirty="0"/>
              <a:t>Most times people are kind even if you think your question is “stupid”</a:t>
            </a:r>
          </a:p>
          <a:p>
            <a:endParaRPr lang="en-GB" dirty="0"/>
          </a:p>
          <a:p>
            <a:r>
              <a:rPr lang="en-GB" dirty="0"/>
              <a:t>Almost “any technical question” you have there is someone on an online community who would be willing to help you. </a:t>
            </a:r>
          </a:p>
        </p:txBody>
      </p:sp>
    </p:spTree>
    <p:extLst>
      <p:ext uri="{BB962C8B-B14F-4D97-AF65-F5344CB8AC3E}">
        <p14:creationId xmlns:p14="http://schemas.microsoft.com/office/powerpoint/2010/main" val="289659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7A34-C43D-496C-A825-921517AB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91E8-5B9A-446A-BDDE-D374D876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04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2F48-784B-458C-8EE3-D67A00A0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usually do when you are stuck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1143-D75F-4ECC-BF41-9014E9FD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Check function help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? Mean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Package vignette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94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87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A79A1-95FA-40A4-8719-31F5821B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</a:t>
            </a:r>
            <a:r>
              <a:rPr lang="en-US" sz="3200" dirty="0">
                <a:solidFill>
                  <a:srgbClr val="FFFFFF"/>
                </a:solidFill>
              </a:rPr>
              <a:t>help page (?mean)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720395-8E0B-4C1A-9527-028D18794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302" y="640080"/>
            <a:ext cx="559279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0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0737-940F-42AF-95B5-FB704EF5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vignette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67EA-59A4-4D68-A4CB-38FFD092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Has basic steps of how to complete a specific task using a package</a:t>
            </a:r>
          </a:p>
          <a:p>
            <a:pPr lvl="1"/>
            <a:r>
              <a:rPr lang="en-GB" dirty="0"/>
              <a:t>A package can have several</a:t>
            </a:r>
          </a:p>
          <a:p>
            <a:pPr lvl="1"/>
            <a:r>
              <a:rPr lang="en-GB" dirty="0"/>
              <a:t>Some packages don’t have any</a:t>
            </a:r>
          </a:p>
          <a:p>
            <a:endParaRPr lang="en-GB" dirty="0"/>
          </a:p>
          <a:p>
            <a:r>
              <a:rPr lang="en-GB" dirty="0"/>
              <a:t>Example table summary (</a:t>
            </a:r>
            <a:r>
              <a:rPr lang="en-GB" dirty="0" err="1"/>
              <a:t>dplyr</a:t>
            </a:r>
            <a:r>
              <a:rPr lang="en-GB" dirty="0"/>
              <a:t> package)</a:t>
            </a:r>
          </a:p>
          <a:p>
            <a:pPr lvl="1"/>
            <a:r>
              <a:rPr lang="en-GB" dirty="0">
                <a:hlinkClick r:id="rId2"/>
              </a:rPr>
              <a:t>https://cran.r-project.org/web/packages/dplyr/index.html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Reference manual is a could be described in brief as a package dictionary.</a:t>
            </a:r>
          </a:p>
        </p:txBody>
      </p:sp>
    </p:spTree>
    <p:extLst>
      <p:ext uri="{BB962C8B-B14F-4D97-AF65-F5344CB8AC3E}">
        <p14:creationId xmlns:p14="http://schemas.microsoft.com/office/powerpoint/2010/main" val="83698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0918B4-90D3-49F5-8D2E-318CF818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GB" sz="4800" dirty="0"/>
              <a:t>If  still If  still </a:t>
            </a:r>
            <a:r>
              <a:rPr lang="en-GB" sz="4800" dirty="0">
                <a:solidFill>
                  <a:schemeClr val="bg1"/>
                </a:solidFill>
              </a:rPr>
              <a:t>search online</a:t>
            </a:r>
            <a:br>
              <a:rPr lang="en-GB" sz="4800" dirty="0"/>
            </a:b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C4FA-D3AE-4D8C-8FDB-E8D6126D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GB" dirty="0"/>
              <a:t>Blogs with solutions </a:t>
            </a:r>
          </a:p>
          <a:p>
            <a:pPr lvl="2"/>
            <a:r>
              <a:rPr lang="en-GB" sz="2400" dirty="0"/>
              <a:t>Sometimes these have a comment section where you can engage with the author</a:t>
            </a:r>
          </a:p>
          <a:p>
            <a:pPr lvl="2"/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Online help communities</a:t>
            </a:r>
          </a:p>
          <a:p>
            <a:pPr lvl="2"/>
            <a:r>
              <a:rPr lang="en-GB" sz="2400" dirty="0"/>
              <a:t>Examples on the following pages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434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09D6-95A2-41CC-9908-540BC066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Stackoverflow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5C28F-EE74-4A6E-AF1F-D12C6FF4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Online community of question and answer for coders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Most questions have already been answered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you have reasonable doubt that the question you are asking has not been asked before prepare a </a:t>
            </a:r>
            <a:r>
              <a:rPr lang="en-GB" dirty="0" err="1"/>
              <a:t>reprex</a:t>
            </a:r>
            <a:r>
              <a:rPr lang="en-GB" dirty="0"/>
              <a:t> and submit a question.</a:t>
            </a:r>
          </a:p>
          <a:p>
            <a:pPr lvl="1"/>
            <a:r>
              <a:rPr lang="en-GB" dirty="0"/>
              <a:t>Refer to last weeks meeting on how to do a </a:t>
            </a:r>
            <a:r>
              <a:rPr lang="en-GB" dirty="0" err="1"/>
              <a:t>reprex</a:t>
            </a:r>
            <a:r>
              <a:rPr lang="en-GB" dirty="0"/>
              <a:t> in r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12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946A-BAD9-491B-8D4D-5EDCA132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EF0E-E8DA-409C-AE6B-41AD8F48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stack overflow</a:t>
            </a:r>
          </a:p>
          <a:p>
            <a:endParaRPr lang="en-GB" dirty="0"/>
          </a:p>
          <a:p>
            <a:r>
              <a:rPr lang="en-GB" dirty="0"/>
              <a:t>https://stackoverflow.com/questions/tagged/r</a:t>
            </a:r>
          </a:p>
        </p:txBody>
      </p:sp>
    </p:spTree>
    <p:extLst>
      <p:ext uri="{BB962C8B-B14F-4D97-AF65-F5344CB8AC3E}">
        <p14:creationId xmlns:p14="http://schemas.microsoft.com/office/powerpoint/2010/main" val="190142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0EB1-AA4B-4F79-8E75-9D164A4B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validated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18C3-C210-48EA-96B9-73CAF5F8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Question and answer site for statistics</a:t>
            </a:r>
          </a:p>
          <a:p>
            <a:r>
              <a:rPr lang="en-GB" dirty="0"/>
              <a:t>https://stats.stackexchange.com/questions/tagged/regression?sort=frequent&amp;pageSize=15</a:t>
            </a:r>
          </a:p>
        </p:txBody>
      </p:sp>
    </p:spTree>
    <p:extLst>
      <p:ext uri="{BB962C8B-B14F-4D97-AF65-F5344CB8AC3E}">
        <p14:creationId xmlns:p14="http://schemas.microsoft.com/office/powerpoint/2010/main" val="186557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6FB5-2789-4736-8721-84AF4EA2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FD88-1D6A-4C17-8A97-7E89AB28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a network of question and answer websites </a:t>
            </a:r>
          </a:p>
          <a:p>
            <a:pPr lvl="1"/>
            <a:r>
              <a:rPr lang="en-GB" dirty="0"/>
              <a:t>Stack overflow</a:t>
            </a:r>
          </a:p>
          <a:p>
            <a:pPr lvl="1"/>
            <a:r>
              <a:rPr lang="en-GB" dirty="0"/>
              <a:t>Cross validated</a:t>
            </a:r>
          </a:p>
          <a:p>
            <a:pPr lvl="1"/>
            <a:endParaRPr lang="en-GB" dirty="0"/>
          </a:p>
          <a:p>
            <a:r>
              <a:rPr lang="en-GB" dirty="0"/>
              <a:t>Self moderated with community leaders</a:t>
            </a:r>
          </a:p>
          <a:p>
            <a:pPr lvl="1"/>
            <a:r>
              <a:rPr lang="en-GB" dirty="0"/>
              <a:t>Works by rewarding users points </a:t>
            </a:r>
          </a:p>
          <a:p>
            <a:pPr lvl="1"/>
            <a:endParaRPr lang="en-GB" dirty="0"/>
          </a:p>
          <a:p>
            <a:r>
              <a:rPr lang="en-GB" dirty="0"/>
              <a:t> Other stack exchange sites</a:t>
            </a:r>
          </a:p>
          <a:p>
            <a:pPr lvl="1"/>
            <a:r>
              <a:rPr lang="en-GB" dirty="0">
                <a:hlinkClick r:id="rId2"/>
              </a:rPr>
              <a:t>https://biology.stackexchange.com/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https://gis.stackexchange.com/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57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613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TwitterChirp</vt:lpstr>
      <vt:lpstr>Office Theme</vt:lpstr>
      <vt:lpstr>Getting technical help from online (R/stats) communities</vt:lpstr>
      <vt:lpstr>What do you usually do when you are stuck with code</vt:lpstr>
      <vt:lpstr>Function help page (?mean)</vt:lpstr>
      <vt:lpstr>Package vignette </vt:lpstr>
      <vt:lpstr>If  still If  still search online </vt:lpstr>
      <vt:lpstr>Stackoverflow </vt:lpstr>
      <vt:lpstr>Example </vt:lpstr>
      <vt:lpstr>Cross validated</vt:lpstr>
      <vt:lpstr>Stack exchange</vt:lpstr>
      <vt:lpstr>R communities </vt:lpstr>
      <vt:lpstr>Example</vt:lpstr>
      <vt:lpstr>Slack and related software</vt:lpstr>
      <vt:lpstr>Best practices to get informative response</vt:lpstr>
      <vt:lpstr>Other communities</vt:lpstr>
      <vt:lpstr>Malawi based online communities</vt:lpstr>
      <vt:lpstr>Engaging directly with package authors </vt:lpstr>
      <vt:lpstr>Keeping up to date with the R community </vt:lpstr>
      <vt:lpstr>Key message </vt:lpstr>
      <vt:lpstr>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technical help from online (R/stats) communities</dc:title>
  <dc:creator>Mcewen Khundi</dc:creator>
  <cp:lastModifiedBy>Mcewen Khundi</cp:lastModifiedBy>
  <cp:revision>9</cp:revision>
  <dcterms:created xsi:type="dcterms:W3CDTF">2021-09-01T12:55:06Z</dcterms:created>
  <dcterms:modified xsi:type="dcterms:W3CDTF">2021-09-03T09:03:05Z</dcterms:modified>
</cp:coreProperties>
</file>