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0.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1.xml" ContentType="application/vnd.openxmlformats-officedocument.presentationml.comments+xml"/>
  <Override PartName="/ppt/notesSlides/notesSlide19.xml" ContentType="application/vnd.openxmlformats-officedocument.presentationml.notesSlide+xml"/>
  <Override PartName="/ppt/comments/comment1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s Lloyd" initials=""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E9996C57-6C24-410B-9F2B-0B86328CF7DB}">
  <a:tblStyle styleId="{E9996C57-6C24-410B-9F2B-0B86328CF7D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03" autoAdjust="0"/>
  </p:normalViewPr>
  <p:slideViewPr>
    <p:cSldViewPr snapToGrid="0">
      <p:cViewPr varScale="1">
        <p:scale>
          <a:sx n="88" d="100"/>
          <a:sy n="88" d="100"/>
        </p:scale>
        <p:origin x="13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04T06:14:48.562" idx="4">
    <p:pos x="6000" y="300"/>
    <p:text>Names:
Yashaswi Tamta
Jugal Gandhi</p:text>
  </p:cm>
  <p:cm authorId="0" dt="2017-05-04T06:15:15.232" idx="3">
    <p:pos x="6000" y="200"/>
    <p:text>Please add slide numbers</p:text>
  </p:cm>
  <p:cm authorId="0" dt="2017-05-04T07:21:15.563" idx="2">
    <p:pos x="6000" y="100"/>
    <p:text>Be careful, some bullets are really long...  Try to use phrases to prevent "reading" from slides.</p:text>
  </p:cm>
  <p:cm authorId="0" dt="2017-05-04T07:29:58.008" idx="1">
    <p:pos x="6000" y="0"/>
    <p:text>OVERALL, nice job on the slides..  Good coverage on history and features of DynamoDB.</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7-05-04T07:20:06.303" idx="20">
    <p:pos x="6000" y="0"/>
    <p:text>2nd bullet is really long</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7-05-04T07:26:59.065" idx="21">
    <p:pos x="6000" y="0"/>
    <p:text>Who provides MongoDB SaaS?</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7-05-04T07:28:44.077" idx="22">
    <p:pos x="6000" y="0"/>
    <p:text>Is the last bullet your hypothesis / theory?  Would this solution have the same redundancy?  Are we sure autoscaling containers will be cheaper?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5-04T06:16:39.759" idx="5">
    <p:pos x="6000" y="0"/>
    <p:text>Nice History!!</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5-04T06:56:55.021" idx="8">
    <p:pos x="6000" y="200"/>
    <p:text>2nd bullet is really long... break into sub bullets?</p:text>
  </p:cm>
  <p:cm authorId="0" dt="2017-05-04T06:58:16.389" idx="7">
    <p:pos x="6000" y="100"/>
    <p:text>"Data is backed on S3 storage"...
Do you mean data is backed up using S3?</p:text>
  </p:cm>
  <p:cm authorId="0" dt="2017-05-04T07:12:51.661" idx="6">
    <p:pos x="6000" y="0"/>
    <p:text>Do we know how many copies of data are being stored?
Can we influence this?
It sounds like 3 copies, at least one in each availability zone, but then also replication across regions!
Does every DynamoDB have region replication enabled by default?</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5-04T07:00:45.363" idx="10">
    <p:pos x="6000" y="100"/>
    <p:text>This type of performance predictability is key to building stream processing systems.  If we know our data will stream in at a particular rate, then we can provision DynamoDB as needed to meet the SLA.</p:text>
  </p:cm>
  <p:cm authorId="0" dt="2017-05-04T07:22:30.487" idx="9">
    <p:pos x="6000" y="0"/>
    <p:text>Use a subset number of slide.
Change title to "Features - 2"</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7-05-04T07:02:48.091" idx="12">
    <p:pos x="6000" y="100"/>
    <p:text>Have two major bullets:
DynamoDB structures:
- Tables
- Items
- Attributes
DynamoDB Data Types
- Scalar
- Multi-valued
- Document</p:text>
  </p:cm>
  <p:cm authorId="0" dt="2017-05-04T07:22:39.745" idx="11">
    <p:pos x="6000" y="0"/>
    <p:text>"Features - 3"</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7-05-04T07:22:48.784" idx="13">
    <p:pos x="6000" y="0"/>
    <p:text>"Features - 4"</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7-05-04T07:14:25.944" idx="15">
    <p:pos x="6000" y="100"/>
    <p:text>The ratio of read units to write units is interesting.  
This sounds like:
1 master read write node
2 read replicas</p:text>
  </p:cm>
  <p:cm authorId="0" dt="2017-05-04T07:22:58.606" idx="14">
    <p:pos x="6000" y="0"/>
    <p:text>"Features - 5"</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7-05-04T07:17:06.626" idx="17">
    <p:pos x="6000" y="100"/>
    <p:text>The trigger mechanism sounds cool.
This is similar to triggers in relational databases that could invoke a "stored procedure" which is essentially a database function hosted by the DBMS environment.
This is obviously a new feature...</p:text>
  </p:cm>
  <p:cm authorId="0" dt="2017-05-04T07:23:09.098" idx="16">
    <p:pos x="6000" y="0"/>
    <p:text>"Features - 6"</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7-05-04T07:20:36.565" idx="19">
    <p:pos x="6000" y="100"/>
    <p:text>last bullet is too long, split into sub-bullets.  use phrases instead of complete sentences.</p:text>
  </p:cm>
  <p:cm authorId="0" dt="2017-05-04T07:23:21.902" idx="18">
    <p:pos x="6000" y="0"/>
    <p:text>"Features - 7"</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E3ADC-3F10-4843-BD86-92D79CA90CD6}" type="datetimeFigureOut">
              <a:rPr lang="en-US" smtClean="0"/>
              <a:t>5/4/2017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213D77-A47B-4C14-8243-7E6E091F242A}" type="slidenum">
              <a:rPr lang="en-US" smtClean="0"/>
              <a:t>‹#›</a:t>
            </a:fld>
            <a:endParaRPr lang="en-US"/>
          </a:p>
        </p:txBody>
      </p:sp>
    </p:spTree>
    <p:extLst>
      <p:ext uri="{BB962C8B-B14F-4D97-AF65-F5344CB8AC3E}">
        <p14:creationId xmlns:p14="http://schemas.microsoft.com/office/powerpoint/2010/main" val="2663462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sz="12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sz="12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sz="1200" b="0" i="0" u="none" strike="noStrike" cap="none"/>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68" name="Shape 168"/>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76" name="Shape 176"/>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83" name="Shape 183"/>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90" name="Shape 190"/>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98" name="Shape 198"/>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206" name="Shape 206"/>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213" name="Shape 213"/>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220" name="Shape 220"/>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227" name="Shape 227"/>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t>NoSQL is a non relational database for document stores, Bigtable or Graph databases.</a:t>
            </a: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241" name="Shape 241"/>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r>
              <a:rPr lang="en-US"/>
              <a:t>[1] To address some scalability issues with Amazon.com website during the holiday season.</a:t>
            </a:r>
          </a:p>
          <a:p>
            <a:pPr lvl="0">
              <a:spcBef>
                <a:spcPts val="0"/>
              </a:spcBef>
              <a:buNone/>
            </a:pPr>
            <a:endParaRPr/>
          </a:p>
          <a:p>
            <a:pPr lvl="0" rtl="0">
              <a:spcBef>
                <a:spcPts val="0"/>
              </a:spcBef>
              <a:buNone/>
            </a:pPr>
            <a:r>
              <a:rPr lang="en-US"/>
              <a:t>[2] Thus, had some inherent complications attached to it.</a:t>
            </a: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rtl="0">
              <a:spcBef>
                <a:spcPts val="0"/>
              </a:spcBef>
              <a:buNone/>
            </a:pPr>
            <a:r>
              <a:rPr lang="en-US"/>
              <a:t>[1] SImpleDB Came out in 2007</a:t>
            </a:r>
          </a:p>
          <a:p>
            <a:pPr lvl="0" rtl="0">
              <a:spcBef>
                <a:spcPts val="0"/>
              </a:spcBef>
              <a:buNone/>
            </a:pPr>
            <a:endParaRPr/>
          </a:p>
          <a:p>
            <a:pPr lvl="0" rtl="0">
              <a:spcBef>
                <a:spcPts val="0"/>
              </a:spcBef>
              <a:buNone/>
            </a:pPr>
            <a:r>
              <a:rPr lang="en-US"/>
              <a:t>[2] Problems like Domain scaling limitations therefore, not incremental scalability.</a:t>
            </a: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rtl="0">
              <a:spcBef>
                <a:spcPts val="0"/>
              </a:spcBef>
              <a:buNone/>
            </a:pPr>
            <a:endParaRPr lang="en-US"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rtl="0">
              <a:spcBef>
                <a:spcPts val="0"/>
              </a:spcBef>
              <a:buNone/>
            </a:pPr>
            <a:r>
              <a:rPr lang="en-US"/>
              <a:t>[1] Can store JSON-formatted documents as single DynamoDB items.</a:t>
            </a: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39" name="Shape 139"/>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46" name="Shape 146"/>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54" name="Shape 154"/>
          <p:cNvSpPr txBox="1">
            <a:spLocks noGrp="1"/>
          </p:cNvSpPr>
          <p:nvPr>
            <p:ph type="sldNum" idx="12"/>
          </p:nvPr>
        </p:nvSpPr>
        <p:spPr>
          <a:xfrm>
            <a:off x="3884612" y="8685213"/>
            <a:ext cx="2971800" cy="457200"/>
          </a:xfrm>
          <a:prstGeom prst="rect">
            <a:avLst/>
          </a:prstGeom>
        </p:spPr>
        <p:txBody>
          <a:bodyPr lIns="91425" tIns="91425" rIns="91425" bIns="91425" anchor="b" anchorCtr="0">
            <a:noAutofit/>
          </a:bodyPr>
          <a:lstStyle/>
          <a:p>
            <a:pPr lvl="0">
              <a:spcBef>
                <a:spcPts val="0"/>
              </a:spcBef>
              <a:buClr>
                <a:srgbClr val="000000"/>
              </a:buClr>
              <a:buSzPct val="116666"/>
              <a:buFont typeface="Arial"/>
              <a:buNone/>
            </a:pPr>
            <a:endParaRPr/>
          </a:p>
          <a:p>
            <a:pPr lvl="1">
              <a:spcBef>
                <a:spcPts val="0"/>
              </a:spcBef>
              <a:buClr>
                <a:srgbClr val="000000"/>
              </a:buClr>
              <a:buSzPct val="100000"/>
              <a:buFont typeface="Arial"/>
              <a:buNone/>
            </a:pPr>
            <a:endParaRPr/>
          </a:p>
          <a:p>
            <a:pPr lvl="2">
              <a:spcBef>
                <a:spcPts val="0"/>
              </a:spcBef>
              <a:buClr>
                <a:srgbClr val="000000"/>
              </a:buClr>
              <a:buSzPct val="100000"/>
              <a:buFont typeface="Arial"/>
              <a:buNone/>
            </a:pPr>
            <a:endParaRPr/>
          </a:p>
          <a:p>
            <a:pPr lvl="3">
              <a:spcBef>
                <a:spcPts val="0"/>
              </a:spcBef>
              <a:buClr>
                <a:srgbClr val="000000"/>
              </a:buClr>
              <a:buSzPct val="100000"/>
              <a:buFont typeface="Arial"/>
              <a:buNone/>
            </a:pPr>
            <a:endParaRPr/>
          </a:p>
          <a:p>
            <a:pPr lvl="4">
              <a:spcBef>
                <a:spcPts val="0"/>
              </a:spcBef>
              <a:buClr>
                <a:srgbClr val="000000"/>
              </a:buClr>
              <a:buSzPct val="100000"/>
              <a:buFont typeface="Arial"/>
              <a:buNone/>
            </a:pPr>
            <a:endParaRPr/>
          </a:p>
          <a:p>
            <a:pPr lvl="5">
              <a:spcBef>
                <a:spcPts val="0"/>
              </a:spcBef>
              <a:buClr>
                <a:srgbClr val="000000"/>
              </a:buClr>
              <a:buSzPct val="100000"/>
              <a:buFont typeface="Arial"/>
              <a:buNone/>
            </a:pPr>
            <a:endParaRPr/>
          </a:p>
          <a:p>
            <a:pPr lvl="6">
              <a:spcBef>
                <a:spcPts val="0"/>
              </a:spcBef>
              <a:buClr>
                <a:srgbClr val="000000"/>
              </a:buClr>
              <a:buSzPct val="100000"/>
              <a:buFont typeface="Arial"/>
              <a:buNone/>
            </a:pPr>
            <a:endParaRPr/>
          </a:p>
          <a:p>
            <a:pPr lvl="7">
              <a:spcBef>
                <a:spcPts val="0"/>
              </a:spcBef>
              <a:buClr>
                <a:srgbClr val="000000"/>
              </a:buClr>
              <a:buSzPct val="100000"/>
              <a:buFont typeface="Arial"/>
              <a:buNone/>
            </a:pPr>
            <a:endParaRPr/>
          </a:p>
          <a:p>
            <a:pPr lvl="8">
              <a:spcBef>
                <a:spcPts val="0"/>
              </a:spcBef>
              <a:buClr>
                <a:srgbClr val="000000"/>
              </a:buClr>
              <a:buSzPct val="1000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p:nvPr/>
        </p:nvSpPr>
        <p:spPr>
          <a:xfrm>
            <a:off x="0" y="0"/>
            <a:ext cx="9144000" cy="6858000"/>
          </a:xfrm>
          <a:prstGeom prst="rect">
            <a:avLst/>
          </a:prstGeom>
          <a:solidFill>
            <a:srgbClr val="3B185A"/>
          </a:solidFill>
          <a:ln>
            <a:noFill/>
          </a:ln>
        </p:spPr>
        <p:txBody>
          <a:bodyPr lIns="91425" tIns="45700" rIns="91425" bIns="45700" anchor="ctr" anchorCtr="0">
            <a:noAutofit/>
          </a:bodyPr>
          <a:lstStyle/>
          <a:p>
            <a:pPr lvl="0">
              <a:spcBef>
                <a:spcPts val="0"/>
              </a:spcBef>
              <a:buNone/>
            </a:pPr>
            <a:endParaRPr/>
          </a:p>
        </p:txBody>
      </p:sp>
      <p:pic>
        <p:nvPicPr>
          <p:cNvPr id="17" name="Shape 17"/>
          <p:cNvPicPr preferRelativeResize="0"/>
          <p:nvPr/>
        </p:nvPicPr>
        <p:blipFill>
          <a:blip r:embed="rId2">
            <a:alphaModFix/>
          </a:blip>
          <a:stretch>
            <a:fillRect/>
          </a:stretch>
        </p:blipFill>
        <p:spPr>
          <a:xfrm>
            <a:off x="304800" y="230187"/>
            <a:ext cx="3578225" cy="282575"/>
          </a:xfrm>
          <a:prstGeom prst="rect">
            <a:avLst/>
          </a:prstGeom>
          <a:noFill/>
          <a:ln>
            <a:noFill/>
          </a:ln>
        </p:spPr>
      </p:pic>
      <p:sp>
        <p:nvSpPr>
          <p:cNvPr id="18" name="Shape 18"/>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defRPr sz="4400" b="0" i="0" u="none" strike="noStrike" cap="none">
                <a:solidFill>
                  <a:schemeClr val="lt1"/>
                </a:solidFill>
                <a:latin typeface="Calibri"/>
                <a:ea typeface="Calibri"/>
                <a:cs typeface="Calibri"/>
                <a:sym typeface="Calibri"/>
              </a:defRPr>
            </a:lvl1pPr>
            <a:lvl2pPr marL="0" marR="0" lvl="1" indent="0" algn="ctr" rtl="0">
              <a:spcBef>
                <a:spcPts val="0"/>
              </a:spcBef>
              <a:spcAft>
                <a:spcPts val="0"/>
              </a:spcAft>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marL="457200" marR="0" lvl="1" indent="0" algn="ctr" rtl="0">
              <a:spcBef>
                <a:spcPts val="560"/>
              </a:spcBef>
              <a:spcAft>
                <a:spcPts val="0"/>
              </a:spcAft>
              <a:buClr>
                <a:srgbClr val="888888"/>
              </a:buClr>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chemeClr val="lt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chemeClr val="lt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chemeClr val="lt1"/>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762000"/>
            <a:ext cx="8229600" cy="838199"/>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1"/>
                </a:solidFill>
                <a:latin typeface="Calibri"/>
                <a:ea typeface="Calibri"/>
                <a:cs typeface="Calibri"/>
                <a:sym typeface="Calibri"/>
              </a:defRPr>
            </a:lvl1pPr>
            <a:lvl2pPr lvl="1" algn="ctr" rtl="0">
              <a:spcBef>
                <a:spcPts val="0"/>
              </a:spcBef>
              <a:spcAft>
                <a:spcPts val="0"/>
              </a:spcAft>
              <a:defRPr sz="4400">
                <a:solidFill>
                  <a:schemeClr val="dk1"/>
                </a:solidFill>
                <a:latin typeface="Calibri"/>
                <a:ea typeface="Calibri"/>
                <a:cs typeface="Calibri"/>
                <a:sym typeface="Calibri"/>
              </a:defRPr>
            </a:lvl2pPr>
            <a:lvl3pPr lvl="2" algn="ctr" rtl="0">
              <a:spcBef>
                <a:spcPts val="0"/>
              </a:spcBef>
              <a:spcAft>
                <a:spcPts val="0"/>
              </a:spcAft>
              <a:defRPr sz="4400">
                <a:solidFill>
                  <a:schemeClr val="dk1"/>
                </a:solidFill>
                <a:latin typeface="Calibri"/>
                <a:ea typeface="Calibri"/>
                <a:cs typeface="Calibri"/>
                <a:sym typeface="Calibri"/>
              </a:defRPr>
            </a:lvl3pPr>
            <a:lvl4pPr lvl="3" algn="ctr" rtl="0">
              <a:spcBef>
                <a:spcPts val="0"/>
              </a:spcBef>
              <a:spcAft>
                <a:spcPts val="0"/>
              </a:spcAft>
              <a:defRPr sz="4400">
                <a:solidFill>
                  <a:schemeClr val="dk1"/>
                </a:solidFill>
                <a:latin typeface="Calibri"/>
                <a:ea typeface="Calibri"/>
                <a:cs typeface="Calibri"/>
                <a:sym typeface="Calibri"/>
              </a:defRPr>
            </a:lvl4pPr>
            <a:lvl5pPr lvl="4" algn="ctr" rtl="0">
              <a:spcBef>
                <a:spcPts val="0"/>
              </a:spcBef>
              <a:spcAft>
                <a:spcPts val="0"/>
              </a:spcAft>
              <a:defRPr sz="4400">
                <a:solidFill>
                  <a:schemeClr val="dk1"/>
                </a:solidFill>
                <a:latin typeface="Calibri"/>
                <a:ea typeface="Calibri"/>
                <a:cs typeface="Calibri"/>
                <a:sym typeface="Calibri"/>
              </a:defRPr>
            </a:lvl5pPr>
            <a:lvl6pPr marL="457200" lvl="5" algn="ctr" rtl="0">
              <a:spcBef>
                <a:spcPts val="0"/>
              </a:spcBef>
              <a:spcAft>
                <a:spcPts val="0"/>
              </a:spcAft>
              <a:defRPr sz="4400">
                <a:solidFill>
                  <a:schemeClr val="dk1"/>
                </a:solidFill>
                <a:latin typeface="Calibri"/>
                <a:ea typeface="Calibri"/>
                <a:cs typeface="Calibri"/>
                <a:sym typeface="Calibri"/>
              </a:defRPr>
            </a:lvl6pPr>
            <a:lvl7pPr marL="914400" lvl="6" algn="ctr" rtl="0">
              <a:spcBef>
                <a:spcPts val="0"/>
              </a:spcBef>
              <a:spcAft>
                <a:spcPts val="0"/>
              </a:spcAft>
              <a:defRPr sz="4400">
                <a:solidFill>
                  <a:schemeClr val="dk1"/>
                </a:solidFill>
                <a:latin typeface="Calibri"/>
                <a:ea typeface="Calibri"/>
                <a:cs typeface="Calibri"/>
                <a:sym typeface="Calibri"/>
              </a:defRPr>
            </a:lvl7pPr>
            <a:lvl8pPr marL="1371600" lvl="7" algn="ctr" rtl="0">
              <a:spcBef>
                <a:spcPts val="0"/>
              </a:spcBef>
              <a:spcAft>
                <a:spcPts val="0"/>
              </a:spcAft>
              <a:defRPr sz="4400">
                <a:solidFill>
                  <a:schemeClr val="dk1"/>
                </a:solidFill>
                <a:latin typeface="Calibri"/>
                <a:ea typeface="Calibri"/>
                <a:cs typeface="Calibri"/>
                <a:sym typeface="Calibri"/>
              </a:defRPr>
            </a:lvl8pPr>
            <a:lvl9pPr marL="1828800" lvl="8"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rot="5400000">
            <a:off x="2347118" y="-213518"/>
            <a:ext cx="4449762" cy="8229600"/>
          </a:xfrm>
          <a:prstGeom prst="rect">
            <a:avLst/>
          </a:prstGeom>
          <a:noFill/>
          <a:ln>
            <a:noFill/>
          </a:ln>
        </p:spPr>
        <p:txBody>
          <a:bodyPr lIns="91425" tIns="91425" rIns="91425" bIns="91425" anchor="t" anchorCtr="0"/>
          <a:lstStyle>
            <a:lvl1pPr marL="342900" lvl="0" indent="-22225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lvl="1" indent="-17780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lvl="2" indent="-136525"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lvl="3" indent="-152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lvl="4" indent="-152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lvl="5"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4976018" y="2415381"/>
            <a:ext cx="5364163" cy="20574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1"/>
                </a:solidFill>
                <a:latin typeface="Calibri"/>
                <a:ea typeface="Calibri"/>
                <a:cs typeface="Calibri"/>
                <a:sym typeface="Calibri"/>
              </a:defRPr>
            </a:lvl1pPr>
            <a:lvl2pPr lvl="1" algn="ctr" rtl="0">
              <a:spcBef>
                <a:spcPts val="0"/>
              </a:spcBef>
              <a:spcAft>
                <a:spcPts val="0"/>
              </a:spcAft>
              <a:defRPr sz="4400">
                <a:solidFill>
                  <a:schemeClr val="dk1"/>
                </a:solidFill>
                <a:latin typeface="Calibri"/>
                <a:ea typeface="Calibri"/>
                <a:cs typeface="Calibri"/>
                <a:sym typeface="Calibri"/>
              </a:defRPr>
            </a:lvl2pPr>
            <a:lvl3pPr lvl="2" algn="ctr" rtl="0">
              <a:spcBef>
                <a:spcPts val="0"/>
              </a:spcBef>
              <a:spcAft>
                <a:spcPts val="0"/>
              </a:spcAft>
              <a:defRPr sz="4400">
                <a:solidFill>
                  <a:schemeClr val="dk1"/>
                </a:solidFill>
                <a:latin typeface="Calibri"/>
                <a:ea typeface="Calibri"/>
                <a:cs typeface="Calibri"/>
                <a:sym typeface="Calibri"/>
              </a:defRPr>
            </a:lvl3pPr>
            <a:lvl4pPr lvl="3" algn="ctr" rtl="0">
              <a:spcBef>
                <a:spcPts val="0"/>
              </a:spcBef>
              <a:spcAft>
                <a:spcPts val="0"/>
              </a:spcAft>
              <a:defRPr sz="4400">
                <a:solidFill>
                  <a:schemeClr val="dk1"/>
                </a:solidFill>
                <a:latin typeface="Calibri"/>
                <a:ea typeface="Calibri"/>
                <a:cs typeface="Calibri"/>
                <a:sym typeface="Calibri"/>
              </a:defRPr>
            </a:lvl4pPr>
            <a:lvl5pPr lvl="4" algn="ctr" rtl="0">
              <a:spcBef>
                <a:spcPts val="0"/>
              </a:spcBef>
              <a:spcAft>
                <a:spcPts val="0"/>
              </a:spcAft>
              <a:defRPr sz="4400">
                <a:solidFill>
                  <a:schemeClr val="dk1"/>
                </a:solidFill>
                <a:latin typeface="Calibri"/>
                <a:ea typeface="Calibri"/>
                <a:cs typeface="Calibri"/>
                <a:sym typeface="Calibri"/>
              </a:defRPr>
            </a:lvl5pPr>
            <a:lvl6pPr marL="457200" lvl="5" algn="ctr" rtl="0">
              <a:spcBef>
                <a:spcPts val="0"/>
              </a:spcBef>
              <a:spcAft>
                <a:spcPts val="0"/>
              </a:spcAft>
              <a:defRPr sz="4400">
                <a:solidFill>
                  <a:schemeClr val="dk1"/>
                </a:solidFill>
                <a:latin typeface="Calibri"/>
                <a:ea typeface="Calibri"/>
                <a:cs typeface="Calibri"/>
                <a:sym typeface="Calibri"/>
              </a:defRPr>
            </a:lvl6pPr>
            <a:lvl7pPr marL="914400" lvl="6" algn="ctr" rtl="0">
              <a:spcBef>
                <a:spcPts val="0"/>
              </a:spcBef>
              <a:spcAft>
                <a:spcPts val="0"/>
              </a:spcAft>
              <a:defRPr sz="4400">
                <a:solidFill>
                  <a:schemeClr val="dk1"/>
                </a:solidFill>
                <a:latin typeface="Calibri"/>
                <a:ea typeface="Calibri"/>
                <a:cs typeface="Calibri"/>
                <a:sym typeface="Calibri"/>
              </a:defRPr>
            </a:lvl7pPr>
            <a:lvl8pPr marL="1371600" lvl="7" algn="ctr" rtl="0">
              <a:spcBef>
                <a:spcPts val="0"/>
              </a:spcBef>
              <a:spcAft>
                <a:spcPts val="0"/>
              </a:spcAft>
              <a:defRPr sz="4400">
                <a:solidFill>
                  <a:schemeClr val="dk1"/>
                </a:solidFill>
                <a:latin typeface="Calibri"/>
                <a:ea typeface="Calibri"/>
                <a:cs typeface="Calibri"/>
                <a:sym typeface="Calibri"/>
              </a:defRPr>
            </a:lvl8pPr>
            <a:lvl9pPr marL="1828800" lvl="8"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1"/>
          </p:nvPr>
        </p:nvSpPr>
        <p:spPr>
          <a:xfrm rot="5400000">
            <a:off x="785018" y="434181"/>
            <a:ext cx="5364163" cy="6019799"/>
          </a:xfrm>
          <a:prstGeom prst="rect">
            <a:avLst/>
          </a:prstGeom>
          <a:noFill/>
          <a:ln>
            <a:noFill/>
          </a:ln>
        </p:spPr>
        <p:txBody>
          <a:bodyPr lIns="91425" tIns="91425" rIns="91425" bIns="91425" anchor="t" anchorCtr="0"/>
          <a:lstStyle>
            <a:lvl1pPr marL="342900" lvl="0" indent="-22225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lvl="1" indent="-17780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lvl="2" indent="-136525"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lvl="3" indent="-152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lvl="4" indent="-152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lvl="5"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23"/>
        <p:cNvGrpSpPr/>
        <p:nvPr/>
      </p:nvGrpSpPr>
      <p:grpSpPr>
        <a:xfrm>
          <a:off x="0" y="0"/>
          <a:ext cx="0" cy="0"/>
          <a:chOff x="0" y="0"/>
          <a:chExt cx="0" cy="0"/>
        </a:xfrm>
      </p:grpSpPr>
      <p:sp>
        <p:nvSpPr>
          <p:cNvPr id="24" name="Shape 24"/>
          <p:cNvSpPr/>
          <p:nvPr/>
        </p:nvSpPr>
        <p:spPr>
          <a:xfrm>
            <a:off x="0" y="0"/>
            <a:ext cx="9144000" cy="609599"/>
          </a:xfrm>
          <a:prstGeom prst="rect">
            <a:avLst/>
          </a:prstGeom>
          <a:solidFill>
            <a:srgbClr val="3B185A"/>
          </a:solidFill>
          <a:ln>
            <a:noFill/>
          </a:ln>
        </p:spPr>
        <p:txBody>
          <a:bodyPr lIns="91425" tIns="45700" rIns="91425" bIns="45700" anchor="ctr" anchorCtr="0">
            <a:noAutofit/>
          </a:bodyPr>
          <a:lstStyle/>
          <a:p>
            <a:pPr lvl="0">
              <a:spcBef>
                <a:spcPts val="0"/>
              </a:spcBef>
              <a:buNone/>
            </a:pPr>
            <a:endParaRPr/>
          </a:p>
        </p:txBody>
      </p:sp>
      <p:pic>
        <p:nvPicPr>
          <p:cNvPr id="25" name="Shape 25"/>
          <p:cNvPicPr preferRelativeResize="0"/>
          <p:nvPr/>
        </p:nvPicPr>
        <p:blipFill>
          <a:blip r:embed="rId2">
            <a:alphaModFix/>
          </a:blip>
          <a:stretch>
            <a:fillRect/>
          </a:stretch>
        </p:blipFill>
        <p:spPr>
          <a:xfrm>
            <a:off x="304800" y="230187"/>
            <a:ext cx="3578225" cy="282575"/>
          </a:xfrm>
          <a:prstGeom prst="rect">
            <a:avLst/>
          </a:prstGeom>
          <a:noFill/>
          <a:ln>
            <a:noFill/>
          </a:ln>
        </p:spPr>
      </p:pic>
      <p:sp>
        <p:nvSpPr>
          <p:cNvPr id="26" name="Shape 26"/>
          <p:cNvSpPr/>
          <p:nvPr/>
        </p:nvSpPr>
        <p:spPr>
          <a:xfrm>
            <a:off x="0" y="6705600"/>
            <a:ext cx="9144000" cy="152399"/>
          </a:xfrm>
          <a:prstGeom prst="rect">
            <a:avLst/>
          </a:prstGeom>
          <a:solidFill>
            <a:srgbClr val="D7A900"/>
          </a:solidFill>
          <a:ln>
            <a:noFill/>
          </a:ln>
        </p:spPr>
        <p:txBody>
          <a:bodyPr lIns="91425" tIns="45700" rIns="91425" bIns="45700" anchor="ctr" anchorCtr="0">
            <a:noAutofit/>
          </a:bodyPr>
          <a:lstStyle/>
          <a:p>
            <a:pPr lvl="0">
              <a:spcBef>
                <a:spcPts val="0"/>
              </a:spcBef>
              <a:buNone/>
            </a:pPr>
            <a:endParaRPr/>
          </a:p>
        </p:txBody>
      </p:sp>
      <p:sp>
        <p:nvSpPr>
          <p:cNvPr id="27" name="Shape 27"/>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1"/>
                </a:solidFill>
                <a:latin typeface="Calibri"/>
                <a:ea typeface="Calibri"/>
                <a:cs typeface="Calibri"/>
                <a:sym typeface="Calibri"/>
              </a:defRPr>
            </a:lvl1pPr>
            <a:lvl2pPr lvl="1" algn="ctr" rtl="0">
              <a:spcBef>
                <a:spcPts val="0"/>
              </a:spcBef>
              <a:spcAft>
                <a:spcPts val="0"/>
              </a:spcAft>
              <a:defRPr sz="4400">
                <a:solidFill>
                  <a:schemeClr val="dk1"/>
                </a:solidFill>
                <a:latin typeface="Calibri"/>
                <a:ea typeface="Calibri"/>
                <a:cs typeface="Calibri"/>
                <a:sym typeface="Calibri"/>
              </a:defRPr>
            </a:lvl2pPr>
            <a:lvl3pPr lvl="2" algn="ctr" rtl="0">
              <a:spcBef>
                <a:spcPts val="0"/>
              </a:spcBef>
              <a:spcAft>
                <a:spcPts val="0"/>
              </a:spcAft>
              <a:defRPr sz="4400">
                <a:solidFill>
                  <a:schemeClr val="dk1"/>
                </a:solidFill>
                <a:latin typeface="Calibri"/>
                <a:ea typeface="Calibri"/>
                <a:cs typeface="Calibri"/>
                <a:sym typeface="Calibri"/>
              </a:defRPr>
            </a:lvl3pPr>
            <a:lvl4pPr lvl="3" algn="ctr" rtl="0">
              <a:spcBef>
                <a:spcPts val="0"/>
              </a:spcBef>
              <a:spcAft>
                <a:spcPts val="0"/>
              </a:spcAft>
              <a:defRPr sz="4400">
                <a:solidFill>
                  <a:schemeClr val="dk1"/>
                </a:solidFill>
                <a:latin typeface="Calibri"/>
                <a:ea typeface="Calibri"/>
                <a:cs typeface="Calibri"/>
                <a:sym typeface="Calibri"/>
              </a:defRPr>
            </a:lvl4pPr>
            <a:lvl5pPr lvl="4" algn="ctr" rtl="0">
              <a:spcBef>
                <a:spcPts val="0"/>
              </a:spcBef>
              <a:spcAft>
                <a:spcPts val="0"/>
              </a:spcAft>
              <a:defRPr sz="4400">
                <a:solidFill>
                  <a:schemeClr val="dk1"/>
                </a:solidFill>
                <a:latin typeface="Calibri"/>
                <a:ea typeface="Calibri"/>
                <a:cs typeface="Calibri"/>
                <a:sym typeface="Calibri"/>
              </a:defRPr>
            </a:lvl5pPr>
            <a:lvl6pPr marL="457200" lvl="5" algn="ctr" rtl="0">
              <a:spcBef>
                <a:spcPts val="0"/>
              </a:spcBef>
              <a:spcAft>
                <a:spcPts val="0"/>
              </a:spcAft>
              <a:defRPr sz="4400">
                <a:solidFill>
                  <a:schemeClr val="dk1"/>
                </a:solidFill>
                <a:latin typeface="Calibri"/>
                <a:ea typeface="Calibri"/>
                <a:cs typeface="Calibri"/>
                <a:sym typeface="Calibri"/>
              </a:defRPr>
            </a:lvl6pPr>
            <a:lvl7pPr marL="914400" lvl="6" algn="ctr" rtl="0">
              <a:spcBef>
                <a:spcPts val="0"/>
              </a:spcBef>
              <a:spcAft>
                <a:spcPts val="0"/>
              </a:spcAft>
              <a:defRPr sz="4400">
                <a:solidFill>
                  <a:schemeClr val="dk1"/>
                </a:solidFill>
                <a:latin typeface="Calibri"/>
                <a:ea typeface="Calibri"/>
                <a:cs typeface="Calibri"/>
                <a:sym typeface="Calibri"/>
              </a:defRPr>
            </a:lvl7pPr>
            <a:lvl8pPr marL="1371600" lvl="7" algn="ctr" rtl="0">
              <a:spcBef>
                <a:spcPts val="0"/>
              </a:spcBef>
              <a:spcAft>
                <a:spcPts val="0"/>
              </a:spcAft>
              <a:defRPr sz="4400">
                <a:solidFill>
                  <a:schemeClr val="dk1"/>
                </a:solidFill>
                <a:latin typeface="Calibri"/>
                <a:ea typeface="Calibri"/>
                <a:cs typeface="Calibri"/>
                <a:sym typeface="Calibri"/>
              </a:defRPr>
            </a:lvl8pPr>
            <a:lvl9pPr marL="1828800" lvl="8"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457200" y="1828800"/>
            <a:ext cx="8229600" cy="4297363"/>
          </a:xfrm>
          <a:prstGeom prst="rect">
            <a:avLst/>
          </a:prstGeom>
          <a:noFill/>
          <a:ln>
            <a:noFill/>
          </a:ln>
        </p:spPr>
        <p:txBody>
          <a:bodyPr lIns="91425" tIns="91425" rIns="91425" bIns="91425" anchor="t" anchorCtr="0"/>
          <a:lstStyle>
            <a:lvl1pPr marL="342900" lvl="0" indent="-22225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lvl="1" indent="-17780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lvl="2" indent="-136525"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lvl="3" indent="-152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lvl="4" indent="-152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lvl="5"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Clr>
                <a:srgbClr val="888888"/>
              </a:buClr>
              <a:buFont typeface="Calibri"/>
              <a:buNone/>
              <a:defRPr sz="2000">
                <a:solidFill>
                  <a:srgbClr val="888888"/>
                </a:solidFill>
              </a:defRPr>
            </a:lvl1pPr>
            <a:lvl2pPr marL="457200" lvl="1" indent="0" rtl="0">
              <a:spcBef>
                <a:spcPts val="0"/>
              </a:spcBef>
              <a:buClr>
                <a:srgbClr val="888888"/>
              </a:buClr>
              <a:buFont typeface="Calibri"/>
              <a:buNone/>
              <a:defRPr sz="1800">
                <a:solidFill>
                  <a:srgbClr val="888888"/>
                </a:solidFill>
              </a:defRPr>
            </a:lvl2pPr>
            <a:lvl3pPr marL="914400" lvl="2" indent="0" rtl="0">
              <a:spcBef>
                <a:spcPts val="0"/>
              </a:spcBef>
              <a:buClr>
                <a:srgbClr val="888888"/>
              </a:buClr>
              <a:buFont typeface="Calibri"/>
              <a:buNone/>
              <a:defRPr sz="1600">
                <a:solidFill>
                  <a:srgbClr val="888888"/>
                </a:solidFill>
              </a:defRPr>
            </a:lvl3pPr>
            <a:lvl4pPr marL="1371600" lvl="3" indent="0" rtl="0">
              <a:spcBef>
                <a:spcPts val="0"/>
              </a:spcBef>
              <a:buClr>
                <a:srgbClr val="888888"/>
              </a:buClr>
              <a:buFont typeface="Calibri"/>
              <a:buNone/>
              <a:defRPr sz="1400">
                <a:solidFill>
                  <a:srgbClr val="888888"/>
                </a:solidFill>
              </a:defRPr>
            </a:lvl4pPr>
            <a:lvl5pPr marL="1828800" lvl="4" indent="0" rtl="0">
              <a:spcBef>
                <a:spcPts val="0"/>
              </a:spcBef>
              <a:buClr>
                <a:srgbClr val="888888"/>
              </a:buClr>
              <a:buFont typeface="Calibri"/>
              <a:buNone/>
              <a:defRPr sz="1400">
                <a:solidFill>
                  <a:srgbClr val="888888"/>
                </a:solidFill>
              </a:defRPr>
            </a:lvl5pPr>
            <a:lvl6pPr marL="2286000" lvl="5" indent="0" rtl="0">
              <a:spcBef>
                <a:spcPts val="0"/>
              </a:spcBef>
              <a:buClr>
                <a:srgbClr val="888888"/>
              </a:buClr>
              <a:buFont typeface="Calibri"/>
              <a:buNone/>
              <a:defRPr sz="1400">
                <a:solidFill>
                  <a:srgbClr val="888888"/>
                </a:solidFill>
              </a:defRPr>
            </a:lvl6pPr>
            <a:lvl7pPr marL="2743200" lvl="6" indent="0" rtl="0">
              <a:spcBef>
                <a:spcPts val="0"/>
              </a:spcBef>
              <a:buClr>
                <a:srgbClr val="888888"/>
              </a:buClr>
              <a:buFont typeface="Calibri"/>
              <a:buNone/>
              <a:defRPr sz="1400">
                <a:solidFill>
                  <a:srgbClr val="888888"/>
                </a:solidFill>
              </a:defRPr>
            </a:lvl7pPr>
            <a:lvl8pPr marL="3200400" lvl="7" indent="0" rtl="0">
              <a:spcBef>
                <a:spcPts val="0"/>
              </a:spcBef>
              <a:buClr>
                <a:srgbClr val="888888"/>
              </a:buClr>
              <a:buFont typeface="Calibri"/>
              <a:buNone/>
              <a:defRPr sz="1400">
                <a:solidFill>
                  <a:srgbClr val="888888"/>
                </a:solidFill>
              </a:defRPr>
            </a:lvl8pPr>
            <a:lvl9pPr marL="3657600" lvl="8" indent="0" rtl="0">
              <a:spcBef>
                <a:spcPts val="0"/>
              </a:spcBef>
              <a:buClr>
                <a:srgbClr val="888888"/>
              </a:buClr>
              <a:buFont typeface="Calibri"/>
              <a:buNone/>
              <a:defRPr sz="1400">
                <a:solidFill>
                  <a:srgbClr val="888888"/>
                </a:solidFill>
              </a:defRPr>
            </a:lvl9pPr>
          </a:lstStyle>
          <a:p>
            <a:endParaRPr/>
          </a:p>
        </p:txBody>
      </p:sp>
      <p:sp>
        <p:nvSpPr>
          <p:cNvPr id="35" name="Shape 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762000"/>
            <a:ext cx="8229600" cy="838199"/>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1"/>
                </a:solidFill>
                <a:latin typeface="Calibri"/>
                <a:ea typeface="Calibri"/>
                <a:cs typeface="Calibri"/>
                <a:sym typeface="Calibri"/>
              </a:defRPr>
            </a:lvl1pPr>
            <a:lvl2pPr lvl="1" algn="ctr" rtl="0">
              <a:spcBef>
                <a:spcPts val="0"/>
              </a:spcBef>
              <a:spcAft>
                <a:spcPts val="0"/>
              </a:spcAft>
              <a:defRPr sz="4400">
                <a:solidFill>
                  <a:schemeClr val="dk1"/>
                </a:solidFill>
                <a:latin typeface="Calibri"/>
                <a:ea typeface="Calibri"/>
                <a:cs typeface="Calibri"/>
                <a:sym typeface="Calibri"/>
              </a:defRPr>
            </a:lvl2pPr>
            <a:lvl3pPr lvl="2" algn="ctr" rtl="0">
              <a:spcBef>
                <a:spcPts val="0"/>
              </a:spcBef>
              <a:spcAft>
                <a:spcPts val="0"/>
              </a:spcAft>
              <a:defRPr sz="4400">
                <a:solidFill>
                  <a:schemeClr val="dk1"/>
                </a:solidFill>
                <a:latin typeface="Calibri"/>
                <a:ea typeface="Calibri"/>
                <a:cs typeface="Calibri"/>
                <a:sym typeface="Calibri"/>
              </a:defRPr>
            </a:lvl3pPr>
            <a:lvl4pPr lvl="3" algn="ctr" rtl="0">
              <a:spcBef>
                <a:spcPts val="0"/>
              </a:spcBef>
              <a:spcAft>
                <a:spcPts val="0"/>
              </a:spcAft>
              <a:defRPr sz="4400">
                <a:solidFill>
                  <a:schemeClr val="dk1"/>
                </a:solidFill>
                <a:latin typeface="Calibri"/>
                <a:ea typeface="Calibri"/>
                <a:cs typeface="Calibri"/>
                <a:sym typeface="Calibri"/>
              </a:defRPr>
            </a:lvl4pPr>
            <a:lvl5pPr lvl="4" algn="ctr" rtl="0">
              <a:spcBef>
                <a:spcPts val="0"/>
              </a:spcBef>
              <a:spcAft>
                <a:spcPts val="0"/>
              </a:spcAft>
              <a:defRPr sz="4400">
                <a:solidFill>
                  <a:schemeClr val="dk1"/>
                </a:solidFill>
                <a:latin typeface="Calibri"/>
                <a:ea typeface="Calibri"/>
                <a:cs typeface="Calibri"/>
                <a:sym typeface="Calibri"/>
              </a:defRPr>
            </a:lvl5pPr>
            <a:lvl6pPr marL="457200" lvl="5" algn="ctr" rtl="0">
              <a:spcBef>
                <a:spcPts val="0"/>
              </a:spcBef>
              <a:spcAft>
                <a:spcPts val="0"/>
              </a:spcAft>
              <a:defRPr sz="4400">
                <a:solidFill>
                  <a:schemeClr val="dk1"/>
                </a:solidFill>
                <a:latin typeface="Calibri"/>
                <a:ea typeface="Calibri"/>
                <a:cs typeface="Calibri"/>
                <a:sym typeface="Calibri"/>
              </a:defRPr>
            </a:lvl6pPr>
            <a:lvl7pPr marL="914400" lvl="6" algn="ctr" rtl="0">
              <a:spcBef>
                <a:spcPts val="0"/>
              </a:spcBef>
              <a:spcAft>
                <a:spcPts val="0"/>
              </a:spcAft>
              <a:defRPr sz="4400">
                <a:solidFill>
                  <a:schemeClr val="dk1"/>
                </a:solidFill>
                <a:latin typeface="Calibri"/>
                <a:ea typeface="Calibri"/>
                <a:cs typeface="Calibri"/>
                <a:sym typeface="Calibri"/>
              </a:defRPr>
            </a:lvl7pPr>
            <a:lvl8pPr marL="1371600" lvl="7" algn="ctr" rtl="0">
              <a:spcBef>
                <a:spcPts val="0"/>
              </a:spcBef>
              <a:spcAft>
                <a:spcPts val="0"/>
              </a:spcAft>
              <a:defRPr sz="4400">
                <a:solidFill>
                  <a:schemeClr val="dk1"/>
                </a:solidFill>
                <a:latin typeface="Calibri"/>
                <a:ea typeface="Calibri"/>
                <a:cs typeface="Calibri"/>
                <a:sym typeface="Calibri"/>
              </a:defRPr>
            </a:lvl8pPr>
            <a:lvl9pPr marL="1828800" lvl="8"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1"/>
          </p:nvPr>
        </p:nvSpPr>
        <p:spPr>
          <a:xfrm>
            <a:off x="457200" y="1676400"/>
            <a:ext cx="4038599" cy="4449762"/>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1" name="Shape 41"/>
          <p:cNvSpPr txBox="1">
            <a:spLocks noGrp="1"/>
          </p:cNvSpPr>
          <p:nvPr>
            <p:ph type="body" idx="2"/>
          </p:nvPr>
        </p:nvSpPr>
        <p:spPr>
          <a:xfrm>
            <a:off x="4648200" y="1676400"/>
            <a:ext cx="4038599" cy="4449762"/>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2" name="Shape 4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762000"/>
            <a:ext cx="8229600" cy="838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7" name="Shape 47"/>
          <p:cNvSpPr txBox="1">
            <a:spLocks noGrp="1"/>
          </p:cNvSpPr>
          <p:nvPr>
            <p:ph type="body" idx="1"/>
          </p:nvPr>
        </p:nvSpPr>
        <p:spPr>
          <a:xfrm>
            <a:off x="457200" y="1676399"/>
            <a:ext cx="4040187" cy="498475"/>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48" name="Shape 4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49" name="Shape 49"/>
          <p:cNvSpPr txBox="1">
            <a:spLocks noGrp="1"/>
          </p:cNvSpPr>
          <p:nvPr>
            <p:ph type="body" idx="3"/>
          </p:nvPr>
        </p:nvSpPr>
        <p:spPr>
          <a:xfrm>
            <a:off x="4645025" y="1676399"/>
            <a:ext cx="4041774" cy="498475"/>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50" name="Shape 5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762000"/>
            <a:ext cx="8229600" cy="838199"/>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1"/>
                </a:solidFill>
                <a:latin typeface="Calibri"/>
                <a:ea typeface="Calibri"/>
                <a:cs typeface="Calibri"/>
                <a:sym typeface="Calibri"/>
              </a:defRPr>
            </a:lvl1pPr>
            <a:lvl2pPr lvl="1" algn="ctr" rtl="0">
              <a:spcBef>
                <a:spcPts val="0"/>
              </a:spcBef>
              <a:spcAft>
                <a:spcPts val="0"/>
              </a:spcAft>
              <a:defRPr sz="4400">
                <a:solidFill>
                  <a:schemeClr val="dk1"/>
                </a:solidFill>
                <a:latin typeface="Calibri"/>
                <a:ea typeface="Calibri"/>
                <a:cs typeface="Calibri"/>
                <a:sym typeface="Calibri"/>
              </a:defRPr>
            </a:lvl2pPr>
            <a:lvl3pPr lvl="2" algn="ctr" rtl="0">
              <a:spcBef>
                <a:spcPts val="0"/>
              </a:spcBef>
              <a:spcAft>
                <a:spcPts val="0"/>
              </a:spcAft>
              <a:defRPr sz="4400">
                <a:solidFill>
                  <a:schemeClr val="dk1"/>
                </a:solidFill>
                <a:latin typeface="Calibri"/>
                <a:ea typeface="Calibri"/>
                <a:cs typeface="Calibri"/>
                <a:sym typeface="Calibri"/>
              </a:defRPr>
            </a:lvl3pPr>
            <a:lvl4pPr lvl="3" algn="ctr" rtl="0">
              <a:spcBef>
                <a:spcPts val="0"/>
              </a:spcBef>
              <a:spcAft>
                <a:spcPts val="0"/>
              </a:spcAft>
              <a:defRPr sz="4400">
                <a:solidFill>
                  <a:schemeClr val="dk1"/>
                </a:solidFill>
                <a:latin typeface="Calibri"/>
                <a:ea typeface="Calibri"/>
                <a:cs typeface="Calibri"/>
                <a:sym typeface="Calibri"/>
              </a:defRPr>
            </a:lvl4pPr>
            <a:lvl5pPr lvl="4" algn="ctr" rtl="0">
              <a:spcBef>
                <a:spcPts val="0"/>
              </a:spcBef>
              <a:spcAft>
                <a:spcPts val="0"/>
              </a:spcAft>
              <a:defRPr sz="4400">
                <a:solidFill>
                  <a:schemeClr val="dk1"/>
                </a:solidFill>
                <a:latin typeface="Calibri"/>
                <a:ea typeface="Calibri"/>
                <a:cs typeface="Calibri"/>
                <a:sym typeface="Calibri"/>
              </a:defRPr>
            </a:lvl5pPr>
            <a:lvl6pPr marL="457200" lvl="5" algn="ctr" rtl="0">
              <a:spcBef>
                <a:spcPts val="0"/>
              </a:spcBef>
              <a:spcAft>
                <a:spcPts val="0"/>
              </a:spcAft>
              <a:defRPr sz="4400">
                <a:solidFill>
                  <a:schemeClr val="dk1"/>
                </a:solidFill>
                <a:latin typeface="Calibri"/>
                <a:ea typeface="Calibri"/>
                <a:cs typeface="Calibri"/>
                <a:sym typeface="Calibri"/>
              </a:defRPr>
            </a:lvl6pPr>
            <a:lvl7pPr marL="914400" lvl="6" algn="ctr" rtl="0">
              <a:spcBef>
                <a:spcPts val="0"/>
              </a:spcBef>
              <a:spcAft>
                <a:spcPts val="0"/>
              </a:spcAft>
              <a:defRPr sz="4400">
                <a:solidFill>
                  <a:schemeClr val="dk1"/>
                </a:solidFill>
                <a:latin typeface="Calibri"/>
                <a:ea typeface="Calibri"/>
                <a:cs typeface="Calibri"/>
                <a:sym typeface="Calibri"/>
              </a:defRPr>
            </a:lvl7pPr>
            <a:lvl8pPr marL="1371600" lvl="7" algn="ctr" rtl="0">
              <a:spcBef>
                <a:spcPts val="0"/>
              </a:spcBef>
              <a:spcAft>
                <a:spcPts val="0"/>
              </a:spcAft>
              <a:defRPr sz="4400">
                <a:solidFill>
                  <a:schemeClr val="dk1"/>
                </a:solidFill>
                <a:latin typeface="Calibri"/>
                <a:ea typeface="Calibri"/>
                <a:cs typeface="Calibri"/>
                <a:sym typeface="Calibri"/>
              </a:defRPr>
            </a:lvl8pPr>
            <a:lvl9pPr marL="1828800" lvl="8"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
        <p:cNvGrpSpPr/>
        <p:nvPr/>
      </p:nvGrpSpPr>
      <p:grpSpPr>
        <a:xfrm>
          <a:off x="0" y="0"/>
          <a:ext cx="0" cy="0"/>
          <a:chOff x="0" y="0"/>
          <a:chExt cx="0" cy="0"/>
        </a:xfrm>
      </p:grpSpPr>
      <p:sp>
        <p:nvSpPr>
          <p:cNvPr id="60" name="Shape 6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762000"/>
            <a:ext cx="3008313" cy="762000"/>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5" name="Shape 65"/>
          <p:cNvSpPr txBox="1">
            <a:spLocks noGrp="1"/>
          </p:cNvSpPr>
          <p:nvPr>
            <p:ph type="body" idx="1"/>
          </p:nvPr>
        </p:nvSpPr>
        <p:spPr>
          <a:xfrm>
            <a:off x="3575050" y="762000"/>
            <a:ext cx="5111750" cy="5364163"/>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66" name="Shape 66"/>
          <p:cNvSpPr txBox="1">
            <a:spLocks noGrp="1"/>
          </p:cNvSpPr>
          <p:nvPr>
            <p:ph type="body" idx="2"/>
          </p:nvPr>
        </p:nvSpPr>
        <p:spPr>
          <a:xfrm>
            <a:off x="457200" y="1676400"/>
            <a:ext cx="3008313" cy="4449762"/>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a:spLocks noGrp="1"/>
          </p:cNvSpPr>
          <p:nvPr>
            <p:ph type="pic" idx="2"/>
          </p:nvPr>
        </p:nvSpPr>
        <p:spPr>
          <a:xfrm>
            <a:off x="1792288" y="761999"/>
            <a:ext cx="5486399" cy="3965574"/>
          </a:xfrm>
          <a:prstGeom prst="rect">
            <a:avLst/>
          </a:prstGeom>
          <a:noFill/>
          <a:ln>
            <a:noFill/>
          </a:ln>
        </p:spPr>
        <p:txBody>
          <a:bodyPr lIns="91425" tIns="91425" rIns="91425" bIns="91425" anchor="ctr" anchorCtr="0"/>
          <a:lstStyle>
            <a:lvl1pPr marL="0" marR="0" lvl="0" indent="0" algn="l" rtl="0">
              <a:spcBef>
                <a:spcPts val="0"/>
              </a:spcBef>
              <a:buClr>
                <a:srgbClr val="898989"/>
              </a:buClr>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762000"/>
            <a:ext cx="8229600" cy="838199"/>
          </a:xfrm>
          <a:prstGeom prst="rect">
            <a:avLst/>
          </a:prstGeom>
          <a:noFill/>
          <a:ln>
            <a:noFill/>
          </a:ln>
        </p:spPr>
        <p:txBody>
          <a:bodyPr lIns="91425" tIns="91425" rIns="91425" bIns="91425" anchor="ctr" anchorCtr="0"/>
          <a:lstStyle>
            <a:lvl1pPr marL="0" marR="0" lvl="0" indent="0" algn="ctr" rtl="0">
              <a:spcBef>
                <a:spcPts val="0"/>
              </a:spcBef>
              <a:spcAft>
                <a:spcPts val="0"/>
              </a:spcAft>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76400"/>
            <a:ext cx="8229600" cy="4449762"/>
          </a:xfrm>
          <a:prstGeom prst="rect">
            <a:avLst/>
          </a:prstGeom>
          <a:noFill/>
          <a:ln>
            <a:noFill/>
          </a:ln>
        </p:spPr>
        <p:txBody>
          <a:bodyPr lIns="91425" tIns="91425" rIns="91425" bIns="91425" anchor="t" anchorCtr="0"/>
          <a:lstStyle>
            <a:lvl1pPr marL="342900" marR="0" lvl="0" indent="-222250" algn="l" rtl="0">
              <a:spcBef>
                <a:spcPts val="640"/>
              </a:spcBef>
              <a:spcAft>
                <a:spcPts val="0"/>
              </a:spcAft>
              <a:buClr>
                <a:schemeClr val="dk1"/>
              </a:buClr>
              <a:buFont typeface="Arial"/>
              <a:buChar char="●"/>
              <a:defRPr sz="3200" b="0" i="0" u="none" strike="noStrike" cap="none">
                <a:solidFill>
                  <a:schemeClr val="dk1"/>
                </a:solidFill>
                <a:latin typeface="Calibri"/>
                <a:ea typeface="Calibri"/>
                <a:cs typeface="Calibri"/>
                <a:sym typeface="Calibri"/>
              </a:defRPr>
            </a:lvl1pPr>
            <a:lvl2pPr marL="742950" marR="0" lvl="1" indent="-177800" algn="l" rtl="0">
              <a:spcBef>
                <a:spcPts val="560"/>
              </a:spcBef>
              <a:spcAft>
                <a:spcPts val="0"/>
              </a:spcAft>
              <a:buClr>
                <a:schemeClr val="dk1"/>
              </a:buClr>
              <a:buFont typeface="Arial"/>
              <a:buChar char="●"/>
              <a:defRPr sz="2800" b="0" i="0" u="none" strike="noStrike" cap="none">
                <a:solidFill>
                  <a:schemeClr val="dk1"/>
                </a:solidFill>
                <a:latin typeface="Calibri"/>
                <a:ea typeface="Calibri"/>
                <a:cs typeface="Calibri"/>
                <a:sym typeface="Calibri"/>
              </a:defRPr>
            </a:lvl2pPr>
            <a:lvl3pPr marL="1143000" marR="0" lvl="2" indent="-136525" algn="l" rtl="0">
              <a:spcBef>
                <a:spcPts val="480"/>
              </a:spcBef>
              <a:spcAft>
                <a:spcPts val="0"/>
              </a:spcAft>
              <a:buClr>
                <a:schemeClr val="dk1"/>
              </a:buClr>
              <a:buFont typeface="Arial"/>
              <a:buChar char="●"/>
              <a:defRPr sz="2400" b="0" i="0" u="none" strike="noStrike" cap="none">
                <a:solidFill>
                  <a:schemeClr val="dk1"/>
                </a:solidFill>
                <a:latin typeface="Calibri"/>
                <a:ea typeface="Calibri"/>
                <a:cs typeface="Calibri"/>
                <a:sym typeface="Calibri"/>
              </a:defRPr>
            </a:lvl3pPr>
            <a:lvl4pPr marL="1600200" marR="0" lvl="3" indent="-152400" algn="l" rtl="0">
              <a:spcBef>
                <a:spcPts val="400"/>
              </a:spcBef>
              <a:spcAft>
                <a:spcPts val="0"/>
              </a:spcAft>
              <a:buClr>
                <a:schemeClr val="dk1"/>
              </a:buClr>
              <a:buFont typeface="Arial"/>
              <a:buChar char="●"/>
              <a:defRPr sz="2000" b="0" i="0" u="none" strike="noStrike" cap="none">
                <a:solidFill>
                  <a:schemeClr val="dk1"/>
                </a:solidFill>
                <a:latin typeface="Calibri"/>
                <a:ea typeface="Calibri"/>
                <a:cs typeface="Calibri"/>
                <a:sym typeface="Calibri"/>
              </a:defRPr>
            </a:lvl4pPr>
            <a:lvl5pPr marL="2057400" marR="0" lvl="4" indent="-152400" algn="l" rtl="0">
              <a:spcBef>
                <a:spcPts val="400"/>
              </a:spcBef>
              <a:spcAft>
                <a:spcPts val="0"/>
              </a:spcAft>
              <a:buClr>
                <a:schemeClr val="dk1"/>
              </a:buClr>
              <a:buFont typeface="Arial"/>
              <a:buChar char="●"/>
              <a:defRPr sz="2000" b="0" i="0" u="none" strike="noStrike" cap="none">
                <a:solidFill>
                  <a:schemeClr val="dk1"/>
                </a:solidFill>
                <a:latin typeface="Calibri"/>
                <a:ea typeface="Calibri"/>
                <a:cs typeface="Calibri"/>
                <a:sym typeface="Calibri"/>
              </a:defRPr>
            </a:lvl5pPr>
            <a:lvl6pPr marL="2514600" marR="0" lvl="5" indent="-1524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6pPr>
            <a:lvl7pPr marL="2971800" marR="0" lvl="6" indent="-1524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7pPr>
            <a:lvl8pPr marL="3429000" marR="0" lvl="7" indent="-1524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8pPr>
            <a:lvl9pPr marL="3886200" marR="0" lvl="8" indent="-1524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98989"/>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Calibri"/>
              <a:ea typeface="Calibri"/>
              <a:cs typeface="Calibri"/>
              <a:sym typeface="Calibri"/>
            </a:endParaRPr>
          </a:p>
          <a:p>
            <a:pPr marL="457200" marR="0" lvl="1" indent="0" algn="l" rtl="0">
              <a:spcBef>
                <a:spcPts val="0"/>
              </a:spcBef>
            </a:pPr>
            <a:endParaRPr sz="1800" b="0" i="0" u="none" strike="noStrike" cap="none">
              <a:solidFill>
                <a:schemeClr val="dk1"/>
              </a:solidFill>
              <a:latin typeface="Calibri"/>
              <a:ea typeface="Calibri"/>
              <a:cs typeface="Calibri"/>
              <a:sym typeface="Calibri"/>
            </a:endParaRPr>
          </a:p>
          <a:p>
            <a:pPr marL="914400" marR="0" lvl="2" indent="0" algn="l" rtl="0">
              <a:spcBef>
                <a:spcPts val="0"/>
              </a:spcBef>
            </a:pPr>
            <a:endParaRPr sz="1800" b="0" i="0" u="none" strike="noStrike" cap="none">
              <a:solidFill>
                <a:schemeClr val="dk1"/>
              </a:solidFill>
              <a:latin typeface="Calibri"/>
              <a:ea typeface="Calibri"/>
              <a:cs typeface="Calibri"/>
              <a:sym typeface="Calibri"/>
            </a:endParaRPr>
          </a:p>
          <a:p>
            <a:pPr marL="1371600" marR="0" lvl="3" indent="0" algn="l" rtl="0">
              <a:spcBef>
                <a:spcPts val="0"/>
              </a:spcBef>
            </a:pPr>
            <a:endParaRPr sz="1800" b="0" i="0" u="none" strike="noStrike" cap="none">
              <a:solidFill>
                <a:schemeClr val="dk1"/>
              </a:solidFill>
              <a:latin typeface="Calibri"/>
              <a:ea typeface="Calibri"/>
              <a:cs typeface="Calibri"/>
              <a:sym typeface="Calibri"/>
            </a:endParaRPr>
          </a:p>
          <a:p>
            <a:pPr marL="1828800" marR="0" lvl="4" indent="0" algn="l" rtl="0">
              <a:spcBef>
                <a:spcPts val="0"/>
              </a:spcBef>
            </a:pPr>
            <a:endParaRPr sz="1800" b="0" i="0" u="none" strike="noStrike" cap="none">
              <a:solidFill>
                <a:schemeClr val="dk1"/>
              </a:solidFill>
              <a:latin typeface="Calibri"/>
              <a:ea typeface="Calibri"/>
              <a:cs typeface="Calibri"/>
              <a:sym typeface="Calibri"/>
            </a:endParaRPr>
          </a:p>
          <a:p>
            <a:pPr marL="2286000" marR="0" lvl="5" indent="0" algn="l" rtl="0">
              <a:spcBef>
                <a:spcPts val="0"/>
              </a:spcBef>
            </a:pPr>
            <a:endParaRPr sz="1800" b="0" i="0" u="none" strike="noStrike" cap="none">
              <a:solidFill>
                <a:schemeClr val="dk1"/>
              </a:solidFill>
              <a:latin typeface="Calibri"/>
              <a:ea typeface="Calibri"/>
              <a:cs typeface="Calibri"/>
              <a:sym typeface="Calibri"/>
            </a:endParaRPr>
          </a:p>
          <a:p>
            <a:pPr marL="2743200" marR="0" lvl="6" indent="0" algn="l" rtl="0">
              <a:spcBef>
                <a:spcPts val="0"/>
              </a:spcBef>
            </a:pPr>
            <a:endParaRPr sz="1800" b="0" i="0" u="none" strike="noStrike" cap="none">
              <a:solidFill>
                <a:schemeClr val="dk1"/>
              </a:solidFill>
              <a:latin typeface="Calibri"/>
              <a:ea typeface="Calibri"/>
              <a:cs typeface="Calibri"/>
              <a:sym typeface="Calibri"/>
            </a:endParaRPr>
          </a:p>
          <a:p>
            <a:pPr marL="3200400" marR="0" lvl="7" indent="0" algn="l" rtl="0">
              <a:spcBef>
                <a:spcPts val="0"/>
              </a:spcBef>
            </a:pPr>
            <a:endParaRPr sz="1800" b="0" i="0" u="none" strike="noStrike" cap="none">
              <a:solidFill>
                <a:schemeClr val="dk1"/>
              </a:solidFill>
              <a:latin typeface="Calibri"/>
              <a:ea typeface="Calibri"/>
              <a:cs typeface="Calibri"/>
              <a:sym typeface="Calibri"/>
            </a:endParaRPr>
          </a:p>
          <a:p>
            <a:pPr marL="3657600" marR="0" lvl="8" indent="0" algn="l" rtl="0">
              <a:spcBef>
                <a:spcPts val="0"/>
              </a:spcBef>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304800" y="1219200"/>
            <a:ext cx="8596486" cy="1904999"/>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en-US" sz="4800" b="1" u="sng" dirty="0" err="1"/>
              <a:t>DynamoDB</a:t>
            </a:r>
            <a:endParaRPr lang="en-US" sz="4800" b="1" u="sng" dirty="0"/>
          </a:p>
        </p:txBody>
      </p:sp>
      <p:sp>
        <p:nvSpPr>
          <p:cNvPr id="94" name="Shape 94"/>
          <p:cNvSpPr txBox="1">
            <a:spLocks noGrp="1"/>
          </p:cNvSpPr>
          <p:nvPr>
            <p:ph type="subTitle" idx="1"/>
          </p:nvPr>
        </p:nvSpPr>
        <p:spPr>
          <a:xfrm>
            <a:off x="1143000" y="2819400"/>
            <a:ext cx="6476732" cy="2669285"/>
          </a:xfrm>
          <a:prstGeom prst="rect">
            <a:avLst/>
          </a:prstGeom>
          <a:noFill/>
          <a:ln>
            <a:noFill/>
          </a:ln>
        </p:spPr>
        <p:txBody>
          <a:bodyPr lIns="91425" tIns="45700" rIns="91425" bIns="45700" anchor="t" anchorCtr="0">
            <a:noAutofit/>
          </a:bodyPr>
          <a:lstStyle/>
          <a:p>
            <a:pPr marL="0" marR="0" lvl="0" indent="0" algn="ctr" rtl="0">
              <a:spcBef>
                <a:spcPts val="640"/>
              </a:spcBef>
              <a:spcAft>
                <a:spcPts val="0"/>
              </a:spcAft>
              <a:buClr>
                <a:schemeClr val="lt1"/>
              </a:buClr>
              <a:buSzPct val="25000"/>
              <a:buFont typeface="Calibri"/>
              <a:buNone/>
            </a:pPr>
            <a:r>
              <a:rPr lang="en-US" sz="3000" i="1" dirty="0"/>
              <a:t>By</a:t>
            </a:r>
          </a:p>
          <a:p>
            <a:pPr marL="0" marR="0" lvl="0" indent="0" algn="ctr" rtl="0">
              <a:spcBef>
                <a:spcPts val="640"/>
              </a:spcBef>
              <a:spcAft>
                <a:spcPts val="0"/>
              </a:spcAft>
              <a:buClr>
                <a:schemeClr val="lt1"/>
              </a:buClr>
              <a:buSzPct val="25000"/>
              <a:buFont typeface="Calibri"/>
              <a:buNone/>
            </a:pPr>
            <a:r>
              <a:rPr lang="en-US" sz="3600" dirty="0"/>
              <a:t>Yashaswi Tamta</a:t>
            </a:r>
          </a:p>
          <a:p>
            <a:pPr marL="0" marR="0" lvl="0" indent="0" algn="ctr" rtl="0">
              <a:spcBef>
                <a:spcPts val="640"/>
              </a:spcBef>
              <a:spcAft>
                <a:spcPts val="0"/>
              </a:spcAft>
              <a:buClr>
                <a:schemeClr val="lt1"/>
              </a:buClr>
              <a:buSzPct val="25000"/>
              <a:buFont typeface="Calibri"/>
              <a:buNone/>
            </a:pPr>
            <a:r>
              <a:rPr lang="en-US" sz="3600" dirty="0"/>
              <a:t>Jugal Gandhi</a:t>
            </a:r>
          </a:p>
          <a:p>
            <a:pPr marL="0" marR="0" lvl="0" indent="0" algn="ctr" rtl="0">
              <a:spcBef>
                <a:spcPts val="640"/>
              </a:spcBef>
              <a:spcAft>
                <a:spcPts val="0"/>
              </a:spcAft>
              <a:buClr>
                <a:schemeClr val="lt1"/>
              </a:buClr>
              <a:buSzPct val="25000"/>
              <a:buFont typeface="Calibri"/>
              <a:buNone/>
            </a:pPr>
            <a:r>
              <a:rPr lang="en-US" sz="3600" dirty="0"/>
              <a:t>Jonathan McFadden</a:t>
            </a:r>
          </a:p>
          <a:p>
            <a:pPr marL="0" marR="0" lvl="0" indent="0" algn="ctr" rtl="0">
              <a:spcBef>
                <a:spcPts val="640"/>
              </a:spcBef>
              <a:spcAft>
                <a:spcPts val="0"/>
              </a:spcAft>
              <a:buClr>
                <a:schemeClr val="lt1"/>
              </a:buClr>
              <a:buSzPct val="25000"/>
              <a:buFont typeface="Calibri"/>
              <a:buNone/>
            </a:pPr>
            <a:endParaRPr dirty="0"/>
          </a:p>
        </p:txBody>
      </p:sp>
      <p:sp>
        <p:nvSpPr>
          <p:cNvPr id="97" name="Shape 9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98" name="Shape 98"/>
          <p:cNvSpPr/>
          <p:nvPr/>
        </p:nvSpPr>
        <p:spPr>
          <a:xfrm>
            <a:off x="1543050" y="3416300"/>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alibri"/>
              <a:buNone/>
            </a:pPr>
            <a:br>
              <a:rPr lang="en-US"/>
            </a:br>
            <a:endParaRPr lang="en-US"/>
          </a:p>
        </p:txBody>
      </p:sp>
      <p:sp>
        <p:nvSpPr>
          <p:cNvPr id="99" name="Shape 99"/>
          <p:cNvSpPr/>
          <p:nvPr/>
        </p:nvSpPr>
        <p:spPr>
          <a:xfrm>
            <a:off x="1633537" y="36988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alibri"/>
              <a:buNone/>
            </a:pPr>
            <a:br>
              <a:rPr lang="en-US"/>
            </a:br>
            <a:endParaRPr lang="en-US"/>
          </a:p>
        </p:txBody>
      </p:sp>
      <p:sp>
        <p:nvSpPr>
          <p:cNvPr id="100" name="Shape 100"/>
          <p:cNvSpPr/>
          <p:nvPr/>
        </p:nvSpPr>
        <p:spPr>
          <a:xfrm>
            <a:off x="1633537" y="36988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alibri"/>
              <a:buNone/>
            </a:pPr>
            <a:br>
              <a:rPr lang="en-US"/>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Features</a:t>
            </a:r>
          </a:p>
        </p:txBody>
      </p:sp>
      <p:sp>
        <p:nvSpPr>
          <p:cNvPr id="164" name="Shape 164"/>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marL="457200" lvl="0" indent="-228600" rtl="0">
              <a:spcBef>
                <a:spcPts val="0"/>
              </a:spcBef>
              <a:buChar char="●"/>
            </a:pPr>
            <a:r>
              <a:rPr lang="en-US"/>
              <a:t>Amazon DynamoDB partitions</a:t>
            </a:r>
          </a:p>
          <a:p>
            <a:pPr marL="914400" lvl="1" indent="-381000" rtl="0">
              <a:spcBef>
                <a:spcPts val="0"/>
              </a:spcBef>
              <a:buSzPct val="100000"/>
              <a:buChar char="○"/>
            </a:pPr>
            <a:r>
              <a:rPr lang="en-US" sz="2400"/>
              <a:t>Stores data in partitions.</a:t>
            </a:r>
          </a:p>
          <a:p>
            <a:pPr marL="914400" lvl="1" indent="-381000" rtl="0">
              <a:spcBef>
                <a:spcPts val="0"/>
              </a:spcBef>
              <a:buSzPct val="100000"/>
              <a:buChar char="○"/>
            </a:pPr>
            <a:r>
              <a:rPr lang="en-US" sz="2400"/>
              <a:t>If your table has a simple primary key (partition key only), DynamoDB stores and retrieves each item based on its partition key value.</a:t>
            </a:r>
          </a:p>
          <a:p>
            <a:pPr marL="914400" lvl="1" indent="-381000">
              <a:spcBef>
                <a:spcPts val="0"/>
              </a:spcBef>
              <a:buSzPct val="100000"/>
              <a:buChar char="○"/>
            </a:pPr>
            <a:r>
              <a:rPr lang="en-US" sz="2400"/>
              <a:t>To write an item to the table, DynamoDB uses the value of the partition key as input to an internal hash function. The output value from the hash function determines the partition in which the item will be stored.</a:t>
            </a:r>
          </a:p>
        </p:txBody>
      </p:sp>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Features</a:t>
            </a:r>
          </a:p>
        </p:txBody>
      </p:sp>
      <p:sp>
        <p:nvSpPr>
          <p:cNvPr id="171" name="Shape 171"/>
          <p:cNvSpPr txBox="1">
            <a:spLocks noGrp="1"/>
          </p:cNvSpPr>
          <p:nvPr>
            <p:ph type="body" idx="1"/>
          </p:nvPr>
        </p:nvSpPr>
        <p:spPr>
          <a:xfrm>
            <a:off x="457200" y="1676400"/>
            <a:ext cx="8229600" cy="4900500"/>
          </a:xfrm>
          <a:prstGeom prst="rect">
            <a:avLst/>
          </a:prstGeom>
        </p:spPr>
        <p:txBody>
          <a:bodyPr lIns="91425" tIns="91425" rIns="91425" bIns="91425" anchor="t" anchorCtr="0">
            <a:noAutofit/>
          </a:bodyPr>
          <a:lstStyle/>
          <a:p>
            <a:pPr marL="457200" lvl="0" indent="-228600" rtl="0">
              <a:spcBef>
                <a:spcPts val="0"/>
              </a:spcBef>
            </a:pPr>
            <a:r>
              <a:rPr lang="en-US"/>
              <a:t>Amazon DynamoDB partitions</a:t>
            </a:r>
          </a:p>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sz="1800"/>
          </a:p>
          <a:p>
            <a:pPr marL="0" lvl="0" indent="0" rtl="0">
              <a:spcBef>
                <a:spcPts val="0"/>
              </a:spcBef>
              <a:buNone/>
            </a:pPr>
            <a:endParaRPr sz="1800"/>
          </a:p>
          <a:p>
            <a:pPr marL="0" lvl="0" indent="0" rtl="0">
              <a:spcBef>
                <a:spcPts val="0"/>
              </a:spcBef>
              <a:buNone/>
            </a:pPr>
            <a:endParaRPr sz="1800"/>
          </a:p>
          <a:p>
            <a:pPr marL="457200" lvl="0" indent="-342900" rtl="0">
              <a:spcBef>
                <a:spcPts val="0"/>
              </a:spcBef>
              <a:buSzPct val="100000"/>
            </a:pPr>
            <a:r>
              <a:rPr lang="en-US" sz="1800"/>
              <a:t>A single partition can support a maximum of 3,000 read capacity units or 1,000 write capacity units. When you create a new table, the initial number of partitions can be expressed as follows:</a:t>
            </a:r>
          </a:p>
          <a:p>
            <a:pPr marL="0" lvl="0" indent="0" rtl="0">
              <a:spcBef>
                <a:spcPts val="0"/>
              </a:spcBef>
              <a:buNone/>
            </a:pPr>
            <a:r>
              <a:rPr lang="en-US" sz="1800"/>
              <a:t>( readCapacityUnits / 3,000 ) + ( writeCapacityUnits / 1,000 ) = initialPartitions (rounded up)</a:t>
            </a:r>
          </a:p>
          <a:p>
            <a:pPr marL="0" lvl="0" indent="0" rtl="0">
              <a:spcBef>
                <a:spcPts val="0"/>
              </a:spcBef>
              <a:buNone/>
            </a:pPr>
            <a:endParaRPr/>
          </a:p>
        </p:txBody>
      </p:sp>
      <p:pic>
        <p:nvPicPr>
          <p:cNvPr id="172" name="Shape 172" descr="HowItWorksPartitionKeySortKey.png"/>
          <p:cNvPicPr preferRelativeResize="0"/>
          <p:nvPr/>
        </p:nvPicPr>
        <p:blipFill>
          <a:blip r:embed="rId3">
            <a:alphaModFix/>
          </a:blip>
          <a:stretch>
            <a:fillRect/>
          </a:stretch>
        </p:blipFill>
        <p:spPr>
          <a:xfrm>
            <a:off x="1040975" y="2576600"/>
            <a:ext cx="4347149" cy="2526599"/>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Features</a:t>
            </a:r>
          </a:p>
        </p:txBody>
      </p:sp>
      <p:sp>
        <p:nvSpPr>
          <p:cNvPr id="179" name="Shape 179"/>
          <p:cNvSpPr txBox="1">
            <a:spLocks noGrp="1"/>
          </p:cNvSpPr>
          <p:nvPr>
            <p:ph type="body" idx="1"/>
          </p:nvPr>
        </p:nvSpPr>
        <p:spPr>
          <a:xfrm>
            <a:off x="457200" y="1828800"/>
            <a:ext cx="8229600" cy="4617600"/>
          </a:xfrm>
          <a:prstGeom prst="rect">
            <a:avLst/>
          </a:prstGeom>
        </p:spPr>
        <p:txBody>
          <a:bodyPr lIns="91425" tIns="91425" rIns="91425" bIns="91425" anchor="t" anchorCtr="0">
            <a:noAutofit/>
          </a:bodyPr>
          <a:lstStyle/>
          <a:p>
            <a:pPr marL="457200" lvl="0" indent="-228600" rtl="0">
              <a:spcBef>
                <a:spcPts val="0"/>
              </a:spcBef>
              <a:buChar char="●"/>
            </a:pPr>
            <a:r>
              <a:rPr lang="en-US"/>
              <a:t>DynamoDB Streams and AWS Lambda Triggers</a:t>
            </a:r>
          </a:p>
          <a:p>
            <a:pPr marL="914400" lvl="1" indent="-355600" rtl="0">
              <a:spcBef>
                <a:spcPts val="0"/>
              </a:spcBef>
              <a:buSzPct val="100000"/>
              <a:buChar char="○"/>
            </a:pPr>
            <a:r>
              <a:rPr lang="en-US" sz="2000"/>
              <a:t>A DynamoDB stream is an ordered flow of information about changes to items in an Amazon DynamoDB table. When you enable a stream on a table, DynamoDB captures information about every modification to data items in the table.</a:t>
            </a:r>
          </a:p>
          <a:p>
            <a:pPr marL="914400" lvl="1" indent="-355600" rtl="0">
              <a:spcBef>
                <a:spcPts val="0"/>
              </a:spcBef>
              <a:buSzPct val="100000"/>
              <a:buChar char="○"/>
            </a:pPr>
            <a:r>
              <a:rPr lang="en-US" sz="2000"/>
              <a:t>Amazon DynamoDB is integrated with AWS Lambda so that you can create triggers—pieces of code that automatically respond to events in DynamoDB Streams. With triggers, you can build applications that react to data modifications in DynamoDB tables.</a:t>
            </a:r>
          </a:p>
          <a:p>
            <a:pPr marL="914400" lvl="1" indent="-355600">
              <a:spcBef>
                <a:spcPts val="0"/>
              </a:spcBef>
              <a:buSzPct val="100000"/>
              <a:buChar char="○"/>
            </a:pPr>
            <a:r>
              <a:rPr lang="en-US" sz="2000"/>
              <a:t>AWS Lambda polls the stream and invokes your Lambda function synchronously when it detects new stream records.</a:t>
            </a:r>
          </a:p>
        </p:txBody>
      </p:sp>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Features</a:t>
            </a:r>
          </a:p>
        </p:txBody>
      </p:sp>
      <p:sp>
        <p:nvSpPr>
          <p:cNvPr id="186" name="Shape 186"/>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marL="457200" lvl="0" indent="-228600" rtl="0">
              <a:spcBef>
                <a:spcPts val="0"/>
              </a:spcBef>
              <a:buChar char="●"/>
            </a:pPr>
            <a:r>
              <a:rPr lang="en-US"/>
              <a:t>Other features</a:t>
            </a:r>
          </a:p>
          <a:p>
            <a:pPr marL="914400" lvl="1" indent="-381000" rtl="0">
              <a:spcBef>
                <a:spcPts val="0"/>
              </a:spcBef>
              <a:buSzPct val="100000"/>
              <a:buChar char="○"/>
            </a:pPr>
            <a:r>
              <a:rPr lang="en-US" sz="2400"/>
              <a:t>Amazon DynamoDB integration with Amazon EMR(Elastic Map-Reduce) and Redshift: To perform analysis on datasets.</a:t>
            </a:r>
          </a:p>
          <a:p>
            <a:pPr marL="914400" lvl="1" indent="-381000">
              <a:spcBef>
                <a:spcPts val="0"/>
              </a:spcBef>
              <a:buSzPct val="100000"/>
              <a:buChar char="○"/>
            </a:pPr>
            <a:r>
              <a:rPr lang="en-US" sz="2400"/>
              <a:t>Amazon DynamoDB JavaScript Web Shell: AWS has introduced a web-based user interface known as the DynamoDB JavaScript Shell for local development. When you are ready to deploy your application in production, you can make some minor changes to your code so that it uses the Amazon DynamoDB web service.</a:t>
            </a:r>
          </a:p>
        </p:txBody>
      </p:sp>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Use-cases</a:t>
            </a:r>
          </a:p>
        </p:txBody>
      </p:sp>
      <p:sp>
        <p:nvSpPr>
          <p:cNvPr id="193" name="Shape 193"/>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marL="457200" lvl="0" indent="-228600" rtl="0">
              <a:spcBef>
                <a:spcPts val="0"/>
              </a:spcBef>
              <a:buChar char="●"/>
            </a:pPr>
            <a:r>
              <a:rPr lang="en-US"/>
              <a:t>Use Case 1: Product Catalog</a:t>
            </a:r>
          </a:p>
          <a:p>
            <a:pPr marL="914400" lvl="1" indent="-381000" rtl="0">
              <a:spcBef>
                <a:spcPts val="0"/>
              </a:spcBef>
              <a:buSzPct val="100000"/>
              <a:buChar char="○"/>
            </a:pPr>
            <a:r>
              <a:rPr lang="en-US" sz="2400"/>
              <a:t>To store product information in DynamoDB. Each product has its own distinct attributes, so you will need to store different information about each of these products.</a:t>
            </a:r>
          </a:p>
          <a:p>
            <a:pPr marL="914400" lvl="1" indent="-381000">
              <a:spcBef>
                <a:spcPts val="0"/>
              </a:spcBef>
              <a:buSzPct val="100000"/>
              <a:buChar char="○"/>
            </a:pPr>
            <a:r>
              <a:rPr lang="en-US" sz="2400"/>
              <a:t>	</a:t>
            </a:r>
            <a:br>
              <a:rPr lang="en-US" sz="2400"/>
            </a:br>
            <a:r>
              <a:rPr lang="en-US" sz="2400"/>
              <a:t>	</a:t>
            </a:r>
            <a:br>
              <a:rPr lang="en-US" sz="2400"/>
            </a:br>
            <a:br>
              <a:rPr lang="en-US" sz="2400"/>
            </a:br>
            <a:endParaRPr lang="en-US" sz="2400"/>
          </a:p>
        </p:txBody>
      </p:sp>
      <p:graphicFrame>
        <p:nvGraphicFramePr>
          <p:cNvPr id="194" name="Shape 194"/>
          <p:cNvGraphicFramePr/>
          <p:nvPr/>
        </p:nvGraphicFramePr>
        <p:xfrm>
          <a:off x="1447800" y="4073150"/>
          <a:ext cx="7239000" cy="1462980"/>
        </p:xfrm>
        <a:graphic>
          <a:graphicData uri="http://schemas.openxmlformats.org/drawingml/2006/table">
            <a:tbl>
              <a:tblPr>
                <a:noFill/>
                <a:tableStyleId>{E9996C57-6C24-410B-9F2B-0B86328CF7DB}</a:tableStyleId>
              </a:tblPr>
              <a:tblGrid>
                <a:gridCol w="3601825">
                  <a:extLst>
                    <a:ext uri="{9D8B030D-6E8A-4147-A177-3AD203B41FA5}">
                      <a16:colId xmlns:a16="http://schemas.microsoft.com/office/drawing/2014/main" val="20000"/>
                    </a:ext>
                  </a:extLst>
                </a:gridCol>
                <a:gridCol w="3637175">
                  <a:extLst>
                    <a:ext uri="{9D8B030D-6E8A-4147-A177-3AD203B41FA5}">
                      <a16:colId xmlns:a16="http://schemas.microsoft.com/office/drawing/2014/main" val="20001"/>
                    </a:ext>
                  </a:extLst>
                </a:gridCol>
              </a:tblGrid>
              <a:tr h="381000">
                <a:tc>
                  <a:txBody>
                    <a:bodyPr/>
                    <a:lstStyle/>
                    <a:p>
                      <a:pPr marL="457200" lvl="0" indent="0" rtl="0">
                        <a:spcBef>
                          <a:spcPts val="560"/>
                        </a:spcBef>
                        <a:buNone/>
                      </a:pPr>
                      <a:r>
                        <a:rPr lang="en-US" sz="2400">
                          <a:solidFill>
                            <a:schemeClr val="dk1"/>
                          </a:solidFill>
                          <a:latin typeface="Calibri"/>
                          <a:ea typeface="Calibri"/>
                          <a:cs typeface="Calibri"/>
                          <a:sym typeface="Calibri"/>
                        </a:rPr>
                        <a:t>Table Name</a:t>
                      </a:r>
                    </a:p>
                  </a:txBody>
                  <a:tcPr marL="91425" marR="91425" marT="91425" marB="91425"/>
                </a:tc>
                <a:tc>
                  <a:txBody>
                    <a:bodyPr/>
                    <a:lstStyle/>
                    <a:p>
                      <a:pPr marL="457200" lvl="0" indent="0" rtl="0">
                        <a:spcBef>
                          <a:spcPts val="560"/>
                        </a:spcBef>
                        <a:buNone/>
                      </a:pPr>
                      <a:r>
                        <a:rPr lang="en-US" sz="2400">
                          <a:solidFill>
                            <a:schemeClr val="dk1"/>
                          </a:solidFill>
                          <a:latin typeface="Calibri"/>
                          <a:ea typeface="Calibri"/>
                          <a:cs typeface="Calibri"/>
                          <a:sym typeface="Calibri"/>
                        </a:rPr>
                        <a:t>Primary Key</a:t>
                      </a:r>
                    </a:p>
                  </a:txBody>
                  <a:tcPr marL="91425" marR="91425" marT="91425" marB="91425"/>
                </a:tc>
                <a:extLst>
                  <a:ext uri="{0D108BD9-81ED-4DB2-BD59-A6C34878D82A}">
                    <a16:rowId xmlns:a16="http://schemas.microsoft.com/office/drawing/2014/main" val="10000"/>
                  </a:ext>
                </a:extLst>
              </a:tr>
              <a:tr h="381000">
                <a:tc>
                  <a:txBody>
                    <a:bodyPr/>
                    <a:lstStyle/>
                    <a:p>
                      <a:pPr marL="457200" lvl="0" indent="0" rtl="0">
                        <a:spcBef>
                          <a:spcPts val="560"/>
                        </a:spcBef>
                        <a:buNone/>
                      </a:pPr>
                      <a:r>
                        <a:rPr lang="en-US" sz="2400">
                          <a:solidFill>
                            <a:schemeClr val="dk1"/>
                          </a:solidFill>
                          <a:latin typeface="Calibri"/>
                          <a:ea typeface="Calibri"/>
                          <a:cs typeface="Calibri"/>
                          <a:sym typeface="Calibri"/>
                        </a:rPr>
                        <a:t>ProductCatalog</a:t>
                      </a:r>
                    </a:p>
                  </a:txBody>
                  <a:tcPr marL="91425" marR="91425" marT="91425" marB="91425"/>
                </a:tc>
                <a:tc>
                  <a:txBody>
                    <a:bodyPr/>
                    <a:lstStyle/>
                    <a:p>
                      <a:pPr marL="457200" lvl="0" indent="0" rtl="0">
                        <a:spcBef>
                          <a:spcPts val="560"/>
                        </a:spcBef>
                        <a:buNone/>
                      </a:pPr>
                      <a:r>
                        <a:rPr lang="en-US" sz="2400">
                          <a:solidFill>
                            <a:schemeClr val="dk1"/>
                          </a:solidFill>
                          <a:latin typeface="Calibri"/>
                          <a:ea typeface="Calibri"/>
                          <a:cs typeface="Calibri"/>
                          <a:sym typeface="Calibri"/>
                        </a:rPr>
                        <a:t>Partition key: Id (Number)</a:t>
                      </a:r>
                    </a:p>
                  </a:txBody>
                  <a:tcPr marL="91425" marR="91425" marT="91425" marB="91425"/>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Use-cases	</a:t>
            </a:r>
          </a:p>
        </p:txBody>
      </p:sp>
      <p:sp>
        <p:nvSpPr>
          <p:cNvPr id="201" name="Shape 201"/>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marL="457200" lvl="0" indent="-228600" rtl="0">
              <a:spcBef>
                <a:spcPts val="0"/>
              </a:spcBef>
              <a:buChar char="●"/>
            </a:pPr>
            <a:r>
              <a:rPr lang="en-US"/>
              <a:t>Use Case 2: Forum Application</a:t>
            </a:r>
          </a:p>
          <a:p>
            <a:pPr marL="914400" lvl="1" indent="-342900" rtl="0">
              <a:spcBef>
                <a:spcPts val="0"/>
              </a:spcBef>
              <a:buSzPct val="100000"/>
              <a:buChar char="○"/>
            </a:pPr>
            <a:r>
              <a:rPr lang="en-US" sz="1800"/>
              <a:t>To build an application for message boards, or discussion forums.</a:t>
            </a:r>
          </a:p>
          <a:p>
            <a:pPr marL="914400" lvl="1" indent="-342900" rtl="0">
              <a:spcBef>
                <a:spcPts val="0"/>
              </a:spcBef>
              <a:buSzPct val="100000"/>
              <a:buChar char="○"/>
            </a:pPr>
            <a:r>
              <a:rPr lang="en-US" sz="1800"/>
              <a:t>Each AWS service has a dedicated forum. Anyone can start a new discussion thread by posting a message in a forum. Each thread might receive any number of replies. You can model this application by creating three tables: Forum, Thread, and Reply.</a:t>
            </a:r>
          </a:p>
          <a:p>
            <a:pPr marL="457200" lvl="0" indent="0">
              <a:spcBef>
                <a:spcPts val="0"/>
              </a:spcBef>
              <a:buNone/>
            </a:pPr>
            <a:endParaRPr/>
          </a:p>
        </p:txBody>
      </p:sp>
      <p:graphicFrame>
        <p:nvGraphicFramePr>
          <p:cNvPr id="202" name="Shape 202"/>
          <p:cNvGraphicFramePr/>
          <p:nvPr/>
        </p:nvGraphicFramePr>
        <p:xfrm>
          <a:off x="952500" y="4151700"/>
          <a:ext cx="7239000" cy="2438280"/>
        </p:xfrm>
        <a:graphic>
          <a:graphicData uri="http://schemas.openxmlformats.org/drawingml/2006/table">
            <a:tbl>
              <a:tblPr>
                <a:noFill/>
                <a:tableStyleId>{E9996C57-6C24-410B-9F2B-0B86328CF7DB}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lvl="0">
                        <a:spcBef>
                          <a:spcPts val="0"/>
                        </a:spcBef>
                        <a:buNone/>
                      </a:pPr>
                      <a:r>
                        <a:rPr lang="en-US"/>
                        <a:t>Table Name</a:t>
                      </a:r>
                    </a:p>
                  </a:txBody>
                  <a:tcPr marL="91425" marR="91425" marT="91425" marB="91425"/>
                </a:tc>
                <a:tc>
                  <a:txBody>
                    <a:bodyPr/>
                    <a:lstStyle/>
                    <a:p>
                      <a:pPr lvl="0">
                        <a:spcBef>
                          <a:spcPts val="0"/>
                        </a:spcBef>
                        <a:buNone/>
                      </a:pPr>
                      <a:r>
                        <a:rPr lang="en-US"/>
                        <a:t>Primary Key</a:t>
                      </a:r>
                    </a:p>
                  </a:txBody>
                  <a:tcPr marL="91425" marR="91425" marT="91425" marB="91425"/>
                </a:tc>
                <a:extLst>
                  <a:ext uri="{0D108BD9-81ED-4DB2-BD59-A6C34878D82A}">
                    <a16:rowId xmlns:a16="http://schemas.microsoft.com/office/drawing/2014/main" val="10000"/>
                  </a:ext>
                </a:extLst>
              </a:tr>
              <a:tr h="381000">
                <a:tc>
                  <a:txBody>
                    <a:bodyPr/>
                    <a:lstStyle/>
                    <a:p>
                      <a:pPr lvl="0">
                        <a:spcBef>
                          <a:spcPts val="0"/>
                        </a:spcBef>
                        <a:buNone/>
                      </a:pPr>
                      <a:r>
                        <a:rPr lang="en-US"/>
                        <a:t>Forum</a:t>
                      </a:r>
                    </a:p>
                  </a:txBody>
                  <a:tcPr marL="91425" marR="91425" marT="91425" marB="91425"/>
                </a:tc>
                <a:tc>
                  <a:txBody>
                    <a:bodyPr/>
                    <a:lstStyle/>
                    <a:p>
                      <a:pPr lvl="0">
                        <a:spcBef>
                          <a:spcPts val="0"/>
                        </a:spcBef>
                        <a:buNone/>
                      </a:pPr>
                      <a:r>
                        <a:rPr lang="en-US"/>
                        <a:t>Partition key: Name (String)</a:t>
                      </a:r>
                    </a:p>
                  </a:txBody>
                  <a:tcPr marL="91425" marR="91425" marT="91425" marB="91425"/>
                </a:tc>
                <a:extLst>
                  <a:ext uri="{0D108BD9-81ED-4DB2-BD59-A6C34878D82A}">
                    <a16:rowId xmlns:a16="http://schemas.microsoft.com/office/drawing/2014/main" val="10001"/>
                  </a:ext>
                </a:extLst>
              </a:tr>
              <a:tr h="381000">
                <a:tc>
                  <a:txBody>
                    <a:bodyPr/>
                    <a:lstStyle/>
                    <a:p>
                      <a:pPr lvl="0">
                        <a:spcBef>
                          <a:spcPts val="0"/>
                        </a:spcBef>
                        <a:buNone/>
                      </a:pPr>
                      <a:r>
                        <a:rPr lang="en-US"/>
                        <a:t>Thread</a:t>
                      </a:r>
                    </a:p>
                  </a:txBody>
                  <a:tcPr marL="91425" marR="91425" marT="91425" marB="91425"/>
                </a:tc>
                <a:tc>
                  <a:txBody>
                    <a:bodyPr/>
                    <a:lstStyle/>
                    <a:p>
                      <a:pPr lvl="0">
                        <a:spcBef>
                          <a:spcPts val="0"/>
                        </a:spcBef>
                        <a:buNone/>
                      </a:pPr>
                      <a:r>
                        <a:rPr lang="en-US"/>
                        <a:t>Partition key: ForumName (String)</a:t>
                      </a:r>
                      <a:br>
                        <a:rPr lang="en-US"/>
                      </a:br>
                      <a:br>
                        <a:rPr lang="en-US"/>
                      </a:br>
                      <a:r>
                        <a:rPr lang="en-US"/>
                        <a:t>Sort key: Subject (String)</a:t>
                      </a:r>
                    </a:p>
                  </a:txBody>
                  <a:tcPr marL="91425" marR="91425" marT="91425" marB="91425"/>
                </a:tc>
                <a:extLst>
                  <a:ext uri="{0D108BD9-81ED-4DB2-BD59-A6C34878D82A}">
                    <a16:rowId xmlns:a16="http://schemas.microsoft.com/office/drawing/2014/main" val="10002"/>
                  </a:ext>
                </a:extLst>
              </a:tr>
              <a:tr h="381000">
                <a:tc>
                  <a:txBody>
                    <a:bodyPr/>
                    <a:lstStyle/>
                    <a:p>
                      <a:pPr lvl="0">
                        <a:spcBef>
                          <a:spcPts val="0"/>
                        </a:spcBef>
                        <a:buNone/>
                      </a:pPr>
                      <a:r>
                        <a:rPr lang="en-US"/>
                        <a:t>Reply</a:t>
                      </a:r>
                    </a:p>
                  </a:txBody>
                  <a:tcPr marL="91425" marR="91425" marT="91425" marB="91425"/>
                </a:tc>
                <a:tc>
                  <a:txBody>
                    <a:bodyPr/>
                    <a:lstStyle/>
                    <a:p>
                      <a:pPr lvl="0">
                        <a:spcBef>
                          <a:spcPts val="0"/>
                        </a:spcBef>
                        <a:buNone/>
                      </a:pPr>
                      <a:r>
                        <a:rPr lang="en-US"/>
                        <a:t>Partition key: Id (String)</a:t>
                      </a:r>
                      <a:br>
                        <a:rPr lang="en-US"/>
                      </a:br>
                      <a:br>
                        <a:rPr lang="en-US"/>
                      </a:br>
                      <a:r>
                        <a:rPr lang="en-US"/>
                        <a:t>Sort key: ReplyDateTime (String)</a:t>
                      </a:r>
                    </a:p>
                  </a:txBody>
                  <a:tcPr marL="91425" marR="91425" marT="91425" marB="91425"/>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Usability</a:t>
            </a:r>
          </a:p>
        </p:txBody>
      </p:sp>
      <p:sp>
        <p:nvSpPr>
          <p:cNvPr id="209" name="Shape 209"/>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marL="457200" lvl="0" indent="-228600" rtl="0">
              <a:spcBef>
                <a:spcPts val="0"/>
              </a:spcBef>
            </a:pPr>
            <a:r>
              <a:rPr lang="en-US"/>
              <a:t>Easy web based GUI for initial table setup, including:</a:t>
            </a:r>
          </a:p>
          <a:p>
            <a:pPr marL="914400" lvl="1" indent="-228600" rtl="0">
              <a:spcBef>
                <a:spcPts val="0"/>
              </a:spcBef>
            </a:pPr>
            <a:r>
              <a:rPr lang="en-US"/>
              <a:t>items (</a:t>
            </a:r>
            <a:r>
              <a:rPr lang="en-US" i="1"/>
              <a:t>columns</a:t>
            </a:r>
            <a:r>
              <a:rPr lang="en-US"/>
              <a:t>)</a:t>
            </a:r>
          </a:p>
          <a:p>
            <a:pPr marL="914400" lvl="1" indent="-228600" rtl="0">
              <a:spcBef>
                <a:spcPts val="0"/>
              </a:spcBef>
            </a:pPr>
            <a:r>
              <a:rPr lang="en-US"/>
              <a:t>data-pipelines (</a:t>
            </a:r>
            <a:r>
              <a:rPr lang="en-US" i="1"/>
              <a:t>for one-time or scheduled import/export</a:t>
            </a:r>
            <a:r>
              <a:rPr lang="en-US"/>
              <a:t>)</a:t>
            </a:r>
          </a:p>
          <a:p>
            <a:pPr marL="914400" lvl="1" indent="-228600" rtl="0">
              <a:spcBef>
                <a:spcPts val="0"/>
              </a:spcBef>
            </a:pPr>
            <a:r>
              <a:rPr lang="en-US"/>
              <a:t>permissions</a:t>
            </a:r>
          </a:p>
          <a:p>
            <a:pPr marL="914400" lvl="1" indent="-228600" rtl="0">
              <a:spcBef>
                <a:spcPts val="0"/>
              </a:spcBef>
            </a:pPr>
            <a:r>
              <a:rPr lang="en-US"/>
              <a:t>provisioning</a:t>
            </a:r>
          </a:p>
          <a:p>
            <a:pPr marL="457200" lvl="0" indent="-228600">
              <a:spcBef>
                <a:spcPts val="0"/>
              </a:spcBef>
            </a:pPr>
            <a:r>
              <a:rPr lang="en-US"/>
              <a:t>All GUI functions are available in the AWS web console and through the AWS SDK.</a:t>
            </a:r>
          </a:p>
        </p:txBody>
      </p:sp>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Costs</a:t>
            </a:r>
          </a:p>
        </p:txBody>
      </p:sp>
      <p:sp>
        <p:nvSpPr>
          <p:cNvPr id="216" name="Shape 216"/>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lvl="0">
              <a:spcBef>
                <a:spcPts val="0"/>
              </a:spcBef>
              <a:buNone/>
            </a:pPr>
            <a:r>
              <a:rPr lang="en-US"/>
              <a:t>Costs are based on:</a:t>
            </a:r>
          </a:p>
          <a:p>
            <a:pPr marL="457200" lvl="0" indent="-228600" rtl="0">
              <a:spcBef>
                <a:spcPts val="0"/>
              </a:spcBef>
            </a:pPr>
            <a:r>
              <a:rPr lang="en-US"/>
              <a:t>read/sec</a:t>
            </a:r>
          </a:p>
          <a:p>
            <a:pPr marL="457200" lvl="0" indent="-228600" rtl="0">
              <a:spcBef>
                <a:spcPts val="0"/>
              </a:spcBef>
            </a:pPr>
            <a:r>
              <a:rPr lang="en-US"/>
              <a:t>writes/sec</a:t>
            </a:r>
          </a:p>
          <a:p>
            <a:pPr marL="457200" lvl="0" indent="-228600" rtl="0">
              <a:spcBef>
                <a:spcPts val="0"/>
              </a:spcBef>
            </a:pPr>
            <a:r>
              <a:rPr lang="en-US"/>
              <a:t>average item size</a:t>
            </a:r>
          </a:p>
          <a:p>
            <a:pPr marL="0" lvl="0" indent="0" rtl="0">
              <a:spcBef>
                <a:spcPts val="0"/>
              </a:spcBef>
              <a:buNone/>
            </a:pPr>
            <a:endParaRPr/>
          </a:p>
          <a:p>
            <a:pPr marL="0" lvl="0" indent="0" rtl="0">
              <a:spcBef>
                <a:spcPts val="0"/>
              </a:spcBef>
              <a:buNone/>
            </a:pPr>
            <a:r>
              <a:rPr lang="en-US"/>
              <a:t>Costs are on a sliding scale which is NOT published; however AWS does provide an easy-to-use cost estimator.  Additionally, writes are billed at twice the rate of reads.</a:t>
            </a:r>
          </a:p>
        </p:txBody>
      </p:sp>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Possible Alternatives</a:t>
            </a:r>
          </a:p>
        </p:txBody>
      </p:sp>
      <p:sp>
        <p:nvSpPr>
          <p:cNvPr id="223" name="Shape 223"/>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marL="457200" lvl="0" indent="-228600" rtl="0">
              <a:spcBef>
                <a:spcPts val="0"/>
              </a:spcBef>
            </a:pPr>
            <a:r>
              <a:rPr lang="en-US"/>
              <a:t>MongoDB SaaS</a:t>
            </a:r>
          </a:p>
          <a:p>
            <a:pPr marL="914400" lvl="1" indent="-228600" rtl="0">
              <a:spcBef>
                <a:spcPts val="0"/>
              </a:spcBef>
            </a:pPr>
            <a:r>
              <a:rPr lang="en-US"/>
              <a:t>Prohibitively expensive vs. DynamoDB</a:t>
            </a:r>
          </a:p>
          <a:p>
            <a:pPr marL="914400" lvl="1" indent="-228600" rtl="0">
              <a:spcBef>
                <a:spcPts val="0"/>
              </a:spcBef>
            </a:pPr>
            <a:r>
              <a:rPr lang="en-US"/>
              <a:t>Not easy to use MemCaching or acceleration</a:t>
            </a:r>
          </a:p>
          <a:p>
            <a:pPr marL="457200" lvl="0" indent="-228600" rtl="0">
              <a:spcBef>
                <a:spcPts val="0"/>
              </a:spcBef>
            </a:pPr>
            <a:r>
              <a:rPr lang="en-US"/>
              <a:t>DynamoDB/MongoDB/etc. Container in ECS</a:t>
            </a:r>
          </a:p>
          <a:p>
            <a:pPr marL="914400" lvl="1" indent="-228600" rtl="0">
              <a:spcBef>
                <a:spcPts val="0"/>
              </a:spcBef>
            </a:pPr>
            <a:r>
              <a:rPr lang="en-US"/>
              <a:t>DynamoDB SaaS removes the trouble with configuring, hosting, and maintaining a container</a:t>
            </a:r>
          </a:p>
          <a:p>
            <a:pPr marL="457200" lvl="0" indent="-228600" rtl="0">
              <a:spcBef>
                <a:spcPts val="0"/>
              </a:spcBef>
            </a:pPr>
            <a:r>
              <a:rPr lang="en-US"/>
              <a:t>Native Install of MongoDB/Cassandra/etc</a:t>
            </a:r>
          </a:p>
          <a:p>
            <a:pPr marL="914400" lvl="1" indent="-228600" rtl="0">
              <a:spcBef>
                <a:spcPts val="0"/>
              </a:spcBef>
            </a:pPr>
            <a:r>
              <a:rPr lang="en-US"/>
              <a:t>Configure and maintain host system</a:t>
            </a:r>
          </a:p>
          <a:p>
            <a:pPr marL="914400" lvl="1" indent="-228600">
              <a:spcBef>
                <a:spcPts val="0"/>
              </a:spcBef>
            </a:pPr>
            <a:r>
              <a:rPr lang="en-US"/>
              <a:t>Configure, install, and maintain software</a:t>
            </a:r>
          </a:p>
        </p:txBody>
      </p:sp>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Conclusions</a:t>
            </a:r>
          </a:p>
        </p:txBody>
      </p:sp>
      <p:sp>
        <p:nvSpPr>
          <p:cNvPr id="230" name="Shape 230"/>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marL="457200" lvl="0" indent="-228600" rtl="0">
              <a:spcBef>
                <a:spcPts val="0"/>
              </a:spcBef>
            </a:pPr>
            <a:r>
              <a:rPr lang="en-US"/>
              <a:t>For low use databases with small average item sizes, this is a cost-effective solution.</a:t>
            </a:r>
          </a:p>
          <a:p>
            <a:pPr marL="457200" lvl="0" indent="-228600" rtl="0">
              <a:spcBef>
                <a:spcPts val="0"/>
              </a:spcBef>
            </a:pPr>
            <a:r>
              <a:rPr lang="en-US"/>
              <a:t>As database complexity or use rises, it becomes less cost-effective</a:t>
            </a:r>
          </a:p>
          <a:p>
            <a:pPr marL="457200" lvl="0" indent="-228600">
              <a:spcBef>
                <a:spcPts val="0"/>
              </a:spcBef>
            </a:pPr>
            <a:r>
              <a:rPr lang="en-US"/>
              <a:t>Using an auto-scaling cluster with ECS and a EBS volume for data storage is more cost effective than DynamoDB for high-use databases, </a:t>
            </a:r>
            <a:r>
              <a:rPr lang="en-US" b="1"/>
              <a:t>especially</a:t>
            </a:r>
            <a:r>
              <a:rPr lang="en-US" b="1" i="1"/>
              <a:t> </a:t>
            </a:r>
            <a:r>
              <a:rPr lang="en-US"/>
              <a:t>if the usage follows a diurnal cycle.</a:t>
            </a:r>
          </a:p>
        </p:txBody>
      </p:sp>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a:t>What is DynamoDB</a:t>
            </a:r>
          </a:p>
        </p:txBody>
      </p:sp>
      <p:sp>
        <p:nvSpPr>
          <p:cNvPr id="106" name="Shape 106"/>
          <p:cNvSpPr txBox="1">
            <a:spLocks noGrp="1"/>
          </p:cNvSpPr>
          <p:nvPr>
            <p:ph type="body" idx="1"/>
          </p:nvPr>
        </p:nvSpPr>
        <p:spPr>
          <a:xfrm>
            <a:off x="467543" y="1981200"/>
            <a:ext cx="7990656" cy="4114800"/>
          </a:xfrm>
          <a:prstGeom prst="rect">
            <a:avLst/>
          </a:prstGeom>
          <a:noFill/>
          <a:ln>
            <a:noFill/>
          </a:ln>
        </p:spPr>
        <p:txBody>
          <a:bodyPr lIns="91425" tIns="45700" rIns="91425" bIns="45700" anchor="t" anchorCtr="0">
            <a:noAutofit/>
          </a:bodyPr>
          <a:lstStyle/>
          <a:p>
            <a:pPr marL="457200" marR="0" lvl="0" indent="-228600" algn="l" rtl="0">
              <a:spcBef>
                <a:spcPts val="560"/>
              </a:spcBef>
              <a:spcAft>
                <a:spcPts val="0"/>
              </a:spcAft>
              <a:buChar char="●"/>
            </a:pPr>
            <a:r>
              <a:rPr lang="en-US" dirty="0"/>
              <a:t>Amazon’s fast, scalable, and reliable NoSQL database service for cloud.</a:t>
            </a:r>
          </a:p>
          <a:p>
            <a:pPr marL="0" marR="0" lvl="0" indent="0" algn="l" rtl="0">
              <a:spcBef>
                <a:spcPts val="560"/>
              </a:spcBef>
              <a:spcAft>
                <a:spcPts val="0"/>
              </a:spcAft>
              <a:buNone/>
            </a:pPr>
            <a:endParaRPr dirty="0"/>
          </a:p>
          <a:p>
            <a:pPr marL="457200" marR="0" lvl="0" indent="-228600" algn="l" rtl="0">
              <a:spcBef>
                <a:spcPts val="560"/>
              </a:spcBef>
              <a:spcAft>
                <a:spcPts val="0"/>
              </a:spcAft>
              <a:buChar char="●"/>
            </a:pPr>
            <a:r>
              <a:rPr lang="en-US" dirty="0"/>
              <a:t>Management of database software and the provisioning of hardware needed to run it</a:t>
            </a:r>
          </a:p>
          <a:p>
            <a:pPr marL="457200" marR="0" lvl="0" indent="-228600" algn="l" rtl="0">
              <a:spcBef>
                <a:spcPts val="560"/>
              </a:spcBef>
              <a:spcAft>
                <a:spcPts val="0"/>
              </a:spcAft>
              <a:buChar char="-"/>
            </a:pPr>
            <a:r>
              <a:rPr lang="en-US" dirty="0"/>
              <a:t>Helps us to deploy a non-relational database in minutes.</a:t>
            </a:r>
          </a:p>
        </p:txBody>
      </p:sp>
      <p:sp>
        <p:nvSpPr>
          <p:cNvPr id="107" name="Shape 10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Demo</a:t>
            </a:r>
          </a:p>
        </p:txBody>
      </p:sp>
      <p:pic>
        <p:nvPicPr>
          <p:cNvPr id="237" name="Shape 237" descr="Free vector graphic: Amplification, Demo, Demonstration - Free ..."/>
          <p:cNvPicPr preferRelativeResize="0"/>
          <p:nvPr/>
        </p:nvPicPr>
        <p:blipFill>
          <a:blip r:embed="rId3">
            <a:alphaModFix/>
          </a:blip>
          <a:stretch>
            <a:fillRect/>
          </a:stretch>
        </p:blipFill>
        <p:spPr>
          <a:xfrm>
            <a:off x="1611800" y="1591500"/>
            <a:ext cx="5757332" cy="4876799"/>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Questions</a:t>
            </a:r>
          </a:p>
        </p:txBody>
      </p:sp>
      <p:pic>
        <p:nvPicPr>
          <p:cNvPr id="244" name="Shape 244" descr="Question Mark Free Stock Photo - Public Domain Pictures"/>
          <p:cNvPicPr preferRelativeResize="0"/>
          <p:nvPr/>
        </p:nvPicPr>
        <p:blipFill>
          <a:blip r:embed="rId3">
            <a:alphaModFix/>
          </a:blip>
          <a:stretch>
            <a:fillRect/>
          </a:stretch>
        </p:blipFill>
        <p:spPr>
          <a:xfrm>
            <a:off x="2133600" y="1627075"/>
            <a:ext cx="4876800" cy="4876800"/>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en-US" dirty="0"/>
              <a:t>History of </a:t>
            </a:r>
            <a:r>
              <a:rPr lang="en-US" dirty="0" err="1"/>
              <a:t>DynamoDB</a:t>
            </a:r>
            <a:endParaRPr lang="en-US" dirty="0"/>
          </a:p>
        </p:txBody>
      </p:sp>
      <p:sp>
        <p:nvSpPr>
          <p:cNvPr id="113" name="Shape 113"/>
          <p:cNvSpPr txBox="1">
            <a:spLocks noGrp="1"/>
          </p:cNvSpPr>
          <p:nvPr>
            <p:ph type="body" idx="1"/>
          </p:nvPr>
        </p:nvSpPr>
        <p:spPr>
          <a:xfrm>
            <a:off x="467543" y="1981200"/>
            <a:ext cx="7990800" cy="4114800"/>
          </a:xfrm>
          <a:prstGeom prst="rect">
            <a:avLst/>
          </a:prstGeom>
          <a:noFill/>
          <a:ln>
            <a:noFill/>
          </a:ln>
        </p:spPr>
        <p:txBody>
          <a:bodyPr lIns="91425" tIns="45700" rIns="91425" bIns="45700" anchor="t" anchorCtr="0">
            <a:noAutofit/>
          </a:bodyPr>
          <a:lstStyle/>
          <a:p>
            <a:pPr marL="457200" marR="0" lvl="0" indent="-228600" algn="l" rtl="0">
              <a:spcBef>
                <a:spcPts val="560"/>
              </a:spcBef>
              <a:spcAft>
                <a:spcPts val="0"/>
              </a:spcAft>
              <a:buChar char="●"/>
            </a:pPr>
            <a:r>
              <a:rPr lang="en-US" dirty="0" err="1"/>
              <a:t>DynamoDB</a:t>
            </a:r>
            <a:r>
              <a:rPr lang="en-US" dirty="0"/>
              <a:t> is inspired from Dynamo, Amazon’s first non relational database [1].</a:t>
            </a:r>
          </a:p>
          <a:p>
            <a:pPr marL="0" marR="0" lvl="0" indent="0" algn="l" rtl="0">
              <a:spcBef>
                <a:spcPts val="560"/>
              </a:spcBef>
              <a:spcAft>
                <a:spcPts val="0"/>
              </a:spcAft>
              <a:buNone/>
            </a:pPr>
            <a:endParaRPr dirty="0"/>
          </a:p>
          <a:p>
            <a:pPr marL="457200" marR="0" lvl="0" indent="-228600" algn="l" rtl="0">
              <a:spcBef>
                <a:spcPts val="560"/>
              </a:spcBef>
              <a:spcAft>
                <a:spcPts val="0"/>
              </a:spcAft>
              <a:buChar char="●"/>
            </a:pPr>
            <a:r>
              <a:rPr lang="en-US" dirty="0"/>
              <a:t>Dynamo, although was the best technology at the time, but was still a software. </a:t>
            </a:r>
          </a:p>
        </p:txBody>
      </p:sp>
      <p:sp>
        <p:nvSpPr>
          <p:cNvPr id="114" name="Shape 1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en-US" dirty="0"/>
              <a:t>History of </a:t>
            </a:r>
            <a:r>
              <a:rPr lang="en-US" dirty="0" err="1"/>
              <a:t>DynamoDB</a:t>
            </a:r>
            <a:endParaRPr lang="en-US" dirty="0"/>
          </a:p>
        </p:txBody>
      </p:sp>
      <p:sp>
        <p:nvSpPr>
          <p:cNvPr id="120" name="Shape 120"/>
          <p:cNvSpPr txBox="1">
            <a:spLocks noGrp="1"/>
          </p:cNvSpPr>
          <p:nvPr>
            <p:ph type="body" idx="1"/>
          </p:nvPr>
        </p:nvSpPr>
        <p:spPr>
          <a:xfrm>
            <a:off x="467543" y="1981200"/>
            <a:ext cx="7990800" cy="4114800"/>
          </a:xfrm>
          <a:prstGeom prst="rect">
            <a:avLst/>
          </a:prstGeom>
          <a:noFill/>
          <a:ln>
            <a:noFill/>
          </a:ln>
        </p:spPr>
        <p:txBody>
          <a:bodyPr lIns="91425" tIns="45700" rIns="91425" bIns="45700" anchor="t" anchorCtr="0">
            <a:noAutofit/>
          </a:bodyPr>
          <a:lstStyle/>
          <a:p>
            <a:pPr marL="457200" marR="0" lvl="0" indent="-228600" algn="l" rtl="0">
              <a:spcBef>
                <a:spcPts val="560"/>
              </a:spcBef>
              <a:spcAft>
                <a:spcPts val="0"/>
              </a:spcAft>
              <a:buChar char="●"/>
            </a:pPr>
            <a:r>
              <a:rPr lang="en-US" dirty="0"/>
              <a:t>Developers and clients preferred simplicity of a web service over the fine-grained control of a software. -- </a:t>
            </a:r>
            <a:r>
              <a:rPr lang="en-US" dirty="0" err="1"/>
              <a:t>SimpleDB</a:t>
            </a:r>
            <a:endParaRPr lang="en-US" dirty="0"/>
          </a:p>
          <a:p>
            <a:pPr marL="0" marR="0" lvl="0" indent="0" algn="l" rtl="0">
              <a:spcBef>
                <a:spcPts val="560"/>
              </a:spcBef>
              <a:spcAft>
                <a:spcPts val="0"/>
              </a:spcAft>
              <a:buNone/>
            </a:pPr>
            <a:endParaRPr dirty="0"/>
          </a:p>
          <a:p>
            <a:pPr marL="457200" marR="0" lvl="0" indent="-228600" algn="l" rtl="0">
              <a:spcBef>
                <a:spcPts val="560"/>
              </a:spcBef>
              <a:spcAft>
                <a:spcPts val="0"/>
              </a:spcAft>
              <a:buChar char="●"/>
            </a:pPr>
            <a:r>
              <a:rPr lang="en-US" dirty="0"/>
              <a:t>But, </a:t>
            </a:r>
            <a:r>
              <a:rPr lang="en-US" dirty="0" err="1"/>
              <a:t>SimpleDB</a:t>
            </a:r>
            <a:r>
              <a:rPr lang="en-US" dirty="0"/>
              <a:t> had it’s own issues.</a:t>
            </a:r>
          </a:p>
        </p:txBody>
      </p:sp>
      <p:sp>
        <p:nvSpPr>
          <p:cNvPr id="121" name="Shape 121"/>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en-US" dirty="0"/>
              <a:t>History of </a:t>
            </a:r>
            <a:r>
              <a:rPr lang="en-US" dirty="0" err="1"/>
              <a:t>DynamoDB</a:t>
            </a:r>
            <a:endParaRPr lang="en-US" dirty="0"/>
          </a:p>
        </p:txBody>
      </p:sp>
      <p:sp>
        <p:nvSpPr>
          <p:cNvPr id="127" name="Shape 127"/>
          <p:cNvSpPr txBox="1">
            <a:spLocks noGrp="1"/>
          </p:cNvSpPr>
          <p:nvPr>
            <p:ph type="body" idx="1"/>
          </p:nvPr>
        </p:nvSpPr>
        <p:spPr>
          <a:xfrm>
            <a:off x="467543" y="1981200"/>
            <a:ext cx="7990800" cy="4114800"/>
          </a:xfrm>
          <a:prstGeom prst="rect">
            <a:avLst/>
          </a:prstGeom>
          <a:noFill/>
          <a:ln>
            <a:noFill/>
          </a:ln>
        </p:spPr>
        <p:txBody>
          <a:bodyPr lIns="91425" tIns="45700" rIns="91425" bIns="45700" anchor="t" anchorCtr="0">
            <a:noAutofit/>
          </a:bodyPr>
          <a:lstStyle/>
          <a:p>
            <a:pPr marL="457200" marR="0" lvl="0" indent="-228600" algn="l" rtl="0">
              <a:spcBef>
                <a:spcPts val="560"/>
              </a:spcBef>
              <a:spcAft>
                <a:spcPts val="0"/>
              </a:spcAft>
              <a:buChar char="●"/>
            </a:pPr>
            <a:r>
              <a:rPr lang="en-US"/>
              <a:t>Amazon combined the best parts of Original </a:t>
            </a:r>
            <a:r>
              <a:rPr lang="en-US" i="1"/>
              <a:t>Dynamo</a:t>
            </a:r>
            <a:r>
              <a:rPr lang="en-US"/>
              <a:t> (incremental scalability, predictable performance) with best parts of </a:t>
            </a:r>
            <a:r>
              <a:rPr lang="en-US" i="1"/>
              <a:t>SimpleDB </a:t>
            </a:r>
            <a:r>
              <a:rPr lang="en-US"/>
              <a:t>(ease of administration, consistency)</a:t>
            </a:r>
          </a:p>
          <a:p>
            <a:pPr marL="0" marR="0" lvl="0" indent="0" algn="l" rtl="0">
              <a:spcBef>
                <a:spcPts val="560"/>
              </a:spcBef>
              <a:spcAft>
                <a:spcPts val="0"/>
              </a:spcAft>
              <a:buNone/>
            </a:pPr>
            <a:endParaRPr/>
          </a:p>
          <a:p>
            <a:pPr marL="457200" marR="0" lvl="0" indent="-228600" algn="l" rtl="0">
              <a:spcBef>
                <a:spcPts val="560"/>
              </a:spcBef>
              <a:spcAft>
                <a:spcPts val="0"/>
              </a:spcAft>
              <a:buChar char="●"/>
            </a:pPr>
            <a:r>
              <a:rPr lang="en-US"/>
              <a:t>Thus, forming DynamoDB’</a:t>
            </a:r>
          </a:p>
        </p:txBody>
      </p:sp>
      <p:sp>
        <p:nvSpPr>
          <p:cNvPr id="128" name="Shape 12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en-US" dirty="0"/>
              <a:t>History of </a:t>
            </a:r>
            <a:r>
              <a:rPr lang="en-US" dirty="0" err="1"/>
              <a:t>DynamoDB</a:t>
            </a:r>
            <a:r>
              <a:rPr lang="en-US" dirty="0"/>
              <a:t> - Evolution</a:t>
            </a:r>
          </a:p>
        </p:txBody>
      </p:sp>
      <p:sp>
        <p:nvSpPr>
          <p:cNvPr id="134" name="Shape 134"/>
          <p:cNvSpPr txBox="1">
            <a:spLocks noGrp="1"/>
          </p:cNvSpPr>
          <p:nvPr>
            <p:ph type="body" idx="1"/>
          </p:nvPr>
        </p:nvSpPr>
        <p:spPr>
          <a:xfrm>
            <a:off x="467543" y="1981200"/>
            <a:ext cx="7990800" cy="4114800"/>
          </a:xfrm>
          <a:prstGeom prst="rect">
            <a:avLst/>
          </a:prstGeom>
          <a:noFill/>
          <a:ln>
            <a:noFill/>
          </a:ln>
        </p:spPr>
        <p:txBody>
          <a:bodyPr lIns="91425" tIns="45700" rIns="91425" bIns="45700" anchor="t" anchorCtr="0">
            <a:noAutofit/>
          </a:bodyPr>
          <a:lstStyle/>
          <a:p>
            <a:pPr marL="457200" marR="0" lvl="0" indent="-228600" algn="l" rtl="0">
              <a:spcBef>
                <a:spcPts val="560"/>
              </a:spcBef>
              <a:spcAft>
                <a:spcPts val="0"/>
              </a:spcAft>
              <a:buChar char="●"/>
            </a:pPr>
            <a:r>
              <a:rPr lang="en-US"/>
              <a:t>More flexibility was achieved by adding support for Global secondary indexes and being able to change them on the fly.</a:t>
            </a:r>
          </a:p>
          <a:p>
            <a:pPr marL="0" marR="0" lvl="0" indent="0" algn="l" rtl="0">
              <a:spcBef>
                <a:spcPts val="560"/>
              </a:spcBef>
              <a:spcAft>
                <a:spcPts val="0"/>
              </a:spcAft>
              <a:buNone/>
            </a:pPr>
            <a:endParaRPr/>
          </a:p>
          <a:p>
            <a:pPr marL="457200" marR="0" lvl="0" indent="-228600" algn="l" rtl="0">
              <a:spcBef>
                <a:spcPts val="560"/>
              </a:spcBef>
              <a:spcAft>
                <a:spcPts val="0"/>
              </a:spcAft>
              <a:buChar char="●"/>
            </a:pPr>
            <a:r>
              <a:rPr lang="en-US"/>
              <a:t>Support for JSON</a:t>
            </a:r>
          </a:p>
        </p:txBody>
      </p:sp>
      <p:sp>
        <p:nvSpPr>
          <p:cNvPr id="135" name="Shape 135"/>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Features</a:t>
            </a:r>
          </a:p>
        </p:txBody>
      </p:sp>
      <p:sp>
        <p:nvSpPr>
          <p:cNvPr id="142" name="Shape 142"/>
          <p:cNvSpPr txBox="1">
            <a:spLocks noGrp="1"/>
          </p:cNvSpPr>
          <p:nvPr>
            <p:ph type="body" idx="1"/>
          </p:nvPr>
        </p:nvSpPr>
        <p:spPr>
          <a:xfrm>
            <a:off x="457200" y="1828800"/>
            <a:ext cx="8229600" cy="4749300"/>
          </a:xfrm>
          <a:prstGeom prst="rect">
            <a:avLst/>
          </a:prstGeom>
        </p:spPr>
        <p:txBody>
          <a:bodyPr lIns="91425" tIns="91425" rIns="91425" bIns="91425" anchor="t" anchorCtr="0">
            <a:noAutofit/>
          </a:bodyPr>
          <a:lstStyle/>
          <a:p>
            <a:pPr marL="457200" lvl="0" indent="-228600" rtl="0">
              <a:spcBef>
                <a:spcPts val="0"/>
              </a:spcBef>
              <a:buChar char="●"/>
            </a:pPr>
            <a:r>
              <a:rPr lang="en-US"/>
              <a:t>Managed- NoSQL database service</a:t>
            </a:r>
          </a:p>
          <a:p>
            <a:pPr marL="914400" lvl="1" indent="-381000" rtl="0">
              <a:spcBef>
                <a:spcPts val="0"/>
              </a:spcBef>
              <a:buSzPct val="100000"/>
              <a:buChar char="○"/>
            </a:pPr>
            <a:r>
              <a:rPr lang="en-US" sz="2400"/>
              <a:t>With Amazon DynamoDB, AWS provides managed infrastructure.</a:t>
            </a:r>
          </a:p>
          <a:p>
            <a:pPr marL="914400" lvl="1" indent="-381000" rtl="0">
              <a:spcBef>
                <a:spcPts val="0"/>
              </a:spcBef>
              <a:buSzPct val="100000"/>
              <a:buChar char="○"/>
            </a:pPr>
            <a:r>
              <a:rPr lang="en-US" sz="2400"/>
              <a:t>Automatic replication of data over different regions. It enforces data replication across three availability zones for high availability, durability and read consistency. Cross-region replication option is also available.</a:t>
            </a:r>
          </a:p>
          <a:p>
            <a:pPr marL="914400" lvl="1" indent="-381000" rtl="0">
              <a:spcBef>
                <a:spcPts val="0"/>
              </a:spcBef>
              <a:buSzPct val="100000"/>
              <a:buChar char="○"/>
            </a:pPr>
            <a:r>
              <a:rPr lang="en-US" sz="2400"/>
              <a:t>Infinite scalability with data items being stored on solid-state drives, which provide high I/O performance.</a:t>
            </a:r>
          </a:p>
          <a:p>
            <a:pPr marL="914400" lvl="1" indent="-381000" rtl="0">
              <a:spcBef>
                <a:spcPts val="0"/>
              </a:spcBef>
              <a:buSzPct val="100000"/>
              <a:buChar char="○"/>
            </a:pPr>
            <a:r>
              <a:rPr lang="en-US" sz="2400"/>
              <a:t>Data is backed on S3 storage.</a:t>
            </a:r>
          </a:p>
          <a:p>
            <a:pPr marL="914400" lvl="1" indent="-381000" rtl="0">
              <a:spcBef>
                <a:spcPts val="0"/>
              </a:spcBef>
              <a:buSzPct val="100000"/>
              <a:buChar char="○"/>
            </a:pPr>
            <a:r>
              <a:rPr lang="en-US" sz="2400"/>
              <a:t>Pay-per-use model.</a:t>
            </a:r>
          </a:p>
          <a:p>
            <a:pPr marL="914400" lvl="1" indent="-381000">
              <a:spcBef>
                <a:spcPts val="0"/>
              </a:spcBef>
              <a:buSzPct val="100000"/>
              <a:buChar char="○"/>
            </a:pPr>
            <a:r>
              <a:rPr lang="en-US" sz="2400"/>
              <a:t>Security and access control using Amazon’s IAM service.</a:t>
            </a:r>
          </a:p>
        </p:txBody>
      </p:sp>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Features</a:t>
            </a:r>
          </a:p>
        </p:txBody>
      </p:sp>
      <p:sp>
        <p:nvSpPr>
          <p:cNvPr id="149" name="Shape 149"/>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marL="457200" lvl="0" indent="-228600" rtl="0">
              <a:spcBef>
                <a:spcPts val="0"/>
              </a:spcBef>
              <a:buChar char="●"/>
            </a:pPr>
            <a:r>
              <a:rPr lang="en-US"/>
              <a:t>Predictable Performance:</a:t>
            </a:r>
          </a:p>
          <a:p>
            <a:pPr marL="914400" lvl="1" indent="-381000" rtl="0">
              <a:spcBef>
                <a:spcPts val="0"/>
              </a:spcBef>
              <a:buSzPct val="100000"/>
              <a:buChar char="○"/>
            </a:pPr>
            <a:r>
              <a:rPr lang="en-US" sz="2400"/>
              <a:t>Delivers highly predictable performance based on the quality of service you choose. You can specify how much provisioned throughput capacity you want to reserve for reads and writes</a:t>
            </a:r>
          </a:p>
          <a:p>
            <a:pPr marL="914400" lvl="1" indent="-381000" rtl="0">
              <a:spcBef>
                <a:spcPts val="0"/>
              </a:spcBef>
              <a:buSzPct val="100000"/>
              <a:buChar char="○"/>
            </a:pPr>
            <a:r>
              <a:rPr lang="en-US" sz="2400"/>
              <a:t>Two types: Strong Consistency (Read-after-Write) or Eventual Consistency.</a:t>
            </a:r>
          </a:p>
          <a:p>
            <a:pPr marL="914400" lvl="1" indent="-381000">
              <a:spcBef>
                <a:spcPts val="0"/>
              </a:spcBef>
              <a:buSzPct val="100000"/>
              <a:buChar char="○"/>
            </a:pPr>
            <a:endParaRPr sz="2400"/>
          </a:p>
        </p:txBody>
      </p:sp>
      <p:pic>
        <p:nvPicPr>
          <p:cNvPr id="150" name="Shape 150" descr="DynamoCapacity.png"/>
          <p:cNvPicPr preferRelativeResize="0"/>
          <p:nvPr/>
        </p:nvPicPr>
        <p:blipFill>
          <a:blip r:embed="rId3">
            <a:alphaModFix/>
          </a:blip>
          <a:stretch>
            <a:fillRect/>
          </a:stretch>
        </p:blipFill>
        <p:spPr>
          <a:xfrm>
            <a:off x="1451775" y="4676650"/>
            <a:ext cx="4536249" cy="197947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a:t>Features</a:t>
            </a:r>
          </a:p>
        </p:txBody>
      </p:sp>
      <p:sp>
        <p:nvSpPr>
          <p:cNvPr id="157" name="Shape 157"/>
          <p:cNvSpPr txBox="1">
            <a:spLocks noGrp="1"/>
          </p:cNvSpPr>
          <p:nvPr>
            <p:ph type="body" idx="1"/>
          </p:nvPr>
        </p:nvSpPr>
        <p:spPr>
          <a:xfrm>
            <a:off x="457200" y="1828800"/>
            <a:ext cx="8229600" cy="4297500"/>
          </a:xfrm>
          <a:prstGeom prst="rect">
            <a:avLst/>
          </a:prstGeom>
        </p:spPr>
        <p:txBody>
          <a:bodyPr lIns="91425" tIns="91425" rIns="91425" bIns="91425" anchor="t" anchorCtr="0">
            <a:noAutofit/>
          </a:bodyPr>
          <a:lstStyle/>
          <a:p>
            <a:pPr marL="457200" lvl="0" indent="-228600" rtl="0">
              <a:spcBef>
                <a:spcPts val="0"/>
              </a:spcBef>
              <a:buChar char="●"/>
            </a:pPr>
            <a:r>
              <a:rPr lang="en-US"/>
              <a:t>DynamoDB Data Types:</a:t>
            </a:r>
          </a:p>
          <a:p>
            <a:pPr marL="914400" lvl="1" indent="-381000" rtl="0">
              <a:spcBef>
                <a:spcPts val="0"/>
              </a:spcBef>
              <a:buSzPct val="100000"/>
              <a:buChar char="○"/>
            </a:pPr>
            <a:r>
              <a:rPr lang="en-US" sz="2400"/>
              <a:t>DynamoDB uses three basic data model units: Tables, Items, and Attributes. Tables are collections of Items, and Items are collections of Attributes. Attributes can be of following data-types:</a:t>
            </a:r>
          </a:p>
          <a:p>
            <a:pPr marL="914400" lvl="1" indent="-381000" rtl="0">
              <a:spcBef>
                <a:spcPts val="0"/>
              </a:spcBef>
              <a:buSzPct val="100000"/>
              <a:buChar char="○"/>
            </a:pPr>
            <a:r>
              <a:rPr lang="en-US" sz="2400"/>
              <a:t>Scalar – Number, String, Binary, Boolean, and Null.</a:t>
            </a:r>
          </a:p>
          <a:p>
            <a:pPr marL="914400" lvl="1" indent="-381000" rtl="0">
              <a:spcBef>
                <a:spcPts val="0"/>
              </a:spcBef>
              <a:buSzPct val="100000"/>
              <a:buChar char="○"/>
            </a:pPr>
            <a:r>
              <a:rPr lang="en-US" sz="2400"/>
              <a:t>Multi-valued – String Set, Number Set, and Binary Set.</a:t>
            </a:r>
          </a:p>
          <a:p>
            <a:pPr marL="914400" lvl="1" indent="-381000">
              <a:spcBef>
                <a:spcPts val="0"/>
              </a:spcBef>
              <a:buSzPct val="100000"/>
              <a:buChar char="○"/>
            </a:pPr>
            <a:r>
              <a:rPr lang="en-US" sz="2400"/>
              <a:t>Document – List and Map.</a:t>
            </a:r>
          </a:p>
        </p:txBody>
      </p:sp>
      <p:sp>
        <p:nvSpPr>
          <p:cNvPr id="2" name="Slide Number Placeholder 1"/>
          <p:cNvSpPr>
            <a:spLocks noGrp="1"/>
          </p:cNvSpPr>
          <p:nvPr>
            <p:ph type="sldNum" idx="12"/>
          </p:nvPr>
        </p:nvSpPr>
        <p:spPr/>
        <p:txBody>
          <a:bodyPr/>
          <a:lstStyle/>
          <a:p>
            <a:pPr marL="0" marR="0" lvl="0" indent="0" algn="r" rtl="0">
              <a:spcBef>
                <a:spcPts val="0"/>
              </a:spcBef>
            </a:pPr>
            <a:endParaRPr lang="en-US" sz="1200" b="0" i="0" u="none" strike="noStrike" cap="none">
              <a:solidFill>
                <a:srgbClr val="898989"/>
              </a:solidFill>
              <a:latin typeface="Calibri"/>
              <a:ea typeface="Calibri"/>
              <a:cs typeface="Calibri"/>
              <a:sym typeface="Calibri"/>
            </a:endParaRPr>
          </a:p>
          <a:p>
            <a:pPr marL="457200" marR="0" lvl="1" indent="0" algn="l" rtl="0">
              <a:spcBef>
                <a:spcPts val="0"/>
              </a:spcBef>
            </a:pPr>
            <a:endParaRPr lang="en-US" sz="1800" b="0" i="0" u="none" strike="noStrike" cap="none">
              <a:solidFill>
                <a:schemeClr val="dk1"/>
              </a:solidFill>
              <a:latin typeface="Calibri"/>
              <a:ea typeface="Calibri"/>
              <a:cs typeface="Calibri"/>
              <a:sym typeface="Calibri"/>
            </a:endParaRPr>
          </a:p>
          <a:p>
            <a:pPr marL="914400" marR="0" lvl="2" indent="0" algn="l" rtl="0">
              <a:spcBef>
                <a:spcPts val="0"/>
              </a:spcBef>
            </a:pPr>
            <a:endParaRPr lang="en-US" sz="1800" b="0" i="0" u="none" strike="noStrike" cap="none">
              <a:solidFill>
                <a:schemeClr val="dk1"/>
              </a:solidFill>
              <a:latin typeface="Calibri"/>
              <a:ea typeface="Calibri"/>
              <a:cs typeface="Calibri"/>
              <a:sym typeface="Calibri"/>
            </a:endParaRPr>
          </a:p>
          <a:p>
            <a:pPr marL="1371600" marR="0" lvl="3" indent="0" algn="l" rtl="0">
              <a:spcBef>
                <a:spcPts val="0"/>
              </a:spcBef>
            </a:pPr>
            <a:endParaRPr lang="en-US" sz="1800" b="0" i="0" u="none" strike="noStrike" cap="none">
              <a:solidFill>
                <a:schemeClr val="dk1"/>
              </a:solidFill>
              <a:latin typeface="Calibri"/>
              <a:ea typeface="Calibri"/>
              <a:cs typeface="Calibri"/>
              <a:sym typeface="Calibri"/>
            </a:endParaRPr>
          </a:p>
          <a:p>
            <a:pPr marL="1828800" marR="0" lvl="4" indent="0" algn="l" rtl="0">
              <a:spcBef>
                <a:spcPts val="0"/>
              </a:spcBef>
            </a:pPr>
            <a:endParaRPr lang="en-US" sz="1800" b="0" i="0" u="none" strike="noStrike" cap="none">
              <a:solidFill>
                <a:schemeClr val="dk1"/>
              </a:solidFill>
              <a:latin typeface="Calibri"/>
              <a:ea typeface="Calibri"/>
              <a:cs typeface="Calibri"/>
              <a:sym typeface="Calibri"/>
            </a:endParaRPr>
          </a:p>
          <a:p>
            <a:pPr marL="2286000" marR="0" lvl="5" indent="0" algn="l" rtl="0">
              <a:spcBef>
                <a:spcPts val="0"/>
              </a:spcBef>
            </a:pPr>
            <a:endParaRPr lang="en-US" sz="1800" b="0" i="0" u="none" strike="noStrike" cap="none">
              <a:solidFill>
                <a:schemeClr val="dk1"/>
              </a:solidFill>
              <a:latin typeface="Calibri"/>
              <a:ea typeface="Calibri"/>
              <a:cs typeface="Calibri"/>
              <a:sym typeface="Calibri"/>
            </a:endParaRPr>
          </a:p>
          <a:p>
            <a:pPr marL="2743200" marR="0" lvl="6" indent="0" algn="l" rtl="0">
              <a:spcBef>
                <a:spcPts val="0"/>
              </a:spcBef>
            </a:pPr>
            <a:endParaRPr lang="en-US" sz="1800" b="0" i="0" u="none" strike="noStrike" cap="none">
              <a:solidFill>
                <a:schemeClr val="dk1"/>
              </a:solidFill>
              <a:latin typeface="Calibri"/>
              <a:ea typeface="Calibri"/>
              <a:cs typeface="Calibri"/>
              <a:sym typeface="Calibri"/>
            </a:endParaRPr>
          </a:p>
          <a:p>
            <a:pPr marL="3200400" marR="0" lvl="7" indent="0" algn="l" rtl="0">
              <a:spcBef>
                <a:spcPts val="0"/>
              </a:spcBef>
            </a:pPr>
            <a:endParaRPr lang="en-US" sz="1800" b="0" i="0" u="none" strike="noStrike" cap="none">
              <a:solidFill>
                <a:schemeClr val="dk1"/>
              </a:solidFill>
              <a:latin typeface="Calibri"/>
              <a:ea typeface="Calibri"/>
              <a:cs typeface="Calibri"/>
              <a:sym typeface="Calibri"/>
            </a:endParaRPr>
          </a:p>
          <a:p>
            <a:pPr marL="3657600" marR="0" lvl="8" indent="0" algn="l" rtl="0">
              <a:spcBef>
                <a:spcPts val="0"/>
              </a:spcBef>
            </a:pPr>
            <a:endParaRPr lang="en-US"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1134</Words>
  <Application>Microsoft Office PowerPoint</Application>
  <PresentationFormat>On-screen Show (4:3)</PresentationFormat>
  <Paragraphs>344</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Custom Theme</vt:lpstr>
      <vt:lpstr>DynamoDB</vt:lpstr>
      <vt:lpstr>What is DynamoDB</vt:lpstr>
      <vt:lpstr>History of DynamoDB</vt:lpstr>
      <vt:lpstr>History of DynamoDB</vt:lpstr>
      <vt:lpstr>History of DynamoDB</vt:lpstr>
      <vt:lpstr>History of DynamoDB - Evolution</vt:lpstr>
      <vt:lpstr>Features</vt:lpstr>
      <vt:lpstr>Features</vt:lpstr>
      <vt:lpstr>Features</vt:lpstr>
      <vt:lpstr>Features</vt:lpstr>
      <vt:lpstr>Features</vt:lpstr>
      <vt:lpstr>Features</vt:lpstr>
      <vt:lpstr>Features</vt:lpstr>
      <vt:lpstr>Use-cases</vt:lpstr>
      <vt:lpstr>Use-cases </vt:lpstr>
      <vt:lpstr>Usability</vt:lpstr>
      <vt:lpstr>Costs</vt:lpstr>
      <vt:lpstr>Possible Alternatives</vt:lpstr>
      <vt:lpstr>Conclusions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Databases Comparison</dc:title>
  <cp:lastModifiedBy>Yashaswi Tamta</cp:lastModifiedBy>
  <cp:revision>2</cp:revision>
  <dcterms:modified xsi:type="dcterms:W3CDTF">2017-05-04T20:22:32Z</dcterms:modified>
</cp:coreProperties>
</file>