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22"/>
  </p:notesMasterIdLst>
  <p:sldIdLst>
    <p:sldId id="259" r:id="rId3"/>
    <p:sldId id="261" r:id="rId4"/>
    <p:sldId id="262" r:id="rId5"/>
    <p:sldId id="263" r:id="rId6"/>
    <p:sldId id="264" r:id="rId7"/>
    <p:sldId id="275" r:id="rId8"/>
    <p:sldId id="265" r:id="rId9"/>
    <p:sldId id="279" r:id="rId10"/>
    <p:sldId id="280" r:id="rId11"/>
    <p:sldId id="266" r:id="rId12"/>
    <p:sldId id="267" r:id="rId13"/>
    <p:sldId id="268" r:id="rId14"/>
    <p:sldId id="269" r:id="rId15"/>
    <p:sldId id="270" r:id="rId16"/>
    <p:sldId id="271" r:id="rId17"/>
    <p:sldId id="277" r:id="rId18"/>
    <p:sldId id="278" r:id="rId19"/>
    <p:sldId id="274" r:id="rId20"/>
    <p:sldId id="2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69C67E-AFAE-430E-B3BC-3B6460B6D9F4}" v="26" dt="2017-12-07T03:33:15.053"/>
    <p1510:client id="{7750DF04-64AD-4D53-A7E8-E2A1425A770B}" v="3" dt="2017-12-07T19:03:24.746"/>
    <p1510:client id="{2CE924B3-E2C1-4543-8F76-943E77269297}" v="1" dt="2017-12-07T20:43:18.133"/>
    <p1510:client id="{369B1EA5-06BB-D04A-AA11-242BB3429037}" v="15" dt="2017-12-07T20:45:34.551"/>
    <p1510:client id="{3AC834BA-1BF4-4061-95E3-2618431F4BC6}" v="58" dt="2017-12-07T19:53:38.778"/>
    <p1510:client id="{7A98AF4B-1709-FF49-88A1-9A3CBA4774EB}" v="753" dt="2017-12-07T20:16:36.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06" autoAdjust="0"/>
    <p:restoredTop sz="94714"/>
  </p:normalViewPr>
  <p:slideViewPr>
    <p:cSldViewPr snapToGrid="0" snapToObjects="1" showGuides="1">
      <p:cViewPr varScale="1">
        <p:scale>
          <a:sx n="131" d="100"/>
          <a:sy n="131" d="100"/>
        </p:scale>
        <p:origin x="1984" y="184"/>
      </p:cViewPr>
      <p:guideLst>
        <p:guide orient="horz" pos="2488"/>
        <p:guide pos="4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A39C5-D8D6-BE48-8D63-F0B9370528D1}" type="datetimeFigureOut">
              <a:rPr lang="en-US" smtClean="0"/>
              <a:t>2/21/18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60821-FC63-D443-8548-F7035C343BA6}" type="slidenum">
              <a:rPr lang="en-US" smtClean="0"/>
              <a:t>‹#›</a:t>
            </a:fld>
            <a:endParaRPr lang="en-US"/>
          </a:p>
        </p:txBody>
      </p:sp>
    </p:spTree>
    <p:extLst>
      <p:ext uri="{BB962C8B-B14F-4D97-AF65-F5344CB8AC3E}">
        <p14:creationId xmlns:p14="http://schemas.microsoft.com/office/powerpoint/2010/main" val="2295791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that tweets will be sorted into different categories based on their emotional content, specifically how many emotions are expressed and how strongly those emotions are expressed.  </a:t>
            </a:r>
          </a:p>
          <a:p>
            <a:endParaRPr lang="en-US" dirty="0"/>
          </a:p>
          <a:p>
            <a:r>
              <a:rPr lang="en-US" dirty="0"/>
              <a:t>Tweets by bots shouldn’t express many, if any, emotions and the emotions they do express should be expressed weakly.</a:t>
            </a:r>
          </a:p>
          <a:p>
            <a:endParaRPr lang="en-US" dirty="0"/>
          </a:p>
          <a:p>
            <a:r>
              <a:rPr lang="en-US" dirty="0"/>
              <a:t>Tweets by humans should display more emotions and express those emotions with more intensity.</a:t>
            </a:r>
          </a:p>
          <a:p>
            <a:endParaRPr lang="en-US" dirty="0"/>
          </a:p>
          <a:p>
            <a:r>
              <a:rPr lang="en-US" dirty="0"/>
              <a:t>Interestingly, ”fake” humans can be distinguished from real humans based on which emotions were expressed.  “fake” humans were biased toward expressing more </a:t>
            </a:r>
            <a:r>
              <a:rPr lang="en-US"/>
              <a:t>negative emotions.</a:t>
            </a:r>
            <a:endParaRPr lang="en-US" dirty="0"/>
          </a:p>
        </p:txBody>
      </p:sp>
      <p:sp>
        <p:nvSpPr>
          <p:cNvPr id="4" name="Slide Number Placeholder 3"/>
          <p:cNvSpPr>
            <a:spLocks noGrp="1"/>
          </p:cNvSpPr>
          <p:nvPr>
            <p:ph type="sldNum" sz="quarter" idx="10"/>
          </p:nvPr>
        </p:nvSpPr>
        <p:spPr/>
        <p:txBody>
          <a:bodyPr/>
          <a:lstStyle/>
          <a:p>
            <a:fld id="{22560821-FC63-D443-8548-F7035C343BA6}" type="slidenum">
              <a:rPr lang="en-US" smtClean="0"/>
              <a:t>10</a:t>
            </a:fld>
            <a:endParaRPr lang="en-US"/>
          </a:p>
        </p:txBody>
      </p:sp>
    </p:spTree>
    <p:extLst>
      <p:ext uri="{BB962C8B-B14F-4D97-AF65-F5344CB8AC3E}">
        <p14:creationId xmlns:p14="http://schemas.microsoft.com/office/powerpoint/2010/main" val="40142870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79824"/>
            <a:ext cx="6972300" cy="2641756"/>
          </a:xfrm>
          <a:prstGeom prst="rect">
            <a:avLst/>
          </a:prstGeom>
        </p:spPr>
        <p:txBody>
          <a:bodyPr anchor="b"/>
          <a:lstStyle>
            <a:lvl1pPr algn="l">
              <a:defRPr sz="5000" b="1" i="0">
                <a:solidFill>
                  <a:schemeClr val="tx2"/>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7" y="365069"/>
            <a:ext cx="8184662" cy="998440"/>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064505"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67124"/>
            <a:ext cx="6972300" cy="2641756"/>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4663" cy="991998"/>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375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DETECTING “FAKE” TWEETS USING NLP &amp; SENTIMENT ANALYSIS </a:t>
            </a:r>
          </a:p>
        </p:txBody>
      </p:sp>
      <p:sp>
        <p:nvSpPr>
          <p:cNvPr id="5" name="TextBox 4">
            <a:extLst>
              <a:ext uri="{FF2B5EF4-FFF2-40B4-BE49-F238E27FC236}">
                <a16:creationId xmlns:a16="http://schemas.microsoft.com/office/drawing/2014/main" id="{E9882B2F-83BC-BE46-97C5-76CDDB142371}"/>
              </a:ext>
            </a:extLst>
          </p:cNvPr>
          <p:cNvSpPr txBox="1"/>
          <p:nvPr/>
        </p:nvSpPr>
        <p:spPr>
          <a:xfrm>
            <a:off x="870857" y="4386943"/>
            <a:ext cx="6346372" cy="461665"/>
          </a:xfrm>
          <a:prstGeom prst="rect">
            <a:avLst/>
          </a:prstGeom>
          <a:noFill/>
        </p:spPr>
        <p:txBody>
          <a:bodyPr wrap="square" rtlCol="0">
            <a:spAutoFit/>
          </a:bodyPr>
          <a:lstStyle/>
          <a:p>
            <a:endParaRPr lang="en-US" sz="2400" b="1" dirty="0">
              <a:latin typeface="Open Sans Condensed" panose="020B0606030504020204" pitchFamily="34" charset="0"/>
              <a:ea typeface="Open Sans Condensed" panose="020B0606030504020204" pitchFamily="34" charset="0"/>
              <a:cs typeface="Open Sans Condensed" panose="020B0606030504020204" pitchFamily="34" charset="0"/>
            </a:endParaRPr>
          </a:p>
        </p:txBody>
      </p:sp>
    </p:spTree>
    <p:extLst>
      <p:ext uri="{BB962C8B-B14F-4D97-AF65-F5344CB8AC3E}">
        <p14:creationId xmlns:p14="http://schemas.microsoft.com/office/powerpoint/2010/main" val="191347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064CA7-8C05-B640-AC66-F4FEBE73CE1E}"/>
              </a:ext>
            </a:extLst>
          </p:cNvPr>
          <p:cNvSpPr>
            <a:spLocks noGrp="1"/>
          </p:cNvSpPr>
          <p:nvPr>
            <p:ph type="body" sz="quarter" idx="11"/>
          </p:nvPr>
        </p:nvSpPr>
        <p:spPr/>
        <p:txBody>
          <a:bodyPr/>
          <a:lstStyle/>
          <a:p>
            <a:r>
              <a:rPr lang="en-US" dirty="0"/>
              <a:t>This is a traditional classifier problem, so decision trees will provide useful insight into what other machine-learning algorithms might be useful.</a:t>
            </a:r>
          </a:p>
          <a:p>
            <a:r>
              <a:rPr lang="en-US" dirty="0"/>
              <a:t>It will also help show which emotions are most useful in distinguishing fake “human” users or software bots from real human users.</a:t>
            </a:r>
          </a:p>
          <a:p>
            <a:r>
              <a:rPr lang="en-US" dirty="0"/>
              <a:t>Decision trees also provide an initial statistical analysis, allowing us to gauge if this model works well enough to continue with.</a:t>
            </a:r>
            <a:endParaRPr lang="en-US"/>
          </a:p>
        </p:txBody>
      </p:sp>
      <p:sp>
        <p:nvSpPr>
          <p:cNvPr id="3" name="Text Placeholder 2">
            <a:extLst>
              <a:ext uri="{FF2B5EF4-FFF2-40B4-BE49-F238E27FC236}">
                <a16:creationId xmlns:a16="http://schemas.microsoft.com/office/drawing/2014/main" id="{97994D33-1015-4240-9AAF-B54BEE1AC34D}"/>
              </a:ext>
            </a:extLst>
          </p:cNvPr>
          <p:cNvSpPr>
            <a:spLocks noGrp="1"/>
          </p:cNvSpPr>
          <p:nvPr>
            <p:ph type="body" sz="quarter" idx="12"/>
          </p:nvPr>
        </p:nvSpPr>
        <p:spPr/>
        <p:txBody>
          <a:bodyPr/>
          <a:lstStyle/>
          <a:p>
            <a:r>
              <a:rPr lang="en-US" dirty="0"/>
              <a:t>Why use </a:t>
            </a:r>
            <a:r>
              <a:rPr lang="en-US" b="1" dirty="0"/>
              <a:t>Decision Trees</a:t>
            </a:r>
            <a:r>
              <a:rPr lang="en-US" dirty="0"/>
              <a:t>?</a:t>
            </a:r>
          </a:p>
        </p:txBody>
      </p:sp>
      <p:sp>
        <p:nvSpPr>
          <p:cNvPr id="4" name="Title 3">
            <a:extLst>
              <a:ext uri="{FF2B5EF4-FFF2-40B4-BE49-F238E27FC236}">
                <a16:creationId xmlns:a16="http://schemas.microsoft.com/office/drawing/2014/main" id="{5094AF25-740F-B541-B23F-8BB1A21A41F8}"/>
              </a:ext>
            </a:extLst>
          </p:cNvPr>
          <p:cNvSpPr>
            <a:spLocks noGrp="1"/>
          </p:cNvSpPr>
          <p:nvPr>
            <p:ph type="title"/>
          </p:nvPr>
        </p:nvSpPr>
        <p:spPr/>
        <p:txBody>
          <a:bodyPr/>
          <a:lstStyle/>
          <a:p>
            <a:r>
              <a:rPr lang="en-US" dirty="0"/>
              <a:t>DECSION TREES</a:t>
            </a:r>
          </a:p>
        </p:txBody>
      </p:sp>
    </p:spTree>
    <p:extLst>
      <p:ext uri="{BB962C8B-B14F-4D97-AF65-F5344CB8AC3E}">
        <p14:creationId xmlns:p14="http://schemas.microsoft.com/office/powerpoint/2010/main" val="3590558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B78F9B-F280-E346-8D15-7F801EFDA51B}"/>
              </a:ext>
            </a:extLst>
          </p:cNvPr>
          <p:cNvSpPr>
            <a:spLocks noGrp="1"/>
          </p:cNvSpPr>
          <p:nvPr>
            <p:ph type="body" sz="quarter" idx="12"/>
          </p:nvPr>
        </p:nvSpPr>
        <p:spPr/>
        <p:txBody>
          <a:bodyPr/>
          <a:lstStyle/>
          <a:p>
            <a:r>
              <a:rPr lang="en-US" dirty="0"/>
              <a:t>How did </a:t>
            </a:r>
            <a:r>
              <a:rPr lang="en-US" b="1" dirty="0"/>
              <a:t>Decision Trees</a:t>
            </a:r>
            <a:r>
              <a:rPr lang="en-US" dirty="0"/>
              <a:t> perform?</a:t>
            </a:r>
          </a:p>
        </p:txBody>
      </p:sp>
      <p:sp>
        <p:nvSpPr>
          <p:cNvPr id="4" name="Title 3">
            <a:extLst>
              <a:ext uri="{FF2B5EF4-FFF2-40B4-BE49-F238E27FC236}">
                <a16:creationId xmlns:a16="http://schemas.microsoft.com/office/drawing/2014/main" id="{49E5B6B8-E914-0743-99BB-1DA515B47E23}"/>
              </a:ext>
            </a:extLst>
          </p:cNvPr>
          <p:cNvSpPr>
            <a:spLocks noGrp="1"/>
          </p:cNvSpPr>
          <p:nvPr>
            <p:ph type="title"/>
          </p:nvPr>
        </p:nvSpPr>
        <p:spPr/>
        <p:txBody>
          <a:bodyPr/>
          <a:lstStyle/>
          <a:p>
            <a:r>
              <a:rPr lang="en-US" dirty="0"/>
              <a:t>DECISION TREES</a:t>
            </a:r>
          </a:p>
        </p:txBody>
      </p:sp>
      <p:pic>
        <p:nvPicPr>
          <p:cNvPr id="6" name="Picture 5">
            <a:extLst>
              <a:ext uri="{FF2B5EF4-FFF2-40B4-BE49-F238E27FC236}">
                <a16:creationId xmlns:a16="http://schemas.microsoft.com/office/drawing/2014/main" id="{6DB119EA-4374-AA44-850F-CFAF60193D5E}"/>
              </a:ext>
            </a:extLst>
          </p:cNvPr>
          <p:cNvPicPr>
            <a:picLocks noChangeAspect="1"/>
          </p:cNvPicPr>
          <p:nvPr/>
        </p:nvPicPr>
        <p:blipFill rotWithShape="1">
          <a:blip r:embed="rId2"/>
          <a:srcRect b="16567"/>
          <a:stretch/>
        </p:blipFill>
        <p:spPr>
          <a:xfrm>
            <a:off x="0" y="2141838"/>
            <a:ext cx="9144000" cy="4116555"/>
          </a:xfrm>
          <a:prstGeom prst="rect">
            <a:avLst/>
          </a:prstGeom>
        </p:spPr>
      </p:pic>
    </p:spTree>
    <p:extLst>
      <p:ext uri="{BB962C8B-B14F-4D97-AF65-F5344CB8AC3E}">
        <p14:creationId xmlns:p14="http://schemas.microsoft.com/office/powerpoint/2010/main" val="353960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4C2689-F98F-7140-8B5C-8248F7764B0C}"/>
              </a:ext>
            </a:extLst>
          </p:cNvPr>
          <p:cNvSpPr>
            <a:spLocks noGrp="1"/>
          </p:cNvSpPr>
          <p:nvPr>
            <p:ph type="body" sz="quarter" idx="11"/>
          </p:nvPr>
        </p:nvSpPr>
        <p:spPr/>
        <p:txBody>
          <a:bodyPr anchor="t"/>
          <a:lstStyle/>
          <a:p>
            <a:r>
              <a:rPr lang="en-US"/>
              <a:t>We want to classify individuals into two categories based on independent variables.</a:t>
            </a:r>
          </a:p>
          <a:p>
            <a:endParaRPr lang="en-US"/>
          </a:p>
          <a:p>
            <a:r>
              <a:rPr lang="en-US"/>
              <a:t>Independent variables and dependent variables are not normally distributed and don’t have linear relationship.</a:t>
            </a:r>
          </a:p>
          <a:p>
            <a:endParaRPr lang="en-US"/>
          </a:p>
          <a:p>
            <a:r>
              <a:rPr lang="en-US"/>
              <a:t>Dependent variable is categorical (real/fake).</a:t>
            </a:r>
            <a:endParaRPr lang="en-US">
              <a:solidFill>
                <a:schemeClr val="tx1"/>
              </a:solidFill>
            </a:endParaRPr>
          </a:p>
          <a:p>
            <a:endParaRPr lang="en-US"/>
          </a:p>
          <a:p>
            <a:endParaRPr lang="en-US" b="0"/>
          </a:p>
          <a:p>
            <a:endParaRPr lang="en-US">
              <a:solidFill>
                <a:schemeClr val="tx1"/>
              </a:solidFill>
            </a:endParaRPr>
          </a:p>
        </p:txBody>
      </p:sp>
      <p:sp>
        <p:nvSpPr>
          <p:cNvPr id="3" name="Text Placeholder 2">
            <a:extLst>
              <a:ext uri="{FF2B5EF4-FFF2-40B4-BE49-F238E27FC236}">
                <a16:creationId xmlns:a16="http://schemas.microsoft.com/office/drawing/2014/main" id="{8599A919-AC5C-4C42-BEB3-5618717D8745}"/>
              </a:ext>
            </a:extLst>
          </p:cNvPr>
          <p:cNvSpPr>
            <a:spLocks noGrp="1"/>
          </p:cNvSpPr>
          <p:nvPr>
            <p:ph type="body" sz="quarter" idx="12"/>
          </p:nvPr>
        </p:nvSpPr>
        <p:spPr/>
        <p:txBody>
          <a:bodyPr/>
          <a:lstStyle/>
          <a:p>
            <a:r>
              <a:rPr lang="en-US" dirty="0"/>
              <a:t>Why use a </a:t>
            </a:r>
            <a:r>
              <a:rPr lang="en-US" b="1" dirty="0"/>
              <a:t>Logistic Regression</a:t>
            </a:r>
            <a:r>
              <a:rPr lang="en-US" dirty="0"/>
              <a:t>?</a:t>
            </a:r>
          </a:p>
        </p:txBody>
      </p:sp>
      <p:sp>
        <p:nvSpPr>
          <p:cNvPr id="4" name="Title 3">
            <a:extLst>
              <a:ext uri="{FF2B5EF4-FFF2-40B4-BE49-F238E27FC236}">
                <a16:creationId xmlns:a16="http://schemas.microsoft.com/office/drawing/2014/main" id="{DA8C8981-4FC0-C645-B9D8-E2A217FBD39E}"/>
              </a:ext>
            </a:extLst>
          </p:cNvPr>
          <p:cNvSpPr>
            <a:spLocks noGrp="1"/>
          </p:cNvSpPr>
          <p:nvPr>
            <p:ph type="title"/>
          </p:nvPr>
        </p:nvSpPr>
        <p:spPr/>
        <p:txBody>
          <a:bodyPr/>
          <a:lstStyle/>
          <a:p>
            <a:r>
              <a:rPr lang="en-US" dirty="0"/>
              <a:t>LOGISTIC REGRESSION</a:t>
            </a:r>
          </a:p>
        </p:txBody>
      </p:sp>
    </p:spTree>
    <p:extLst>
      <p:ext uri="{BB962C8B-B14F-4D97-AF65-F5344CB8AC3E}">
        <p14:creationId xmlns:p14="http://schemas.microsoft.com/office/powerpoint/2010/main" val="349729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3CEB02-5B12-5C40-85BB-EB5D2C7ACFDB}"/>
              </a:ext>
            </a:extLst>
          </p:cNvPr>
          <p:cNvSpPr>
            <a:spLocks noGrp="1"/>
          </p:cNvSpPr>
          <p:nvPr>
            <p:ph type="body" sz="quarter" idx="11"/>
          </p:nvPr>
        </p:nvSpPr>
        <p:spPr/>
        <p:txBody>
          <a:bodyPr anchor="t"/>
          <a:lstStyle/>
          <a:p>
            <a:r>
              <a:rPr lang="en-US" dirty="0"/>
              <a:t>Model : Binomial regression </a:t>
            </a:r>
          </a:p>
          <a:p>
            <a:pPr lvl="1"/>
            <a:r>
              <a:rPr lang="en-US" sz="1800" dirty="0"/>
              <a:t>Dependent variable : Fake/Real</a:t>
            </a:r>
            <a:endParaRPr lang="en-US" sz="1800" dirty="0">
              <a:solidFill>
                <a:schemeClr val="tx1"/>
              </a:solidFill>
            </a:endParaRPr>
          </a:p>
          <a:p>
            <a:pPr lvl="1"/>
            <a:r>
              <a:rPr lang="en-US" sz="1800" dirty="0"/>
              <a:t>12 independent variables</a:t>
            </a:r>
          </a:p>
          <a:p>
            <a:pPr lvl="1"/>
            <a:r>
              <a:rPr lang="en-US" sz="1800" dirty="0"/>
              <a:t>Outputs probability of a binary response based on one or more independent variables.</a:t>
            </a:r>
          </a:p>
          <a:p>
            <a:r>
              <a:rPr lang="en-US" dirty="0"/>
              <a:t>Significant emotions: trust, surprise, positive &amp; joy. </a:t>
            </a:r>
          </a:p>
          <a:p>
            <a:r>
              <a:rPr lang="en-US" dirty="0"/>
              <a:t>Accuracy against bots was 67.5%, against fake “humans” was 54.6%</a:t>
            </a:r>
          </a:p>
          <a:p>
            <a:r>
              <a:rPr lang="en-US" dirty="0"/>
              <a:t>Selected Differences from the NULL residual:</a:t>
            </a:r>
          </a:p>
          <a:p>
            <a:pPr lvl="1"/>
            <a:r>
              <a:rPr lang="en-US" sz="1800" dirty="0"/>
              <a:t>trust 6.534, fear 9.565, negative 6.755, positive 66.853, joy 36.787, anticipation 6.278</a:t>
            </a:r>
          </a:p>
          <a:p>
            <a:endParaRPr lang="en-US" dirty="0"/>
          </a:p>
          <a:p>
            <a:endParaRPr lang="en-US" dirty="0"/>
          </a:p>
          <a:p>
            <a:endParaRPr lang="en-US" dirty="0"/>
          </a:p>
        </p:txBody>
      </p:sp>
      <p:sp>
        <p:nvSpPr>
          <p:cNvPr id="3" name="Text Placeholder 2">
            <a:extLst>
              <a:ext uri="{FF2B5EF4-FFF2-40B4-BE49-F238E27FC236}">
                <a16:creationId xmlns:a16="http://schemas.microsoft.com/office/drawing/2014/main" id="{1DCA9688-5472-0346-99E7-0E56EB03AAAC}"/>
              </a:ext>
            </a:extLst>
          </p:cNvPr>
          <p:cNvSpPr>
            <a:spLocks noGrp="1"/>
          </p:cNvSpPr>
          <p:nvPr>
            <p:ph type="body" sz="quarter" idx="12"/>
          </p:nvPr>
        </p:nvSpPr>
        <p:spPr/>
        <p:txBody>
          <a:bodyPr/>
          <a:lstStyle/>
          <a:p>
            <a:r>
              <a:rPr lang="en-US" dirty="0"/>
              <a:t>How did </a:t>
            </a:r>
            <a:r>
              <a:rPr lang="en-US" b="1" dirty="0"/>
              <a:t>Logistic Regressions</a:t>
            </a:r>
            <a:r>
              <a:rPr lang="en-US" dirty="0"/>
              <a:t> perform?</a:t>
            </a:r>
          </a:p>
        </p:txBody>
      </p:sp>
      <p:sp>
        <p:nvSpPr>
          <p:cNvPr id="4" name="Title 3">
            <a:extLst>
              <a:ext uri="{FF2B5EF4-FFF2-40B4-BE49-F238E27FC236}">
                <a16:creationId xmlns:a16="http://schemas.microsoft.com/office/drawing/2014/main" id="{ABF34034-BD06-204E-8A1F-23438393BA1C}"/>
              </a:ext>
            </a:extLst>
          </p:cNvPr>
          <p:cNvSpPr>
            <a:spLocks noGrp="1"/>
          </p:cNvSpPr>
          <p:nvPr>
            <p:ph type="title"/>
          </p:nvPr>
        </p:nvSpPr>
        <p:spPr/>
        <p:txBody>
          <a:bodyPr/>
          <a:lstStyle/>
          <a:p>
            <a:r>
              <a:rPr lang="en-US" dirty="0"/>
              <a:t>LOGISTIC REGRESSION</a:t>
            </a:r>
          </a:p>
        </p:txBody>
      </p:sp>
    </p:spTree>
    <p:extLst>
      <p:ext uri="{BB962C8B-B14F-4D97-AF65-F5344CB8AC3E}">
        <p14:creationId xmlns:p14="http://schemas.microsoft.com/office/powerpoint/2010/main" val="59614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7CB127-30B2-994A-88DE-D02242327326}"/>
              </a:ext>
            </a:extLst>
          </p:cNvPr>
          <p:cNvSpPr>
            <a:spLocks noGrp="1"/>
          </p:cNvSpPr>
          <p:nvPr>
            <p:ph type="body" sz="quarter" idx="11"/>
          </p:nvPr>
        </p:nvSpPr>
        <p:spPr/>
        <p:txBody>
          <a:bodyPr anchor="t"/>
          <a:lstStyle/>
          <a:p>
            <a:r>
              <a:rPr lang="en-US" dirty="0"/>
              <a:t>We have ten columns of emotions in “</a:t>
            </a:r>
            <a:r>
              <a:rPr lang="en-US" i="1" dirty="0"/>
              <a:t>Tweet-Emotion Matrix</a:t>
            </a:r>
            <a:r>
              <a:rPr lang="en-US" dirty="0"/>
              <a:t>”.</a:t>
            </a:r>
            <a:r>
              <a:rPr lang="en-US" b="0" dirty="0"/>
              <a:t>  </a:t>
            </a:r>
            <a:r>
              <a:rPr lang="en-US" b="0" u="sng" dirty="0"/>
              <a:t>10! = 3,628,800</a:t>
            </a:r>
            <a:r>
              <a:rPr lang="en-US" dirty="0"/>
              <a:t>  possible decision trees at most!</a:t>
            </a:r>
          </a:p>
          <a:p>
            <a:pPr marL="4445" indent="0">
              <a:buNone/>
            </a:pPr>
            <a:endParaRPr lang="en-US" b="0" dirty="0"/>
          </a:p>
          <a:p>
            <a:pPr marL="347345"/>
            <a:r>
              <a:rPr lang="en-US" dirty="0"/>
              <a:t>Random Forests is efficient when data have many features.</a:t>
            </a:r>
            <a:endParaRPr lang="en-US" dirty="0">
              <a:solidFill>
                <a:schemeClr val="tx1"/>
              </a:solidFill>
            </a:endParaRPr>
          </a:p>
          <a:p>
            <a:pPr marL="4445" indent="0">
              <a:buNone/>
            </a:pPr>
            <a:endParaRPr lang="en-US" b="0" dirty="0"/>
          </a:p>
          <a:p>
            <a:pPr marL="347345"/>
            <a:r>
              <a:rPr lang="en-US" dirty="0"/>
              <a:t>It’s logical extending trees to forests!</a:t>
            </a:r>
            <a:endParaRPr lang="en-US" dirty="0">
              <a:solidFill>
                <a:schemeClr val="tx1"/>
              </a:solidFill>
            </a:endParaRPr>
          </a:p>
          <a:p>
            <a:endParaRPr lang="en-US"/>
          </a:p>
        </p:txBody>
      </p:sp>
      <p:sp>
        <p:nvSpPr>
          <p:cNvPr id="3" name="Text Placeholder 2">
            <a:extLst>
              <a:ext uri="{FF2B5EF4-FFF2-40B4-BE49-F238E27FC236}">
                <a16:creationId xmlns:a16="http://schemas.microsoft.com/office/drawing/2014/main" id="{6F1B54C8-7CE5-0B44-9C17-5D177BFCE514}"/>
              </a:ext>
            </a:extLst>
          </p:cNvPr>
          <p:cNvSpPr>
            <a:spLocks noGrp="1"/>
          </p:cNvSpPr>
          <p:nvPr>
            <p:ph type="body" sz="quarter" idx="12"/>
          </p:nvPr>
        </p:nvSpPr>
        <p:spPr/>
        <p:txBody>
          <a:bodyPr/>
          <a:lstStyle/>
          <a:p>
            <a:r>
              <a:rPr lang="en-US" dirty="0"/>
              <a:t>Why use </a:t>
            </a:r>
            <a:r>
              <a:rPr lang="en-US" b="1" dirty="0"/>
              <a:t>Random Forests</a:t>
            </a:r>
            <a:r>
              <a:rPr lang="en-US" dirty="0"/>
              <a:t>?</a:t>
            </a:r>
          </a:p>
        </p:txBody>
      </p:sp>
      <p:sp>
        <p:nvSpPr>
          <p:cNvPr id="4" name="Title 3">
            <a:extLst>
              <a:ext uri="{FF2B5EF4-FFF2-40B4-BE49-F238E27FC236}">
                <a16:creationId xmlns:a16="http://schemas.microsoft.com/office/drawing/2014/main" id="{DA330EB2-E3BC-EC45-8E71-AADA00DF1E5E}"/>
              </a:ext>
            </a:extLst>
          </p:cNvPr>
          <p:cNvSpPr>
            <a:spLocks noGrp="1"/>
          </p:cNvSpPr>
          <p:nvPr>
            <p:ph type="title"/>
          </p:nvPr>
        </p:nvSpPr>
        <p:spPr/>
        <p:txBody>
          <a:bodyPr/>
          <a:lstStyle/>
          <a:p>
            <a:r>
              <a:rPr lang="en-US" dirty="0"/>
              <a:t>RANDOM FORESTS</a:t>
            </a:r>
          </a:p>
        </p:txBody>
      </p:sp>
    </p:spTree>
    <p:extLst>
      <p:ext uri="{BB962C8B-B14F-4D97-AF65-F5344CB8AC3E}">
        <p14:creationId xmlns:p14="http://schemas.microsoft.com/office/powerpoint/2010/main" val="3368774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B35724-7D1D-3546-945B-103B445BDB92}"/>
              </a:ext>
            </a:extLst>
          </p:cNvPr>
          <p:cNvSpPr>
            <a:spLocks noGrp="1"/>
          </p:cNvSpPr>
          <p:nvPr>
            <p:ph type="body" sz="quarter" idx="11"/>
          </p:nvPr>
        </p:nvSpPr>
        <p:spPr/>
        <p:txBody>
          <a:bodyPr anchor="t">
            <a:normAutofit/>
          </a:bodyPr>
          <a:lstStyle/>
          <a:p>
            <a:r>
              <a:rPr lang="en-US" dirty="0" err="1"/>
              <a:t>Ntree</a:t>
            </a:r>
            <a:r>
              <a:rPr lang="en-US" dirty="0"/>
              <a:t> = 250</a:t>
            </a:r>
            <a:r>
              <a:rPr lang="en-US" sz="1800" dirty="0"/>
              <a:t> </a:t>
            </a:r>
            <a:endParaRPr lang="en-US" sz="1800" dirty="0">
              <a:solidFill>
                <a:srgbClr val="E8D3A2"/>
              </a:solidFill>
            </a:endParaRPr>
          </a:p>
          <a:p>
            <a:pPr>
              <a:buNone/>
            </a:pPr>
            <a:r>
              <a:rPr lang="en-US" sz="1800" b="0" dirty="0"/>
              <a:t>      –</a:t>
            </a:r>
            <a:r>
              <a:rPr lang="en-US" sz="1800" dirty="0"/>
              <a:t>Each tree’s prediction score will be considered. </a:t>
            </a:r>
            <a:endParaRPr lang="en-US" dirty="0">
              <a:solidFill>
                <a:srgbClr val="E8D3A2"/>
              </a:solidFill>
            </a:endParaRPr>
          </a:p>
          <a:p>
            <a:pPr>
              <a:buNone/>
            </a:pPr>
            <a:r>
              <a:rPr lang="en-US" sz="1800" dirty="0"/>
              <a:t>      </a:t>
            </a:r>
            <a:r>
              <a:rPr lang="en-US" sz="1800" b="0" dirty="0"/>
              <a:t>–</a:t>
            </a:r>
            <a:r>
              <a:rPr lang="en-US" sz="1800" dirty="0"/>
              <a:t>Then get an overall normalized score for each tweet.</a:t>
            </a:r>
            <a:endParaRPr lang="en-US" dirty="0">
              <a:solidFill>
                <a:schemeClr val="tx1"/>
              </a:solidFill>
            </a:endParaRPr>
          </a:p>
          <a:p>
            <a:pPr marL="347345"/>
            <a:r>
              <a:rPr lang="en-US" dirty="0"/>
              <a:t>10-fold cross validation</a:t>
            </a:r>
            <a:endParaRPr lang="en-US" dirty="0">
              <a:solidFill>
                <a:schemeClr val="tx1"/>
              </a:solidFill>
            </a:endParaRPr>
          </a:p>
          <a:p>
            <a:pPr marL="397510" indent="0">
              <a:buNone/>
            </a:pPr>
            <a:r>
              <a:rPr lang="en-US" sz="1800" b="0" dirty="0"/>
              <a:t>–</a:t>
            </a:r>
            <a:r>
              <a:rPr lang="en-US" sz="1800" dirty="0"/>
              <a:t>Accuracy 54.92% for fake “people”, 73.4157% for bots</a:t>
            </a:r>
            <a:endParaRPr lang="en-US" sz="1800" dirty="0">
              <a:solidFill>
                <a:schemeClr val="tx1"/>
              </a:solidFill>
            </a:endParaRPr>
          </a:p>
          <a:p>
            <a:pPr marL="397510" indent="0">
              <a:buNone/>
            </a:pPr>
            <a:r>
              <a:rPr lang="en-US" sz="1800" b="0" dirty="0"/>
              <a:t>–</a:t>
            </a:r>
            <a:r>
              <a:rPr lang="en-US" sz="1800" dirty="0"/>
              <a:t>Recall 51.54% for fake “people”, 73.4157% for bots</a:t>
            </a:r>
            <a:endParaRPr lang="en-US" sz="1800" dirty="0">
              <a:solidFill>
                <a:schemeClr val="tx1"/>
              </a:solidFill>
            </a:endParaRPr>
          </a:p>
          <a:p>
            <a:pPr marL="397510" indent="0">
              <a:buNone/>
            </a:pPr>
            <a:r>
              <a:rPr lang="en-US" sz="1800" b="0" dirty="0"/>
              <a:t>–</a:t>
            </a:r>
            <a:r>
              <a:rPr lang="en-US" sz="1800" dirty="0"/>
              <a:t>Precision 55.27% for fake “people”, 99% for bots</a:t>
            </a:r>
            <a:endParaRPr lang="en-US" sz="1800" dirty="0">
              <a:solidFill>
                <a:schemeClr val="tx1"/>
              </a:solidFill>
            </a:endParaRPr>
          </a:p>
          <a:p>
            <a:pPr marL="347345"/>
            <a:r>
              <a:rPr lang="en-US" dirty="0"/>
              <a:t>Just above the 50% baseline for fake “people”! </a:t>
            </a:r>
            <a:endParaRPr lang="en-US" dirty="0">
              <a:solidFill>
                <a:schemeClr val="tx1"/>
              </a:solidFill>
            </a:endParaRPr>
          </a:p>
          <a:p>
            <a:pPr marL="397510" indent="0">
              <a:buNone/>
            </a:pPr>
            <a:r>
              <a:rPr lang="en-US" sz="1800" b="0" dirty="0"/>
              <a:t>–</a:t>
            </a:r>
            <a:r>
              <a:rPr lang="en-US" sz="1800" dirty="0"/>
              <a:t>Proved emotion is a good indicator to distinguish fake tweets even for people</a:t>
            </a:r>
          </a:p>
          <a:p>
            <a:pPr marL="397510" indent="0">
              <a:buNone/>
            </a:pPr>
            <a:r>
              <a:rPr lang="en-US" sz="1800" dirty="0"/>
              <a:t>-Works even better for bots! More data increased the accuracy.</a:t>
            </a:r>
          </a:p>
        </p:txBody>
      </p:sp>
      <p:sp>
        <p:nvSpPr>
          <p:cNvPr id="3" name="Text Placeholder 2">
            <a:extLst>
              <a:ext uri="{FF2B5EF4-FFF2-40B4-BE49-F238E27FC236}">
                <a16:creationId xmlns:a16="http://schemas.microsoft.com/office/drawing/2014/main" id="{3CA01ECC-FD11-E94F-8697-4943269E215A}"/>
              </a:ext>
            </a:extLst>
          </p:cNvPr>
          <p:cNvSpPr>
            <a:spLocks noGrp="1"/>
          </p:cNvSpPr>
          <p:nvPr>
            <p:ph type="body" sz="quarter" idx="12"/>
          </p:nvPr>
        </p:nvSpPr>
        <p:spPr/>
        <p:txBody>
          <a:bodyPr/>
          <a:lstStyle/>
          <a:p>
            <a:r>
              <a:rPr lang="en-US" dirty="0"/>
              <a:t>How did </a:t>
            </a:r>
            <a:r>
              <a:rPr lang="en-US" b="1" dirty="0"/>
              <a:t>Random Forests</a:t>
            </a:r>
            <a:r>
              <a:rPr lang="en-US" dirty="0"/>
              <a:t> perform?</a:t>
            </a:r>
          </a:p>
        </p:txBody>
      </p:sp>
      <p:sp>
        <p:nvSpPr>
          <p:cNvPr id="4" name="Title 3">
            <a:extLst>
              <a:ext uri="{FF2B5EF4-FFF2-40B4-BE49-F238E27FC236}">
                <a16:creationId xmlns:a16="http://schemas.microsoft.com/office/drawing/2014/main" id="{19D99DAC-DA59-6B43-99D2-FA5BC5CDB007}"/>
              </a:ext>
            </a:extLst>
          </p:cNvPr>
          <p:cNvSpPr>
            <a:spLocks noGrp="1"/>
          </p:cNvSpPr>
          <p:nvPr>
            <p:ph type="title"/>
          </p:nvPr>
        </p:nvSpPr>
        <p:spPr/>
        <p:txBody>
          <a:bodyPr/>
          <a:lstStyle/>
          <a:p>
            <a:r>
              <a:rPr lang="en-US" dirty="0"/>
              <a:t>RANDOM FORESTS</a:t>
            </a:r>
          </a:p>
        </p:txBody>
      </p:sp>
    </p:spTree>
    <p:extLst>
      <p:ext uri="{BB962C8B-B14F-4D97-AF65-F5344CB8AC3E}">
        <p14:creationId xmlns:p14="http://schemas.microsoft.com/office/powerpoint/2010/main" val="372124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7303E-2C02-9842-95CB-CBDCC9E5BE28}"/>
              </a:ext>
            </a:extLst>
          </p:cNvPr>
          <p:cNvSpPr>
            <a:spLocks noGrp="1"/>
          </p:cNvSpPr>
          <p:nvPr>
            <p:ph type="body" sz="quarter" idx="11"/>
          </p:nvPr>
        </p:nvSpPr>
        <p:spPr/>
        <p:txBody>
          <a:bodyPr/>
          <a:lstStyle/>
          <a:p>
            <a:r>
              <a:rPr lang="en-US" dirty="0"/>
              <a:t>Based on the decision tree, there are numerous statistically significant conditional probabilities we can exploit for classification.</a:t>
            </a:r>
          </a:p>
          <a:p>
            <a:r>
              <a:rPr lang="en-US" dirty="0"/>
              <a:t>Since separate tweet categories branch differently down the decision tree, we should see similar behavior from a Naïve Bayes machine learning algorithm.</a:t>
            </a:r>
            <a:endParaRPr lang="en-US"/>
          </a:p>
        </p:txBody>
      </p:sp>
      <p:sp>
        <p:nvSpPr>
          <p:cNvPr id="3" name="Text Placeholder 2">
            <a:extLst>
              <a:ext uri="{FF2B5EF4-FFF2-40B4-BE49-F238E27FC236}">
                <a16:creationId xmlns:a16="http://schemas.microsoft.com/office/drawing/2014/main" id="{BCFC5C13-9B8C-CD4A-9DAE-1FAEC5E8F955}"/>
              </a:ext>
            </a:extLst>
          </p:cNvPr>
          <p:cNvSpPr>
            <a:spLocks noGrp="1"/>
          </p:cNvSpPr>
          <p:nvPr>
            <p:ph type="body" sz="quarter" idx="12"/>
          </p:nvPr>
        </p:nvSpPr>
        <p:spPr/>
        <p:txBody>
          <a:bodyPr/>
          <a:lstStyle/>
          <a:p>
            <a:r>
              <a:rPr lang="en-US" dirty="0"/>
              <a:t>Why use </a:t>
            </a:r>
            <a:r>
              <a:rPr lang="en-US" b="1" dirty="0"/>
              <a:t>Naïve </a:t>
            </a:r>
            <a:r>
              <a:rPr lang="en-US" b="1" dirty="0" err="1"/>
              <a:t>Bayes</a:t>
            </a:r>
            <a:r>
              <a:rPr lang="en-US" dirty="0"/>
              <a:t>?</a:t>
            </a:r>
          </a:p>
        </p:txBody>
      </p:sp>
      <p:sp>
        <p:nvSpPr>
          <p:cNvPr id="4" name="Title 3">
            <a:extLst>
              <a:ext uri="{FF2B5EF4-FFF2-40B4-BE49-F238E27FC236}">
                <a16:creationId xmlns:a16="http://schemas.microsoft.com/office/drawing/2014/main" id="{740F6DF6-4B17-C44A-AAF4-F2B570E9FC29}"/>
              </a:ext>
            </a:extLst>
          </p:cNvPr>
          <p:cNvSpPr>
            <a:spLocks noGrp="1"/>
          </p:cNvSpPr>
          <p:nvPr>
            <p:ph type="title"/>
          </p:nvPr>
        </p:nvSpPr>
        <p:spPr/>
        <p:txBody>
          <a:bodyPr/>
          <a:lstStyle/>
          <a:p>
            <a:r>
              <a:rPr lang="en-US" dirty="0"/>
              <a:t>NAÏVE BAYES</a:t>
            </a:r>
          </a:p>
        </p:txBody>
      </p:sp>
    </p:spTree>
    <p:extLst>
      <p:ext uri="{BB962C8B-B14F-4D97-AF65-F5344CB8AC3E}">
        <p14:creationId xmlns:p14="http://schemas.microsoft.com/office/powerpoint/2010/main" val="432536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7A0A57-D2A7-FC49-AA82-4D6F48DF3CDD}"/>
              </a:ext>
            </a:extLst>
          </p:cNvPr>
          <p:cNvSpPr>
            <a:spLocks noGrp="1"/>
          </p:cNvSpPr>
          <p:nvPr>
            <p:ph type="body" sz="quarter" idx="11"/>
          </p:nvPr>
        </p:nvSpPr>
        <p:spPr/>
        <p:txBody>
          <a:bodyPr/>
          <a:lstStyle/>
          <a:p>
            <a:r>
              <a:rPr lang="en-US" dirty="0"/>
              <a:t>Against software bots, the Naïve Bayes algorithm had a 53.7% accuracy</a:t>
            </a:r>
          </a:p>
          <a:p>
            <a:r>
              <a:rPr lang="en-US" dirty="0"/>
              <a:t>Against fake “humans” the algorithm has a 51.3% accuracy.</a:t>
            </a:r>
          </a:p>
          <a:p>
            <a:r>
              <a:rPr lang="en-US" dirty="0"/>
              <a:t>Adding more emotions or other quantifiers should help improve this accuracy, however it will never be as accurate as ensemble methods such as random forests, bagging, or </a:t>
            </a:r>
            <a:r>
              <a:rPr lang="en-US" dirty="0" err="1"/>
              <a:t>Adaboost</a:t>
            </a:r>
            <a:r>
              <a:rPr lang="en-US" dirty="0"/>
              <a:t>. </a:t>
            </a:r>
            <a:endParaRPr lang="en-US"/>
          </a:p>
        </p:txBody>
      </p:sp>
      <p:sp>
        <p:nvSpPr>
          <p:cNvPr id="3" name="Text Placeholder 2">
            <a:extLst>
              <a:ext uri="{FF2B5EF4-FFF2-40B4-BE49-F238E27FC236}">
                <a16:creationId xmlns:a16="http://schemas.microsoft.com/office/drawing/2014/main" id="{CC40F35F-3A1A-F842-ADCC-202BDD28D817}"/>
              </a:ext>
            </a:extLst>
          </p:cNvPr>
          <p:cNvSpPr>
            <a:spLocks noGrp="1"/>
          </p:cNvSpPr>
          <p:nvPr>
            <p:ph type="body" sz="quarter" idx="12"/>
          </p:nvPr>
        </p:nvSpPr>
        <p:spPr/>
        <p:txBody>
          <a:bodyPr/>
          <a:lstStyle/>
          <a:p>
            <a:r>
              <a:rPr lang="en-US" dirty="0"/>
              <a:t>How did </a:t>
            </a:r>
            <a:r>
              <a:rPr lang="en-US" b="1" dirty="0"/>
              <a:t>Naïve </a:t>
            </a:r>
            <a:r>
              <a:rPr lang="en-US" b="1" dirty="0" err="1"/>
              <a:t>Bayes</a:t>
            </a:r>
            <a:r>
              <a:rPr lang="en-US" dirty="0"/>
              <a:t> perform?</a:t>
            </a:r>
          </a:p>
        </p:txBody>
      </p:sp>
      <p:sp>
        <p:nvSpPr>
          <p:cNvPr id="4" name="Title 3">
            <a:extLst>
              <a:ext uri="{FF2B5EF4-FFF2-40B4-BE49-F238E27FC236}">
                <a16:creationId xmlns:a16="http://schemas.microsoft.com/office/drawing/2014/main" id="{6996C27C-4DDD-B74F-A761-AAA6C570F384}"/>
              </a:ext>
            </a:extLst>
          </p:cNvPr>
          <p:cNvSpPr>
            <a:spLocks noGrp="1"/>
          </p:cNvSpPr>
          <p:nvPr>
            <p:ph type="title"/>
          </p:nvPr>
        </p:nvSpPr>
        <p:spPr/>
        <p:txBody>
          <a:bodyPr/>
          <a:lstStyle/>
          <a:p>
            <a:r>
              <a:rPr lang="en-US" dirty="0"/>
              <a:t>NAÏVE BAYES</a:t>
            </a:r>
          </a:p>
        </p:txBody>
      </p:sp>
    </p:spTree>
    <p:extLst>
      <p:ext uri="{BB962C8B-B14F-4D97-AF65-F5344CB8AC3E}">
        <p14:creationId xmlns:p14="http://schemas.microsoft.com/office/powerpoint/2010/main" val="4061901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2AC68-3B5F-4144-9157-25D9EB2B5B93}"/>
              </a:ext>
            </a:extLst>
          </p:cNvPr>
          <p:cNvSpPr>
            <a:spLocks noGrp="1"/>
          </p:cNvSpPr>
          <p:nvPr>
            <p:ph type="body" sz="quarter" idx="11"/>
          </p:nvPr>
        </p:nvSpPr>
        <p:spPr/>
        <p:txBody>
          <a:bodyPr/>
          <a:lstStyle/>
          <a:p>
            <a:r>
              <a:rPr lang="en-US" dirty="0"/>
              <a:t>For “fake” humans, the model preforms unexpectedly well.  This indicates that, if the model could be expanded, that it might be useful for detecting these types of accounts more readily.  </a:t>
            </a:r>
          </a:p>
          <a:p>
            <a:r>
              <a:rPr lang="en-US" dirty="0"/>
              <a:t>From this result, we can see that humans acting surreptitiously express emptions differently than humans who are not.</a:t>
            </a:r>
          </a:p>
          <a:p>
            <a:r>
              <a:rPr lang="en-US" dirty="0"/>
              <a:t>It also suggests that human from different countries also express emotions differently.</a:t>
            </a:r>
          </a:p>
        </p:txBody>
      </p:sp>
      <p:sp>
        <p:nvSpPr>
          <p:cNvPr id="3" name="Text Placeholder 2">
            <a:extLst>
              <a:ext uri="{FF2B5EF4-FFF2-40B4-BE49-F238E27FC236}">
                <a16:creationId xmlns:a16="http://schemas.microsoft.com/office/drawing/2014/main" id="{94704A06-9D82-C94D-9A76-8751ECD780D9}"/>
              </a:ext>
            </a:extLst>
          </p:cNvPr>
          <p:cNvSpPr>
            <a:spLocks noGrp="1"/>
          </p:cNvSpPr>
          <p:nvPr>
            <p:ph type="body" sz="quarter" idx="12"/>
          </p:nvPr>
        </p:nvSpPr>
        <p:spPr/>
        <p:txBody>
          <a:bodyPr/>
          <a:lstStyle/>
          <a:p>
            <a:r>
              <a:rPr lang="en-US" dirty="0"/>
              <a:t>Finally, the end!?</a:t>
            </a:r>
          </a:p>
        </p:txBody>
      </p:sp>
      <p:sp>
        <p:nvSpPr>
          <p:cNvPr id="4" name="Title 3">
            <a:extLst>
              <a:ext uri="{FF2B5EF4-FFF2-40B4-BE49-F238E27FC236}">
                <a16:creationId xmlns:a16="http://schemas.microsoft.com/office/drawing/2014/main" id="{E72D8C73-9743-AE44-BAFD-25324E1AD31A}"/>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414467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C13480-AB33-9048-9061-03EFC17709BD}"/>
              </a:ext>
            </a:extLst>
          </p:cNvPr>
          <p:cNvSpPr>
            <a:spLocks noGrp="1"/>
          </p:cNvSpPr>
          <p:nvPr>
            <p:ph type="body" sz="quarter" idx="11"/>
          </p:nvPr>
        </p:nvSpPr>
        <p:spPr/>
        <p:txBody>
          <a:bodyPr/>
          <a:lstStyle/>
          <a:p>
            <a:r>
              <a:rPr lang="en-US" dirty="0"/>
              <a:t>For software bots, the model performed unambiguously well.  This validates the hypothesis that machines express emotions differently than humans.</a:t>
            </a:r>
          </a:p>
          <a:p>
            <a:r>
              <a:rPr lang="en-US" dirty="0"/>
              <a:t>Expanding and extending the model as described in the previous slide should also improve the accuracy in detecting software bots.</a:t>
            </a:r>
          </a:p>
          <a:p>
            <a:r>
              <a:rPr lang="en-US" dirty="0"/>
              <a:t>Additionally, as the size of the training sets increased, so did the accuracy of the </a:t>
            </a:r>
            <a:r>
              <a:rPr lang="en-US"/>
              <a:t>machine-learning algorithms.</a:t>
            </a:r>
            <a:endParaRPr lang="en-US" dirty="0"/>
          </a:p>
          <a:p>
            <a:endParaRPr lang="en-US" dirty="0"/>
          </a:p>
        </p:txBody>
      </p:sp>
      <p:sp>
        <p:nvSpPr>
          <p:cNvPr id="3" name="Text Placeholder 2">
            <a:extLst>
              <a:ext uri="{FF2B5EF4-FFF2-40B4-BE49-F238E27FC236}">
                <a16:creationId xmlns:a16="http://schemas.microsoft.com/office/drawing/2014/main" id="{E976DD99-AE31-A04F-8AC0-FCF569B7610C}"/>
              </a:ext>
            </a:extLst>
          </p:cNvPr>
          <p:cNvSpPr>
            <a:spLocks noGrp="1"/>
          </p:cNvSpPr>
          <p:nvPr>
            <p:ph type="body" sz="quarter" idx="12"/>
          </p:nvPr>
        </p:nvSpPr>
        <p:spPr/>
        <p:txBody>
          <a:bodyPr/>
          <a:lstStyle/>
          <a:p>
            <a:r>
              <a:rPr lang="en-US" dirty="0"/>
              <a:t>Now it’s the end</a:t>
            </a:r>
          </a:p>
        </p:txBody>
      </p:sp>
      <p:sp>
        <p:nvSpPr>
          <p:cNvPr id="4" name="Title 3">
            <a:extLst>
              <a:ext uri="{FF2B5EF4-FFF2-40B4-BE49-F238E27FC236}">
                <a16:creationId xmlns:a16="http://schemas.microsoft.com/office/drawing/2014/main" id="{0C281E78-B9C3-564E-BF68-E2005F926852}"/>
              </a:ext>
            </a:extLst>
          </p:cNvPr>
          <p:cNvSpPr>
            <a:spLocks noGrp="1"/>
          </p:cNvSpPr>
          <p:nvPr>
            <p:ph type="title"/>
          </p:nvPr>
        </p:nvSpPr>
        <p:spPr/>
        <p:txBody>
          <a:bodyPr/>
          <a:lstStyle/>
          <a:p>
            <a:r>
              <a:rPr lang="en-US" dirty="0"/>
              <a:t>MORE CONCLUSIONS</a:t>
            </a:r>
          </a:p>
        </p:txBody>
      </p:sp>
    </p:spTree>
    <p:extLst>
      <p:ext uri="{BB962C8B-B14F-4D97-AF65-F5344CB8AC3E}">
        <p14:creationId xmlns:p14="http://schemas.microsoft.com/office/powerpoint/2010/main" val="299552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5580EA-1199-E04A-BE4A-FDD33E926F0A}"/>
              </a:ext>
            </a:extLst>
          </p:cNvPr>
          <p:cNvSpPr>
            <a:spLocks noGrp="1"/>
          </p:cNvSpPr>
          <p:nvPr>
            <p:ph type="body" sz="quarter" idx="11"/>
          </p:nvPr>
        </p:nvSpPr>
        <p:spPr/>
        <p:txBody>
          <a:bodyPr/>
          <a:lstStyle/>
          <a:p>
            <a:r>
              <a:rPr lang="en-US" dirty="0"/>
              <a:t>What are “fake” Tweets?</a:t>
            </a:r>
          </a:p>
          <a:p>
            <a:pPr lvl="1"/>
            <a:r>
              <a:rPr lang="en-US" sz="1800" dirty="0"/>
              <a:t>We consider ”fake” tweets to be tweets which are generated by either software bots or humans posing as someone they are not.</a:t>
            </a:r>
          </a:p>
          <a:p>
            <a:r>
              <a:rPr lang="en-US" dirty="0"/>
              <a:t>Why find “fake” tweets?</a:t>
            </a:r>
          </a:p>
          <a:p>
            <a:pPr lvl="1"/>
            <a:r>
              <a:rPr lang="en-US" sz="1800" dirty="0"/>
              <a:t>As the influence of social media has grown, the amount of misleading or malicious content on it has grown as well.  The growth rate of this content has out stripped the growth in social media itself</a:t>
            </a:r>
          </a:p>
          <a:p>
            <a:pPr lvl="1"/>
            <a:r>
              <a:rPr lang="en-US" sz="1800" dirty="0"/>
              <a:t>This “fake” content hurts both individual users (</a:t>
            </a:r>
            <a:r>
              <a:rPr lang="en-US" sz="1800" i="1" dirty="0" err="1"/>
              <a:t>ie</a:t>
            </a:r>
            <a:r>
              <a:rPr lang="en-US" sz="1800" i="1" dirty="0"/>
              <a:t> bullying</a:t>
            </a:r>
            <a:r>
              <a:rPr lang="en-US" sz="1800" dirty="0"/>
              <a:t>) and society as a whole.  It sows distrust and undermines the rigorous dialog all free societies </a:t>
            </a:r>
            <a:r>
              <a:rPr lang="en-US" sz="1800" i="1" u="sng" dirty="0"/>
              <a:t>must</a:t>
            </a:r>
            <a:r>
              <a:rPr lang="en-US" sz="1800" dirty="0"/>
              <a:t> have.</a:t>
            </a:r>
          </a:p>
        </p:txBody>
      </p:sp>
      <p:sp>
        <p:nvSpPr>
          <p:cNvPr id="3" name="Text Placeholder 2">
            <a:extLst>
              <a:ext uri="{FF2B5EF4-FFF2-40B4-BE49-F238E27FC236}">
                <a16:creationId xmlns:a16="http://schemas.microsoft.com/office/drawing/2014/main" id="{93EC728E-EE08-2A4F-A061-8E402C58558C}"/>
              </a:ext>
            </a:extLst>
          </p:cNvPr>
          <p:cNvSpPr>
            <a:spLocks noGrp="1"/>
          </p:cNvSpPr>
          <p:nvPr>
            <p:ph type="body" sz="quarter" idx="12"/>
          </p:nvPr>
        </p:nvSpPr>
        <p:spPr/>
        <p:txBody>
          <a:bodyPr/>
          <a:lstStyle/>
          <a:p>
            <a:r>
              <a:rPr lang="en-US" dirty="0"/>
              <a:t>Finding “Fake” Tweets	</a:t>
            </a:r>
          </a:p>
        </p:txBody>
      </p:sp>
      <p:sp>
        <p:nvSpPr>
          <p:cNvPr id="4" name="Title 3">
            <a:extLst>
              <a:ext uri="{FF2B5EF4-FFF2-40B4-BE49-F238E27FC236}">
                <a16:creationId xmlns:a16="http://schemas.microsoft.com/office/drawing/2014/main" id="{9805FD30-7598-FA44-BC28-3F7368AA5196}"/>
              </a:ext>
            </a:extLst>
          </p:cNvPr>
          <p:cNvSpPr>
            <a:spLocks noGrp="1"/>
          </p:cNvSpPr>
          <p:nvPr>
            <p:ph type="title"/>
          </p:nvPr>
        </p:nvSpPr>
        <p:spPr/>
        <p:txBody>
          <a:bodyPr/>
          <a:lstStyle/>
          <a:p>
            <a:r>
              <a:rPr lang="en-US" dirty="0"/>
              <a:t>THE PROBLEM</a:t>
            </a:r>
          </a:p>
        </p:txBody>
      </p:sp>
    </p:spTree>
    <p:extLst>
      <p:ext uri="{BB962C8B-B14F-4D97-AF65-F5344CB8AC3E}">
        <p14:creationId xmlns:p14="http://schemas.microsoft.com/office/powerpoint/2010/main" val="21038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0C3846-CE4B-0A45-80A4-D22FBE275FBD}"/>
              </a:ext>
            </a:extLst>
          </p:cNvPr>
          <p:cNvSpPr>
            <a:spLocks noGrp="1"/>
          </p:cNvSpPr>
          <p:nvPr>
            <p:ph type="body" sz="quarter" idx="11"/>
          </p:nvPr>
        </p:nvSpPr>
        <p:spPr/>
        <p:txBody>
          <a:bodyPr/>
          <a:lstStyle/>
          <a:p>
            <a:r>
              <a:rPr lang="en-US" dirty="0"/>
              <a:t>Since the majority of “fake tweets” are generated by software bots, emotions expressed in those tweets should differ from tweets written by “real” humans.</a:t>
            </a:r>
          </a:p>
          <a:p>
            <a:r>
              <a:rPr lang="en-US" dirty="0"/>
              <a:t>Using natural language processing and sentiment analysis we want to score tweets from both “real” and ”fake” sources, based on their emotional content.</a:t>
            </a:r>
          </a:p>
          <a:p>
            <a:r>
              <a:rPr lang="en-US" dirty="0"/>
              <a:t>Additionally, we would like to see if our model will apply well to “fake” human account (</a:t>
            </a:r>
            <a:r>
              <a:rPr lang="en-US" i="1" dirty="0"/>
              <a:t>AKA Trolls)</a:t>
            </a:r>
            <a:endParaRPr lang="en-US" dirty="0"/>
          </a:p>
        </p:txBody>
      </p:sp>
      <p:sp>
        <p:nvSpPr>
          <p:cNvPr id="3" name="Text Placeholder 2">
            <a:extLst>
              <a:ext uri="{FF2B5EF4-FFF2-40B4-BE49-F238E27FC236}">
                <a16:creationId xmlns:a16="http://schemas.microsoft.com/office/drawing/2014/main" id="{916C18DC-8C2A-8044-B01A-9C4ACC89ACA1}"/>
              </a:ext>
            </a:extLst>
          </p:cNvPr>
          <p:cNvSpPr>
            <a:spLocks noGrp="1"/>
          </p:cNvSpPr>
          <p:nvPr>
            <p:ph type="body" sz="quarter" idx="12"/>
          </p:nvPr>
        </p:nvSpPr>
        <p:spPr/>
        <p:txBody>
          <a:bodyPr/>
          <a:lstStyle/>
          <a:p>
            <a:r>
              <a:rPr lang="en-US" dirty="0"/>
              <a:t>Use emotions</a:t>
            </a:r>
          </a:p>
        </p:txBody>
      </p:sp>
      <p:sp>
        <p:nvSpPr>
          <p:cNvPr id="4" name="Title 3">
            <a:extLst>
              <a:ext uri="{FF2B5EF4-FFF2-40B4-BE49-F238E27FC236}">
                <a16:creationId xmlns:a16="http://schemas.microsoft.com/office/drawing/2014/main" id="{303B0CA6-D8DB-7442-8501-614ED978E7CC}"/>
              </a:ext>
            </a:extLst>
          </p:cNvPr>
          <p:cNvSpPr>
            <a:spLocks noGrp="1"/>
          </p:cNvSpPr>
          <p:nvPr>
            <p:ph type="title"/>
          </p:nvPr>
        </p:nvSpPr>
        <p:spPr/>
        <p:txBody>
          <a:bodyPr/>
          <a:lstStyle/>
          <a:p>
            <a:r>
              <a:rPr lang="en-US" dirty="0"/>
              <a:t>OUR SOLUTION</a:t>
            </a:r>
          </a:p>
        </p:txBody>
      </p:sp>
    </p:spTree>
    <p:extLst>
      <p:ext uri="{BB962C8B-B14F-4D97-AF65-F5344CB8AC3E}">
        <p14:creationId xmlns:p14="http://schemas.microsoft.com/office/powerpoint/2010/main" val="238888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C26C0E-B3BB-CD45-BA12-2042F1178200}"/>
              </a:ext>
            </a:extLst>
          </p:cNvPr>
          <p:cNvSpPr>
            <a:spLocks noGrp="1"/>
          </p:cNvSpPr>
          <p:nvPr>
            <p:ph type="body" sz="quarter" idx="11"/>
          </p:nvPr>
        </p:nvSpPr>
        <p:spPr/>
        <p:txBody>
          <a:bodyPr/>
          <a:lstStyle/>
          <a:p>
            <a:r>
              <a:rPr lang="en-US" dirty="0"/>
              <a:t>The model is based on the NRC and </a:t>
            </a:r>
            <a:r>
              <a:rPr lang="en-US" dirty="0" err="1"/>
              <a:t>Afinn</a:t>
            </a:r>
            <a:r>
              <a:rPr lang="en-US" dirty="0"/>
              <a:t> frameworks for natural language processing and sentiment analysis.</a:t>
            </a:r>
          </a:p>
          <a:p>
            <a:r>
              <a:rPr lang="en-US" dirty="0"/>
              <a:t>From the NRC framework we are looking for words which express one of ten emotions.</a:t>
            </a:r>
          </a:p>
          <a:p>
            <a:pPr lvl="1"/>
            <a:r>
              <a:rPr lang="en-US" sz="1800" dirty="0"/>
              <a:t>Specifically, we are looking at the frequency of occurrence for each emotion based on the number of times a word associated with that emotion appears in the text of a tweet.</a:t>
            </a:r>
          </a:p>
          <a:p>
            <a:r>
              <a:rPr lang="en-US" dirty="0"/>
              <a:t>The </a:t>
            </a:r>
            <a:r>
              <a:rPr lang="en-US" dirty="0" err="1"/>
              <a:t>Afinn</a:t>
            </a:r>
            <a:r>
              <a:rPr lang="en-US" dirty="0"/>
              <a:t> framework computes an overall sentiment score for each tweet.</a:t>
            </a:r>
          </a:p>
        </p:txBody>
      </p:sp>
      <p:sp>
        <p:nvSpPr>
          <p:cNvPr id="3" name="Text Placeholder 2">
            <a:extLst>
              <a:ext uri="{FF2B5EF4-FFF2-40B4-BE49-F238E27FC236}">
                <a16:creationId xmlns:a16="http://schemas.microsoft.com/office/drawing/2014/main" id="{A63FBEE8-AD13-8941-8F18-78209A203E86}"/>
              </a:ext>
            </a:extLst>
          </p:cNvPr>
          <p:cNvSpPr>
            <a:spLocks noGrp="1"/>
          </p:cNvSpPr>
          <p:nvPr>
            <p:ph type="body" sz="quarter" idx="12"/>
          </p:nvPr>
        </p:nvSpPr>
        <p:spPr/>
        <p:txBody>
          <a:bodyPr/>
          <a:lstStyle/>
          <a:p>
            <a:r>
              <a:rPr lang="en-US" dirty="0"/>
              <a:t>Quantify Emotions</a:t>
            </a:r>
          </a:p>
        </p:txBody>
      </p:sp>
      <p:sp>
        <p:nvSpPr>
          <p:cNvPr id="4" name="Title 3">
            <a:extLst>
              <a:ext uri="{FF2B5EF4-FFF2-40B4-BE49-F238E27FC236}">
                <a16:creationId xmlns:a16="http://schemas.microsoft.com/office/drawing/2014/main" id="{823DBBE2-0323-D442-9303-309C324000FF}"/>
              </a:ext>
            </a:extLst>
          </p:cNvPr>
          <p:cNvSpPr>
            <a:spLocks noGrp="1"/>
          </p:cNvSpPr>
          <p:nvPr>
            <p:ph type="title"/>
          </p:nvPr>
        </p:nvSpPr>
        <p:spPr/>
        <p:txBody>
          <a:bodyPr/>
          <a:lstStyle/>
          <a:p>
            <a:r>
              <a:rPr lang="en-US" dirty="0"/>
              <a:t>THE MODEL</a:t>
            </a:r>
          </a:p>
        </p:txBody>
      </p:sp>
    </p:spTree>
    <p:extLst>
      <p:ext uri="{BB962C8B-B14F-4D97-AF65-F5344CB8AC3E}">
        <p14:creationId xmlns:p14="http://schemas.microsoft.com/office/powerpoint/2010/main" val="159653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E44F70-07F8-8E40-9D06-146DAC100DB5}"/>
              </a:ext>
            </a:extLst>
          </p:cNvPr>
          <p:cNvSpPr>
            <a:spLocks noGrp="1"/>
          </p:cNvSpPr>
          <p:nvPr>
            <p:ph type="body" sz="quarter" idx="11"/>
          </p:nvPr>
        </p:nvSpPr>
        <p:spPr/>
        <p:txBody>
          <a:bodyPr/>
          <a:lstStyle/>
          <a:p>
            <a:r>
              <a:rPr lang="en-US" dirty="0"/>
              <a:t>We quantify each tweet using what we call the “</a:t>
            </a:r>
            <a:r>
              <a:rPr lang="en-US" i="1" u="sng" dirty="0"/>
              <a:t>Tweet-Emotion Matrix</a:t>
            </a:r>
            <a:r>
              <a:rPr lang="en-US" dirty="0"/>
              <a:t>” where</a:t>
            </a:r>
          </a:p>
          <a:p>
            <a:pPr lvl="1"/>
            <a:r>
              <a:rPr lang="en-US" sz="1800" dirty="0"/>
              <a:t>the matrix rows represent individual tweets</a:t>
            </a:r>
          </a:p>
          <a:p>
            <a:pPr lvl="1"/>
            <a:r>
              <a:rPr lang="en-US" sz="1800" dirty="0"/>
              <a:t>the first ten columns represent the emotions in the NRC framework</a:t>
            </a:r>
          </a:p>
          <a:p>
            <a:pPr lvl="1"/>
            <a:r>
              <a:rPr lang="en-US" sz="1800" dirty="0"/>
              <a:t>the eleventh column represents the score from the </a:t>
            </a:r>
            <a:r>
              <a:rPr lang="en-US" sz="1800" dirty="0" err="1"/>
              <a:t>Afinn</a:t>
            </a:r>
            <a:r>
              <a:rPr lang="en-US" sz="1800" dirty="0"/>
              <a:t> framework</a:t>
            </a:r>
          </a:p>
          <a:p>
            <a:pPr lvl="1"/>
            <a:r>
              <a:rPr lang="en-US" sz="1800" dirty="0"/>
              <a:t>the twelfth column represents a binary classifier indicating if the tweet is real (</a:t>
            </a:r>
            <a:r>
              <a:rPr lang="en-US" sz="1800" i="1" dirty="0"/>
              <a:t>1</a:t>
            </a:r>
            <a:r>
              <a:rPr lang="en-US" sz="1800" dirty="0"/>
              <a:t>) or fake (</a:t>
            </a:r>
            <a:r>
              <a:rPr lang="en-US" sz="1800" i="1" dirty="0"/>
              <a:t>0</a:t>
            </a:r>
            <a:r>
              <a:rPr lang="en-US" sz="1800" dirty="0"/>
              <a:t>).</a:t>
            </a:r>
          </a:p>
          <a:p>
            <a:r>
              <a:rPr lang="en-US" dirty="0"/>
              <a:t>This “</a:t>
            </a:r>
            <a:r>
              <a:rPr lang="en-US" i="1" u="sng" dirty="0"/>
              <a:t>Tweet-Emotion Matrix</a:t>
            </a:r>
            <a:r>
              <a:rPr lang="en-US" dirty="0"/>
              <a:t>” is then used for training various M-L algorithms</a:t>
            </a:r>
          </a:p>
        </p:txBody>
      </p:sp>
      <p:sp>
        <p:nvSpPr>
          <p:cNvPr id="3" name="Text Placeholder 2">
            <a:extLst>
              <a:ext uri="{FF2B5EF4-FFF2-40B4-BE49-F238E27FC236}">
                <a16:creationId xmlns:a16="http://schemas.microsoft.com/office/drawing/2014/main" id="{26220213-EBA5-B246-9AB3-90BE01F44BCA}"/>
              </a:ext>
            </a:extLst>
          </p:cNvPr>
          <p:cNvSpPr>
            <a:spLocks noGrp="1"/>
          </p:cNvSpPr>
          <p:nvPr>
            <p:ph type="body" sz="quarter" idx="12"/>
          </p:nvPr>
        </p:nvSpPr>
        <p:spPr/>
        <p:txBody>
          <a:bodyPr/>
          <a:lstStyle/>
          <a:p>
            <a:r>
              <a:rPr lang="en-US" dirty="0"/>
              <a:t>Tweet-Emotion Matrix</a:t>
            </a:r>
          </a:p>
        </p:txBody>
      </p:sp>
      <p:sp>
        <p:nvSpPr>
          <p:cNvPr id="4" name="Title 3">
            <a:extLst>
              <a:ext uri="{FF2B5EF4-FFF2-40B4-BE49-F238E27FC236}">
                <a16:creationId xmlns:a16="http://schemas.microsoft.com/office/drawing/2014/main" id="{68DA2F63-5961-0D4F-A048-D1AF17B47946}"/>
              </a:ext>
            </a:extLst>
          </p:cNvPr>
          <p:cNvSpPr>
            <a:spLocks noGrp="1"/>
          </p:cNvSpPr>
          <p:nvPr>
            <p:ph type="title"/>
          </p:nvPr>
        </p:nvSpPr>
        <p:spPr/>
        <p:txBody>
          <a:bodyPr/>
          <a:lstStyle/>
          <a:p>
            <a:r>
              <a:rPr lang="en-US" dirty="0"/>
              <a:t>QUANTIFY MODEL</a:t>
            </a:r>
          </a:p>
        </p:txBody>
      </p:sp>
    </p:spTree>
    <p:extLst>
      <p:ext uri="{BB962C8B-B14F-4D97-AF65-F5344CB8AC3E}">
        <p14:creationId xmlns:p14="http://schemas.microsoft.com/office/powerpoint/2010/main" val="126676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58D70E-F933-2C48-AC76-16D9E558CF3A}"/>
              </a:ext>
            </a:extLst>
          </p:cNvPr>
          <p:cNvSpPr>
            <a:spLocks noGrp="1"/>
          </p:cNvSpPr>
          <p:nvPr>
            <p:ph type="body" sz="quarter" idx="11"/>
          </p:nvPr>
        </p:nvSpPr>
        <p:spPr/>
        <p:txBody>
          <a:bodyPr/>
          <a:lstStyle/>
          <a:p>
            <a:r>
              <a:rPr lang="en-US" dirty="0"/>
              <a:t>The majority of our data came from the “</a:t>
            </a:r>
            <a:r>
              <a:rPr lang="en-US" i="1" u="sng" dirty="0"/>
              <a:t>Fake-Project</a:t>
            </a:r>
            <a:r>
              <a:rPr lang="en-US" dirty="0"/>
              <a:t>”</a:t>
            </a:r>
          </a:p>
          <a:p>
            <a:pPr lvl="1"/>
            <a:r>
              <a:rPr lang="en-US" sz="1800" dirty="0"/>
              <a:t>They supplied data generated by genuine users, ”fake” human users, and two types of software bots.  The two types of bots were “</a:t>
            </a:r>
            <a:r>
              <a:rPr lang="en-US" sz="1800" u="sng" dirty="0"/>
              <a:t>Social-Media Bots</a:t>
            </a:r>
            <a:r>
              <a:rPr lang="en-US" sz="1800" dirty="0"/>
              <a:t>” (</a:t>
            </a:r>
            <a:r>
              <a:rPr lang="en-US" sz="1800" i="1" dirty="0"/>
              <a:t>the one we are primarily interested in</a:t>
            </a:r>
            <a:r>
              <a:rPr lang="en-US" sz="1800" dirty="0"/>
              <a:t>) and “</a:t>
            </a:r>
            <a:r>
              <a:rPr lang="en-US" sz="1800" u="sng" dirty="0"/>
              <a:t>Traditional Spam Bots</a:t>
            </a:r>
            <a:r>
              <a:rPr lang="en-US" sz="1800" dirty="0"/>
              <a:t>” (</a:t>
            </a:r>
            <a:r>
              <a:rPr lang="en-US" sz="1800" i="1" dirty="0"/>
              <a:t>older bots selling junk</a:t>
            </a:r>
            <a:r>
              <a:rPr lang="en-US" sz="1800" dirty="0"/>
              <a:t>).</a:t>
            </a:r>
          </a:p>
          <a:p>
            <a:pPr lvl="1"/>
            <a:r>
              <a:rPr lang="en-US" sz="1800" dirty="0"/>
              <a:t>For simplicity, we grouped both types of software bots into one overall type.  This was due to the small number of instances of the second bot type.</a:t>
            </a:r>
          </a:p>
          <a:p>
            <a:r>
              <a:rPr lang="en-US" dirty="0"/>
              <a:t>We also have data from </a:t>
            </a:r>
            <a:r>
              <a:rPr lang="en-US" i="1" dirty="0" err="1"/>
              <a:t>Carverlee</a:t>
            </a:r>
            <a:r>
              <a:rPr lang="en-US" i="1" dirty="0"/>
              <a:t>, Cheng, &amp; Lee</a:t>
            </a:r>
            <a:r>
              <a:rPr lang="en-US" dirty="0"/>
              <a:t>, however, it was only used for testing as it as not as well curated as out other dataset.</a:t>
            </a:r>
          </a:p>
        </p:txBody>
      </p:sp>
      <p:sp>
        <p:nvSpPr>
          <p:cNvPr id="3" name="Text Placeholder 2">
            <a:extLst>
              <a:ext uri="{FF2B5EF4-FFF2-40B4-BE49-F238E27FC236}">
                <a16:creationId xmlns:a16="http://schemas.microsoft.com/office/drawing/2014/main" id="{D9369BEF-3D79-5545-B57D-E6113B3DA132}"/>
              </a:ext>
            </a:extLst>
          </p:cNvPr>
          <p:cNvSpPr>
            <a:spLocks noGrp="1"/>
          </p:cNvSpPr>
          <p:nvPr>
            <p:ph type="body" sz="quarter" idx="12"/>
          </p:nvPr>
        </p:nvSpPr>
        <p:spPr/>
        <p:txBody>
          <a:bodyPr/>
          <a:lstStyle/>
          <a:p>
            <a:r>
              <a:rPr lang="en-US" dirty="0"/>
              <a:t>Finding Data</a:t>
            </a:r>
          </a:p>
        </p:txBody>
      </p:sp>
      <p:sp>
        <p:nvSpPr>
          <p:cNvPr id="4" name="Title 3">
            <a:extLst>
              <a:ext uri="{FF2B5EF4-FFF2-40B4-BE49-F238E27FC236}">
                <a16:creationId xmlns:a16="http://schemas.microsoft.com/office/drawing/2014/main" id="{DB9817B1-4566-3C41-88B8-C5609AB98893}"/>
              </a:ext>
            </a:extLst>
          </p:cNvPr>
          <p:cNvSpPr>
            <a:spLocks noGrp="1"/>
          </p:cNvSpPr>
          <p:nvPr>
            <p:ph type="title"/>
          </p:nvPr>
        </p:nvSpPr>
        <p:spPr/>
        <p:txBody>
          <a:bodyPr/>
          <a:lstStyle/>
          <a:p>
            <a:r>
              <a:rPr lang="en-US" dirty="0"/>
              <a:t>DATA SOURCE</a:t>
            </a:r>
          </a:p>
        </p:txBody>
      </p:sp>
    </p:spTree>
    <p:extLst>
      <p:ext uri="{BB962C8B-B14F-4D97-AF65-F5344CB8AC3E}">
        <p14:creationId xmlns:p14="http://schemas.microsoft.com/office/powerpoint/2010/main" val="144750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382FF8-2CCA-0B4F-AB5A-B81048B51119}"/>
              </a:ext>
            </a:extLst>
          </p:cNvPr>
          <p:cNvSpPr>
            <a:spLocks noGrp="1"/>
          </p:cNvSpPr>
          <p:nvPr>
            <p:ph type="body" sz="quarter" idx="11"/>
          </p:nvPr>
        </p:nvSpPr>
        <p:spPr/>
        <p:txBody>
          <a:bodyPr/>
          <a:lstStyle/>
          <a:p>
            <a:r>
              <a:rPr lang="en-US" dirty="0"/>
              <a:t>The data we obtained from the “</a:t>
            </a:r>
            <a:r>
              <a:rPr lang="en-US" i="1" u="sng" dirty="0"/>
              <a:t>Fake Project</a:t>
            </a:r>
            <a:r>
              <a:rPr lang="en-US" dirty="0"/>
              <a:t>” needed considerable cleaning, even prior to import.</a:t>
            </a:r>
          </a:p>
          <a:p>
            <a:pPr lvl="1"/>
            <a:r>
              <a:rPr lang="en-US" sz="1800" dirty="0"/>
              <a:t>There was an error in the way the data was encoded</a:t>
            </a:r>
          </a:p>
          <a:p>
            <a:pPr lvl="1"/>
            <a:r>
              <a:rPr lang="en-US" sz="1800" dirty="0"/>
              <a:t>The data contained null characters sprinkled throughout</a:t>
            </a:r>
          </a:p>
          <a:p>
            <a:r>
              <a:rPr lang="en-US" dirty="0"/>
              <a:t>Once the data was finally imported, we needed to remove</a:t>
            </a:r>
          </a:p>
          <a:p>
            <a:pPr lvl="1"/>
            <a:r>
              <a:rPr lang="en-US" sz="1800" dirty="0"/>
              <a:t>URLs</a:t>
            </a:r>
          </a:p>
          <a:p>
            <a:pPr lvl="1"/>
            <a:r>
              <a:rPr lang="en-US" sz="1800" dirty="0"/>
              <a:t>Usernames and Hashtags</a:t>
            </a:r>
          </a:p>
          <a:p>
            <a:pPr lvl="1"/>
            <a:r>
              <a:rPr lang="en-US" sz="1800" dirty="0"/>
              <a:t>Digits and punctuation</a:t>
            </a:r>
          </a:p>
          <a:p>
            <a:pPr lvl="1"/>
            <a:r>
              <a:rPr lang="en-US" sz="1800" dirty="0" err="1"/>
              <a:t>Stopwords</a:t>
            </a:r>
            <a:r>
              <a:rPr lang="en-US" sz="1800" dirty="0"/>
              <a:t> and words </a:t>
            </a:r>
            <a:r>
              <a:rPr lang="en-US" sz="1800" i="1" dirty="0"/>
              <a:t>not</a:t>
            </a:r>
            <a:r>
              <a:rPr lang="en-US" sz="1800" dirty="0"/>
              <a:t> covered in our frameworks</a:t>
            </a:r>
          </a:p>
        </p:txBody>
      </p:sp>
      <p:sp>
        <p:nvSpPr>
          <p:cNvPr id="3" name="Text Placeholder 2">
            <a:extLst>
              <a:ext uri="{FF2B5EF4-FFF2-40B4-BE49-F238E27FC236}">
                <a16:creationId xmlns:a16="http://schemas.microsoft.com/office/drawing/2014/main" id="{A620ECE2-DE24-F94D-A139-13E957ED92EE}"/>
              </a:ext>
            </a:extLst>
          </p:cNvPr>
          <p:cNvSpPr>
            <a:spLocks noGrp="1"/>
          </p:cNvSpPr>
          <p:nvPr>
            <p:ph type="body" sz="quarter" idx="12"/>
          </p:nvPr>
        </p:nvSpPr>
        <p:spPr/>
        <p:txBody>
          <a:bodyPr/>
          <a:lstStyle/>
          <a:p>
            <a:r>
              <a:rPr lang="en-US" dirty="0"/>
              <a:t>Dirty, Dirty data</a:t>
            </a:r>
          </a:p>
        </p:txBody>
      </p:sp>
      <p:sp>
        <p:nvSpPr>
          <p:cNvPr id="4" name="Title 3">
            <a:extLst>
              <a:ext uri="{FF2B5EF4-FFF2-40B4-BE49-F238E27FC236}">
                <a16:creationId xmlns:a16="http://schemas.microsoft.com/office/drawing/2014/main" id="{EDFA7615-CD30-CD49-9979-8CC1F1F8390E}"/>
              </a:ext>
            </a:extLst>
          </p:cNvPr>
          <p:cNvSpPr>
            <a:spLocks noGrp="1"/>
          </p:cNvSpPr>
          <p:nvPr>
            <p:ph type="title"/>
          </p:nvPr>
        </p:nvSpPr>
        <p:spPr/>
        <p:txBody>
          <a:bodyPr/>
          <a:lstStyle/>
          <a:p>
            <a:r>
              <a:rPr lang="en-US" dirty="0"/>
              <a:t>CLEANING</a:t>
            </a:r>
          </a:p>
        </p:txBody>
      </p:sp>
    </p:spTree>
    <p:extLst>
      <p:ext uri="{BB962C8B-B14F-4D97-AF65-F5344CB8AC3E}">
        <p14:creationId xmlns:p14="http://schemas.microsoft.com/office/powerpoint/2010/main" val="343195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F1CE668-1AE9-904D-A8A9-6692EC5399AF}"/>
                  </a:ext>
                </a:extLst>
              </p:cNvPr>
              <p:cNvSpPr>
                <a:spLocks noGrp="1"/>
              </p:cNvSpPr>
              <p:nvPr>
                <p:ph type="body" sz="quarter" idx="11"/>
              </p:nvPr>
            </p:nvSpPr>
            <p:spPr/>
            <p:txBody>
              <a:bodyPr/>
              <a:lstStyle/>
              <a:p>
                <a:r>
                  <a:rPr lang="en-US" dirty="0"/>
                  <a:t>Looking at the </a:t>
                </a:r>
                <a:r>
                  <a:rPr lang="en-US"/>
                  <a:t>basic statistics (</a:t>
                </a:r>
                <a:r>
                  <a:rPr lang="en-US" i="1"/>
                  <a:t>specifically: </a:t>
                </a:r>
                <a14:m>
                  <m:oMath xmlns:m="http://schemas.openxmlformats.org/officeDocument/2006/math">
                    <m:r>
                      <a:rPr lang="en-US" i="1" smtClean="0">
                        <a:latin typeface="Cambria Math" panose="02040503050406030204" pitchFamily="18" charset="0"/>
                        <a:ea typeface="Cambria Math" panose="02040503050406030204" pitchFamily="18" charset="0"/>
                      </a:rPr>
                      <m:t>𝝁</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𝝈</m:t>
                    </m:r>
                  </m:oMath>
                </a14:m>
                <a:r>
                  <a:rPr lang="en-US"/>
                  <a:t>) for some simple properties (</a:t>
                </a:r>
                <a:r>
                  <a:rPr lang="en-US" i="1"/>
                  <a:t>hashtags, usernames</a:t>
                </a:r>
                <a:r>
                  <a:rPr lang="en-US"/>
                  <a:t>) yielded comparable means and </a:t>
                </a:r>
                <a:r>
                  <a:rPr lang="en-US" u="sng"/>
                  <a:t>large</a:t>
                </a:r>
                <a:r>
                  <a:rPr lang="en-US"/>
                  <a:t> variances.</a:t>
                </a:r>
              </a:p>
              <a:p>
                <a:r>
                  <a:rPr lang="en-US"/>
                  <a:t>Other properties of the tweets themselves and the users generating them were not examined, but </a:t>
                </a:r>
                <a:r>
                  <a:rPr lang="en-US" i="1"/>
                  <a:t>could</a:t>
                </a:r>
                <a:r>
                  <a:rPr lang="en-US"/>
                  <a:t> make for an interesting extension.</a:t>
                </a:r>
              </a:p>
              <a:p>
                <a:r>
                  <a:rPr lang="en-US" dirty="0"/>
                  <a:t>The initial impression of the difference between “real” tweets and “fake” tweets (</a:t>
                </a:r>
                <a:r>
                  <a:rPr lang="en-US" i="1" dirty="0"/>
                  <a:t>those generated by bots</a:t>
                </a:r>
                <a:r>
                  <a:rPr lang="en-US" dirty="0"/>
                  <a:t>) was in the sparsity of the </a:t>
                </a:r>
                <a:r>
                  <a:rPr lang="en-US" i="1" dirty="0"/>
                  <a:t>Tweet-Emotion Matrices</a:t>
                </a:r>
                <a:r>
                  <a:rPr lang="en-US" dirty="0"/>
                  <a:t> as well </a:t>
                </a:r>
                <a:r>
                  <a:rPr lang="en-US"/>
                  <a:t>their </a:t>
                </a:r>
                <a:r>
                  <a:rPr lang="en-US" dirty="0"/>
                  <a:t>2</a:t>
                </a:r>
                <a:r>
                  <a:rPr lang="en-US" baseline="30000" dirty="0"/>
                  <a:t>nd</a:t>
                </a:r>
                <a:r>
                  <a:rPr lang="en-US" dirty="0"/>
                  <a:t> </a:t>
                </a:r>
                <a:r>
                  <a:rPr lang="en-US"/>
                  <a:t>p-Norms </a:t>
                </a:r>
                <a:r>
                  <a:rPr lang="en-US" dirty="0"/>
                  <a:t>and row norms.</a:t>
                </a:r>
                <a:endParaRPr lang="en-US"/>
              </a:p>
            </p:txBody>
          </p:sp>
        </mc:Choice>
        <mc:Fallback xmlns="">
          <p:sp>
            <p:nvSpPr>
              <p:cNvPr id="2" name="Text Placeholder 1">
                <a:extLst>
                  <a:ext uri="{FF2B5EF4-FFF2-40B4-BE49-F238E27FC236}">
                    <a16:creationId xmlns:a16="http://schemas.microsoft.com/office/drawing/2014/main" id="{6F1CE668-1AE9-904D-A8A9-6692EC5399AF}"/>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413" t="-2400" b="-6080"/>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B28F5575-13C3-354A-9B84-37F5C3687EFD}"/>
              </a:ext>
            </a:extLst>
          </p:cNvPr>
          <p:cNvSpPr>
            <a:spLocks noGrp="1"/>
          </p:cNvSpPr>
          <p:nvPr>
            <p:ph type="body" sz="quarter" idx="12"/>
          </p:nvPr>
        </p:nvSpPr>
        <p:spPr/>
        <p:txBody>
          <a:bodyPr/>
          <a:lstStyle/>
          <a:p>
            <a:r>
              <a:rPr lang="en-US" dirty="0"/>
              <a:t>Overall statistics for the datasets</a:t>
            </a:r>
          </a:p>
        </p:txBody>
      </p:sp>
      <p:sp>
        <p:nvSpPr>
          <p:cNvPr id="4" name="Title 3">
            <a:extLst>
              <a:ext uri="{FF2B5EF4-FFF2-40B4-BE49-F238E27FC236}">
                <a16:creationId xmlns:a16="http://schemas.microsoft.com/office/drawing/2014/main" id="{13D66C25-0504-184F-86E7-CE7AFC00BFC8}"/>
              </a:ext>
            </a:extLst>
          </p:cNvPr>
          <p:cNvSpPr>
            <a:spLocks noGrp="1"/>
          </p:cNvSpPr>
          <p:nvPr>
            <p:ph type="title"/>
          </p:nvPr>
        </p:nvSpPr>
        <p:spPr/>
        <p:txBody>
          <a:bodyPr/>
          <a:lstStyle/>
          <a:p>
            <a:r>
              <a:rPr lang="en-US" dirty="0"/>
              <a:t>BASIC STATISTICAL ANALYSIS</a:t>
            </a:r>
          </a:p>
        </p:txBody>
      </p:sp>
    </p:spTree>
    <p:extLst>
      <p:ext uri="{BB962C8B-B14F-4D97-AF65-F5344CB8AC3E}">
        <p14:creationId xmlns:p14="http://schemas.microsoft.com/office/powerpoint/2010/main" val="153083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D86C73-C7A4-544E-8458-54AF3A086431}"/>
              </a:ext>
            </a:extLst>
          </p:cNvPr>
          <p:cNvSpPr>
            <a:spLocks noGrp="1"/>
          </p:cNvSpPr>
          <p:nvPr>
            <p:ph type="body" sz="quarter" idx="11"/>
          </p:nvPr>
        </p:nvSpPr>
        <p:spPr/>
        <p:txBody>
          <a:bodyPr/>
          <a:lstStyle/>
          <a:p>
            <a:r>
              <a:rPr lang="en-US" i="1" dirty="0"/>
              <a:t>Tweet-Emotion matrices</a:t>
            </a:r>
            <a:r>
              <a:rPr lang="en-US" b="0" i="1" dirty="0"/>
              <a:t> </a:t>
            </a:r>
            <a:r>
              <a:rPr lang="en-US" dirty="0"/>
              <a:t>for “fake” tweets were far more sparse that those for “real” tweets. The sparsity of a </a:t>
            </a:r>
            <a:r>
              <a:rPr lang="en-US" i="1" dirty="0"/>
              <a:t>Tweet-Emotion matrix </a:t>
            </a:r>
            <a:r>
              <a:rPr lang="en-US" dirty="0"/>
              <a:t>directly relates to the overall number of different emotions being expressed.</a:t>
            </a:r>
          </a:p>
          <a:p>
            <a:r>
              <a:rPr lang="en-US" dirty="0"/>
              <a:t>The 2</a:t>
            </a:r>
            <a:r>
              <a:rPr lang="en-US" baseline="30000" dirty="0"/>
              <a:t>nd</a:t>
            </a:r>
            <a:r>
              <a:rPr lang="en-US" dirty="0"/>
              <a:t> p-Norm, describes the overall emotional intensity for all tweets, while the mean of the row norms describes the average emotional intensity of individual tweets.</a:t>
            </a:r>
          </a:p>
          <a:p>
            <a:r>
              <a:rPr lang="en-US" i="1" u="sng" dirty="0"/>
              <a:t>Additional note</a:t>
            </a:r>
            <a:r>
              <a:rPr lang="en-US" dirty="0"/>
              <a:t>: all models used a 50% baseline, so any accuracy result above 50% validates the hypothesis.</a:t>
            </a:r>
          </a:p>
        </p:txBody>
      </p:sp>
      <p:sp>
        <p:nvSpPr>
          <p:cNvPr id="3" name="Text Placeholder 2">
            <a:extLst>
              <a:ext uri="{FF2B5EF4-FFF2-40B4-BE49-F238E27FC236}">
                <a16:creationId xmlns:a16="http://schemas.microsoft.com/office/drawing/2014/main" id="{1DAE586C-6CED-C241-BFCE-DD41A59A72FA}"/>
              </a:ext>
            </a:extLst>
          </p:cNvPr>
          <p:cNvSpPr>
            <a:spLocks noGrp="1"/>
          </p:cNvSpPr>
          <p:nvPr>
            <p:ph type="body" sz="quarter" idx="12"/>
          </p:nvPr>
        </p:nvSpPr>
        <p:spPr/>
        <p:txBody>
          <a:bodyPr/>
          <a:lstStyle/>
          <a:p>
            <a:r>
              <a:rPr lang="en-US" dirty="0"/>
              <a:t>What do the matrices themselves tell us?</a:t>
            </a:r>
          </a:p>
        </p:txBody>
      </p:sp>
      <p:sp>
        <p:nvSpPr>
          <p:cNvPr id="4" name="Title 3">
            <a:extLst>
              <a:ext uri="{FF2B5EF4-FFF2-40B4-BE49-F238E27FC236}">
                <a16:creationId xmlns:a16="http://schemas.microsoft.com/office/drawing/2014/main" id="{7C412E00-8302-F846-A155-D79E9B96270D}"/>
              </a:ext>
            </a:extLst>
          </p:cNvPr>
          <p:cNvSpPr>
            <a:spLocks noGrp="1"/>
          </p:cNvSpPr>
          <p:nvPr>
            <p:ph type="title"/>
          </p:nvPr>
        </p:nvSpPr>
        <p:spPr/>
        <p:txBody>
          <a:bodyPr/>
          <a:lstStyle/>
          <a:p>
            <a:r>
              <a:rPr lang="en-US" dirty="0"/>
              <a:t>TWEET-EMOTION MATRIX ANALYSIS</a:t>
            </a:r>
          </a:p>
        </p:txBody>
      </p:sp>
    </p:spTree>
    <p:extLst>
      <p:ext uri="{BB962C8B-B14F-4D97-AF65-F5344CB8AC3E}">
        <p14:creationId xmlns:p14="http://schemas.microsoft.com/office/powerpoint/2010/main" val="1034976651"/>
      </p:ext>
    </p:extLst>
  </p:cSld>
  <p:clrMapOvr>
    <a:masterClrMapping/>
  </p:clrMapOvr>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_Template_Std-Solid-ADA" id="{58250419-A696-014C-920F-2FDC89E9E45D}" vid="{4D645913-E4B0-5A41-B00B-CF42673B0609}"/>
    </a:ext>
  </a:extLst>
</a:theme>
</file>

<file path=ppt/theme/theme2.xml><?xml version="1.0" encoding="utf-8"?>
<a:theme xmlns:a="http://schemas.openxmlformats.org/drawingml/2006/main"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_Template_Std-Solid-ADA" id="{58250419-A696-014C-920F-2FDC89E9E45D}" vid="{AD5FD9A5-507E-3C42-8355-7932360C17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TotalTime>
  <Words>1312</Words>
  <Application>Microsoft Macintosh PowerPoint</Application>
  <PresentationFormat>On-screen Show (4:3)</PresentationFormat>
  <Paragraphs>125</Paragraphs>
  <Slides>19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Cambria Math</vt:lpstr>
      <vt:lpstr>Encode Sans Normal Black</vt:lpstr>
      <vt:lpstr>Lucida Grande</vt:lpstr>
      <vt:lpstr>Open Sans</vt:lpstr>
      <vt:lpstr>Open Sans Condensed</vt:lpstr>
      <vt:lpstr>Open Sans Light</vt:lpstr>
      <vt:lpstr>Uni Sans Regular</vt:lpstr>
      <vt:lpstr>Custom Design</vt:lpstr>
      <vt:lpstr>1_Custom Design</vt:lpstr>
      <vt:lpstr>DETECTING “FAKE” TWEETS USING NLP &amp; SENTIMENT ANALYSIS </vt:lpstr>
      <vt:lpstr>THE PROBLEM</vt:lpstr>
      <vt:lpstr>OUR SOLUTION</vt:lpstr>
      <vt:lpstr>THE MODEL</vt:lpstr>
      <vt:lpstr>QUANTIFY MODEL</vt:lpstr>
      <vt:lpstr>DATA SOURCE</vt:lpstr>
      <vt:lpstr>CLEANING</vt:lpstr>
      <vt:lpstr>BASIC STATISTICAL ANALYSIS</vt:lpstr>
      <vt:lpstr>TWEET-EMOTION MATRIX ANALYSIS</vt:lpstr>
      <vt:lpstr>DECSION TREES</vt:lpstr>
      <vt:lpstr>DECISION TREES</vt:lpstr>
      <vt:lpstr>LOGISTIC REGRESSION</vt:lpstr>
      <vt:lpstr>LOGISTIC REGRESSION</vt:lpstr>
      <vt:lpstr>RANDOM FORESTS</vt:lpstr>
      <vt:lpstr>RANDOM FORESTS</vt:lpstr>
      <vt:lpstr>NAÏVE BAYES</vt:lpstr>
      <vt:lpstr>NAÏVE BAYES</vt:lpstr>
      <vt:lpstr>CONCLUSIONS</vt:lpstr>
      <vt:lpstr>MORE CONCLUSIONS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“FAKE” TWEETS USING NLP &amp; SENTIMENT ANALYSIS </dc:title>
  <dc:creator/>
  <cp:lastModifiedBy>Jonathan McFadden</cp:lastModifiedBy>
  <cp:revision>8</cp:revision>
  <cp:lastPrinted>2016-02-10T20:19:12Z</cp:lastPrinted>
  <dcterms:created xsi:type="dcterms:W3CDTF">2017-12-05T22:40:47Z</dcterms:created>
  <dcterms:modified xsi:type="dcterms:W3CDTF">2018-02-22T02:49:44Z</dcterms:modified>
</cp:coreProperties>
</file>