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Click to edit the </a:t>
            </a: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outline text </a:t>
            </a: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format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51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Second </a:t>
            </a: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Outline Level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113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Third </a:t>
            </a: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Outline </a:t>
            </a: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Level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75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Fourth </a:t>
            </a: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Outline </a:t>
            </a: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Level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Fifth </a:t>
            </a: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Outline </a:t>
            </a: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Level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Sixth </a:t>
            </a: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Outlin</a:t>
            </a: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e </a:t>
            </a: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Level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Seve</a:t>
            </a: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nth </a:t>
            </a: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Outli</a:t>
            </a: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ne </a:t>
            </a: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Leve</a:t>
            </a: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l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0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092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0920"/>
          </a:xfrm>
          <a:prstGeom prst="rect">
            <a:avLst/>
          </a:prstGeom>
        </p:spPr>
        <p:txBody>
          <a:bodyPr lIns="0" rIns="0" tIns="0" bIns="0"/>
          <a:p>
            <a:pPr algn="r"/>
            <a:fld id="{DD4CC733-1B0F-4F61-A6A1-44D48268E981}" type="slidenum"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5792EF75-0CD3-4530-A4F7-CB784423BC8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1080000"/>
            <a:ext cx="9071640" cy="17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Forest Cover Analysis</a:t>
            </a:r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504000" y="3168000"/>
            <a:ext cx="9071640" cy="367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Jonathan McFadden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The Problem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Create an accurate big-data/machine-learning model to predict which type of trees will grow best in a certain area based on the conditions of those areas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Determine which features of a given area are most important for determine which type of tree will grow best in each area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The Models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Linear / Logistic Regression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Linear Regression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Logistic Regression with OVR handling of each class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Logistic Regression with multinomial handling of all classes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Decision Trees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Random Forest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Linear/Logistic Regression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Goals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Determine if a relationship existed in the data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Provide a baseline model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Results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</p:txBody>
      </p:sp>
      <p:graphicFrame>
        <p:nvGraphicFramePr>
          <p:cNvPr id="90" name="Table 3"/>
          <p:cNvGraphicFramePr/>
          <p:nvPr/>
        </p:nvGraphicFramePr>
        <p:xfrm>
          <a:off x="951480" y="4012560"/>
          <a:ext cx="8283960" cy="2879280"/>
        </p:xfrm>
        <a:graphic>
          <a:graphicData uri="http://schemas.openxmlformats.org/drawingml/2006/table">
            <a:tbl>
              <a:tblPr/>
              <a:tblGrid>
                <a:gridCol w="1656000"/>
                <a:gridCol w="1656000"/>
                <a:gridCol w="1656000"/>
                <a:gridCol w="1656000"/>
                <a:gridCol w="1659960"/>
              </a:tblGrid>
              <a:tr h="719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Training Mean Accuracy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Training MSE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Testing Mean Accuracy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Testing MSE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Linear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0.4006 (R^2)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2.3952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0.4214 (R^2)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2.3257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Logistic w/ OVR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0.6719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2.9991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0.6711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2.8735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07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Logistic w/ Multinomial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0.6721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3.0791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0.6653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3.2866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Decision Trees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MUCH better than Linear/Logistic Regression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Determined that </a:t>
            </a:r>
            <a:r>
              <a:rPr b="1" i="1" lang="en-US" sz="3200" spc="-1" strike="noStrike">
                <a:latin typeface="Arial"/>
              </a:rPr>
              <a:t>Elevation</a:t>
            </a:r>
            <a:r>
              <a:rPr b="0" lang="en-US" sz="3200" spc="-1" strike="noStrike">
                <a:latin typeface="Arial"/>
              </a:rPr>
              <a:t> was the </a:t>
            </a:r>
            <a:r>
              <a:rPr b="0" i="1" lang="en-US" sz="3200" spc="-1" strike="noStrike">
                <a:latin typeface="Arial"/>
              </a:rPr>
              <a:t>most</a:t>
            </a:r>
            <a:r>
              <a:rPr b="0" lang="en-US" sz="3200" spc="-1" strike="noStrike">
                <a:latin typeface="Arial"/>
              </a:rPr>
              <a:t> important determining feature.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Provided a better model with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Mean Accuracy: 0.8078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MSE: 1.7571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Plot of 3-level Decision Tree on next slide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Decision Tree (plots)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503640" y="2879640"/>
            <a:ext cx="9071640" cy="2162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Random Forest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Outperformed Decision Trees by &gt; 50%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Mean Accuracy: 0.7848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MSE: 1.0044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Quantized feature importances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Elevation: 0.2264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Horiz. Dist. To Roadways: 0.0918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Horiz. Dist. To Fire Points: 0.0728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Horiz. Dist. To Hydrology: 0.0631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Vert. Dist. To Hydrology: 0.0539 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Ra</a:t>
            </a:r>
            <a:r>
              <a:rPr b="0" lang="en-US" sz="4400" spc="-1" strike="noStrike">
                <a:latin typeface="Arial"/>
              </a:rPr>
              <a:t>nd</a:t>
            </a:r>
            <a:r>
              <a:rPr b="0" lang="en-US" sz="4400" spc="-1" strike="noStrike">
                <a:latin typeface="Arial"/>
              </a:rPr>
              <a:t>om </a:t>
            </a:r>
            <a:r>
              <a:rPr b="0" lang="en-US" sz="4400" spc="-1" strike="noStrike">
                <a:latin typeface="Arial"/>
              </a:rPr>
              <a:t>For</a:t>
            </a:r>
            <a:r>
              <a:rPr b="0" lang="en-US" sz="4400" spc="-1" strike="noStrike">
                <a:latin typeface="Arial"/>
              </a:rPr>
              <a:t>est </a:t>
            </a:r>
            <a:r>
              <a:rPr b="0" lang="en-US" sz="4400" spc="-1" strike="noStrike">
                <a:latin typeface="Arial"/>
              </a:rPr>
              <a:t>Gr</a:t>
            </a:r>
            <a:r>
              <a:rPr b="0" lang="en-US" sz="4400" spc="-1" strike="noStrike">
                <a:latin typeface="Arial"/>
              </a:rPr>
              <a:t>ap</a:t>
            </a:r>
            <a:r>
              <a:rPr b="0" lang="en-US" sz="4400" spc="-1" strike="noStrike">
                <a:latin typeface="Arial"/>
              </a:rPr>
              <a:t>hs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524880" y="1768680"/>
            <a:ext cx="4384440" cy="4384440"/>
          </a:xfrm>
          <a:prstGeom prst="rect">
            <a:avLst/>
          </a:prstGeom>
          <a:ln>
            <a:noFill/>
          </a:ln>
        </p:spPr>
      </p:pic>
      <p:pic>
        <p:nvPicPr>
          <p:cNvPr id="99" name="" descr=""/>
          <p:cNvPicPr/>
          <p:nvPr/>
        </p:nvPicPr>
        <p:blipFill>
          <a:blip r:embed="rId2"/>
          <a:stretch/>
        </p:blipFill>
        <p:spPr>
          <a:xfrm>
            <a:off x="5173560" y="1768680"/>
            <a:ext cx="4384440" cy="4384440"/>
          </a:xfrm>
          <a:prstGeom prst="rect">
            <a:avLst/>
          </a:prstGeom>
          <a:ln>
            <a:noFill/>
          </a:ln>
        </p:spPr>
      </p:pic>
      <p:sp>
        <p:nvSpPr>
          <p:cNvPr id="100" name="TextShape 2"/>
          <p:cNvSpPr txBox="1"/>
          <p:nvPr/>
        </p:nvSpPr>
        <p:spPr>
          <a:xfrm>
            <a:off x="1097280" y="5981400"/>
            <a:ext cx="3383280" cy="87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800" spc="-1" strike="noStrike">
                <a:latin typeface="Arial"/>
              </a:rPr>
              <a:t>Random Forest Importances Graph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1" name="TextShape 3"/>
          <p:cNvSpPr txBox="1"/>
          <p:nvPr/>
        </p:nvSpPr>
        <p:spPr>
          <a:xfrm>
            <a:off x="5760720" y="5943600"/>
            <a:ext cx="3383280" cy="87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800" spc="-1" strike="noStrike">
                <a:latin typeface="Arial"/>
              </a:rPr>
              <a:t>Singular Values from SVD Graph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2019-06-04T21:34:54Z</dcterms:created>
  <dc:creator/>
  <dc:description/>
  <dc:language>en-US</dc:language>
  <cp:lastModifiedBy/>
  <dcterms:modified xsi:type="dcterms:W3CDTF">2019-06-04T22:01:56Z</dcterms:modified>
  <cp:revision>2</cp:revision>
  <dc:subject/>
  <dc:title>Blueprint Plans</dc:title>
</cp:coreProperties>
</file>