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3" r:id="rId6"/>
    <p:sldId id="260" r:id="rId7"/>
    <p:sldId id="261"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160EA64-D806-43AC-9DF2-F8C432F32B4C}" type="datetimeFigureOut">
              <a:rPr lang="en-US" smtClean="0"/>
              <a:t>11/13/2018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637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5395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7840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9954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0491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3747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02013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3650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0543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19008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42B0DB6-F5C7-45FB-8CF3-31B45F9C2DAC}" type="datetimeFigureOut">
              <a:rPr lang="en-US" smtClean="0"/>
              <a:t>11/13/2018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0657542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160EA64-D806-43AC-9DF2-F8C432F32B4C}" type="datetimeFigureOut">
              <a:rPr lang="en-US" smtClean="0"/>
              <a:t>11/13/2018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3450476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8833-3CEA-4D6D-B4E5-BEF741FD0450}"/>
              </a:ext>
            </a:extLst>
          </p:cNvPr>
          <p:cNvSpPr>
            <a:spLocks noGrp="1"/>
          </p:cNvSpPr>
          <p:nvPr>
            <p:ph type="ctrTitle"/>
          </p:nvPr>
        </p:nvSpPr>
        <p:spPr/>
        <p:txBody>
          <a:bodyPr/>
          <a:lstStyle/>
          <a:p>
            <a:r>
              <a:rPr lang="en-GB" dirty="0"/>
              <a:t>Machine Learning Capstone</a:t>
            </a:r>
          </a:p>
        </p:txBody>
      </p:sp>
      <p:sp>
        <p:nvSpPr>
          <p:cNvPr id="3" name="Subtitle 2">
            <a:extLst>
              <a:ext uri="{FF2B5EF4-FFF2-40B4-BE49-F238E27FC236}">
                <a16:creationId xmlns:a16="http://schemas.microsoft.com/office/drawing/2014/main" id="{70B1A6F1-2A11-446A-83B8-DB5013069A1F}"/>
              </a:ext>
            </a:extLst>
          </p:cNvPr>
          <p:cNvSpPr>
            <a:spLocks noGrp="1"/>
          </p:cNvSpPr>
          <p:nvPr>
            <p:ph type="subTitle" idx="1"/>
          </p:nvPr>
        </p:nvSpPr>
        <p:spPr/>
        <p:txBody>
          <a:bodyPr>
            <a:normAutofit lnSpcReduction="10000"/>
          </a:bodyPr>
          <a:lstStyle/>
          <a:p>
            <a:r>
              <a:rPr lang="en-GB" dirty="0"/>
              <a:t>Machine Learning Fundamentals</a:t>
            </a:r>
          </a:p>
          <a:p>
            <a:r>
              <a:rPr lang="en-GB" dirty="0"/>
              <a:t>Gordon McFadzean</a:t>
            </a:r>
          </a:p>
          <a:p>
            <a:r>
              <a:rPr lang="en-GB" dirty="0"/>
              <a:t>13/11/2018</a:t>
            </a:r>
          </a:p>
        </p:txBody>
      </p:sp>
    </p:spTree>
    <p:extLst>
      <p:ext uri="{BB962C8B-B14F-4D97-AF65-F5344CB8AC3E}">
        <p14:creationId xmlns:p14="http://schemas.microsoft.com/office/powerpoint/2010/main" val="355004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AC0B-BCAC-48EB-84AE-1A59CC9F3A22}"/>
              </a:ext>
            </a:extLst>
          </p:cNvPr>
          <p:cNvSpPr>
            <a:spLocks noGrp="1"/>
          </p:cNvSpPr>
          <p:nvPr>
            <p:ph type="title"/>
          </p:nvPr>
        </p:nvSpPr>
        <p:spPr/>
        <p:txBody>
          <a:bodyPr/>
          <a:lstStyle/>
          <a:p>
            <a:r>
              <a:rPr lang="en-GB" dirty="0"/>
              <a:t>Regression comparison</a:t>
            </a:r>
          </a:p>
        </p:txBody>
      </p:sp>
      <p:graphicFrame>
        <p:nvGraphicFramePr>
          <p:cNvPr id="5" name="Content Placeholder 4">
            <a:extLst>
              <a:ext uri="{FF2B5EF4-FFF2-40B4-BE49-F238E27FC236}">
                <a16:creationId xmlns:a16="http://schemas.microsoft.com/office/drawing/2014/main" id="{52F644F5-CF61-4729-9FF0-3815C45D2E7C}"/>
              </a:ext>
            </a:extLst>
          </p:cNvPr>
          <p:cNvGraphicFramePr>
            <a:graphicFrameLocks noGrp="1"/>
          </p:cNvGraphicFramePr>
          <p:nvPr>
            <p:ph idx="1"/>
            <p:extLst>
              <p:ext uri="{D42A27DB-BD31-4B8C-83A1-F6EECF244321}">
                <p14:modId xmlns:p14="http://schemas.microsoft.com/office/powerpoint/2010/main" val="3180588534"/>
              </p:ext>
            </p:extLst>
          </p:nvPr>
        </p:nvGraphicFramePr>
        <p:xfrm>
          <a:off x="1371600" y="789709"/>
          <a:ext cx="4613564" cy="1656080"/>
        </p:xfrm>
        <a:graphic>
          <a:graphicData uri="http://schemas.openxmlformats.org/drawingml/2006/table">
            <a:tbl>
              <a:tblPr firstRow="1" bandRow="1">
                <a:tableStyleId>{5C22544A-7EE6-4342-B048-85BDC9FD1C3A}</a:tableStyleId>
              </a:tblPr>
              <a:tblGrid>
                <a:gridCol w="1187386">
                  <a:extLst>
                    <a:ext uri="{9D8B030D-6E8A-4147-A177-3AD203B41FA5}">
                      <a16:colId xmlns:a16="http://schemas.microsoft.com/office/drawing/2014/main" val="1503605804"/>
                    </a:ext>
                  </a:extLst>
                </a:gridCol>
                <a:gridCol w="1713089">
                  <a:extLst>
                    <a:ext uri="{9D8B030D-6E8A-4147-A177-3AD203B41FA5}">
                      <a16:colId xmlns:a16="http://schemas.microsoft.com/office/drawing/2014/main" val="1142211836"/>
                    </a:ext>
                  </a:extLst>
                </a:gridCol>
                <a:gridCol w="1713089">
                  <a:extLst>
                    <a:ext uri="{9D8B030D-6E8A-4147-A177-3AD203B41FA5}">
                      <a16:colId xmlns:a16="http://schemas.microsoft.com/office/drawing/2014/main" val="2451908242"/>
                    </a:ext>
                  </a:extLst>
                </a:gridCol>
              </a:tblGrid>
              <a:tr h="370840">
                <a:tc>
                  <a:txBody>
                    <a:bodyPr/>
                    <a:lstStyle/>
                    <a:p>
                      <a:endParaRPr lang="en-GB" dirty="0"/>
                    </a:p>
                  </a:txBody>
                  <a:tcPr/>
                </a:tc>
                <a:tc>
                  <a:txBody>
                    <a:bodyPr/>
                    <a:lstStyle/>
                    <a:p>
                      <a:r>
                        <a:rPr lang="en-GB" dirty="0"/>
                        <a:t>Linear Regression</a:t>
                      </a:r>
                    </a:p>
                  </a:txBody>
                  <a:tcPr/>
                </a:tc>
                <a:tc>
                  <a:txBody>
                    <a:bodyPr/>
                    <a:lstStyle/>
                    <a:p>
                      <a:r>
                        <a:rPr lang="en-GB" dirty="0"/>
                        <a:t>K Nearest Neighbours Regression</a:t>
                      </a:r>
                    </a:p>
                  </a:txBody>
                  <a:tcPr/>
                </a:tc>
                <a:extLst>
                  <a:ext uri="{0D108BD9-81ED-4DB2-BD59-A6C34878D82A}">
                    <a16:rowId xmlns:a16="http://schemas.microsoft.com/office/drawing/2014/main" val="1405382215"/>
                  </a:ext>
                </a:extLst>
              </a:tr>
              <a:tr h="370840">
                <a:tc>
                  <a:txBody>
                    <a:bodyPr/>
                    <a:lstStyle/>
                    <a:p>
                      <a:r>
                        <a:rPr lang="en-GB" dirty="0"/>
                        <a:t>R</a:t>
                      </a:r>
                      <a:r>
                        <a:rPr lang="en-GB" baseline="30000" dirty="0"/>
                        <a:t>2</a:t>
                      </a:r>
                    </a:p>
                  </a:txBody>
                  <a:tcPr/>
                </a:tc>
                <a:tc>
                  <a:txBody>
                    <a:bodyPr/>
                    <a:lstStyle/>
                    <a:p>
                      <a:r>
                        <a:rPr lang="en-GB" dirty="0"/>
                        <a:t>14%</a:t>
                      </a:r>
                    </a:p>
                  </a:txBody>
                  <a:tcPr/>
                </a:tc>
                <a:tc>
                  <a:txBody>
                    <a:bodyPr/>
                    <a:lstStyle/>
                    <a:p>
                      <a:r>
                        <a:rPr lang="en-GB" dirty="0"/>
                        <a:t>11%</a:t>
                      </a:r>
                    </a:p>
                  </a:txBody>
                  <a:tcPr/>
                </a:tc>
                <a:extLst>
                  <a:ext uri="{0D108BD9-81ED-4DB2-BD59-A6C34878D82A}">
                    <a16:rowId xmlns:a16="http://schemas.microsoft.com/office/drawing/2014/main" val="1471748401"/>
                  </a:ext>
                </a:extLst>
              </a:tr>
              <a:tr h="370840">
                <a:tc>
                  <a:txBody>
                    <a:bodyPr/>
                    <a:lstStyle/>
                    <a:p>
                      <a:r>
                        <a:rPr lang="en-GB" dirty="0"/>
                        <a:t>Run time</a:t>
                      </a:r>
                    </a:p>
                  </a:txBody>
                  <a:tcPr/>
                </a:tc>
                <a:tc>
                  <a:txBody>
                    <a:bodyPr/>
                    <a:lstStyle/>
                    <a:p>
                      <a:r>
                        <a:rPr lang="en-GB" dirty="0"/>
                        <a:t>0.01s</a:t>
                      </a:r>
                    </a:p>
                  </a:txBody>
                  <a:tcPr/>
                </a:tc>
                <a:tc>
                  <a:txBody>
                    <a:bodyPr/>
                    <a:lstStyle/>
                    <a:p>
                      <a:r>
                        <a:rPr lang="en-GB" dirty="0"/>
                        <a:t>0.35s</a:t>
                      </a:r>
                    </a:p>
                  </a:txBody>
                  <a:tcPr/>
                </a:tc>
                <a:extLst>
                  <a:ext uri="{0D108BD9-81ED-4DB2-BD59-A6C34878D82A}">
                    <a16:rowId xmlns:a16="http://schemas.microsoft.com/office/drawing/2014/main" val="2921305786"/>
                  </a:ext>
                </a:extLst>
              </a:tr>
            </a:tbl>
          </a:graphicData>
        </a:graphic>
      </p:graphicFrame>
      <p:sp>
        <p:nvSpPr>
          <p:cNvPr id="4" name="Text Placeholder 3">
            <a:extLst>
              <a:ext uri="{FF2B5EF4-FFF2-40B4-BE49-F238E27FC236}">
                <a16:creationId xmlns:a16="http://schemas.microsoft.com/office/drawing/2014/main" id="{674DACA9-FEC3-4702-B331-81348F39FA4C}"/>
              </a:ext>
            </a:extLst>
          </p:cNvPr>
          <p:cNvSpPr>
            <a:spLocks noGrp="1"/>
          </p:cNvSpPr>
          <p:nvPr>
            <p:ph type="body" sz="half" idx="2"/>
          </p:nvPr>
        </p:nvSpPr>
        <p:spPr/>
        <p:txBody>
          <a:bodyPr/>
          <a:lstStyle/>
          <a:p>
            <a:r>
              <a:rPr lang="en-GB" dirty="0"/>
              <a:t>Two regression algorithms were used to compare the mapped “education code” against a number of factors – age, income, length of essays, the number of times essays mention books or reading, and a number of factors relating to lifestyle including how much they drink, smoke, take drugs, and whether they’re vegetarian or vegan.</a:t>
            </a:r>
          </a:p>
          <a:p>
            <a:endParaRPr lang="en-GB" dirty="0"/>
          </a:p>
        </p:txBody>
      </p:sp>
      <p:sp>
        <p:nvSpPr>
          <p:cNvPr id="7" name="Content Placeholder 2">
            <a:extLst>
              <a:ext uri="{FF2B5EF4-FFF2-40B4-BE49-F238E27FC236}">
                <a16:creationId xmlns:a16="http://schemas.microsoft.com/office/drawing/2014/main" id="{9312EA77-D4A6-4F3A-AC5F-08E55108B028}"/>
              </a:ext>
            </a:extLst>
          </p:cNvPr>
          <p:cNvSpPr txBox="1">
            <a:spLocks/>
          </p:cNvSpPr>
          <p:nvPr/>
        </p:nvSpPr>
        <p:spPr>
          <a:xfrm>
            <a:off x="762000" y="3200401"/>
            <a:ext cx="6096000" cy="3442368"/>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r>
              <a:rPr lang="en-GB" dirty="0"/>
              <a:t>Both these models do very poorly at predicting age, especially the k nearest neighbours regression model which actually has a negative R</a:t>
            </a:r>
            <a:r>
              <a:rPr lang="en-GB" baseline="30000" dirty="0"/>
              <a:t>2</a:t>
            </a:r>
            <a:r>
              <a:rPr lang="en-GB" dirty="0"/>
              <a:t>.</a:t>
            </a:r>
          </a:p>
          <a:p>
            <a:r>
              <a:rPr lang="en-GB" dirty="0"/>
              <a:t>However, the data set does not be particularly well suited to simple regression analysis – most of the answers are categorical. More continuous data (e.g. BMI instead of body type, or “years in education” instead of education status) would facilitate more comprehensive regression analyses.</a:t>
            </a:r>
          </a:p>
        </p:txBody>
      </p:sp>
    </p:spTree>
    <p:extLst>
      <p:ext uri="{BB962C8B-B14F-4D97-AF65-F5344CB8AC3E}">
        <p14:creationId xmlns:p14="http://schemas.microsoft.com/office/powerpoint/2010/main" val="57666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4501-A896-43F0-91BA-CC048C8813FE}"/>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8AF6A4B-5C3A-48DA-92FB-843B930DCD05}"/>
              </a:ext>
            </a:extLst>
          </p:cNvPr>
          <p:cNvSpPr>
            <a:spLocks noGrp="1"/>
          </p:cNvSpPr>
          <p:nvPr>
            <p:ph idx="1"/>
          </p:nvPr>
        </p:nvSpPr>
        <p:spPr>
          <a:xfrm>
            <a:off x="762000" y="761999"/>
            <a:ext cx="6096000" cy="5624945"/>
          </a:xfrm>
        </p:spPr>
        <p:txBody>
          <a:bodyPr>
            <a:normAutofit fontScale="92500" lnSpcReduction="10000"/>
          </a:bodyPr>
          <a:lstStyle/>
          <a:p>
            <a:r>
              <a:rPr lang="en-GB" dirty="0"/>
              <a:t>With an accuracy of over 50%, the answer for the first question appears to be yes. More quantitative data could probably help to improve this classification (e.g. “number of drinks per week”).</a:t>
            </a:r>
          </a:p>
          <a:p>
            <a:r>
              <a:rPr lang="en-GB" dirty="0"/>
              <a:t>For the second, the models were not able to answer the question – the categorical data does not seem particularly well suited to these types of regression predictions. More complex analysis of the essay responses (natural language processing) could potentially allow for more complex models to be studied.</a:t>
            </a:r>
          </a:p>
          <a:p>
            <a:pPr lvl="1">
              <a:buFont typeface="Arial" panose="020B0604020202020204" pitchFamily="34" charset="0"/>
              <a:buChar char="•"/>
            </a:pPr>
            <a:endParaRPr lang="en-GB" dirty="0"/>
          </a:p>
        </p:txBody>
      </p:sp>
      <p:sp>
        <p:nvSpPr>
          <p:cNvPr id="4" name="Text Placeholder 3">
            <a:extLst>
              <a:ext uri="{FF2B5EF4-FFF2-40B4-BE49-F238E27FC236}">
                <a16:creationId xmlns:a16="http://schemas.microsoft.com/office/drawing/2014/main" id="{6A38E287-FA37-4B6D-94D6-AF823CBFDE5D}"/>
              </a:ext>
            </a:extLst>
          </p:cNvPr>
          <p:cNvSpPr>
            <a:spLocks noGrp="1"/>
          </p:cNvSpPr>
          <p:nvPr>
            <p:ph type="body" sz="half" idx="2"/>
          </p:nvPr>
        </p:nvSpPr>
        <p:spPr/>
        <p:txBody>
          <a:bodyPr/>
          <a:lstStyle/>
          <a:p>
            <a:pPr marL="0" lvl="1"/>
            <a:r>
              <a:rPr lang="en-GB" sz="1800" dirty="0">
                <a:solidFill>
                  <a:srgbClr val="262626"/>
                </a:solidFill>
              </a:rPr>
              <a:t>Is there a link between certain answers relating to life style (diet, drinking etc) and body type?</a:t>
            </a:r>
          </a:p>
          <a:p>
            <a:pPr marL="0" lvl="1"/>
            <a:r>
              <a:rPr lang="en-GB" sz="1800" dirty="0">
                <a:solidFill>
                  <a:srgbClr val="262626"/>
                </a:solidFill>
              </a:rPr>
              <a:t>Can information about people, including their education, income, and how they answered the essay questions, be used to predict their age?</a:t>
            </a:r>
          </a:p>
          <a:p>
            <a:endParaRPr lang="en-GB" dirty="0"/>
          </a:p>
        </p:txBody>
      </p:sp>
    </p:spTree>
    <p:extLst>
      <p:ext uri="{BB962C8B-B14F-4D97-AF65-F5344CB8AC3E}">
        <p14:creationId xmlns:p14="http://schemas.microsoft.com/office/powerpoint/2010/main" val="12226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A276-47B7-47F9-8FFD-D2489B6BA7BD}"/>
              </a:ext>
            </a:extLst>
          </p:cNvPr>
          <p:cNvSpPr>
            <a:spLocks noGrp="1"/>
          </p:cNvSpPr>
          <p:nvPr>
            <p:ph type="title"/>
          </p:nvPr>
        </p:nvSpPr>
        <p:spPr/>
        <p:txBody>
          <a:bodyPr/>
          <a:lstStyle/>
          <a:p>
            <a:r>
              <a:rPr lang="en-GB" dirty="0"/>
              <a:t>Income</a:t>
            </a:r>
          </a:p>
        </p:txBody>
      </p:sp>
      <p:sp>
        <p:nvSpPr>
          <p:cNvPr id="3" name="Content Placeholder 2">
            <a:extLst>
              <a:ext uri="{FF2B5EF4-FFF2-40B4-BE49-F238E27FC236}">
                <a16:creationId xmlns:a16="http://schemas.microsoft.com/office/drawing/2014/main" id="{6FB3B7B9-5110-4E7F-A618-32C00B62B0A8}"/>
              </a:ext>
            </a:extLst>
          </p:cNvPr>
          <p:cNvSpPr>
            <a:spLocks noGrp="1"/>
          </p:cNvSpPr>
          <p:nvPr>
            <p:ph idx="1"/>
          </p:nvPr>
        </p:nvSpPr>
        <p:spPr/>
        <p:txBody>
          <a:bodyPr/>
          <a:lstStyle/>
          <a:p>
            <a:endParaRPr lang="en-GB" dirty="0"/>
          </a:p>
        </p:txBody>
      </p:sp>
      <p:sp>
        <p:nvSpPr>
          <p:cNvPr id="4" name="Text Placeholder 3">
            <a:extLst>
              <a:ext uri="{FF2B5EF4-FFF2-40B4-BE49-F238E27FC236}">
                <a16:creationId xmlns:a16="http://schemas.microsoft.com/office/drawing/2014/main" id="{00081568-AC5A-46A2-8AC5-40B9A7F028F3}"/>
              </a:ext>
            </a:extLst>
          </p:cNvPr>
          <p:cNvSpPr>
            <a:spLocks noGrp="1"/>
          </p:cNvSpPr>
          <p:nvPr>
            <p:ph type="body" sz="half" idx="2"/>
          </p:nvPr>
        </p:nvSpPr>
        <p:spPr/>
        <p:txBody>
          <a:bodyPr>
            <a:normAutofit lnSpcReduction="10000"/>
          </a:bodyPr>
          <a:lstStyle/>
          <a:p>
            <a:r>
              <a:rPr lang="en-GB" dirty="0"/>
              <a:t>The income data does not appear to be “continuous” – it looks like users are prompted to select the income from a dropdown which is closest to their own.</a:t>
            </a:r>
          </a:p>
          <a:p>
            <a:endParaRPr lang="en-GB" dirty="0"/>
          </a:p>
          <a:p>
            <a:r>
              <a:rPr lang="en-GB" dirty="0"/>
              <a:t>In addition, the vast majority of users – almost 48,000 – have a value of -1 for income, which seems to be a null entry.</a:t>
            </a:r>
          </a:p>
        </p:txBody>
      </p:sp>
      <p:pic>
        <p:nvPicPr>
          <p:cNvPr id="5" name="Picture 4">
            <a:extLst>
              <a:ext uri="{FF2B5EF4-FFF2-40B4-BE49-F238E27FC236}">
                <a16:creationId xmlns:a16="http://schemas.microsoft.com/office/drawing/2014/main" id="{59F86BB2-6838-4FF4-BE38-4B28779B4EA5}"/>
              </a:ext>
            </a:extLst>
          </p:cNvPr>
          <p:cNvPicPr>
            <a:picLocks noChangeAspect="1"/>
          </p:cNvPicPr>
          <p:nvPr/>
        </p:nvPicPr>
        <p:blipFill>
          <a:blip r:embed="rId2"/>
          <a:stretch>
            <a:fillRect/>
          </a:stretch>
        </p:blipFill>
        <p:spPr>
          <a:xfrm>
            <a:off x="947737" y="981075"/>
            <a:ext cx="5724525" cy="4133850"/>
          </a:xfrm>
          <a:prstGeom prst="rect">
            <a:avLst/>
          </a:prstGeom>
        </p:spPr>
      </p:pic>
    </p:spTree>
    <p:extLst>
      <p:ext uri="{BB962C8B-B14F-4D97-AF65-F5344CB8AC3E}">
        <p14:creationId xmlns:p14="http://schemas.microsoft.com/office/powerpoint/2010/main" val="280342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A276-47B7-47F9-8FFD-D2489B6BA7BD}"/>
              </a:ext>
            </a:extLst>
          </p:cNvPr>
          <p:cNvSpPr>
            <a:spLocks noGrp="1"/>
          </p:cNvSpPr>
          <p:nvPr>
            <p:ph type="title"/>
          </p:nvPr>
        </p:nvSpPr>
        <p:spPr/>
        <p:txBody>
          <a:bodyPr/>
          <a:lstStyle/>
          <a:p>
            <a:r>
              <a:rPr lang="en-GB" dirty="0"/>
              <a:t>Total essay length</a:t>
            </a:r>
          </a:p>
        </p:txBody>
      </p:sp>
      <p:sp>
        <p:nvSpPr>
          <p:cNvPr id="3" name="Content Placeholder 2">
            <a:extLst>
              <a:ext uri="{FF2B5EF4-FFF2-40B4-BE49-F238E27FC236}">
                <a16:creationId xmlns:a16="http://schemas.microsoft.com/office/drawing/2014/main" id="{6FB3B7B9-5110-4E7F-A618-32C00B62B0A8}"/>
              </a:ext>
            </a:extLst>
          </p:cNvPr>
          <p:cNvSpPr>
            <a:spLocks noGrp="1"/>
          </p:cNvSpPr>
          <p:nvPr>
            <p:ph idx="1"/>
          </p:nvPr>
        </p:nvSpPr>
        <p:spPr/>
        <p:txBody>
          <a:bodyPr/>
          <a:lstStyle/>
          <a:p>
            <a:endParaRPr lang="en-GB" dirty="0"/>
          </a:p>
        </p:txBody>
      </p:sp>
      <p:sp>
        <p:nvSpPr>
          <p:cNvPr id="4" name="Text Placeholder 3">
            <a:extLst>
              <a:ext uri="{FF2B5EF4-FFF2-40B4-BE49-F238E27FC236}">
                <a16:creationId xmlns:a16="http://schemas.microsoft.com/office/drawing/2014/main" id="{00081568-AC5A-46A2-8AC5-40B9A7F028F3}"/>
              </a:ext>
            </a:extLst>
          </p:cNvPr>
          <p:cNvSpPr>
            <a:spLocks noGrp="1"/>
          </p:cNvSpPr>
          <p:nvPr>
            <p:ph type="body" sz="half" idx="2"/>
          </p:nvPr>
        </p:nvSpPr>
        <p:spPr/>
        <p:txBody>
          <a:bodyPr/>
          <a:lstStyle/>
          <a:p>
            <a:r>
              <a:rPr lang="en-GB" dirty="0"/>
              <a:t>Most users write about 2000 characters in their essay response. There is a large spike at 0 – some people choose not to write anything!</a:t>
            </a:r>
          </a:p>
        </p:txBody>
      </p:sp>
      <p:pic>
        <p:nvPicPr>
          <p:cNvPr id="6" name="Picture 5">
            <a:extLst>
              <a:ext uri="{FF2B5EF4-FFF2-40B4-BE49-F238E27FC236}">
                <a16:creationId xmlns:a16="http://schemas.microsoft.com/office/drawing/2014/main" id="{C39096A9-AEA8-4B15-AD8F-326944E60705}"/>
              </a:ext>
            </a:extLst>
          </p:cNvPr>
          <p:cNvPicPr>
            <a:picLocks noChangeAspect="1"/>
          </p:cNvPicPr>
          <p:nvPr/>
        </p:nvPicPr>
        <p:blipFill>
          <a:blip r:embed="rId2"/>
          <a:stretch>
            <a:fillRect/>
          </a:stretch>
        </p:blipFill>
        <p:spPr>
          <a:xfrm>
            <a:off x="971550" y="971550"/>
            <a:ext cx="5676900" cy="4152900"/>
          </a:xfrm>
          <a:prstGeom prst="rect">
            <a:avLst/>
          </a:prstGeom>
        </p:spPr>
      </p:pic>
    </p:spTree>
    <p:extLst>
      <p:ext uri="{BB962C8B-B14F-4D97-AF65-F5344CB8AC3E}">
        <p14:creationId xmlns:p14="http://schemas.microsoft.com/office/powerpoint/2010/main" val="3617936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A276-47B7-47F9-8FFD-D2489B6BA7BD}"/>
              </a:ext>
            </a:extLst>
          </p:cNvPr>
          <p:cNvSpPr>
            <a:spLocks noGrp="1"/>
          </p:cNvSpPr>
          <p:nvPr>
            <p:ph type="title"/>
          </p:nvPr>
        </p:nvSpPr>
        <p:spPr/>
        <p:txBody>
          <a:bodyPr/>
          <a:lstStyle/>
          <a:p>
            <a:r>
              <a:rPr lang="en-GB" dirty="0"/>
              <a:t>Essays mentions of books and reading</a:t>
            </a:r>
          </a:p>
        </p:txBody>
      </p:sp>
      <p:sp>
        <p:nvSpPr>
          <p:cNvPr id="3" name="Content Placeholder 2">
            <a:extLst>
              <a:ext uri="{FF2B5EF4-FFF2-40B4-BE49-F238E27FC236}">
                <a16:creationId xmlns:a16="http://schemas.microsoft.com/office/drawing/2014/main" id="{6FB3B7B9-5110-4E7F-A618-32C00B62B0A8}"/>
              </a:ext>
            </a:extLst>
          </p:cNvPr>
          <p:cNvSpPr>
            <a:spLocks noGrp="1"/>
          </p:cNvSpPr>
          <p:nvPr>
            <p:ph idx="1"/>
          </p:nvPr>
        </p:nvSpPr>
        <p:spPr/>
        <p:txBody>
          <a:bodyPr/>
          <a:lstStyle/>
          <a:p>
            <a:endParaRPr lang="en-GB" dirty="0"/>
          </a:p>
        </p:txBody>
      </p:sp>
      <p:sp>
        <p:nvSpPr>
          <p:cNvPr id="4" name="Text Placeholder 3">
            <a:extLst>
              <a:ext uri="{FF2B5EF4-FFF2-40B4-BE49-F238E27FC236}">
                <a16:creationId xmlns:a16="http://schemas.microsoft.com/office/drawing/2014/main" id="{00081568-AC5A-46A2-8AC5-40B9A7F028F3}"/>
              </a:ext>
            </a:extLst>
          </p:cNvPr>
          <p:cNvSpPr>
            <a:spLocks noGrp="1"/>
          </p:cNvSpPr>
          <p:nvPr>
            <p:ph type="body" sz="half" idx="2"/>
          </p:nvPr>
        </p:nvSpPr>
        <p:spPr/>
        <p:txBody>
          <a:bodyPr/>
          <a:lstStyle/>
          <a:p>
            <a:r>
              <a:rPr lang="en-GB" dirty="0"/>
              <a:t>This was used by counting the number of types the string “book” or “read” appeared across all of a user’s essays.</a:t>
            </a:r>
          </a:p>
        </p:txBody>
      </p:sp>
      <p:pic>
        <p:nvPicPr>
          <p:cNvPr id="5" name="Picture 4">
            <a:extLst>
              <a:ext uri="{FF2B5EF4-FFF2-40B4-BE49-F238E27FC236}">
                <a16:creationId xmlns:a16="http://schemas.microsoft.com/office/drawing/2014/main" id="{30832C33-CA67-4588-9668-793DC3989C69}"/>
              </a:ext>
            </a:extLst>
          </p:cNvPr>
          <p:cNvPicPr>
            <a:picLocks noChangeAspect="1"/>
          </p:cNvPicPr>
          <p:nvPr/>
        </p:nvPicPr>
        <p:blipFill>
          <a:blip r:embed="rId2"/>
          <a:stretch>
            <a:fillRect/>
          </a:stretch>
        </p:blipFill>
        <p:spPr>
          <a:xfrm>
            <a:off x="981075" y="1228725"/>
            <a:ext cx="5657850" cy="4105275"/>
          </a:xfrm>
          <a:prstGeom prst="rect">
            <a:avLst/>
          </a:prstGeom>
        </p:spPr>
      </p:pic>
    </p:spTree>
    <p:extLst>
      <p:ext uri="{BB962C8B-B14F-4D97-AF65-F5344CB8AC3E}">
        <p14:creationId xmlns:p14="http://schemas.microsoft.com/office/powerpoint/2010/main" val="21548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4501-A896-43F0-91BA-CC048C8813F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78AF6A4B-5C3A-48DA-92FB-843B930DCD05}"/>
              </a:ext>
            </a:extLst>
          </p:cNvPr>
          <p:cNvSpPr>
            <a:spLocks noGrp="1"/>
          </p:cNvSpPr>
          <p:nvPr>
            <p:ph idx="1"/>
          </p:nvPr>
        </p:nvSpPr>
        <p:spPr/>
        <p:txBody>
          <a:bodyPr/>
          <a:lstStyle/>
          <a:p>
            <a:pPr lvl="1">
              <a:buFont typeface="Arial" panose="020B0604020202020204" pitchFamily="34" charset="0"/>
              <a:buChar char="•"/>
            </a:pPr>
            <a:r>
              <a:rPr lang="en-GB" dirty="0"/>
              <a:t>Is there a link between certain answers relating to life style (diet, drinking etc) and body type?</a:t>
            </a:r>
          </a:p>
          <a:p>
            <a:pPr lvl="1">
              <a:buFont typeface="Arial" panose="020B0604020202020204" pitchFamily="34" charset="0"/>
              <a:buChar char="•"/>
            </a:pPr>
            <a:r>
              <a:rPr lang="en-GB" dirty="0"/>
              <a:t>Can information about people, including their education, income, and how they answered the essay questions, be used to predict their age?</a:t>
            </a:r>
          </a:p>
        </p:txBody>
      </p:sp>
      <p:sp>
        <p:nvSpPr>
          <p:cNvPr id="4" name="Text Placeholder 3">
            <a:extLst>
              <a:ext uri="{FF2B5EF4-FFF2-40B4-BE49-F238E27FC236}">
                <a16:creationId xmlns:a16="http://schemas.microsoft.com/office/drawing/2014/main" id="{6A38E287-FA37-4B6D-94D6-AF823CBFDE5D}"/>
              </a:ext>
            </a:extLst>
          </p:cNvPr>
          <p:cNvSpPr>
            <a:spLocks noGrp="1"/>
          </p:cNvSpPr>
          <p:nvPr>
            <p:ph type="body" sz="half" idx="2"/>
          </p:nvPr>
        </p:nvSpPr>
        <p:spPr/>
        <p:txBody>
          <a:bodyPr/>
          <a:lstStyle/>
          <a:p>
            <a:r>
              <a:rPr lang="en-GB" dirty="0"/>
              <a:t>I decided to examine two questions, based on the available data.</a:t>
            </a:r>
          </a:p>
        </p:txBody>
      </p:sp>
    </p:spTree>
    <p:extLst>
      <p:ext uri="{BB962C8B-B14F-4D97-AF65-F5344CB8AC3E}">
        <p14:creationId xmlns:p14="http://schemas.microsoft.com/office/powerpoint/2010/main" val="252067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9F6A-EC75-4C2C-BF1B-E9070D767BD9}"/>
              </a:ext>
            </a:extLst>
          </p:cNvPr>
          <p:cNvSpPr>
            <a:spLocks noGrp="1"/>
          </p:cNvSpPr>
          <p:nvPr>
            <p:ph type="title"/>
          </p:nvPr>
        </p:nvSpPr>
        <p:spPr/>
        <p:txBody>
          <a:bodyPr/>
          <a:lstStyle/>
          <a:p>
            <a:r>
              <a:rPr lang="en-GB" dirty="0"/>
              <a:t>Diet mapping</a:t>
            </a:r>
          </a:p>
        </p:txBody>
      </p:sp>
      <p:graphicFrame>
        <p:nvGraphicFramePr>
          <p:cNvPr id="5" name="Content Placeholder 4">
            <a:extLst>
              <a:ext uri="{FF2B5EF4-FFF2-40B4-BE49-F238E27FC236}">
                <a16:creationId xmlns:a16="http://schemas.microsoft.com/office/drawing/2014/main" id="{2501DFC3-2340-4B13-AB0F-4F625FDD9EE4}"/>
              </a:ext>
            </a:extLst>
          </p:cNvPr>
          <p:cNvGraphicFramePr>
            <a:graphicFrameLocks noGrp="1"/>
          </p:cNvGraphicFramePr>
          <p:nvPr>
            <p:ph idx="1"/>
            <p:extLst>
              <p:ext uri="{D42A27DB-BD31-4B8C-83A1-F6EECF244321}">
                <p14:modId xmlns:p14="http://schemas.microsoft.com/office/powerpoint/2010/main" val="1549081551"/>
              </p:ext>
            </p:extLst>
          </p:nvPr>
        </p:nvGraphicFramePr>
        <p:xfrm>
          <a:off x="893618" y="2619664"/>
          <a:ext cx="6040582" cy="1854200"/>
        </p:xfrm>
        <a:graphic>
          <a:graphicData uri="http://schemas.openxmlformats.org/drawingml/2006/table">
            <a:tbl>
              <a:tblPr firstRow="1" bandRow="1">
                <a:tableStyleId>{5C22544A-7EE6-4342-B048-85BDC9FD1C3A}</a:tableStyleId>
              </a:tblPr>
              <a:tblGrid>
                <a:gridCol w="3020291">
                  <a:extLst>
                    <a:ext uri="{9D8B030D-6E8A-4147-A177-3AD203B41FA5}">
                      <a16:colId xmlns:a16="http://schemas.microsoft.com/office/drawing/2014/main" val="2716854239"/>
                    </a:ext>
                  </a:extLst>
                </a:gridCol>
                <a:gridCol w="3020291">
                  <a:extLst>
                    <a:ext uri="{9D8B030D-6E8A-4147-A177-3AD203B41FA5}">
                      <a16:colId xmlns:a16="http://schemas.microsoft.com/office/drawing/2014/main" val="4084330840"/>
                    </a:ext>
                  </a:extLst>
                </a:gridCol>
              </a:tblGrid>
              <a:tr h="370840">
                <a:tc>
                  <a:txBody>
                    <a:bodyPr/>
                    <a:lstStyle/>
                    <a:p>
                      <a:r>
                        <a:rPr lang="en-GB" dirty="0"/>
                        <a:t>Entry</a:t>
                      </a:r>
                    </a:p>
                  </a:txBody>
                  <a:tcPr/>
                </a:tc>
                <a:tc>
                  <a:txBody>
                    <a:bodyPr/>
                    <a:lstStyle/>
                    <a:p>
                      <a:r>
                        <a:rPr lang="en-GB" dirty="0"/>
                        <a:t>code</a:t>
                      </a:r>
                    </a:p>
                  </a:txBody>
                  <a:tcPr/>
                </a:tc>
                <a:extLst>
                  <a:ext uri="{0D108BD9-81ED-4DB2-BD59-A6C34878D82A}">
                    <a16:rowId xmlns:a16="http://schemas.microsoft.com/office/drawing/2014/main" val="1279497389"/>
                  </a:ext>
                </a:extLst>
              </a:tr>
              <a:tr h="370840">
                <a:tc>
                  <a:txBody>
                    <a:bodyPr/>
                    <a:lstStyle/>
                    <a:p>
                      <a:r>
                        <a:rPr lang="en-GB" dirty="0"/>
                        <a:t>mostly vegetarian</a:t>
                      </a:r>
                    </a:p>
                  </a:txBody>
                  <a:tcPr/>
                </a:tc>
                <a:tc>
                  <a:txBody>
                    <a:bodyPr/>
                    <a:lstStyle/>
                    <a:p>
                      <a:r>
                        <a:rPr lang="en-GB" dirty="0"/>
                        <a:t>1</a:t>
                      </a:r>
                    </a:p>
                  </a:txBody>
                  <a:tcPr/>
                </a:tc>
                <a:extLst>
                  <a:ext uri="{0D108BD9-81ED-4DB2-BD59-A6C34878D82A}">
                    <a16:rowId xmlns:a16="http://schemas.microsoft.com/office/drawing/2014/main" val="2062093118"/>
                  </a:ext>
                </a:extLst>
              </a:tr>
              <a:tr h="370840">
                <a:tc>
                  <a:txBody>
                    <a:bodyPr/>
                    <a:lstStyle/>
                    <a:p>
                      <a:r>
                        <a:rPr lang="en-GB" dirty="0"/>
                        <a:t>vegetarian</a:t>
                      </a:r>
                    </a:p>
                  </a:txBody>
                  <a:tcPr/>
                </a:tc>
                <a:tc>
                  <a:txBody>
                    <a:bodyPr/>
                    <a:lstStyle/>
                    <a:p>
                      <a:r>
                        <a:rPr lang="en-GB" dirty="0"/>
                        <a:t>2</a:t>
                      </a:r>
                    </a:p>
                  </a:txBody>
                  <a:tcPr/>
                </a:tc>
                <a:extLst>
                  <a:ext uri="{0D108BD9-81ED-4DB2-BD59-A6C34878D82A}">
                    <a16:rowId xmlns:a16="http://schemas.microsoft.com/office/drawing/2014/main" val="3557531759"/>
                  </a:ext>
                </a:extLst>
              </a:tr>
              <a:tr h="370840">
                <a:tc>
                  <a:txBody>
                    <a:bodyPr/>
                    <a:lstStyle/>
                    <a:p>
                      <a:r>
                        <a:rPr lang="en-GB" dirty="0"/>
                        <a:t>strictly vegetarian</a:t>
                      </a:r>
                    </a:p>
                  </a:txBody>
                  <a:tcPr/>
                </a:tc>
                <a:tc>
                  <a:txBody>
                    <a:bodyPr/>
                    <a:lstStyle/>
                    <a:p>
                      <a:r>
                        <a:rPr lang="en-GB" dirty="0"/>
                        <a:t>3</a:t>
                      </a:r>
                    </a:p>
                  </a:txBody>
                  <a:tcPr/>
                </a:tc>
                <a:extLst>
                  <a:ext uri="{0D108BD9-81ED-4DB2-BD59-A6C34878D82A}">
                    <a16:rowId xmlns:a16="http://schemas.microsoft.com/office/drawing/2014/main" val="285725059"/>
                  </a:ext>
                </a:extLst>
              </a:tr>
              <a:tr h="370840">
                <a:tc>
                  <a:txBody>
                    <a:bodyPr/>
                    <a:lstStyle/>
                    <a:p>
                      <a:r>
                        <a:rPr lang="en-GB" dirty="0"/>
                        <a:t>everything else</a:t>
                      </a:r>
                    </a:p>
                  </a:txBody>
                  <a:tcPr/>
                </a:tc>
                <a:tc>
                  <a:txBody>
                    <a:bodyPr/>
                    <a:lstStyle/>
                    <a:p>
                      <a:r>
                        <a:rPr lang="en-GB" dirty="0"/>
                        <a:t>0</a:t>
                      </a:r>
                    </a:p>
                  </a:txBody>
                  <a:tcPr/>
                </a:tc>
                <a:extLst>
                  <a:ext uri="{0D108BD9-81ED-4DB2-BD59-A6C34878D82A}">
                    <a16:rowId xmlns:a16="http://schemas.microsoft.com/office/drawing/2014/main" val="3267842481"/>
                  </a:ext>
                </a:extLst>
              </a:tr>
            </a:tbl>
          </a:graphicData>
        </a:graphic>
      </p:graphicFrame>
      <p:sp>
        <p:nvSpPr>
          <p:cNvPr id="4" name="Text Placeholder 3">
            <a:extLst>
              <a:ext uri="{FF2B5EF4-FFF2-40B4-BE49-F238E27FC236}">
                <a16:creationId xmlns:a16="http://schemas.microsoft.com/office/drawing/2014/main" id="{DA2985CA-30F2-4C7D-B7ED-7AA18BC38714}"/>
              </a:ext>
            </a:extLst>
          </p:cNvPr>
          <p:cNvSpPr>
            <a:spLocks noGrp="1"/>
          </p:cNvSpPr>
          <p:nvPr>
            <p:ph type="body" sz="half" idx="2"/>
          </p:nvPr>
        </p:nvSpPr>
        <p:spPr/>
        <p:txBody>
          <a:bodyPr/>
          <a:lstStyle/>
          <a:p>
            <a:r>
              <a:rPr lang="en-GB" dirty="0"/>
              <a:t>Qualitative mappings were defined to quantify diets.</a:t>
            </a:r>
          </a:p>
          <a:p>
            <a:r>
              <a:rPr lang="en-GB" dirty="0"/>
              <a:t>Similar mappings were established for vegan, halal, kosher, anything and other diets, as well as answers about drinking, drugs, and smoking.</a:t>
            </a:r>
          </a:p>
        </p:txBody>
      </p:sp>
    </p:spTree>
    <p:extLst>
      <p:ext uri="{BB962C8B-B14F-4D97-AF65-F5344CB8AC3E}">
        <p14:creationId xmlns:p14="http://schemas.microsoft.com/office/powerpoint/2010/main" val="404403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9F6A-EC75-4C2C-BF1B-E9070D767BD9}"/>
              </a:ext>
            </a:extLst>
          </p:cNvPr>
          <p:cNvSpPr>
            <a:spLocks noGrp="1"/>
          </p:cNvSpPr>
          <p:nvPr>
            <p:ph type="title"/>
          </p:nvPr>
        </p:nvSpPr>
        <p:spPr/>
        <p:txBody>
          <a:bodyPr/>
          <a:lstStyle/>
          <a:p>
            <a:r>
              <a:rPr lang="en-GB" dirty="0"/>
              <a:t>Body type mapping</a:t>
            </a:r>
          </a:p>
        </p:txBody>
      </p:sp>
      <p:graphicFrame>
        <p:nvGraphicFramePr>
          <p:cNvPr id="5" name="Content Placeholder 4">
            <a:extLst>
              <a:ext uri="{FF2B5EF4-FFF2-40B4-BE49-F238E27FC236}">
                <a16:creationId xmlns:a16="http://schemas.microsoft.com/office/drawing/2014/main" id="{2501DFC3-2340-4B13-AB0F-4F625FDD9EE4}"/>
              </a:ext>
            </a:extLst>
          </p:cNvPr>
          <p:cNvGraphicFramePr>
            <a:graphicFrameLocks noGrp="1"/>
          </p:cNvGraphicFramePr>
          <p:nvPr>
            <p:ph idx="1"/>
            <p:extLst>
              <p:ext uri="{D42A27DB-BD31-4B8C-83A1-F6EECF244321}">
                <p14:modId xmlns:p14="http://schemas.microsoft.com/office/powerpoint/2010/main" val="171969660"/>
              </p:ext>
            </p:extLst>
          </p:nvPr>
        </p:nvGraphicFramePr>
        <p:xfrm>
          <a:off x="762000" y="762000"/>
          <a:ext cx="6040582" cy="4820920"/>
        </p:xfrm>
        <a:graphic>
          <a:graphicData uri="http://schemas.openxmlformats.org/drawingml/2006/table">
            <a:tbl>
              <a:tblPr firstRow="1" bandRow="1">
                <a:tableStyleId>{5C22544A-7EE6-4342-B048-85BDC9FD1C3A}</a:tableStyleId>
              </a:tblPr>
              <a:tblGrid>
                <a:gridCol w="3020291">
                  <a:extLst>
                    <a:ext uri="{9D8B030D-6E8A-4147-A177-3AD203B41FA5}">
                      <a16:colId xmlns:a16="http://schemas.microsoft.com/office/drawing/2014/main" val="2716854239"/>
                    </a:ext>
                  </a:extLst>
                </a:gridCol>
                <a:gridCol w="3020291">
                  <a:extLst>
                    <a:ext uri="{9D8B030D-6E8A-4147-A177-3AD203B41FA5}">
                      <a16:colId xmlns:a16="http://schemas.microsoft.com/office/drawing/2014/main" val="4084330840"/>
                    </a:ext>
                  </a:extLst>
                </a:gridCol>
              </a:tblGrid>
              <a:tr h="370840">
                <a:tc>
                  <a:txBody>
                    <a:bodyPr/>
                    <a:lstStyle/>
                    <a:p>
                      <a:r>
                        <a:rPr lang="en-GB" dirty="0"/>
                        <a:t>Entry</a:t>
                      </a:r>
                    </a:p>
                  </a:txBody>
                  <a:tcPr/>
                </a:tc>
                <a:tc>
                  <a:txBody>
                    <a:bodyPr/>
                    <a:lstStyle/>
                    <a:p>
                      <a:r>
                        <a:rPr lang="en-GB" dirty="0"/>
                        <a:t>code</a:t>
                      </a:r>
                    </a:p>
                  </a:txBody>
                  <a:tcPr/>
                </a:tc>
                <a:extLst>
                  <a:ext uri="{0D108BD9-81ED-4DB2-BD59-A6C34878D82A}">
                    <a16:rowId xmlns:a16="http://schemas.microsoft.com/office/drawing/2014/main" val="1279497389"/>
                  </a:ext>
                </a:extLst>
              </a:tr>
              <a:tr h="370840">
                <a:tc>
                  <a:txBody>
                    <a:bodyPr/>
                    <a:lstStyle/>
                    <a:p>
                      <a:r>
                        <a:rPr lang="en-GB" dirty="0"/>
                        <a:t>Average</a:t>
                      </a:r>
                    </a:p>
                  </a:txBody>
                  <a:tcPr/>
                </a:tc>
                <a:tc>
                  <a:txBody>
                    <a:bodyPr/>
                    <a:lstStyle/>
                    <a:p>
                      <a:r>
                        <a:rPr lang="en-GB" dirty="0"/>
                        <a:t>0</a:t>
                      </a:r>
                    </a:p>
                  </a:txBody>
                  <a:tcPr/>
                </a:tc>
                <a:extLst>
                  <a:ext uri="{0D108BD9-81ED-4DB2-BD59-A6C34878D82A}">
                    <a16:rowId xmlns:a16="http://schemas.microsoft.com/office/drawing/2014/main" val="2062093118"/>
                  </a:ext>
                </a:extLst>
              </a:tr>
              <a:tr h="370840">
                <a:tc>
                  <a:txBody>
                    <a:bodyPr/>
                    <a:lstStyle/>
                    <a:p>
                      <a:r>
                        <a:rPr lang="en-GB" dirty="0"/>
                        <a:t>Fit</a:t>
                      </a:r>
                    </a:p>
                  </a:txBody>
                  <a:tcPr/>
                </a:tc>
                <a:tc>
                  <a:txBody>
                    <a:bodyPr/>
                    <a:lstStyle/>
                    <a:p>
                      <a:r>
                        <a:rPr lang="en-GB" dirty="0"/>
                        <a:t>1</a:t>
                      </a:r>
                    </a:p>
                  </a:txBody>
                  <a:tcPr/>
                </a:tc>
                <a:extLst>
                  <a:ext uri="{0D108BD9-81ED-4DB2-BD59-A6C34878D82A}">
                    <a16:rowId xmlns:a16="http://schemas.microsoft.com/office/drawing/2014/main" val="1172494924"/>
                  </a:ext>
                </a:extLst>
              </a:tr>
              <a:tr h="370840">
                <a:tc>
                  <a:txBody>
                    <a:bodyPr/>
                    <a:lstStyle/>
                    <a:p>
                      <a:r>
                        <a:rPr lang="en-GB" dirty="0"/>
                        <a:t>Athletic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1</a:t>
                      </a:r>
                    </a:p>
                  </a:txBody>
                  <a:tcPr/>
                </a:tc>
                <a:extLst>
                  <a:ext uri="{0D108BD9-81ED-4DB2-BD59-A6C34878D82A}">
                    <a16:rowId xmlns:a16="http://schemas.microsoft.com/office/drawing/2014/main" val="2510159495"/>
                  </a:ext>
                </a:extLst>
              </a:tr>
              <a:tr h="370840">
                <a:tc>
                  <a:txBody>
                    <a:bodyPr/>
                    <a:lstStyle/>
                    <a:p>
                      <a:r>
                        <a:rPr lang="en-GB" dirty="0"/>
                        <a:t>Thin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2936946706"/>
                  </a:ext>
                </a:extLst>
              </a:tr>
              <a:tr h="370840">
                <a:tc>
                  <a:txBody>
                    <a:bodyPr/>
                    <a:lstStyle/>
                    <a:p>
                      <a:r>
                        <a:rPr lang="en-GB" dirty="0"/>
                        <a:t>Curvy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961266370"/>
                  </a:ext>
                </a:extLst>
              </a:tr>
              <a:tr h="370840">
                <a:tc>
                  <a:txBody>
                    <a:bodyPr/>
                    <a:lstStyle/>
                    <a:p>
                      <a:r>
                        <a:rPr lang="en-GB" dirty="0"/>
                        <a:t>A little extra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2633401828"/>
                  </a:ext>
                </a:extLst>
              </a:tr>
              <a:tr h="370840">
                <a:tc>
                  <a:txBody>
                    <a:bodyPr/>
                    <a:lstStyle/>
                    <a:p>
                      <a:r>
                        <a:rPr lang="en-GB" dirty="0"/>
                        <a:t>Skinny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3889146923"/>
                  </a:ext>
                </a:extLst>
              </a:tr>
              <a:tr h="370840">
                <a:tc>
                  <a:txBody>
                    <a:bodyPr/>
                    <a:lstStyle/>
                    <a:p>
                      <a:r>
                        <a:rPr lang="en-GB" dirty="0"/>
                        <a:t>Full figured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2111129530"/>
                  </a:ext>
                </a:extLst>
              </a:tr>
              <a:tr h="370840">
                <a:tc>
                  <a:txBody>
                    <a:bodyPr/>
                    <a:lstStyle/>
                    <a:p>
                      <a:r>
                        <a:rPr lang="en-GB" dirty="0"/>
                        <a:t>Overweight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27490351"/>
                  </a:ext>
                </a:extLst>
              </a:tr>
              <a:tr h="370840">
                <a:tc>
                  <a:txBody>
                    <a:bodyPr/>
                    <a:lstStyle/>
                    <a:p>
                      <a:r>
                        <a:rPr lang="en-GB" dirty="0"/>
                        <a:t>Jacked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1</a:t>
                      </a:r>
                    </a:p>
                  </a:txBody>
                  <a:tcPr/>
                </a:tc>
                <a:extLst>
                  <a:ext uri="{0D108BD9-81ED-4DB2-BD59-A6C34878D82A}">
                    <a16:rowId xmlns:a16="http://schemas.microsoft.com/office/drawing/2014/main" val="3557531759"/>
                  </a:ext>
                </a:extLst>
              </a:tr>
              <a:tr h="370840">
                <a:tc>
                  <a:txBody>
                    <a:bodyPr/>
                    <a:lstStyle/>
                    <a:p>
                      <a:r>
                        <a:rPr lang="en-GB" dirty="0"/>
                        <a:t>Used 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Light" panose="020F0302020204030204"/>
                          <a:ea typeface="+mn-ea"/>
                          <a:cs typeface="+mn-cs"/>
                        </a:rPr>
                        <a:t>0</a:t>
                      </a:r>
                    </a:p>
                  </a:txBody>
                  <a:tcPr/>
                </a:tc>
                <a:extLst>
                  <a:ext uri="{0D108BD9-81ED-4DB2-BD59-A6C34878D82A}">
                    <a16:rowId xmlns:a16="http://schemas.microsoft.com/office/drawing/2014/main" val="285725059"/>
                  </a:ext>
                </a:extLst>
              </a:tr>
              <a:tr h="370840">
                <a:tc>
                  <a:txBody>
                    <a:bodyPr/>
                    <a:lstStyle/>
                    <a:p>
                      <a:r>
                        <a:rPr lang="en-GB" dirty="0"/>
                        <a:t>Rather not say</a:t>
                      </a:r>
                    </a:p>
                  </a:txBody>
                  <a:tcPr/>
                </a:tc>
                <a:tc>
                  <a:txBody>
                    <a:bodyPr/>
                    <a:lstStyle/>
                    <a:p>
                      <a:r>
                        <a:rPr lang="en-GB" dirty="0"/>
                        <a:t>0</a:t>
                      </a:r>
                    </a:p>
                  </a:txBody>
                  <a:tcPr/>
                </a:tc>
                <a:extLst>
                  <a:ext uri="{0D108BD9-81ED-4DB2-BD59-A6C34878D82A}">
                    <a16:rowId xmlns:a16="http://schemas.microsoft.com/office/drawing/2014/main" val="3267842481"/>
                  </a:ext>
                </a:extLst>
              </a:tr>
            </a:tbl>
          </a:graphicData>
        </a:graphic>
      </p:graphicFrame>
      <p:sp>
        <p:nvSpPr>
          <p:cNvPr id="4" name="Text Placeholder 3">
            <a:extLst>
              <a:ext uri="{FF2B5EF4-FFF2-40B4-BE49-F238E27FC236}">
                <a16:creationId xmlns:a16="http://schemas.microsoft.com/office/drawing/2014/main" id="{DA2985CA-30F2-4C7D-B7ED-7AA18BC38714}"/>
              </a:ext>
            </a:extLst>
          </p:cNvPr>
          <p:cNvSpPr>
            <a:spLocks noGrp="1"/>
          </p:cNvSpPr>
          <p:nvPr>
            <p:ph type="body" sz="half" idx="2"/>
          </p:nvPr>
        </p:nvSpPr>
        <p:spPr/>
        <p:txBody>
          <a:bodyPr/>
          <a:lstStyle/>
          <a:p>
            <a:r>
              <a:rPr lang="en-GB" dirty="0"/>
              <a:t>This mapping sets up a binary distinction between those who identify as “fit”, “athletic”, and “jacked” and everyone else.</a:t>
            </a:r>
          </a:p>
        </p:txBody>
      </p:sp>
    </p:spTree>
    <p:extLst>
      <p:ext uri="{BB962C8B-B14F-4D97-AF65-F5344CB8AC3E}">
        <p14:creationId xmlns:p14="http://schemas.microsoft.com/office/powerpoint/2010/main" val="34010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9F6A-EC75-4C2C-BF1B-E9070D767BD9}"/>
              </a:ext>
            </a:extLst>
          </p:cNvPr>
          <p:cNvSpPr>
            <a:spLocks noGrp="1"/>
          </p:cNvSpPr>
          <p:nvPr>
            <p:ph type="title"/>
          </p:nvPr>
        </p:nvSpPr>
        <p:spPr/>
        <p:txBody>
          <a:bodyPr/>
          <a:lstStyle/>
          <a:p>
            <a:r>
              <a:rPr lang="en-GB" dirty="0"/>
              <a:t>Diet mapping</a:t>
            </a:r>
          </a:p>
        </p:txBody>
      </p:sp>
      <p:graphicFrame>
        <p:nvGraphicFramePr>
          <p:cNvPr id="5" name="Content Placeholder 4">
            <a:extLst>
              <a:ext uri="{FF2B5EF4-FFF2-40B4-BE49-F238E27FC236}">
                <a16:creationId xmlns:a16="http://schemas.microsoft.com/office/drawing/2014/main" id="{2501DFC3-2340-4B13-AB0F-4F625FDD9EE4}"/>
              </a:ext>
            </a:extLst>
          </p:cNvPr>
          <p:cNvGraphicFramePr>
            <a:graphicFrameLocks noGrp="1"/>
          </p:cNvGraphicFramePr>
          <p:nvPr>
            <p:ph idx="1"/>
            <p:extLst>
              <p:ext uri="{D42A27DB-BD31-4B8C-83A1-F6EECF244321}">
                <p14:modId xmlns:p14="http://schemas.microsoft.com/office/powerpoint/2010/main" val="3326055476"/>
              </p:ext>
            </p:extLst>
          </p:nvPr>
        </p:nvGraphicFramePr>
        <p:xfrm>
          <a:off x="762000" y="762000"/>
          <a:ext cx="6040581" cy="3484880"/>
        </p:xfrm>
        <a:graphic>
          <a:graphicData uri="http://schemas.openxmlformats.org/drawingml/2006/table">
            <a:tbl>
              <a:tblPr firstRow="1" bandRow="1">
                <a:tableStyleId>{5C22544A-7EE6-4342-B048-85BDC9FD1C3A}</a:tableStyleId>
              </a:tblPr>
              <a:tblGrid>
                <a:gridCol w="2119745">
                  <a:extLst>
                    <a:ext uri="{9D8B030D-6E8A-4147-A177-3AD203B41FA5}">
                      <a16:colId xmlns:a16="http://schemas.microsoft.com/office/drawing/2014/main" val="2716854239"/>
                    </a:ext>
                  </a:extLst>
                </a:gridCol>
                <a:gridCol w="980209">
                  <a:extLst>
                    <a:ext uri="{9D8B030D-6E8A-4147-A177-3AD203B41FA5}">
                      <a16:colId xmlns:a16="http://schemas.microsoft.com/office/drawing/2014/main" val="4084330840"/>
                    </a:ext>
                  </a:extLst>
                </a:gridCol>
                <a:gridCol w="980209">
                  <a:extLst>
                    <a:ext uri="{9D8B030D-6E8A-4147-A177-3AD203B41FA5}">
                      <a16:colId xmlns:a16="http://schemas.microsoft.com/office/drawing/2014/main" val="791350880"/>
                    </a:ext>
                  </a:extLst>
                </a:gridCol>
                <a:gridCol w="980209">
                  <a:extLst>
                    <a:ext uri="{9D8B030D-6E8A-4147-A177-3AD203B41FA5}">
                      <a16:colId xmlns:a16="http://schemas.microsoft.com/office/drawing/2014/main" val="1723218889"/>
                    </a:ext>
                  </a:extLst>
                </a:gridCol>
                <a:gridCol w="980209">
                  <a:extLst>
                    <a:ext uri="{9D8B030D-6E8A-4147-A177-3AD203B41FA5}">
                      <a16:colId xmlns:a16="http://schemas.microsoft.com/office/drawing/2014/main" val="3222628538"/>
                    </a:ext>
                  </a:extLst>
                </a:gridCol>
              </a:tblGrid>
              <a:tr h="370840">
                <a:tc>
                  <a:txBody>
                    <a:bodyPr/>
                    <a:lstStyle/>
                    <a:p>
                      <a:r>
                        <a:rPr lang="en-GB" dirty="0"/>
                        <a:t>Entry</a:t>
                      </a:r>
                    </a:p>
                  </a:txBody>
                  <a:tcPr/>
                </a:tc>
                <a:tc>
                  <a:txBody>
                    <a:bodyPr/>
                    <a:lstStyle/>
                    <a:p>
                      <a:r>
                        <a:rPr lang="en-GB" sz="1400" dirty="0"/>
                        <a:t>Graduated from</a:t>
                      </a:r>
                    </a:p>
                  </a:txBody>
                  <a:tcPr/>
                </a:tc>
                <a:tc>
                  <a:txBody>
                    <a:bodyPr/>
                    <a:lstStyle/>
                    <a:p>
                      <a:r>
                        <a:rPr lang="en-GB"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Working on</a:t>
                      </a:r>
                    </a:p>
                  </a:txBody>
                  <a:tcPr/>
                </a:tc>
                <a:tc>
                  <a:txBody>
                    <a:bodyPr/>
                    <a:lstStyle/>
                    <a:p>
                      <a:r>
                        <a:rPr lang="en-GB" sz="1400" dirty="0"/>
                        <a:t>Dropped out</a:t>
                      </a:r>
                    </a:p>
                  </a:txBody>
                  <a:tcPr/>
                </a:tc>
                <a:extLst>
                  <a:ext uri="{0D108BD9-81ED-4DB2-BD59-A6C34878D82A}">
                    <a16:rowId xmlns:a16="http://schemas.microsoft.com/office/drawing/2014/main" val="1279497389"/>
                  </a:ext>
                </a:extLst>
              </a:tr>
              <a:tr h="370840">
                <a:tc>
                  <a:txBody>
                    <a:bodyPr/>
                    <a:lstStyle/>
                    <a:p>
                      <a:r>
                        <a:rPr lang="en-GB" dirty="0" err="1"/>
                        <a:t>Phd</a:t>
                      </a:r>
                      <a:r>
                        <a:rPr lang="en-GB" dirty="0"/>
                        <a:t> programme</a:t>
                      </a:r>
                    </a:p>
                  </a:txBody>
                  <a:tcPr/>
                </a:tc>
                <a:tc>
                  <a:txBody>
                    <a:bodyPr/>
                    <a:lstStyle/>
                    <a:p>
                      <a:r>
                        <a:rPr lang="en-GB" sz="1400" dirty="0"/>
                        <a:t>5</a:t>
                      </a:r>
                    </a:p>
                  </a:txBody>
                  <a:tcPr/>
                </a:tc>
                <a:tc>
                  <a:txBody>
                    <a:bodyPr/>
                    <a:lstStyle/>
                    <a:p>
                      <a:r>
                        <a:rPr lang="en-GB" sz="1400" dirty="0"/>
                        <a:t>5</a:t>
                      </a:r>
                    </a:p>
                  </a:txBody>
                  <a:tcPr/>
                </a:tc>
                <a:tc>
                  <a:txBody>
                    <a:bodyPr/>
                    <a:lstStyle/>
                    <a:p>
                      <a:r>
                        <a:rPr lang="en-GB" sz="1400" dirty="0"/>
                        <a:t>4</a:t>
                      </a:r>
                    </a:p>
                  </a:txBody>
                  <a:tcPr/>
                </a:tc>
                <a:tc>
                  <a:txBody>
                    <a:bodyPr/>
                    <a:lstStyle/>
                    <a:p>
                      <a:r>
                        <a:rPr lang="en-GB" sz="1400" dirty="0"/>
                        <a:t>4</a:t>
                      </a:r>
                    </a:p>
                  </a:txBody>
                  <a:tcPr/>
                </a:tc>
                <a:extLst>
                  <a:ext uri="{0D108BD9-81ED-4DB2-BD59-A6C34878D82A}">
                    <a16:rowId xmlns:a16="http://schemas.microsoft.com/office/drawing/2014/main" val="2062093118"/>
                  </a:ext>
                </a:extLst>
              </a:tr>
              <a:tr h="370840">
                <a:tc>
                  <a:txBody>
                    <a:bodyPr/>
                    <a:lstStyle/>
                    <a:p>
                      <a:r>
                        <a:rPr lang="en-GB" dirty="0"/>
                        <a:t>Masters programme</a:t>
                      </a:r>
                    </a:p>
                  </a:txBody>
                  <a:tcPr/>
                </a:tc>
                <a:tc>
                  <a:txBody>
                    <a:bodyPr/>
                    <a:lstStyle/>
                    <a:p>
                      <a:r>
                        <a:rPr lang="en-GB" sz="1400" dirty="0"/>
                        <a:t>4</a:t>
                      </a:r>
                    </a:p>
                  </a:txBody>
                  <a:tcPr/>
                </a:tc>
                <a:tc>
                  <a:txBody>
                    <a:bodyPr/>
                    <a:lstStyle/>
                    <a:p>
                      <a:r>
                        <a:rPr lang="en-GB" sz="1400" dirty="0"/>
                        <a:t>4</a:t>
                      </a:r>
                    </a:p>
                  </a:txBody>
                  <a:tcPr/>
                </a:tc>
                <a:tc>
                  <a:txBody>
                    <a:bodyPr/>
                    <a:lstStyle/>
                    <a:p>
                      <a:r>
                        <a:rPr lang="en-GB" sz="1400" dirty="0"/>
                        <a:t>3</a:t>
                      </a:r>
                    </a:p>
                  </a:txBody>
                  <a:tcPr/>
                </a:tc>
                <a:tc>
                  <a:txBody>
                    <a:bodyPr/>
                    <a:lstStyle/>
                    <a:p>
                      <a:r>
                        <a:rPr lang="en-GB" sz="1400" dirty="0"/>
                        <a:t>3</a:t>
                      </a:r>
                    </a:p>
                  </a:txBody>
                  <a:tcPr/>
                </a:tc>
                <a:extLst>
                  <a:ext uri="{0D108BD9-81ED-4DB2-BD59-A6C34878D82A}">
                    <a16:rowId xmlns:a16="http://schemas.microsoft.com/office/drawing/2014/main" val="3557531759"/>
                  </a:ext>
                </a:extLst>
              </a:tr>
              <a:tr h="370840">
                <a:tc>
                  <a:txBody>
                    <a:bodyPr/>
                    <a:lstStyle/>
                    <a:p>
                      <a:r>
                        <a:rPr lang="en-GB" dirty="0"/>
                        <a:t>Law school</a:t>
                      </a:r>
                    </a:p>
                  </a:txBody>
                  <a:tcPr/>
                </a:tc>
                <a:tc>
                  <a:txBody>
                    <a:bodyPr/>
                    <a:lstStyle/>
                    <a:p>
                      <a:r>
                        <a:rPr lang="en-GB" sz="1400" dirty="0"/>
                        <a:t>4</a:t>
                      </a:r>
                    </a:p>
                  </a:txBody>
                  <a:tcPr/>
                </a:tc>
                <a:tc>
                  <a:txBody>
                    <a:bodyPr/>
                    <a:lstStyle/>
                    <a:p>
                      <a:r>
                        <a:rPr lang="en-GB" sz="1400" dirty="0"/>
                        <a:t>4</a:t>
                      </a:r>
                    </a:p>
                  </a:txBody>
                  <a:tcPr/>
                </a:tc>
                <a:tc>
                  <a:txBody>
                    <a:bodyPr/>
                    <a:lstStyle/>
                    <a:p>
                      <a:r>
                        <a:rPr lang="en-GB" sz="1400" dirty="0"/>
                        <a:t>3</a:t>
                      </a:r>
                    </a:p>
                  </a:txBody>
                  <a:tcPr/>
                </a:tc>
                <a:tc>
                  <a:txBody>
                    <a:bodyPr/>
                    <a:lstStyle/>
                    <a:p>
                      <a:r>
                        <a:rPr lang="en-GB" sz="1400" dirty="0"/>
                        <a:t>3</a:t>
                      </a:r>
                    </a:p>
                  </a:txBody>
                  <a:tcPr/>
                </a:tc>
                <a:extLst>
                  <a:ext uri="{0D108BD9-81ED-4DB2-BD59-A6C34878D82A}">
                    <a16:rowId xmlns:a16="http://schemas.microsoft.com/office/drawing/2014/main" val="285725059"/>
                  </a:ext>
                </a:extLst>
              </a:tr>
              <a:tr h="370840">
                <a:tc>
                  <a:txBody>
                    <a:bodyPr/>
                    <a:lstStyle/>
                    <a:p>
                      <a:r>
                        <a:rPr lang="en-GB" dirty="0"/>
                        <a:t>Med school</a:t>
                      </a:r>
                    </a:p>
                  </a:txBody>
                  <a:tcPr/>
                </a:tc>
                <a:tc>
                  <a:txBody>
                    <a:bodyPr/>
                    <a:lstStyle/>
                    <a:p>
                      <a:r>
                        <a:rPr lang="en-GB" sz="1400" dirty="0"/>
                        <a:t>4</a:t>
                      </a:r>
                    </a:p>
                  </a:txBody>
                  <a:tcPr/>
                </a:tc>
                <a:tc>
                  <a:txBody>
                    <a:bodyPr/>
                    <a:lstStyle/>
                    <a:p>
                      <a:r>
                        <a:rPr lang="en-GB" sz="1400" dirty="0"/>
                        <a:t>4</a:t>
                      </a:r>
                    </a:p>
                  </a:txBody>
                  <a:tcPr/>
                </a:tc>
                <a:tc>
                  <a:txBody>
                    <a:bodyPr/>
                    <a:lstStyle/>
                    <a:p>
                      <a:r>
                        <a:rPr lang="en-GB" sz="1400" dirty="0"/>
                        <a:t>3</a:t>
                      </a:r>
                    </a:p>
                  </a:txBody>
                  <a:tcPr/>
                </a:tc>
                <a:tc>
                  <a:txBody>
                    <a:bodyPr/>
                    <a:lstStyle/>
                    <a:p>
                      <a:r>
                        <a:rPr lang="en-GB" sz="1400" dirty="0"/>
                        <a:t>3</a:t>
                      </a:r>
                    </a:p>
                  </a:txBody>
                  <a:tcPr/>
                </a:tc>
                <a:extLst>
                  <a:ext uri="{0D108BD9-81ED-4DB2-BD59-A6C34878D82A}">
                    <a16:rowId xmlns:a16="http://schemas.microsoft.com/office/drawing/2014/main" val="3267842481"/>
                  </a:ext>
                </a:extLst>
              </a:tr>
              <a:tr h="370840">
                <a:tc>
                  <a:txBody>
                    <a:bodyPr/>
                    <a:lstStyle/>
                    <a:p>
                      <a:r>
                        <a:rPr lang="en-GB" dirty="0"/>
                        <a:t>College/university</a:t>
                      </a:r>
                    </a:p>
                  </a:txBody>
                  <a:tcPr/>
                </a:tc>
                <a:tc>
                  <a:txBody>
                    <a:bodyPr/>
                    <a:lstStyle/>
                    <a:p>
                      <a:r>
                        <a:rPr lang="en-GB" sz="1400" dirty="0"/>
                        <a:t>3</a:t>
                      </a:r>
                    </a:p>
                  </a:txBody>
                  <a:tcPr/>
                </a:tc>
                <a:tc>
                  <a:txBody>
                    <a:bodyPr/>
                    <a:lstStyle/>
                    <a:p>
                      <a:r>
                        <a:rPr lang="en-GB" sz="1400" dirty="0"/>
                        <a:t>3</a:t>
                      </a:r>
                    </a:p>
                  </a:txBody>
                  <a:tcPr/>
                </a:tc>
                <a:tc>
                  <a:txBody>
                    <a:bodyPr/>
                    <a:lstStyle/>
                    <a:p>
                      <a:r>
                        <a:rPr lang="en-GB" sz="1400" dirty="0"/>
                        <a:t>1</a:t>
                      </a:r>
                    </a:p>
                  </a:txBody>
                  <a:tcPr/>
                </a:tc>
                <a:tc>
                  <a:txBody>
                    <a:bodyPr/>
                    <a:lstStyle/>
                    <a:p>
                      <a:r>
                        <a:rPr lang="en-GB" sz="1400" dirty="0"/>
                        <a:t>1</a:t>
                      </a:r>
                    </a:p>
                  </a:txBody>
                  <a:tcPr/>
                </a:tc>
                <a:extLst>
                  <a:ext uri="{0D108BD9-81ED-4DB2-BD59-A6C34878D82A}">
                    <a16:rowId xmlns:a16="http://schemas.microsoft.com/office/drawing/2014/main" val="346499822"/>
                  </a:ext>
                </a:extLst>
              </a:tr>
              <a:tr h="370840">
                <a:tc>
                  <a:txBody>
                    <a:bodyPr/>
                    <a:lstStyle/>
                    <a:p>
                      <a:r>
                        <a:rPr lang="en-GB" dirty="0"/>
                        <a:t>Two-year college</a:t>
                      </a:r>
                    </a:p>
                  </a:txBody>
                  <a:tcPr/>
                </a:tc>
                <a:tc>
                  <a:txBody>
                    <a:bodyPr/>
                    <a:lstStyle/>
                    <a:p>
                      <a:r>
                        <a:rPr lang="en-GB" sz="1400" dirty="0"/>
                        <a:t>2</a:t>
                      </a:r>
                    </a:p>
                  </a:txBody>
                  <a:tcPr/>
                </a:tc>
                <a:tc>
                  <a:txBody>
                    <a:bodyPr/>
                    <a:lstStyle/>
                    <a:p>
                      <a:r>
                        <a:rPr lang="en-GB" sz="1400" dirty="0"/>
                        <a:t>2</a:t>
                      </a:r>
                    </a:p>
                  </a:txBody>
                  <a:tcPr/>
                </a:tc>
                <a:tc>
                  <a:txBody>
                    <a:bodyPr/>
                    <a:lstStyle/>
                    <a:p>
                      <a:r>
                        <a:rPr lang="en-GB" sz="1400" dirty="0"/>
                        <a:t>1</a:t>
                      </a:r>
                    </a:p>
                  </a:txBody>
                  <a:tcPr/>
                </a:tc>
                <a:tc>
                  <a:txBody>
                    <a:bodyPr/>
                    <a:lstStyle/>
                    <a:p>
                      <a:r>
                        <a:rPr lang="en-GB" sz="1400" dirty="0"/>
                        <a:t>1</a:t>
                      </a:r>
                    </a:p>
                  </a:txBody>
                  <a:tcPr/>
                </a:tc>
                <a:extLst>
                  <a:ext uri="{0D108BD9-81ED-4DB2-BD59-A6C34878D82A}">
                    <a16:rowId xmlns:a16="http://schemas.microsoft.com/office/drawing/2014/main" val="2854276613"/>
                  </a:ext>
                </a:extLst>
              </a:tr>
              <a:tr h="370840">
                <a:tc>
                  <a:txBody>
                    <a:bodyPr/>
                    <a:lstStyle/>
                    <a:p>
                      <a:r>
                        <a:rPr lang="en-GB" dirty="0"/>
                        <a:t>High school</a:t>
                      </a:r>
                    </a:p>
                  </a:txBody>
                  <a:tcPr/>
                </a:tc>
                <a:tc>
                  <a:txBody>
                    <a:bodyPr/>
                    <a:lstStyle/>
                    <a:p>
                      <a:r>
                        <a:rPr lang="en-GB" sz="1400" dirty="0"/>
                        <a:t>1</a:t>
                      </a:r>
                    </a:p>
                  </a:txBody>
                  <a:tcPr/>
                </a:tc>
                <a:tc>
                  <a:txBody>
                    <a:bodyPr/>
                    <a:lstStyle/>
                    <a:p>
                      <a:r>
                        <a:rPr lang="en-GB" sz="1400" dirty="0"/>
                        <a:t>1</a:t>
                      </a:r>
                    </a:p>
                  </a:txBody>
                  <a:tcPr/>
                </a:tc>
                <a:tc>
                  <a:txBody>
                    <a:bodyPr/>
                    <a:lstStyle/>
                    <a:p>
                      <a:r>
                        <a:rPr lang="en-GB" sz="1400" dirty="0"/>
                        <a:t>0</a:t>
                      </a:r>
                    </a:p>
                  </a:txBody>
                  <a:tcPr/>
                </a:tc>
                <a:tc>
                  <a:txBody>
                    <a:bodyPr/>
                    <a:lstStyle/>
                    <a:p>
                      <a:r>
                        <a:rPr lang="en-GB" sz="1400" dirty="0"/>
                        <a:t>0</a:t>
                      </a:r>
                    </a:p>
                  </a:txBody>
                  <a:tcPr/>
                </a:tc>
                <a:extLst>
                  <a:ext uri="{0D108BD9-81ED-4DB2-BD59-A6C34878D82A}">
                    <a16:rowId xmlns:a16="http://schemas.microsoft.com/office/drawing/2014/main" val="2653054856"/>
                  </a:ext>
                </a:extLst>
              </a:tr>
              <a:tr h="370840">
                <a:tc>
                  <a:txBody>
                    <a:bodyPr/>
                    <a:lstStyle/>
                    <a:p>
                      <a:r>
                        <a:rPr lang="en-GB" dirty="0"/>
                        <a:t>Space camp</a:t>
                      </a:r>
                    </a:p>
                  </a:txBody>
                  <a:tcPr/>
                </a:tc>
                <a:tc>
                  <a:txBody>
                    <a:bodyPr/>
                    <a:lstStyle/>
                    <a:p>
                      <a:r>
                        <a:rPr lang="en-GB" sz="1400" dirty="0"/>
                        <a:t>0</a:t>
                      </a:r>
                    </a:p>
                  </a:txBody>
                  <a:tcPr/>
                </a:tc>
                <a:tc>
                  <a:txBody>
                    <a:bodyPr/>
                    <a:lstStyle/>
                    <a:p>
                      <a:r>
                        <a:rPr lang="en-GB" sz="1400" dirty="0"/>
                        <a:t>0</a:t>
                      </a:r>
                    </a:p>
                  </a:txBody>
                  <a:tcPr/>
                </a:tc>
                <a:tc>
                  <a:txBody>
                    <a:bodyPr/>
                    <a:lstStyle/>
                    <a:p>
                      <a:r>
                        <a:rPr lang="en-GB" sz="1400" dirty="0"/>
                        <a:t>0</a:t>
                      </a:r>
                    </a:p>
                  </a:txBody>
                  <a:tcPr/>
                </a:tc>
                <a:tc>
                  <a:txBody>
                    <a:bodyPr/>
                    <a:lstStyle/>
                    <a:p>
                      <a:r>
                        <a:rPr lang="en-GB" sz="1400" dirty="0"/>
                        <a:t>0</a:t>
                      </a:r>
                    </a:p>
                  </a:txBody>
                  <a:tcPr/>
                </a:tc>
                <a:extLst>
                  <a:ext uri="{0D108BD9-81ED-4DB2-BD59-A6C34878D82A}">
                    <a16:rowId xmlns:a16="http://schemas.microsoft.com/office/drawing/2014/main" val="1908438853"/>
                  </a:ext>
                </a:extLst>
              </a:tr>
            </a:tbl>
          </a:graphicData>
        </a:graphic>
      </p:graphicFrame>
      <p:sp>
        <p:nvSpPr>
          <p:cNvPr id="4" name="Text Placeholder 3">
            <a:extLst>
              <a:ext uri="{FF2B5EF4-FFF2-40B4-BE49-F238E27FC236}">
                <a16:creationId xmlns:a16="http://schemas.microsoft.com/office/drawing/2014/main" id="{DA2985CA-30F2-4C7D-B7ED-7AA18BC38714}"/>
              </a:ext>
            </a:extLst>
          </p:cNvPr>
          <p:cNvSpPr>
            <a:spLocks noGrp="1"/>
          </p:cNvSpPr>
          <p:nvPr>
            <p:ph type="body" sz="half" idx="2"/>
          </p:nvPr>
        </p:nvSpPr>
        <p:spPr/>
        <p:txBody>
          <a:bodyPr/>
          <a:lstStyle/>
          <a:p>
            <a:r>
              <a:rPr lang="en-GB" dirty="0"/>
              <a:t>The mapping defines an ascending order of level of education, and also equivalency between different education levels.</a:t>
            </a:r>
          </a:p>
          <a:p>
            <a:endParaRPr lang="en-GB" dirty="0"/>
          </a:p>
          <a:p>
            <a:r>
              <a:rPr lang="en-GB" dirty="0"/>
              <a:t>This is </a:t>
            </a:r>
            <a:r>
              <a:rPr lang="en-GB" i="1" dirty="0"/>
              <a:t>highly</a:t>
            </a:r>
            <a:r>
              <a:rPr lang="en-GB" dirty="0"/>
              <a:t> subjective!</a:t>
            </a:r>
          </a:p>
        </p:txBody>
      </p:sp>
    </p:spTree>
    <p:extLst>
      <p:ext uri="{BB962C8B-B14F-4D97-AF65-F5344CB8AC3E}">
        <p14:creationId xmlns:p14="http://schemas.microsoft.com/office/powerpoint/2010/main" val="331046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AC0B-BCAC-48EB-84AE-1A59CC9F3A22}"/>
              </a:ext>
            </a:extLst>
          </p:cNvPr>
          <p:cNvSpPr>
            <a:spLocks noGrp="1"/>
          </p:cNvSpPr>
          <p:nvPr>
            <p:ph type="title"/>
          </p:nvPr>
        </p:nvSpPr>
        <p:spPr/>
        <p:txBody>
          <a:bodyPr/>
          <a:lstStyle/>
          <a:p>
            <a:r>
              <a:rPr lang="en-GB" dirty="0"/>
              <a:t>Classification comparison</a:t>
            </a:r>
          </a:p>
        </p:txBody>
      </p:sp>
      <p:graphicFrame>
        <p:nvGraphicFramePr>
          <p:cNvPr id="5" name="Content Placeholder 4">
            <a:extLst>
              <a:ext uri="{FF2B5EF4-FFF2-40B4-BE49-F238E27FC236}">
                <a16:creationId xmlns:a16="http://schemas.microsoft.com/office/drawing/2014/main" id="{52F644F5-CF61-4729-9FF0-3815C45D2E7C}"/>
              </a:ext>
            </a:extLst>
          </p:cNvPr>
          <p:cNvGraphicFramePr>
            <a:graphicFrameLocks noGrp="1"/>
          </p:cNvGraphicFramePr>
          <p:nvPr>
            <p:ph idx="1"/>
            <p:extLst>
              <p:ext uri="{D42A27DB-BD31-4B8C-83A1-F6EECF244321}">
                <p14:modId xmlns:p14="http://schemas.microsoft.com/office/powerpoint/2010/main" val="1414620924"/>
              </p:ext>
            </p:extLst>
          </p:nvPr>
        </p:nvGraphicFramePr>
        <p:xfrm>
          <a:off x="762000" y="762000"/>
          <a:ext cx="6096000" cy="2768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503605804"/>
                    </a:ext>
                  </a:extLst>
                </a:gridCol>
                <a:gridCol w="1524000">
                  <a:extLst>
                    <a:ext uri="{9D8B030D-6E8A-4147-A177-3AD203B41FA5}">
                      <a16:colId xmlns:a16="http://schemas.microsoft.com/office/drawing/2014/main" val="1142211836"/>
                    </a:ext>
                  </a:extLst>
                </a:gridCol>
                <a:gridCol w="1524000">
                  <a:extLst>
                    <a:ext uri="{9D8B030D-6E8A-4147-A177-3AD203B41FA5}">
                      <a16:colId xmlns:a16="http://schemas.microsoft.com/office/drawing/2014/main" val="2451908242"/>
                    </a:ext>
                  </a:extLst>
                </a:gridCol>
                <a:gridCol w="1524000">
                  <a:extLst>
                    <a:ext uri="{9D8B030D-6E8A-4147-A177-3AD203B41FA5}">
                      <a16:colId xmlns:a16="http://schemas.microsoft.com/office/drawing/2014/main" val="1797120347"/>
                    </a:ext>
                  </a:extLst>
                </a:gridCol>
              </a:tblGrid>
              <a:tr h="370840">
                <a:tc>
                  <a:txBody>
                    <a:bodyPr/>
                    <a:lstStyle/>
                    <a:p>
                      <a:endParaRPr lang="en-GB" dirty="0"/>
                    </a:p>
                  </a:txBody>
                  <a:tcPr/>
                </a:tc>
                <a:tc>
                  <a:txBody>
                    <a:bodyPr/>
                    <a:lstStyle/>
                    <a:p>
                      <a:r>
                        <a:rPr lang="en-GB" dirty="0"/>
                        <a:t>K Nearest Neighbours</a:t>
                      </a:r>
                    </a:p>
                  </a:txBody>
                  <a:tcPr/>
                </a:tc>
                <a:tc>
                  <a:txBody>
                    <a:bodyPr/>
                    <a:lstStyle/>
                    <a:p>
                      <a:r>
                        <a:rPr lang="en-GB" dirty="0"/>
                        <a:t>Support Vector Machine</a:t>
                      </a:r>
                    </a:p>
                  </a:txBody>
                  <a:tcPr/>
                </a:tc>
                <a:tc>
                  <a:txBody>
                    <a:bodyPr/>
                    <a:lstStyle/>
                    <a:p>
                      <a:r>
                        <a:rPr lang="en-GB" dirty="0"/>
                        <a:t>Naïve Bayes</a:t>
                      </a:r>
                    </a:p>
                  </a:txBody>
                  <a:tcPr/>
                </a:tc>
                <a:extLst>
                  <a:ext uri="{0D108BD9-81ED-4DB2-BD59-A6C34878D82A}">
                    <a16:rowId xmlns:a16="http://schemas.microsoft.com/office/drawing/2014/main" val="1405382215"/>
                  </a:ext>
                </a:extLst>
              </a:tr>
              <a:tr h="370840">
                <a:tc>
                  <a:txBody>
                    <a:bodyPr/>
                    <a:lstStyle/>
                    <a:p>
                      <a:r>
                        <a:rPr lang="en-GB" dirty="0"/>
                        <a:t>Accuracy</a:t>
                      </a:r>
                    </a:p>
                  </a:txBody>
                  <a:tcPr/>
                </a:tc>
                <a:tc>
                  <a:txBody>
                    <a:bodyPr/>
                    <a:lstStyle/>
                    <a:p>
                      <a:r>
                        <a:rPr lang="en-GB" dirty="0"/>
                        <a:t>54%</a:t>
                      </a:r>
                    </a:p>
                  </a:txBody>
                  <a:tcPr/>
                </a:tc>
                <a:tc>
                  <a:txBody>
                    <a:bodyPr/>
                    <a:lstStyle/>
                    <a:p>
                      <a:r>
                        <a:rPr lang="en-GB" dirty="0"/>
                        <a:t>57%</a:t>
                      </a:r>
                    </a:p>
                  </a:txBody>
                  <a:tcPr/>
                </a:tc>
                <a:tc>
                  <a:txBody>
                    <a:bodyPr/>
                    <a:lstStyle/>
                    <a:p>
                      <a:r>
                        <a:rPr lang="en-GB" dirty="0"/>
                        <a:t>56%</a:t>
                      </a:r>
                    </a:p>
                  </a:txBody>
                  <a:tcPr/>
                </a:tc>
                <a:extLst>
                  <a:ext uri="{0D108BD9-81ED-4DB2-BD59-A6C34878D82A}">
                    <a16:rowId xmlns:a16="http://schemas.microsoft.com/office/drawing/2014/main" val="1471748401"/>
                  </a:ext>
                </a:extLst>
              </a:tr>
              <a:tr h="370840">
                <a:tc>
                  <a:txBody>
                    <a:bodyPr/>
                    <a:lstStyle/>
                    <a:p>
                      <a:r>
                        <a:rPr lang="en-GB" dirty="0"/>
                        <a:t>Recall</a:t>
                      </a:r>
                    </a:p>
                  </a:txBody>
                  <a:tcPr/>
                </a:tc>
                <a:tc>
                  <a:txBody>
                    <a:bodyPr/>
                    <a:lstStyle/>
                    <a:p>
                      <a:r>
                        <a:rPr lang="en-GB" dirty="0"/>
                        <a:t>47</a:t>
                      </a:r>
                    </a:p>
                  </a:txBody>
                  <a:tcPr/>
                </a:tc>
                <a:tc>
                  <a:txBody>
                    <a:bodyPr/>
                    <a:lstStyle/>
                    <a:p>
                      <a:r>
                        <a:rPr lang="en-GB" dirty="0"/>
                        <a:t>25%</a:t>
                      </a:r>
                    </a:p>
                  </a:txBody>
                  <a:tcPr/>
                </a:tc>
                <a:tc>
                  <a:txBody>
                    <a:bodyPr/>
                    <a:lstStyle/>
                    <a:p>
                      <a:r>
                        <a:rPr lang="en-GB" dirty="0"/>
                        <a:t>1%</a:t>
                      </a:r>
                    </a:p>
                  </a:txBody>
                  <a:tcPr/>
                </a:tc>
                <a:extLst>
                  <a:ext uri="{0D108BD9-81ED-4DB2-BD59-A6C34878D82A}">
                    <a16:rowId xmlns:a16="http://schemas.microsoft.com/office/drawing/2014/main" val="2921305786"/>
                  </a:ext>
                </a:extLst>
              </a:tr>
              <a:tr h="370840">
                <a:tc>
                  <a:txBody>
                    <a:bodyPr/>
                    <a:lstStyle/>
                    <a:p>
                      <a:r>
                        <a:rPr lang="en-GB" dirty="0"/>
                        <a:t>Precision</a:t>
                      </a:r>
                    </a:p>
                  </a:txBody>
                  <a:tcPr/>
                </a:tc>
                <a:tc>
                  <a:txBody>
                    <a:bodyPr/>
                    <a:lstStyle/>
                    <a:p>
                      <a:r>
                        <a:rPr lang="en-GB" dirty="0"/>
                        <a:t>49%</a:t>
                      </a:r>
                    </a:p>
                  </a:txBody>
                  <a:tcPr/>
                </a:tc>
                <a:tc>
                  <a:txBody>
                    <a:bodyPr/>
                    <a:lstStyle/>
                    <a:p>
                      <a:r>
                        <a:rPr lang="en-GB" dirty="0"/>
                        <a:t>54%</a:t>
                      </a:r>
                    </a:p>
                  </a:txBody>
                  <a:tcPr/>
                </a:tc>
                <a:tc>
                  <a:txBody>
                    <a:bodyPr/>
                    <a:lstStyle/>
                    <a:p>
                      <a:r>
                        <a:rPr lang="en-GB" dirty="0"/>
                        <a:t>54%</a:t>
                      </a:r>
                    </a:p>
                  </a:txBody>
                  <a:tcPr/>
                </a:tc>
                <a:extLst>
                  <a:ext uri="{0D108BD9-81ED-4DB2-BD59-A6C34878D82A}">
                    <a16:rowId xmlns:a16="http://schemas.microsoft.com/office/drawing/2014/main" val="2072409354"/>
                  </a:ext>
                </a:extLst>
              </a:tr>
              <a:tr h="370840">
                <a:tc>
                  <a:txBody>
                    <a:bodyPr/>
                    <a:lstStyle/>
                    <a:p>
                      <a:r>
                        <a:rPr lang="en-GB" dirty="0"/>
                        <a:t>F1</a:t>
                      </a:r>
                    </a:p>
                  </a:txBody>
                  <a:tcPr/>
                </a:tc>
                <a:tc>
                  <a:txBody>
                    <a:bodyPr/>
                    <a:lstStyle/>
                    <a:p>
                      <a:r>
                        <a:rPr lang="en-GB" dirty="0"/>
                        <a:t>48%</a:t>
                      </a:r>
                    </a:p>
                  </a:txBody>
                  <a:tcPr/>
                </a:tc>
                <a:tc>
                  <a:txBody>
                    <a:bodyPr/>
                    <a:lstStyle/>
                    <a:p>
                      <a:r>
                        <a:rPr lang="en-GB" dirty="0"/>
                        <a:t>34%</a:t>
                      </a:r>
                    </a:p>
                  </a:txBody>
                  <a:tcPr/>
                </a:tc>
                <a:tc>
                  <a:txBody>
                    <a:bodyPr/>
                    <a:lstStyle/>
                    <a:p>
                      <a:r>
                        <a:rPr lang="en-GB" dirty="0"/>
                        <a:t>2%</a:t>
                      </a:r>
                    </a:p>
                  </a:txBody>
                  <a:tcPr/>
                </a:tc>
                <a:extLst>
                  <a:ext uri="{0D108BD9-81ED-4DB2-BD59-A6C34878D82A}">
                    <a16:rowId xmlns:a16="http://schemas.microsoft.com/office/drawing/2014/main" val="2372991259"/>
                  </a:ext>
                </a:extLst>
              </a:tr>
              <a:tr h="370840">
                <a:tc>
                  <a:txBody>
                    <a:bodyPr/>
                    <a:lstStyle/>
                    <a:p>
                      <a:r>
                        <a:rPr lang="en-GB" dirty="0"/>
                        <a:t>Run time</a:t>
                      </a:r>
                    </a:p>
                  </a:txBody>
                  <a:tcPr/>
                </a:tc>
                <a:tc>
                  <a:txBody>
                    <a:bodyPr/>
                    <a:lstStyle/>
                    <a:p>
                      <a:r>
                        <a:rPr lang="en-GB" dirty="0"/>
                        <a:t>1.2s</a:t>
                      </a:r>
                    </a:p>
                  </a:txBody>
                  <a:tcPr/>
                </a:tc>
                <a:tc>
                  <a:txBody>
                    <a:bodyPr/>
                    <a:lstStyle/>
                    <a:p>
                      <a:r>
                        <a:rPr lang="en-GB" dirty="0"/>
                        <a:t>17.5s</a:t>
                      </a:r>
                    </a:p>
                  </a:txBody>
                  <a:tcPr/>
                </a:tc>
                <a:tc>
                  <a:txBody>
                    <a:bodyPr/>
                    <a:lstStyle/>
                    <a:p>
                      <a:r>
                        <a:rPr lang="en-GB" dirty="0"/>
                        <a:t>0.01s</a:t>
                      </a:r>
                    </a:p>
                  </a:txBody>
                  <a:tcPr/>
                </a:tc>
                <a:extLst>
                  <a:ext uri="{0D108BD9-81ED-4DB2-BD59-A6C34878D82A}">
                    <a16:rowId xmlns:a16="http://schemas.microsoft.com/office/drawing/2014/main" val="3185941689"/>
                  </a:ext>
                </a:extLst>
              </a:tr>
            </a:tbl>
          </a:graphicData>
        </a:graphic>
      </p:graphicFrame>
      <p:sp>
        <p:nvSpPr>
          <p:cNvPr id="4" name="Text Placeholder 3">
            <a:extLst>
              <a:ext uri="{FF2B5EF4-FFF2-40B4-BE49-F238E27FC236}">
                <a16:creationId xmlns:a16="http://schemas.microsoft.com/office/drawing/2014/main" id="{674DACA9-FEC3-4702-B331-81348F39FA4C}"/>
              </a:ext>
            </a:extLst>
          </p:cNvPr>
          <p:cNvSpPr>
            <a:spLocks noGrp="1"/>
          </p:cNvSpPr>
          <p:nvPr>
            <p:ph type="body" sz="half" idx="2"/>
          </p:nvPr>
        </p:nvSpPr>
        <p:spPr/>
        <p:txBody>
          <a:bodyPr/>
          <a:lstStyle/>
          <a:p>
            <a:r>
              <a:rPr lang="en-GB" dirty="0"/>
              <a:t>Three classification algorithms are used to determine whether we can predict whether someone identifies as “fit”, “athletic” or “jacked” based on info about their diet and lifestyle.</a:t>
            </a:r>
          </a:p>
          <a:p>
            <a:endParaRPr lang="en-GB" dirty="0"/>
          </a:p>
        </p:txBody>
      </p:sp>
      <p:sp>
        <p:nvSpPr>
          <p:cNvPr id="6" name="Content Placeholder 2">
            <a:extLst>
              <a:ext uri="{FF2B5EF4-FFF2-40B4-BE49-F238E27FC236}">
                <a16:creationId xmlns:a16="http://schemas.microsoft.com/office/drawing/2014/main" id="{0B9C8361-99D7-4916-82A1-77A3C63D1291}"/>
              </a:ext>
            </a:extLst>
          </p:cNvPr>
          <p:cNvSpPr txBox="1">
            <a:spLocks/>
          </p:cNvSpPr>
          <p:nvPr/>
        </p:nvSpPr>
        <p:spPr>
          <a:xfrm>
            <a:off x="762000" y="3874167"/>
            <a:ext cx="6096000" cy="2768601"/>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r>
              <a:rPr lang="en-GB" dirty="0"/>
              <a:t>None of the models perform particularly well, although the K-Nearest Neighbours classification fares reasonably well. However, this is slightly more complex to set up, as it requires specification of an optimal value of k.</a:t>
            </a:r>
          </a:p>
          <a:p>
            <a:r>
              <a:rPr lang="en-GB" dirty="0"/>
              <a:t>The other two struggle with very low recall scores, suggesting the model is not sensitive enough when classifying</a:t>
            </a:r>
          </a:p>
          <a:p>
            <a:r>
              <a:rPr lang="en-GB" dirty="0"/>
              <a:t>The SVM model is also very slow compared to the others</a:t>
            </a:r>
          </a:p>
        </p:txBody>
      </p:sp>
    </p:spTree>
    <p:extLst>
      <p:ext uri="{BB962C8B-B14F-4D97-AF65-F5344CB8AC3E}">
        <p14:creationId xmlns:p14="http://schemas.microsoft.com/office/powerpoint/2010/main" val="417914905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TM03457491[[fn=Metropolitan]]</Template>
  <TotalTime>53</TotalTime>
  <Words>834</Words>
  <Application>Microsoft Office PowerPoint</Application>
  <PresentationFormat>Widescreen</PresentationFormat>
  <Paragraphs>151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 Light</vt:lpstr>
      <vt:lpstr>Metropolitan</vt:lpstr>
      <vt:lpstr>Machine Learning Capstone</vt:lpstr>
      <vt:lpstr>Income</vt:lpstr>
      <vt:lpstr>Total essay length</vt:lpstr>
      <vt:lpstr>Essays mentions of books and reading</vt:lpstr>
      <vt:lpstr>Questions</vt:lpstr>
      <vt:lpstr>Diet mapping</vt:lpstr>
      <vt:lpstr>Body type mapping</vt:lpstr>
      <vt:lpstr>Diet mapping</vt:lpstr>
      <vt:lpstr>Classification comparison</vt:lpstr>
      <vt:lpstr>Regression 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Capstone</dc:title>
  <dc:creator>Gordon McFadzean</dc:creator>
  <cp:lastModifiedBy>Gordon McFadzean</cp:lastModifiedBy>
  <cp:revision>7</cp:revision>
  <dcterms:created xsi:type="dcterms:W3CDTF">2018-11-13T21:36:13Z</dcterms:created>
  <dcterms:modified xsi:type="dcterms:W3CDTF">2018-11-13T22:29:38Z</dcterms:modified>
</cp:coreProperties>
</file>