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7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6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8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9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60252" y="510185"/>
            <a:ext cx="1685756" cy="1367051"/>
            <a:chOff x="5517284" y="4053578"/>
            <a:chExt cx="2468116" cy="2001497"/>
          </a:xfrm>
        </p:grpSpPr>
        <p:graphicFrame>
          <p:nvGraphicFramePr>
            <p:cNvPr id="7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7707276"/>
                </p:ext>
              </p:extLst>
            </p:nvPr>
          </p:nvGraphicFramePr>
          <p:xfrm>
            <a:off x="5517284" y="4648201"/>
            <a:ext cx="2468116" cy="1406874"/>
          </p:xfrm>
          <a:graphic>
            <a:graphicData uri="http://schemas.openxmlformats.org/drawingml/2006/table">
              <a:tbl>
                <a:tblPr firstRow="1" firstCol="1">
                  <a:tableStyleId>{5FD0F851-EC5A-4D38-B0AD-8093EC10F338}</a:tableStyleId>
                </a:tblPr>
                <a:tblGrid>
                  <a:gridCol w="674526"/>
                  <a:gridCol w="547749"/>
                  <a:gridCol w="463481"/>
                </a:tblGrid>
                <a:tr h="48980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0" strike="noStrike" cap="none" dirty="0" smtClean="0">
                            <a:latin typeface="News Gothic MT"/>
                            <a:cs typeface="News Gothic MT"/>
                          </a:rPr>
                          <a:t>pig</a:t>
                        </a:r>
                        <a:endParaRPr lang="en-US" sz="1200" b="0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1052" marR="41052" marT="20526" marB="20526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t"/>
                        <a:endParaRPr lang="en-US" sz="12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/>
                        <a:r>
                          <a:rPr lang="en-US" sz="1200" b="0" u="none" strike="noStrike" cap="none" dirty="0">
                            <a:latin typeface="News Gothic MT"/>
                            <a:cs typeface="News Gothic MT"/>
                          </a:rPr>
                          <a:t> </a:t>
                        </a:r>
                        <a:endParaRPr lang="en-US" sz="12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47110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0" strike="noStrike" cap="none" dirty="0" smtClean="0">
                            <a:latin typeface="News Gothic MT"/>
                            <a:cs typeface="News Gothic MT"/>
                          </a:rPr>
                          <a:t>dog</a:t>
                        </a:r>
                        <a:endParaRPr lang="en-US" sz="1200" b="0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1052" marR="41052" marT="20526" marB="20526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rtl="0" fontAlgn="t"/>
                        <a:r>
                          <a:rPr lang="en-US" sz="1200" b="0" i="0" u="none" strike="noStrike" cap="none" dirty="0" smtClean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rPr>
                          <a:t>1</a:t>
                        </a:r>
                        <a:endParaRPr lang="en-US" sz="12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rtl="0" fontAlgn="t"/>
                        <a:endParaRPr lang="en-US" sz="12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pic>
          <p:nvPicPr>
            <p:cNvPr id="8" name="Picture 7" descr="images.jpe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6638643" y="4053578"/>
              <a:ext cx="523324" cy="523323"/>
            </a:xfrm>
            <a:prstGeom prst="rect">
              <a:avLst/>
            </a:prstGeom>
          </p:spPr>
        </p:pic>
        <p:pic>
          <p:nvPicPr>
            <p:cNvPr id="9" name="Picture 16" descr="ba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 bwMode="auto">
            <a:xfrm>
              <a:off x="7468668" y="4071888"/>
              <a:ext cx="486914" cy="482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3893732" y="510185"/>
            <a:ext cx="1685756" cy="1367051"/>
            <a:chOff x="5517284" y="4053578"/>
            <a:chExt cx="2468116" cy="2001497"/>
          </a:xfrm>
        </p:grpSpPr>
        <p:graphicFrame>
          <p:nvGraphicFramePr>
            <p:cNvPr id="11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8823833"/>
                </p:ext>
              </p:extLst>
            </p:nvPr>
          </p:nvGraphicFramePr>
          <p:xfrm>
            <a:off x="5517284" y="4648201"/>
            <a:ext cx="2468116" cy="1406874"/>
          </p:xfrm>
          <a:graphic>
            <a:graphicData uri="http://schemas.openxmlformats.org/drawingml/2006/table">
              <a:tbl>
                <a:tblPr firstRow="1" firstCol="1">
                  <a:tableStyleId>{5FD0F851-EC5A-4D38-B0AD-8093EC10F338}</a:tableStyleId>
                </a:tblPr>
                <a:tblGrid>
                  <a:gridCol w="674526"/>
                  <a:gridCol w="547749"/>
                  <a:gridCol w="463481"/>
                </a:tblGrid>
                <a:tr h="48980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0" strike="noStrike" cap="none" dirty="0" smtClean="0">
                            <a:latin typeface="News Gothic MT"/>
                            <a:cs typeface="News Gothic MT"/>
                          </a:rPr>
                          <a:t>pig</a:t>
                        </a:r>
                        <a:endParaRPr lang="en-US" sz="1200" b="0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1052" marR="41052" marT="20526" marB="20526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t"/>
                        <a:endParaRPr lang="en-US" sz="12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/>
                        <a:r>
                          <a:rPr lang="en-US" sz="1200" b="0" u="none" strike="noStrike" cap="none" dirty="0">
                            <a:latin typeface="News Gothic MT"/>
                            <a:cs typeface="News Gothic MT"/>
                          </a:rPr>
                          <a:t> </a:t>
                        </a:r>
                        <a:endParaRPr lang="en-US" sz="12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47110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0" strike="noStrike" cap="none" dirty="0" smtClean="0">
                            <a:latin typeface="News Gothic MT"/>
                            <a:cs typeface="News Gothic MT"/>
                          </a:rPr>
                          <a:t>dog</a:t>
                        </a:r>
                        <a:endParaRPr lang="en-US" sz="1200" b="0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1052" marR="41052" marT="20526" marB="20526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rtl="0" fontAlgn="t"/>
                        <a:r>
                          <a:rPr lang="en-US" sz="1200" b="0" i="0" u="none" strike="noStrike" cap="none" dirty="0" smtClean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rPr>
                          <a:t>2</a:t>
                        </a:r>
                        <a:endParaRPr lang="en-US" sz="12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rtl="0" fontAlgn="t"/>
                        <a:endParaRPr lang="en-US" sz="12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2" name="Picture 11" descr="images.jpe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6638643" y="4053578"/>
              <a:ext cx="523324" cy="523323"/>
            </a:xfrm>
            <a:prstGeom prst="rect">
              <a:avLst/>
            </a:prstGeom>
          </p:spPr>
        </p:pic>
        <p:pic>
          <p:nvPicPr>
            <p:cNvPr id="13" name="Picture 16" descr="ba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 bwMode="auto">
            <a:xfrm>
              <a:off x="7468668" y="4071888"/>
              <a:ext cx="486914" cy="482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6840457" y="510185"/>
            <a:ext cx="1685756" cy="1367051"/>
            <a:chOff x="5517284" y="4053578"/>
            <a:chExt cx="2468116" cy="2001497"/>
          </a:xfrm>
        </p:grpSpPr>
        <p:graphicFrame>
          <p:nvGraphicFramePr>
            <p:cNvPr id="15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68085572"/>
                </p:ext>
              </p:extLst>
            </p:nvPr>
          </p:nvGraphicFramePr>
          <p:xfrm>
            <a:off x="5517284" y="4648201"/>
            <a:ext cx="2468116" cy="1406874"/>
          </p:xfrm>
          <a:graphic>
            <a:graphicData uri="http://schemas.openxmlformats.org/drawingml/2006/table">
              <a:tbl>
                <a:tblPr firstRow="1" firstCol="1">
                  <a:tableStyleId>{5FD0F851-EC5A-4D38-B0AD-8093EC10F338}</a:tableStyleId>
                </a:tblPr>
                <a:tblGrid>
                  <a:gridCol w="674526"/>
                  <a:gridCol w="547749"/>
                  <a:gridCol w="463481"/>
                </a:tblGrid>
                <a:tr h="48980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0" strike="noStrike" cap="none" dirty="0" smtClean="0">
                            <a:latin typeface="News Gothic MT"/>
                            <a:cs typeface="News Gothic MT"/>
                          </a:rPr>
                          <a:t>pig</a:t>
                        </a:r>
                        <a:endParaRPr lang="en-US" sz="1200" b="0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1052" marR="41052" marT="20526" marB="20526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t"/>
                        <a:endParaRPr lang="en-US" sz="12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/>
                        <a:r>
                          <a:rPr lang="en-US" sz="1200" b="0" u="none" strike="noStrike" cap="none" dirty="0" smtClean="0">
                            <a:latin typeface="News Gothic MT"/>
                            <a:cs typeface="News Gothic MT"/>
                          </a:rPr>
                          <a:t>1</a:t>
                        </a:r>
                        <a:r>
                          <a:rPr lang="en-US" sz="1200" b="0" u="none" strike="noStrike" cap="none" dirty="0">
                            <a:latin typeface="News Gothic MT"/>
                            <a:cs typeface="News Gothic MT"/>
                          </a:rPr>
                          <a:t> </a:t>
                        </a:r>
                        <a:endParaRPr lang="en-US" sz="12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47110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0" strike="noStrike" cap="none" dirty="0" smtClean="0">
                            <a:latin typeface="News Gothic MT"/>
                            <a:cs typeface="News Gothic MT"/>
                          </a:rPr>
                          <a:t>dog</a:t>
                        </a:r>
                        <a:endParaRPr lang="en-US" sz="1200" b="0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1052" marR="41052" marT="20526" marB="20526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rtl="0" fontAlgn="t"/>
                        <a:r>
                          <a:rPr lang="en-US" sz="1200" b="0" i="0" u="none" strike="noStrike" cap="none" dirty="0" smtClean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rPr>
                          <a:t>2</a:t>
                        </a:r>
                        <a:endParaRPr lang="en-US" sz="12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rtl="0" fontAlgn="t"/>
                        <a:endParaRPr lang="en-US" sz="12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6" name="Picture 15" descr="images.jpe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6638643" y="4053578"/>
              <a:ext cx="523324" cy="523323"/>
            </a:xfrm>
            <a:prstGeom prst="rect">
              <a:avLst/>
            </a:prstGeom>
          </p:spPr>
        </p:pic>
        <p:pic>
          <p:nvPicPr>
            <p:cNvPr id="17" name="Picture 16" descr="ba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 bwMode="auto">
            <a:xfrm>
              <a:off x="7468668" y="4071888"/>
              <a:ext cx="486914" cy="482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00048"/>
              </p:ext>
            </p:extLst>
          </p:nvPr>
        </p:nvGraphicFramePr>
        <p:xfrm>
          <a:off x="699926" y="2076861"/>
          <a:ext cx="2494535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37"/>
                <a:gridCol w="500338"/>
                <a:gridCol w="577313"/>
                <a:gridCol w="731263"/>
                <a:gridCol w="256584"/>
              </a:tblGrid>
              <a:tr h="1565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5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pig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look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there’s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35165"/>
              </p:ext>
            </p:extLst>
          </p:nvPr>
        </p:nvGraphicFramePr>
        <p:xfrm>
          <a:off x="3636208" y="2076861"/>
          <a:ext cx="2494535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37"/>
                <a:gridCol w="500338"/>
                <a:gridCol w="577313"/>
                <a:gridCol w="731263"/>
                <a:gridCol w="256584"/>
              </a:tblGrid>
              <a:tr h="1565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5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pig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look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there’s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97142"/>
              </p:ext>
            </p:extLst>
          </p:nvPr>
        </p:nvGraphicFramePr>
        <p:xfrm>
          <a:off x="6572491" y="2076861"/>
          <a:ext cx="2494535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37"/>
                <a:gridCol w="500338"/>
                <a:gridCol w="577313"/>
                <a:gridCol w="731263"/>
                <a:gridCol w="256584"/>
              </a:tblGrid>
              <a:tr h="15652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5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pig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look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there’s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42132" y="-6615"/>
            <a:ext cx="62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ws Gothic MT"/>
                <a:cs typeface="News Gothic MT"/>
              </a:rPr>
              <a:t>T=1</a:t>
            </a:r>
            <a:endParaRPr lang="en-US" b="1" dirty="0">
              <a:latin typeface="News Gothic MT"/>
              <a:cs typeface="News Gothic M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4935" y="-6615"/>
            <a:ext cx="62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ws Gothic MT"/>
                <a:cs typeface="News Gothic MT"/>
              </a:rPr>
              <a:t>T=2</a:t>
            </a:r>
            <a:endParaRPr lang="en-US" b="1" dirty="0">
              <a:latin typeface="News Gothic MT"/>
              <a:cs typeface="News Gothic M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87738" y="-6615"/>
            <a:ext cx="62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ws Gothic MT"/>
                <a:cs typeface="News Gothic MT"/>
              </a:rPr>
              <a:t>T=3</a:t>
            </a:r>
            <a:endParaRPr lang="en-US" b="1" dirty="0">
              <a:latin typeface="News Gothic MT"/>
              <a:cs typeface="News Gothic M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00" y="1200722"/>
            <a:ext cx="5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ws Gothic MT"/>
                <a:cs typeface="News Gothic MT"/>
              </a:rPr>
              <a:t>L</a:t>
            </a:r>
            <a:r>
              <a:rPr lang="en-US" b="1" baseline="-25000" dirty="0" smtClean="0">
                <a:latin typeface="News Gothic MT"/>
                <a:cs typeface="News Gothic MT"/>
              </a:rPr>
              <a:t>R</a:t>
            </a:r>
            <a:r>
              <a:rPr lang="en-US" b="1" dirty="0" smtClean="0">
                <a:latin typeface="News Gothic MT"/>
                <a:cs typeface="News Gothic MT"/>
              </a:rPr>
              <a:t>:</a:t>
            </a:r>
            <a:endParaRPr lang="en-US" b="1" dirty="0">
              <a:latin typeface="News Gothic MT"/>
              <a:cs typeface="News Gothic M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23468" y="2186921"/>
            <a:ext cx="6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ws Gothic MT"/>
                <a:cs typeface="News Gothic MT"/>
              </a:rPr>
              <a:t>L</a:t>
            </a:r>
            <a:r>
              <a:rPr lang="en-US" b="1" baseline="-25000" dirty="0" smtClean="0">
                <a:latin typeface="News Gothic MT"/>
                <a:cs typeface="News Gothic MT"/>
              </a:rPr>
              <a:t>NR</a:t>
            </a:r>
            <a:r>
              <a:rPr lang="en-US" b="1" dirty="0" smtClean="0">
                <a:latin typeface="News Gothic MT"/>
                <a:cs typeface="News Gothic MT"/>
              </a:rPr>
              <a:t>:</a:t>
            </a:r>
            <a:endParaRPr lang="en-US" b="1" baseline="-25000" dirty="0">
              <a:latin typeface="News Gothic MT"/>
              <a:cs typeface="News Gothic M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78471" y="5774275"/>
            <a:ext cx="1670169" cy="1047599"/>
            <a:chOff x="1078471" y="5601743"/>
            <a:chExt cx="1670169" cy="1047599"/>
          </a:xfrm>
        </p:grpSpPr>
        <p:sp>
          <p:nvSpPr>
            <p:cNvPr id="27" name="TextBox 26"/>
            <p:cNvSpPr txBox="1"/>
            <p:nvPr/>
          </p:nvSpPr>
          <p:spPr>
            <a:xfrm>
              <a:off x="1078471" y="6341565"/>
              <a:ext cx="1670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News Gothic MT"/>
                  <a:cs typeface="News Gothic MT"/>
                </a:rPr>
                <a:t>Look! Dog!</a:t>
              </a:r>
              <a:endParaRPr lang="en-US" sz="1400" dirty="0">
                <a:latin typeface="News Gothic MT"/>
                <a:cs typeface="News Gothic MT"/>
              </a:endParaRPr>
            </a:p>
          </p:txBody>
        </p:sp>
        <p:pic>
          <p:nvPicPr>
            <p:cNvPr id="28" name="Picture 27" descr="images.jpe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83538" y="5601743"/>
              <a:ext cx="766197" cy="766197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149556" y="6033693"/>
            <a:ext cx="42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ws Gothic MT"/>
                <a:cs typeface="News Gothic MT"/>
              </a:rPr>
              <a:t>S</a:t>
            </a:r>
            <a:r>
              <a:rPr lang="en-US" b="1" dirty="0" smtClean="0">
                <a:latin typeface="News Gothic MT"/>
                <a:cs typeface="News Gothic MT"/>
              </a:rPr>
              <a:t>:</a:t>
            </a:r>
            <a:endParaRPr lang="en-US" b="1" baseline="-25000" dirty="0">
              <a:latin typeface="News Gothic MT"/>
              <a:cs typeface="News Gothic M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027837" y="5774275"/>
            <a:ext cx="1670169" cy="1047599"/>
            <a:chOff x="4002381" y="5573502"/>
            <a:chExt cx="1670169" cy="1047599"/>
          </a:xfrm>
        </p:grpSpPr>
        <p:grpSp>
          <p:nvGrpSpPr>
            <p:cNvPr id="31" name="Group 30"/>
            <p:cNvGrpSpPr/>
            <p:nvPr/>
          </p:nvGrpSpPr>
          <p:grpSpPr>
            <a:xfrm>
              <a:off x="4002381" y="5573502"/>
              <a:ext cx="1670169" cy="1047599"/>
              <a:chOff x="1078471" y="5601743"/>
              <a:chExt cx="1670169" cy="104759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078471" y="6341565"/>
                <a:ext cx="1670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ws Gothic MT"/>
                    <a:cs typeface="News Gothic MT"/>
                  </a:rPr>
                  <a:t>There’s a dog!</a:t>
                </a:r>
                <a:endParaRPr lang="en-US" sz="1400" dirty="0">
                  <a:latin typeface="News Gothic MT"/>
                  <a:cs typeface="News Gothic MT"/>
                </a:endParaRPr>
              </a:p>
            </p:txBody>
          </p:sp>
          <p:pic>
            <p:nvPicPr>
              <p:cNvPr id="33" name="Picture 32" descr="images.jpeg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49984" y="5601743"/>
                <a:ext cx="766197" cy="766197"/>
              </a:xfrm>
              <a:prstGeom prst="rect">
                <a:avLst/>
              </a:prstGeom>
            </p:spPr>
          </p:pic>
        </p:grpSp>
        <p:pic>
          <p:nvPicPr>
            <p:cNvPr id="37" name="Picture 16" descr="ba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891407" y="5627399"/>
              <a:ext cx="648081" cy="642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6977202" y="5774275"/>
            <a:ext cx="1670169" cy="1047599"/>
            <a:chOff x="4002381" y="5573502"/>
            <a:chExt cx="1670169" cy="1047599"/>
          </a:xfrm>
        </p:grpSpPr>
        <p:grpSp>
          <p:nvGrpSpPr>
            <p:cNvPr id="42" name="Group 41"/>
            <p:cNvGrpSpPr/>
            <p:nvPr/>
          </p:nvGrpSpPr>
          <p:grpSpPr>
            <a:xfrm>
              <a:off x="4002381" y="5573502"/>
              <a:ext cx="1670169" cy="1047599"/>
              <a:chOff x="1078471" y="5601743"/>
              <a:chExt cx="1670169" cy="104759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078471" y="6341565"/>
                <a:ext cx="1670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ws Gothic MT"/>
                    <a:cs typeface="News Gothic MT"/>
                  </a:rPr>
                  <a:t>Look</a:t>
                </a:r>
                <a:r>
                  <a:rPr lang="en-US" sz="1400" dirty="0" smtClean="0">
                    <a:latin typeface="News Gothic MT"/>
                    <a:cs typeface="News Gothic MT"/>
                  </a:rPr>
                  <a:t>! Pig!</a:t>
                </a:r>
                <a:endParaRPr lang="en-US" sz="1400" dirty="0">
                  <a:latin typeface="News Gothic MT"/>
                  <a:cs typeface="News Gothic MT"/>
                </a:endParaRPr>
              </a:p>
            </p:txBody>
          </p:sp>
          <p:pic>
            <p:nvPicPr>
              <p:cNvPr id="45" name="Picture 44" descr="images.jpeg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49984" y="5601743"/>
                <a:ext cx="766197" cy="766197"/>
              </a:xfrm>
              <a:prstGeom prst="rect">
                <a:avLst/>
              </a:prstGeom>
            </p:spPr>
          </p:pic>
        </p:grpSp>
        <p:pic>
          <p:nvPicPr>
            <p:cNvPr id="43" name="Picture 16" descr="ba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891407" y="5627399"/>
              <a:ext cx="648081" cy="642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TextBox 49"/>
          <p:cNvSpPr txBox="1"/>
          <p:nvPr/>
        </p:nvSpPr>
        <p:spPr>
          <a:xfrm>
            <a:off x="197120" y="4139582"/>
            <a:ext cx="34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ws Gothic MT"/>
                <a:cs typeface="News Gothic MT"/>
              </a:rPr>
              <a:t>I</a:t>
            </a:r>
            <a:r>
              <a:rPr lang="en-US" b="1" dirty="0" smtClean="0">
                <a:latin typeface="News Gothic MT"/>
                <a:cs typeface="News Gothic MT"/>
              </a:rPr>
              <a:t>:</a:t>
            </a:r>
            <a:endParaRPr lang="en-US" b="1" baseline="-25000" dirty="0">
              <a:latin typeface="News Gothic MT"/>
              <a:cs typeface="News Gothic M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99926" y="3390158"/>
            <a:ext cx="1715160" cy="1868180"/>
            <a:chOff x="699926" y="3467484"/>
            <a:chExt cx="1715160" cy="1868180"/>
          </a:xfrm>
        </p:grpSpPr>
        <p:grpSp>
          <p:nvGrpSpPr>
            <p:cNvPr id="46" name="Group 45"/>
            <p:cNvGrpSpPr/>
            <p:nvPr/>
          </p:nvGrpSpPr>
          <p:grpSpPr>
            <a:xfrm>
              <a:off x="699926" y="3497504"/>
              <a:ext cx="1685756" cy="1838160"/>
              <a:chOff x="5517284" y="4053578"/>
              <a:chExt cx="2468116" cy="2691247"/>
            </a:xfrm>
          </p:grpSpPr>
          <p:graphicFrame>
            <p:nvGraphicFramePr>
              <p:cNvPr id="4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3437617"/>
                  </p:ext>
                </p:extLst>
              </p:nvPr>
            </p:nvGraphicFramePr>
            <p:xfrm>
              <a:off x="5517284" y="4648201"/>
              <a:ext cx="2468116" cy="2096624"/>
            </p:xfrm>
            <a:graphic>
              <a:graphicData uri="http://schemas.openxmlformats.org/drawingml/2006/table">
                <a:tbl>
                  <a:tblPr firstRow="1" firstCol="1">
                    <a:tableStyleId>{5FD0F851-EC5A-4D38-B0AD-8093EC10F338}</a:tableStyleId>
                  </a:tblPr>
                  <a:tblGrid>
                    <a:gridCol w="674526"/>
                    <a:gridCol w="547749"/>
                    <a:gridCol w="463481"/>
                  </a:tblGrid>
                  <a:tr h="489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strike="noStrike" cap="none" dirty="0" smtClean="0">
                              <a:latin typeface="News Gothic MT"/>
                              <a:cs typeface="News Gothic MT"/>
                            </a:rPr>
                            <a:t>look</a:t>
                          </a:r>
                          <a:endParaRPr lang="en-US" sz="1200" b="0" strike="noStrike" cap="none" dirty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endParaRPr>
                        </a:p>
                      </a:txBody>
                      <a:tcPr marL="41052" marR="41052" marT="20526" marB="20526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endParaRPr lang="en-US" sz="1200" b="0" i="0" u="none" strike="noStrike" cap="none" dirty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endParaRPr>
                        </a:p>
                      </a:txBody>
                      <a:tcPr marL="4276" marR="4276" marT="4276" marB="0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200" b="0" u="none" strike="noStrike" cap="none" dirty="0">
                              <a:latin typeface="News Gothic MT"/>
                              <a:cs typeface="News Gothic MT"/>
                            </a:rPr>
                            <a:t> </a:t>
                          </a:r>
                          <a:endParaRPr lang="en-US" sz="1200" b="0" i="0" u="none" strike="noStrike" cap="none" dirty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endParaRPr>
                        </a:p>
                      </a:txBody>
                      <a:tcPr marL="4276" marR="4276" marT="4276" marB="0" anchor="ctr" anchorCtr="1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11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strike="noStrike" cap="none" dirty="0" smtClean="0">
                              <a:latin typeface="News Gothic MT"/>
                              <a:cs typeface="News Gothic MT"/>
                            </a:rPr>
                            <a:t>dog</a:t>
                          </a:r>
                          <a:endParaRPr lang="en-US" sz="1200" b="0" strike="noStrike" cap="none" dirty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endParaRPr>
                        </a:p>
                      </a:txBody>
                      <a:tcPr marL="41052" marR="41052" marT="20526" marB="20526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-US" sz="1200" b="1" i="0" u="none" strike="noStrike" cap="none" dirty="0" smtClean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rPr>
                            <a:t>X</a:t>
                          </a:r>
                          <a:endParaRPr lang="en-US" sz="1200" b="1" i="0" u="none" strike="noStrike" cap="none" dirty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endParaRPr>
                        </a:p>
                      </a:txBody>
                      <a:tcPr marL="4276" marR="4276" marT="4276" marB="0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endParaRPr lang="en-US" sz="1200" b="0" i="0" u="none" strike="noStrike" cap="none" dirty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endParaRPr>
                        </a:p>
                      </a:txBody>
                      <a:tcPr marL="4276" marR="4276" marT="4276" marB="0" anchor="ctr" anchorCtr="1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11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strike="noStrike" cap="none" dirty="0" smtClean="0">
                              <a:solidFill>
                                <a:schemeClr val="tx1"/>
                              </a:solidFill>
                              <a:latin typeface="Webdings"/>
                              <a:ea typeface="Webdings"/>
                              <a:cs typeface="Webdings"/>
                              <a:sym typeface="Webdings"/>
                            </a:rPr>
                            <a:t></a:t>
                          </a:r>
                          <a:endParaRPr lang="en-US" sz="1200" b="0" strike="noStrike" cap="none" dirty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endParaRPr>
                        </a:p>
                      </a:txBody>
                      <a:tcPr marL="41052" marR="41052" marT="20526" marB="20526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endParaRPr lang="en-US" sz="1200" b="0" i="0" u="none" strike="noStrike" cap="none" dirty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endParaRPr>
                        </a:p>
                      </a:txBody>
                      <a:tcPr marL="4276" marR="4276" marT="4276" marB="0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endParaRPr lang="en-US" sz="1200" b="0" i="0" u="none" strike="noStrike" cap="none" dirty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endParaRPr>
                        </a:p>
                      </a:txBody>
                      <a:tcPr marL="4276" marR="4276" marT="4276" marB="0" anchor="ctr" anchorCtr="1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  <p:pic>
            <p:nvPicPr>
              <p:cNvPr id="48" name="Picture 47" descr="images.jpeg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38643" y="4053578"/>
                <a:ext cx="523324" cy="523323"/>
              </a:xfrm>
              <a:prstGeom prst="rect">
                <a:avLst/>
              </a:prstGeom>
            </p:spPr>
          </p:pic>
        </p:grpSp>
        <p:sp>
          <p:nvSpPr>
            <p:cNvPr id="51" name="Rectangle 50"/>
            <p:cNvSpPr/>
            <p:nvPr/>
          </p:nvSpPr>
          <p:spPr>
            <a:xfrm>
              <a:off x="1999588" y="346748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0" strike="noStrike" cap="none" dirty="0" smtClean="0">
                  <a:solidFill>
                    <a:schemeClr val="tx1"/>
                  </a:solidFill>
                  <a:latin typeface="Webdings"/>
                  <a:ea typeface="Webdings"/>
                  <a:cs typeface="Webdings"/>
                  <a:sym typeface="Webdings"/>
                </a:rPr>
                <a:t></a:t>
              </a:r>
              <a:endParaRPr lang="en-US" b="0" strike="noStrike" cap="none" dirty="0">
                <a:solidFill>
                  <a:schemeClr val="tx1"/>
                </a:solidFill>
                <a:latin typeface="News Gothic MT"/>
                <a:cs typeface="News Gothic M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25731" y="3145255"/>
            <a:ext cx="1775471" cy="2357986"/>
            <a:chOff x="3925731" y="3337675"/>
            <a:chExt cx="1775471" cy="2357986"/>
          </a:xfrm>
        </p:grpSpPr>
        <p:grpSp>
          <p:nvGrpSpPr>
            <p:cNvPr id="53" name="Group 52"/>
            <p:cNvGrpSpPr/>
            <p:nvPr/>
          </p:nvGrpSpPr>
          <p:grpSpPr>
            <a:xfrm>
              <a:off x="3925731" y="3337675"/>
              <a:ext cx="1775471" cy="2357986"/>
              <a:chOff x="639615" y="3467484"/>
              <a:chExt cx="1775471" cy="2357986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639615" y="3497504"/>
                <a:ext cx="1746070" cy="2327966"/>
                <a:chOff x="5428980" y="4053578"/>
                <a:chExt cx="2556421" cy="3408371"/>
              </a:xfrm>
            </p:grpSpPr>
            <p:graphicFrame>
              <p:nvGraphicFramePr>
                <p:cNvPr id="56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8290001"/>
                    </p:ext>
                  </p:extLst>
                </p:nvPr>
              </p:nvGraphicFramePr>
              <p:xfrm>
                <a:off x="5428980" y="4648201"/>
                <a:ext cx="2556421" cy="2813748"/>
              </p:xfrm>
              <a:graphic>
                <a:graphicData uri="http://schemas.openxmlformats.org/drawingml/2006/table">
                  <a:tbl>
                    <a:tblPr firstRow="1" firstCol="1">
                      <a:tableStyleId>{5FD0F851-EC5A-4D38-B0AD-8093EC10F338}</a:tableStyleId>
                    </a:tblPr>
                    <a:tblGrid>
                      <a:gridCol w="589378"/>
                      <a:gridCol w="385564"/>
                      <a:gridCol w="385564"/>
                      <a:gridCol w="385564"/>
                    </a:tblGrid>
                    <a:tr h="489806"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200" b="0" strike="noStrike" cap="none" dirty="0" smtClean="0">
                                <a:latin typeface="News Gothic MT"/>
                                <a:cs typeface="News Gothic MT"/>
                              </a:rPr>
                              <a:t>there’s</a:t>
                            </a:r>
                            <a:endParaRPr lang="en-US" sz="1200" b="0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1052" marR="41052" marT="20526" marB="20526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t"/>
                            <a:r>
                              <a:rPr lang="en-US" sz="1200" b="0" u="none" strike="noStrike" cap="none" dirty="0">
                                <a:latin typeface="News Gothic MT"/>
                                <a:cs typeface="News Gothic MT"/>
                              </a:rPr>
                              <a:t> </a:t>
                            </a:r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  <a:tr h="489806"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200" b="0" strike="noStrike" cap="none" dirty="0" smtClean="0">
                                <a:solidFill>
                                  <a:schemeClr val="tx1"/>
                                </a:solidFill>
                                <a:latin typeface="News Gothic MT"/>
                                <a:cs typeface="News Gothic MT"/>
                              </a:rPr>
                              <a:t>a</a:t>
                            </a:r>
                            <a:endParaRPr lang="en-US" sz="1200" b="0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1052" marR="41052" marT="20526" marB="20526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  <a:tr h="471109"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200" b="0" strike="noStrike" cap="none" dirty="0" smtClean="0">
                                <a:latin typeface="News Gothic MT"/>
                                <a:cs typeface="News Gothic MT"/>
                              </a:rPr>
                              <a:t>dog</a:t>
                            </a:r>
                            <a:endParaRPr lang="en-US" sz="1200" b="0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1052" marR="41052" marT="20526" marB="20526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rtl="0" fontAlgn="t"/>
                            <a:r>
                              <a:rPr lang="en-US" sz="1200" b="1" i="0" u="none" strike="noStrike" cap="none" dirty="0" smtClean="0">
                                <a:solidFill>
                                  <a:schemeClr val="tx1"/>
                                </a:solidFill>
                                <a:latin typeface="News Gothic MT"/>
                                <a:cs typeface="News Gothic MT"/>
                              </a:rPr>
                              <a:t>X</a:t>
                            </a:r>
                            <a:endParaRPr lang="en-US" sz="1200" b="1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rtl="0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rtl="0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  <a:tr h="471109"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200" b="0" strike="noStrike" cap="none" dirty="0" smtClean="0">
                                <a:solidFill>
                                  <a:schemeClr val="tx1"/>
                                </a:solidFill>
                                <a:latin typeface="Webdings"/>
                                <a:ea typeface="Webdings"/>
                                <a:cs typeface="Webdings"/>
                                <a:sym typeface="Webdings"/>
                              </a:rPr>
                              <a:t></a:t>
                            </a:r>
                            <a:endParaRPr lang="en-US" sz="1200" b="0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1052" marR="41052" marT="20526" marB="20526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rtl="0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rtl="0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rtl="0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  <p:pic>
              <p:nvPicPr>
                <p:cNvPr id="57" name="Picture 56" descr="images.jpeg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319333" y="4053578"/>
                  <a:ext cx="523324" cy="523323"/>
                </a:xfrm>
                <a:prstGeom prst="rect">
                  <a:avLst/>
                </a:prstGeom>
              </p:spPr>
            </p:pic>
          </p:grpSp>
          <p:sp>
            <p:nvSpPr>
              <p:cNvPr id="55" name="Rectangle 54"/>
              <p:cNvSpPr/>
              <p:nvPr/>
            </p:nvSpPr>
            <p:spPr>
              <a:xfrm>
                <a:off x="1999588" y="3467484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 strike="noStrike" cap="none" dirty="0" smtClean="0">
                    <a:solidFill>
                      <a:schemeClr val="tx1"/>
                    </a:solidFill>
                    <a:latin typeface="Webdings"/>
                    <a:ea typeface="Webdings"/>
                    <a:cs typeface="Webdings"/>
                    <a:sym typeface="Webdings"/>
                  </a:rPr>
                  <a:t></a:t>
                </a:r>
                <a:endParaRPr lang="en-US" b="0" strike="noStrike" cap="none" dirty="0">
                  <a:solidFill>
                    <a:schemeClr val="tx1"/>
                  </a:solidFill>
                  <a:latin typeface="News Gothic MT"/>
                  <a:cs typeface="News Gothic MT"/>
                </a:endParaRPr>
              </a:p>
            </p:txBody>
          </p:sp>
        </p:grpSp>
        <p:pic>
          <p:nvPicPr>
            <p:cNvPr id="58" name="Picture 16" descr="ba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982879" y="3377518"/>
              <a:ext cx="332569" cy="329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0" name="Group 59"/>
          <p:cNvGrpSpPr/>
          <p:nvPr/>
        </p:nvGrpSpPr>
        <p:grpSpPr>
          <a:xfrm>
            <a:off x="6957331" y="3390158"/>
            <a:ext cx="1715161" cy="1868180"/>
            <a:chOff x="3986041" y="3337675"/>
            <a:chExt cx="1715161" cy="1868180"/>
          </a:xfrm>
        </p:grpSpPr>
        <p:grpSp>
          <p:nvGrpSpPr>
            <p:cNvPr id="61" name="Group 60"/>
            <p:cNvGrpSpPr/>
            <p:nvPr/>
          </p:nvGrpSpPr>
          <p:grpSpPr>
            <a:xfrm>
              <a:off x="3986041" y="3337675"/>
              <a:ext cx="1715161" cy="1868180"/>
              <a:chOff x="699925" y="3467484"/>
              <a:chExt cx="1715161" cy="186818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99925" y="3497504"/>
                <a:ext cx="1685756" cy="1838160"/>
                <a:chOff x="5517284" y="4053578"/>
                <a:chExt cx="2468117" cy="2691247"/>
              </a:xfrm>
            </p:grpSpPr>
            <p:graphicFrame>
              <p:nvGraphicFramePr>
                <p:cNvPr id="65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7612914"/>
                    </p:ext>
                  </p:extLst>
                </p:nvPr>
              </p:nvGraphicFramePr>
              <p:xfrm>
                <a:off x="5517284" y="4648201"/>
                <a:ext cx="2468117" cy="2096624"/>
              </p:xfrm>
              <a:graphic>
                <a:graphicData uri="http://schemas.openxmlformats.org/drawingml/2006/table">
                  <a:tbl>
                    <a:tblPr firstRow="1" firstCol="1">
                      <a:tableStyleId>{5FD0F851-EC5A-4D38-B0AD-8093EC10F338}</a:tableStyleId>
                    </a:tblPr>
                    <a:tblGrid>
                      <a:gridCol w="529065"/>
                      <a:gridCol w="429627"/>
                      <a:gridCol w="363532"/>
                      <a:gridCol w="363532"/>
                    </a:tblGrid>
                    <a:tr h="489806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b="0" strike="noStrike" cap="none" dirty="0" smtClean="0">
                                <a:solidFill>
                                  <a:schemeClr val="tx1"/>
                                </a:solidFill>
                                <a:latin typeface="News Gothic MT"/>
                                <a:cs typeface="News Gothic MT"/>
                              </a:rPr>
                              <a:t>look</a:t>
                            </a:r>
                            <a:endParaRPr lang="en-US" sz="1200" b="0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1052" marR="41052" marT="20526" marB="20526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</a:tr>
                    <a:tr h="47110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b="0" strike="noStrike" cap="none" dirty="0" smtClean="0">
                                <a:solidFill>
                                  <a:schemeClr val="tx1"/>
                                </a:solidFill>
                                <a:latin typeface="News Gothic MT"/>
                                <a:cs typeface="News Gothic MT"/>
                              </a:rPr>
                              <a:t>pig</a:t>
                            </a:r>
                            <a:endParaRPr lang="en-US" sz="1200" b="0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1052" marR="41052" marT="20526" marB="20526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rtl="0" fontAlgn="t"/>
                            <a:endParaRPr lang="en-US" sz="1200" b="1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rtl="0" fontAlgn="t"/>
                            <a:r>
                              <a:rPr lang="en-US" sz="1200" b="1" i="0" u="none" strike="noStrike" cap="none" dirty="0" smtClean="0">
                                <a:solidFill>
                                  <a:schemeClr val="tx1"/>
                                </a:solidFill>
                                <a:latin typeface="News Gothic MT"/>
                                <a:cs typeface="News Gothic MT"/>
                              </a:rPr>
                              <a:t>X</a:t>
                            </a:r>
                            <a:endParaRPr lang="en-US" sz="1200" b="1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rtl="0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  <a:tr h="47110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b="0" strike="noStrike" cap="none" dirty="0" smtClean="0">
                                <a:solidFill>
                                  <a:schemeClr val="tx1"/>
                                </a:solidFill>
                                <a:latin typeface="Webdings"/>
                                <a:ea typeface="Webdings"/>
                                <a:cs typeface="Webdings"/>
                                <a:sym typeface="Webdings"/>
                              </a:rPr>
                              <a:t></a:t>
                            </a:r>
                            <a:endParaRPr lang="en-US" sz="1200" b="0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1052" marR="41052" marT="20526" marB="20526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rtl="0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rtl="0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rtl="0" fontAlgn="t"/>
                            <a:endParaRPr lang="en-US" sz="1200" b="0" i="0" u="none" strike="noStrike" cap="none" dirty="0">
                              <a:solidFill>
                                <a:schemeClr val="tx1"/>
                              </a:solidFill>
                              <a:latin typeface="News Gothic MT"/>
                              <a:cs typeface="News Gothic MT"/>
                            </a:endParaRPr>
                          </a:p>
                        </a:txBody>
                        <a:tcPr marL="4276" marR="4276" marT="4276" marB="0" anchor="ctr" anchorCtr="1">
                          <a:lnL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rgbClr r="0" g="0" b="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  <p:pic>
              <p:nvPicPr>
                <p:cNvPr id="66" name="Picture 65" descr="images.jpeg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319333" y="4053578"/>
                  <a:ext cx="523324" cy="523323"/>
                </a:xfrm>
                <a:prstGeom prst="rect">
                  <a:avLst/>
                </a:prstGeom>
              </p:spPr>
            </p:pic>
          </p:grpSp>
          <p:sp>
            <p:nvSpPr>
              <p:cNvPr id="64" name="Rectangle 63"/>
              <p:cNvSpPr/>
              <p:nvPr/>
            </p:nvSpPr>
            <p:spPr>
              <a:xfrm>
                <a:off x="1999588" y="3467484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 strike="noStrike" cap="none" dirty="0" smtClean="0">
                    <a:solidFill>
                      <a:schemeClr val="tx1"/>
                    </a:solidFill>
                    <a:latin typeface="Webdings"/>
                    <a:ea typeface="Webdings"/>
                    <a:cs typeface="Webdings"/>
                    <a:sym typeface="Webdings"/>
                  </a:rPr>
                  <a:t></a:t>
                </a:r>
                <a:endParaRPr lang="en-US" b="0" strike="noStrike" cap="none" dirty="0">
                  <a:solidFill>
                    <a:schemeClr val="tx1"/>
                  </a:solidFill>
                  <a:latin typeface="News Gothic MT"/>
                  <a:cs typeface="News Gothic MT"/>
                </a:endParaRPr>
              </a:p>
            </p:txBody>
          </p:sp>
        </p:grpSp>
        <p:pic>
          <p:nvPicPr>
            <p:cNvPr id="62" name="Picture 16" descr="ba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982879" y="3377518"/>
              <a:ext cx="332569" cy="329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5703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77</Words>
  <Application>Microsoft Macintosh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 Frank</dc:creator>
  <cp:lastModifiedBy>Michael C Frank</cp:lastModifiedBy>
  <cp:revision>11</cp:revision>
  <cp:lastPrinted>2014-03-16T20:47:06Z</cp:lastPrinted>
  <dcterms:created xsi:type="dcterms:W3CDTF">2014-03-16T20:12:27Z</dcterms:created>
  <dcterms:modified xsi:type="dcterms:W3CDTF">2014-03-16T21:08:01Z</dcterms:modified>
</cp:coreProperties>
</file>