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1C925-C672-4F47-9826-166A8ADD0CA9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A81C9-C2F3-43AA-91AF-CC579A67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81C9-C2F3-43AA-91AF-CC579A679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60C7-4209-4A33-B246-5F1104D8B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4156C-67F3-4C5A-85D3-FC80E7D5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C9B8-7580-45F7-BFB3-DB7CA798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65F2-DE19-422D-9A37-E2E569E9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C7F5-A422-4450-A194-2EF119E2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5B46-29C4-48DC-A1D5-44A6ECBB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3B833-516E-4232-8A3F-5C9446FE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5DE0-294D-49D8-AD00-D25433DE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3D3B-D13C-4C40-929D-E2197055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76A-9C11-48A1-88C3-6CC57757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91FC8-EC67-40CA-879B-A49E91D54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E9252-8724-4E8F-8981-5BB9288AE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84D8-A065-400D-8935-F9B650F0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D8BF-F4D9-449D-B50A-2BB4ABBA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15A7-8832-4B0C-B716-CBAED2DC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5117-C1DD-4FFA-BB66-94662EEC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81C4-DE1D-4F8F-AAB4-BB77CD13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7600-2850-4DB6-813A-860DEFE8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BC0B-447C-4D4B-9EBC-61A727AF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CFAE-598F-4213-BB04-FDBD0FEB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BFC7-462D-4D86-8AEE-BF6BBA98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B54E-28C6-4DF0-A1DB-576D1C54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7BA3-3813-4D4B-9DAE-5F9F4F6C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5ABCF-5AF6-475A-85E6-DC45FDA8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CCB9-2CF5-46C1-9CFA-3D0EDC26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DAC6-BE95-4104-8A83-2488B2C2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49FE-8FFA-48DC-8924-6330D97C9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6A5C8-ADFF-4BDD-97E3-9AEBF37BC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C6CB-FB50-44AE-B66C-95AED2A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0341A-C3F9-447C-A6E1-C66205E8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61CC0-6ED3-4A72-BB71-FCD5945E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8418-C894-4CE5-A859-B6F458D3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CC50A-75B6-4FA2-9F2B-057AD25D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C7FE4-3FC2-4D23-B979-3670351D4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C87D4-BF88-42C5-B51A-ACFEB764E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4A0AA-65F7-475E-AC55-B7911F4B9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D1B6D-0FA1-45B5-B77C-DE0C12D7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BD162-A073-4B61-B9C6-E1ADBE47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23AB9-9D7F-4AE9-8912-C34A91F8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7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B7A9-D6DD-44CE-A9F7-F488ABAE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068D8-6026-49EA-A7E9-3D23D7B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86A60-FD3C-455A-9BC8-A6DC2CFB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31BE2-5274-42BE-9022-1EBDE516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6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178C4-148C-42B2-B0BF-55FAD5A6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B6D8C-43C0-4D28-90F1-8B9B9DB5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0DE8-8F0E-41AB-BBB6-B979451D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A4FA-9A89-4171-B8B2-F7DFCD1E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9905-4DE9-4EC3-883F-2A515000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2BCD-8230-47DA-B807-C2CA259CE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0911-EE6B-435F-BE45-2F77843C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70B0-86B7-4232-B264-D730D1E7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62968-A0CA-4019-9C66-E2DF133C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30C3-574B-4902-A9FE-587F9B00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05FBA-84AB-420C-86D5-AE0B2151F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0A690-1E67-47DD-8C69-8756490F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F4665-C917-4F79-BCBB-1E1C81F1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A15E-15B0-48DD-83D1-F594DBD5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F1BDC-593D-43A0-8C73-55FD2208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37CD4-9A94-4235-A62A-67F893D4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58D58-4FF9-4BD0-B20E-75418818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685799"/>
            <a:ext cx="11430000" cy="577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7594-738F-4F25-9782-E7873FCD9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F334-7076-4C60-B223-02CBE78A4474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4862-DE16-4C94-A3DE-396B6BE86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459277"/>
            <a:ext cx="1143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ova Cond Light" panose="020B0306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D30F-B67B-4582-91AF-4235DD7C0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EA3A-49C1-4108-9BD1-237A91C1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 baseline="0">
          <a:solidFill>
            <a:schemeClr val="tx1"/>
          </a:solidFill>
          <a:latin typeface="Arial Nova Light" panose="020B03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cf\Box\global\proj\stroop-rsa\analyses\brain-behavior\model_comparison.html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mcf\Box\global\proj\stroop-rsa\analyses\coding_profiles\coding_profiles_mmp.html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cf\Box\global\proj\stroop-rsa\old\R01_freund_stroop-rsa\stroop-rsa\r\group-201902\masters\0-1_build_behavioral_model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file:///C:\Users\mcf\Box\global\proj\stroop-rsa\analyses\behavior\model_developmen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mcf\Box\global\proj\stroop-rsa\analyses\brain-behavior\model_comparison.html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AD91-5A81-4F96-A400-ECDE4BE11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sketches for </a:t>
            </a:r>
            <a:r>
              <a:rPr lang="en-US" dirty="0" err="1"/>
              <a:t>stroop-rsa</a:t>
            </a:r>
            <a:r>
              <a:rPr lang="en-US" dirty="0"/>
              <a:t> manuscript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DB600-8593-44A2-B756-6AF320ACD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Meeting, </a:t>
            </a:r>
            <a:r>
              <a:rPr lang="en-US" dirty="0" err="1"/>
              <a:t>todd</a:t>
            </a:r>
            <a:endParaRPr lang="en-US" dirty="0"/>
          </a:p>
          <a:p>
            <a:r>
              <a:rPr lang="en-US" dirty="0"/>
              <a:t>2020-02-19</a:t>
            </a:r>
          </a:p>
        </p:txBody>
      </p:sp>
    </p:spTree>
    <p:extLst>
      <p:ext uri="{BB962C8B-B14F-4D97-AF65-F5344CB8AC3E}">
        <p14:creationId xmlns:p14="http://schemas.microsoft.com/office/powerpoint/2010/main" val="183614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0642B98-10E8-4E5E-90AB-352E087A6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7"/>
          <a:stretch/>
        </p:blipFill>
        <p:spPr>
          <a:xfrm rot="16200000">
            <a:off x="10298768" y="2429928"/>
            <a:ext cx="2646545" cy="98291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5E4C84-2A52-44C7-BE0D-7A00247B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685800"/>
          </a:xfrm>
        </p:spPr>
        <p:txBody>
          <a:bodyPr/>
          <a:lstStyle/>
          <a:p>
            <a:r>
              <a:rPr lang="en-US" b="1" dirty="0"/>
              <a:t>[individual differences, FIG 5] </a:t>
            </a:r>
            <a:r>
              <a:rPr lang="en-US" dirty="0"/>
              <a:t>WINNING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A5C60-C32E-4449-9A47-18B15BE24391}"/>
              </a:ext>
            </a:extLst>
          </p:cNvPr>
          <p:cNvSpPr/>
          <p:nvPr/>
        </p:nvSpPr>
        <p:spPr>
          <a:xfrm>
            <a:off x="0" y="6382969"/>
            <a:ext cx="839114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 action="ppaction://hlinkfile"/>
              </a:rPr>
              <a:t>file:///C:/Users/mcf/Box/global/proj/stroop-rsa/analyses/brain-behavior/model_comparison.html</a:t>
            </a:r>
            <a:r>
              <a:rPr lang="en-US" sz="1050" dirty="0"/>
              <a:t> 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44B1647-A2F7-4D3A-9695-D5191A6BF5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9"/>
          <a:stretch/>
        </p:blipFill>
        <p:spPr>
          <a:xfrm>
            <a:off x="6890" y="1324104"/>
            <a:ext cx="2508504" cy="3142149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F397E46F-95ED-4D9E-965E-2B9AE0C5F9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9" r="48718" b="3871"/>
          <a:stretch/>
        </p:blipFill>
        <p:spPr>
          <a:xfrm>
            <a:off x="3187081" y="1350311"/>
            <a:ext cx="2157984" cy="3020522"/>
          </a:xfrm>
          <a:prstGeom prst="rect">
            <a:avLst/>
          </a:prstGeom>
        </p:spPr>
      </p:pic>
      <p:pic>
        <p:nvPicPr>
          <p:cNvPr id="12" name="Picture 11" descr="A picture containing animal&#10;&#10;Description automatically generated">
            <a:extLst>
              <a:ext uri="{FF2B5EF4-FFF2-40B4-BE49-F238E27FC236}">
                <a16:creationId xmlns:a16="http://schemas.microsoft.com/office/drawing/2014/main" id="{7EFFDFFD-A1EA-4087-83F4-A55A27979C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2"/>
          <a:stretch/>
        </p:blipFill>
        <p:spPr>
          <a:xfrm rot="16200000">
            <a:off x="1301462" y="2380125"/>
            <a:ext cx="2646545" cy="968489"/>
          </a:xfrm>
          <a:prstGeom prst="rect">
            <a:avLst/>
          </a:prstGeom>
        </p:spPr>
      </p:pic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F2715452-3216-44C7-9577-6DF73BF4C3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3"/>
          <a:stretch/>
        </p:blipFill>
        <p:spPr>
          <a:xfrm rot="16200000">
            <a:off x="4209235" y="2380123"/>
            <a:ext cx="2646545" cy="96849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F96D759-1D3C-4A08-B798-4FE6D2AAD0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5" t="-910" r="24952" b="4072"/>
          <a:stretch/>
        </p:blipFill>
        <p:spPr>
          <a:xfrm>
            <a:off x="6013704" y="1328017"/>
            <a:ext cx="2157984" cy="304281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AFDBBBD-1952-4A75-AA9E-271E3DE598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7"/>
          <a:stretch/>
        </p:blipFill>
        <p:spPr>
          <a:xfrm rot="16200000">
            <a:off x="7339871" y="2429928"/>
            <a:ext cx="2646545" cy="982911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81F96F84-5169-45DD-830A-F81F9A189E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03" r="604"/>
          <a:stretch/>
        </p:blipFill>
        <p:spPr>
          <a:xfrm>
            <a:off x="9063600" y="1324104"/>
            <a:ext cx="2157984" cy="3142149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138CFCC6-775C-416B-BE11-CFB88C29B0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56" t="95241" r="40174" b="-188"/>
          <a:stretch/>
        </p:blipFill>
        <p:spPr>
          <a:xfrm>
            <a:off x="4703442" y="4351304"/>
            <a:ext cx="1439449" cy="155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BF6B5A-B1EF-44B9-988E-E8571C300E6D}"/>
              </a:ext>
            </a:extLst>
          </p:cNvPr>
          <p:cNvSpPr txBox="1"/>
          <p:nvPr/>
        </p:nvSpPr>
        <p:spPr>
          <a:xfrm>
            <a:off x="525784" y="4962946"/>
            <a:ext cx="397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Bivariate correlations of winning model, and trichotomized MDS solutions (w/ bootstrapped contours)</a:t>
            </a:r>
          </a:p>
        </p:txBody>
      </p:sp>
    </p:spTree>
    <p:extLst>
      <p:ext uri="{BB962C8B-B14F-4D97-AF65-F5344CB8AC3E}">
        <p14:creationId xmlns:p14="http://schemas.microsoft.com/office/powerpoint/2010/main" val="18210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490-E6BB-4501-B4F9-FB2A8DF1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[Fig 1]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DE081-5955-4423-B69E-37ECDD236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00" y="3829281"/>
            <a:ext cx="2877592" cy="2624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333EB-B699-4198-9857-A2C2967E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15" y="4235958"/>
            <a:ext cx="2356104" cy="2190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30736-4D69-495B-9B89-8CC070D56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133" y="4187868"/>
            <a:ext cx="2316240" cy="2190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BF2E4-555B-4C2C-82D4-76FF0C546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9616" y="4430213"/>
            <a:ext cx="1908736" cy="1802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E85227-C222-4D5D-AFB5-C497461BF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92" y="685800"/>
            <a:ext cx="5683698" cy="3100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E2C24C-8D8A-4743-B9A8-839D992DF9EE}"/>
              </a:ext>
            </a:extLst>
          </p:cNvPr>
          <p:cNvSpPr txBox="1"/>
          <p:nvPr/>
        </p:nvSpPr>
        <p:spPr>
          <a:xfrm>
            <a:off x="1268496" y="642677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‘incongruency’ / conflict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B507B8-F3A5-46D1-BE11-D244463381B5}"/>
              </a:ext>
            </a:extLst>
          </p:cNvPr>
          <p:cNvSpPr txBox="1"/>
          <p:nvPr/>
        </p:nvSpPr>
        <p:spPr>
          <a:xfrm>
            <a:off x="4638891" y="6453370"/>
            <a:ext cx="105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distractor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2C39D6-C216-4159-AA4A-C3838FB57B12}"/>
              </a:ext>
            </a:extLst>
          </p:cNvPr>
          <p:cNvSpPr txBox="1"/>
          <p:nvPr/>
        </p:nvSpPr>
        <p:spPr>
          <a:xfrm>
            <a:off x="7324179" y="6436620"/>
            <a:ext cx="71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target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D2B2F-2A5C-4DFC-B0B6-F27717703479}"/>
              </a:ext>
            </a:extLst>
          </p:cNvPr>
          <p:cNvSpPr txBox="1"/>
          <p:nvPr/>
        </p:nvSpPr>
        <p:spPr>
          <a:xfrm>
            <a:off x="9159309" y="6413795"/>
            <a:ext cx="285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‘congruency’ (to regress out)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A8A6F-FB6E-4DAB-8859-6CD0A1001F3F}"/>
              </a:ext>
            </a:extLst>
          </p:cNvPr>
          <p:cNvSpPr txBox="1"/>
          <p:nvPr/>
        </p:nvSpPr>
        <p:spPr>
          <a:xfrm>
            <a:off x="4992417" y="903003"/>
            <a:ext cx="139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Masters fig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C12AA-E5F6-4A2A-BFA9-9877390BB7EF}"/>
              </a:ext>
            </a:extLst>
          </p:cNvPr>
          <p:cNvSpPr txBox="1"/>
          <p:nvPr/>
        </p:nvSpPr>
        <p:spPr>
          <a:xfrm>
            <a:off x="4140306" y="3795848"/>
            <a:ext cx="501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Updates: different parameterization of conflict model</a:t>
            </a:r>
          </a:p>
        </p:txBody>
      </p:sp>
    </p:spTree>
    <p:extLst>
      <p:ext uri="{BB962C8B-B14F-4D97-AF65-F5344CB8AC3E}">
        <p14:creationId xmlns:p14="http://schemas.microsoft.com/office/powerpoint/2010/main" val="11516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6B1E-C99A-49F8-A2E7-3CE043DB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A675-E382-4B9B-98D6-B61939D3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Section 1: group analysis</a:t>
            </a:r>
          </a:p>
        </p:txBody>
      </p:sp>
    </p:spTree>
    <p:extLst>
      <p:ext uri="{BB962C8B-B14F-4D97-AF65-F5344CB8AC3E}">
        <p14:creationId xmlns:p14="http://schemas.microsoft.com/office/powerpoint/2010/main" val="400958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92D9-2B1A-40B8-B0F7-732F5008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[group analysis, Fig 2]</a:t>
            </a:r>
            <a:r>
              <a:rPr lang="en-US" dirty="0"/>
              <a:t> CODING RESULTS: parcels where {</a:t>
            </a:r>
            <a:r>
              <a:rPr lang="en-US" b="1" dirty="0"/>
              <a:t>target |</a:t>
            </a:r>
            <a:r>
              <a:rPr lang="en-US" dirty="0"/>
              <a:t> </a:t>
            </a:r>
            <a:r>
              <a:rPr lang="en-US" b="1" dirty="0"/>
              <a:t>distractor |</a:t>
            </a:r>
            <a:r>
              <a:rPr lang="en-US" dirty="0"/>
              <a:t> </a:t>
            </a:r>
            <a:r>
              <a:rPr lang="en-US" b="1" dirty="0"/>
              <a:t>conflict</a:t>
            </a:r>
            <a:r>
              <a:rPr lang="en-US" dirty="0"/>
              <a:t>} &gt;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A7D93-4935-4B5B-8410-5AF926D0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27" y="1327169"/>
            <a:ext cx="4210481" cy="279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660CB-0E95-4C7B-8BC9-6FEC9A90E670}"/>
              </a:ext>
            </a:extLst>
          </p:cNvPr>
          <p:cNvSpPr txBox="1"/>
          <p:nvPr/>
        </p:nvSpPr>
        <p:spPr>
          <a:xfrm>
            <a:off x="3785409" y="967014"/>
            <a:ext cx="139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Masters fig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70BA1-CEFB-4194-9B05-859196B236E5}"/>
              </a:ext>
            </a:extLst>
          </p:cNvPr>
          <p:cNvSpPr txBox="1"/>
          <p:nvPr/>
        </p:nvSpPr>
        <p:spPr>
          <a:xfrm>
            <a:off x="7055913" y="2356224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Similar format…</a:t>
            </a:r>
          </a:p>
        </p:txBody>
      </p:sp>
    </p:spTree>
    <p:extLst>
      <p:ext uri="{BB962C8B-B14F-4D97-AF65-F5344CB8AC3E}">
        <p14:creationId xmlns:p14="http://schemas.microsoft.com/office/powerpoint/2010/main" val="14855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4B46-F0C6-4AE4-9A10-96DCD241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[group analysis, Fig 3]</a:t>
            </a:r>
            <a:r>
              <a:rPr lang="en-US" dirty="0"/>
              <a:t> REPRESENTATIONAL PROFILES &amp; GEOMETRY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BBC37E-1EA1-4689-98C2-907FCDB16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18" y="950976"/>
            <a:ext cx="4620602" cy="3871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1B130-7A14-496E-B5E5-65F1F6655F31}"/>
              </a:ext>
            </a:extLst>
          </p:cNvPr>
          <p:cNvSpPr txBox="1"/>
          <p:nvPr/>
        </p:nvSpPr>
        <p:spPr>
          <a:xfrm>
            <a:off x="4629460" y="183984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Similar….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CAB1B-FBC3-4DB3-9CF9-D0CFE2444CDC}"/>
              </a:ext>
            </a:extLst>
          </p:cNvPr>
          <p:cNvSpPr txBox="1"/>
          <p:nvPr/>
        </p:nvSpPr>
        <p:spPr>
          <a:xfrm>
            <a:off x="3248961" y="1151680"/>
            <a:ext cx="139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Masters fig 3</a:t>
            </a:r>
          </a:p>
        </p:txBody>
      </p:sp>
    </p:spTree>
    <p:extLst>
      <p:ext uri="{BB962C8B-B14F-4D97-AF65-F5344CB8AC3E}">
        <p14:creationId xmlns:p14="http://schemas.microsoft.com/office/powerpoint/2010/main" val="241350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4B46-F0C6-4AE4-9A10-96DCD241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[group analysis, Fig 3]</a:t>
            </a:r>
            <a:r>
              <a:rPr lang="en-US" dirty="0"/>
              <a:t> REPRESENTATIONAL PROFILES &amp; GEOMETRY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BBC37E-1EA1-4689-98C2-907FCDB16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18" y="950976"/>
            <a:ext cx="4620602" cy="3871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1B130-7A14-496E-B5E5-65F1F6655F31}"/>
              </a:ext>
            </a:extLst>
          </p:cNvPr>
          <p:cNvSpPr txBox="1"/>
          <p:nvPr/>
        </p:nvSpPr>
        <p:spPr>
          <a:xfrm>
            <a:off x="4629460" y="183984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Similar….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CAB1B-FBC3-4DB3-9CF9-D0CFE2444CDC}"/>
              </a:ext>
            </a:extLst>
          </p:cNvPr>
          <p:cNvSpPr txBox="1"/>
          <p:nvPr/>
        </p:nvSpPr>
        <p:spPr>
          <a:xfrm>
            <a:off x="3248961" y="1151680"/>
            <a:ext cx="139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Masters fig 3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F13263DE-163E-4322-8AF7-EA530F50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06" y="2054245"/>
            <a:ext cx="4979405" cy="248970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DCF526E-119D-4D6B-AA7D-74F04D4AB5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0"/>
          <a:stretch/>
        </p:blipFill>
        <p:spPr>
          <a:xfrm>
            <a:off x="6519672" y="3685368"/>
            <a:ext cx="2816352" cy="27774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AFF486-894F-4899-B7F6-46A42AF4833A}"/>
              </a:ext>
            </a:extLst>
          </p:cNvPr>
          <p:cNvSpPr txBox="1"/>
          <p:nvPr/>
        </p:nvSpPr>
        <p:spPr>
          <a:xfrm>
            <a:off x="6813405" y="1285850"/>
            <a:ext cx="499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rial Nova Cond" panose="020B0506020202020204" pitchFamily="34" charset="0"/>
              </a:rPr>
              <a:t>ADDITION</a:t>
            </a:r>
            <a:r>
              <a:rPr lang="en-US" dirty="0">
                <a:latin typeface="Arial Nova Cond" panose="020B0506020202020204" pitchFamily="34" charset="0"/>
              </a:rPr>
              <a:t>: a proper ‘selectivity’ analysis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latin typeface="Arial Nova Cond" panose="020B0506020202020204" pitchFamily="34" charset="0"/>
              </a:rPr>
              <a:t>Two One Sided Tests (TOST) procedure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 Nova Cond" panose="020B0506020202020204" pitchFamily="34" charset="0"/>
              </a:rPr>
              <a:t>confirmatory test for null effect via frequentist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7BA09-703B-4276-B01A-D2197E1E3F63}"/>
              </a:ext>
            </a:extLst>
          </p:cNvPr>
          <p:cNvSpPr txBox="1"/>
          <p:nvPr/>
        </p:nvSpPr>
        <p:spPr>
          <a:xfrm>
            <a:off x="5408555" y="286802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T&gt;D, D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A16C1-ECDD-4B93-97FF-CD27836C3F76}"/>
              </a:ext>
            </a:extLst>
          </p:cNvPr>
          <p:cNvSpPr txBox="1"/>
          <p:nvPr/>
        </p:nvSpPr>
        <p:spPr>
          <a:xfrm>
            <a:off x="5337938" y="4771640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T&gt;C, C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A5726-89B7-48D1-8565-06CC074EDA71}"/>
              </a:ext>
            </a:extLst>
          </p:cNvPr>
          <p:cNvSpPr/>
          <p:nvPr/>
        </p:nvSpPr>
        <p:spPr>
          <a:xfrm>
            <a:off x="0" y="6536760"/>
            <a:ext cx="108082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 action="ppaction://hlinkfile"/>
              </a:rPr>
              <a:t>file:///C:/Users/mcf/Box/global/proj/stroop-rsa/analyses/coding_profiles/coding_profiles_mmp.html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70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6B1E-C99A-49F8-A2E7-3CE043DB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A675-E382-4B9B-98D6-B61939D3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Section 2: individual differences analysis</a:t>
            </a:r>
          </a:p>
        </p:txBody>
      </p:sp>
    </p:spTree>
    <p:extLst>
      <p:ext uri="{BB962C8B-B14F-4D97-AF65-F5344CB8AC3E}">
        <p14:creationId xmlns:p14="http://schemas.microsoft.com/office/powerpoint/2010/main" val="251147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F973-3D11-40C8-B776-20D5FEF2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[individual differences, FIG 4] </a:t>
            </a:r>
            <a:r>
              <a:rPr lang="en-US" dirty="0"/>
              <a:t>BEHAVIORAL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0EBA5-22CD-4B7F-AE28-669058194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82496"/>
            <a:ext cx="5883183" cy="40614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203575-8489-4BFB-BA82-1B4B766B194E}"/>
              </a:ext>
            </a:extLst>
          </p:cNvPr>
          <p:cNvSpPr/>
          <p:nvPr/>
        </p:nvSpPr>
        <p:spPr>
          <a:xfrm>
            <a:off x="0" y="6382969"/>
            <a:ext cx="839114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 action="ppaction://hlinkfile"/>
              </a:rPr>
              <a:t>file:///C:/Users/mcf/Box/global/proj/stroop-rsa/old/R01_freund_stroop-rsa/stroop-rsa/r/group-201902/masters/0-1_build_behavioral_models.html</a:t>
            </a:r>
            <a:endParaRPr lang="en-US" sz="1050" dirty="0"/>
          </a:p>
          <a:p>
            <a:r>
              <a:rPr lang="en-US" sz="1050" dirty="0">
                <a:hlinkClick r:id="rId4" action="ppaction://hlinkfile"/>
              </a:rPr>
              <a:t>file:///C:/Users/mcf/Box/global/proj/stroop-rsa/analyses/behavior/model_development.html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7" name="Picture 6" descr="A picture containing text, map, photo, bird&#10;&#10;Description automatically generated">
            <a:extLst>
              <a:ext uri="{FF2B5EF4-FFF2-40B4-BE49-F238E27FC236}">
                <a16:creationId xmlns:a16="http://schemas.microsoft.com/office/drawing/2014/main" id="{09BE532B-C212-4F0B-8DC6-86FD34A8F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83" y="1901952"/>
            <a:ext cx="5378725" cy="3841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9A53D-30C0-4365-8300-F33967436716}"/>
              </a:ext>
            </a:extLst>
          </p:cNvPr>
          <p:cNvSpPr txBox="1"/>
          <p:nvPr/>
        </p:nvSpPr>
        <p:spPr>
          <a:xfrm>
            <a:off x="1888282" y="1777333"/>
            <a:ext cx="2868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Stroop effects estimated as posterior modes in HLM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60770-02BE-4088-89D7-6926981611A9}"/>
              </a:ext>
            </a:extLst>
          </p:cNvPr>
          <p:cNvSpPr txBox="1"/>
          <p:nvPr/>
        </p:nvSpPr>
        <p:spPr>
          <a:xfrm>
            <a:off x="9196933" y="4083622"/>
            <a:ext cx="2379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Split-half (cross-run) reliability estimated as random-effect correlation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C14D1-6202-471B-B1B1-FF5237FF380C}"/>
              </a:ext>
            </a:extLst>
          </p:cNvPr>
          <p:cNvSpPr txBox="1"/>
          <p:nvPr/>
        </p:nvSpPr>
        <p:spPr>
          <a:xfrm>
            <a:off x="667060" y="1224229"/>
            <a:ext cx="62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rial Nova Cond" panose="020B0506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736FE-2613-4F36-9CDE-9CD10BB4C0C2}"/>
              </a:ext>
            </a:extLst>
          </p:cNvPr>
          <p:cNvSpPr txBox="1"/>
          <p:nvPr/>
        </p:nvSpPr>
        <p:spPr>
          <a:xfrm>
            <a:off x="6507028" y="1220152"/>
            <a:ext cx="62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rial Nova Cond" panose="020B0506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9889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F973-3D11-40C8-B776-20D5FEF2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[individual differences] </a:t>
            </a:r>
            <a:r>
              <a:rPr lang="en-US" dirty="0"/>
              <a:t>BEHAVIORAL MODEL COMPARISON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BB83A8-5C3D-4BCA-89E7-18B1D2869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22"/>
          <a:stretch/>
        </p:blipFill>
        <p:spPr>
          <a:xfrm>
            <a:off x="7845553" y="1546642"/>
            <a:ext cx="4346447" cy="34355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CF04F43-6AC2-45E8-883B-F424213BC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52"/>
          <a:stretch/>
        </p:blipFill>
        <p:spPr>
          <a:xfrm>
            <a:off x="360962" y="1948123"/>
            <a:ext cx="2505456" cy="34173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FFB334-E9B4-4589-9FD0-C2A62129D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662" y="1546642"/>
            <a:ext cx="4001230" cy="33649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9D897F9-1984-43F7-8A98-A11D9F9EA1AB}"/>
              </a:ext>
            </a:extLst>
          </p:cNvPr>
          <p:cNvSpPr txBox="1"/>
          <p:nvPr/>
        </p:nvSpPr>
        <p:spPr>
          <a:xfrm>
            <a:off x="264381" y="855296"/>
            <a:ext cx="2868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features selected for model comparison (on basis of bivariate R^2)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F25DCE-DBF6-4ADE-BCFB-F8E558256DE3}"/>
              </a:ext>
            </a:extLst>
          </p:cNvPr>
          <p:cNvSpPr/>
          <p:nvPr/>
        </p:nvSpPr>
        <p:spPr>
          <a:xfrm>
            <a:off x="0" y="6627822"/>
            <a:ext cx="839114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5" action="ppaction://hlinkfile"/>
              </a:rPr>
              <a:t>file:///C:/Users/mcf/Box/global/proj/stroop-rsa/analyses/brain-behavior/model_comparison.html</a:t>
            </a:r>
            <a:r>
              <a:rPr lang="en-US" sz="105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A6305F-5167-4207-8DE2-17BE1BF4318E}"/>
              </a:ext>
            </a:extLst>
          </p:cNvPr>
          <p:cNvSpPr txBox="1"/>
          <p:nvPr/>
        </p:nvSpPr>
        <p:spPr>
          <a:xfrm>
            <a:off x="4346448" y="1177310"/>
            <a:ext cx="286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Model w/ min test error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1192CC-66FA-4AA0-9F5C-151319E2ED3C}"/>
              </a:ext>
            </a:extLst>
          </p:cNvPr>
          <p:cNvSpPr txBox="1"/>
          <p:nvPr/>
        </p:nvSpPr>
        <p:spPr>
          <a:xfrm>
            <a:off x="8942380" y="920840"/>
            <a:ext cx="2868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Nova Cond" panose="020B0506020202020204" pitchFamily="34" charset="0"/>
              </a:rPr>
              <a:t>Model winning ‘1SE rule’ (more parsimonious)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F9442D-AF63-49AB-B692-39F0D87C1B72}"/>
              </a:ext>
            </a:extLst>
          </p:cNvPr>
          <p:cNvSpPr txBox="1"/>
          <p:nvPr/>
        </p:nvSpPr>
        <p:spPr>
          <a:xfrm>
            <a:off x="3227380" y="5008175"/>
            <a:ext cx="4883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rial Nova Cond" panose="020B0506020202020204" pitchFamily="34" charset="0"/>
              </a:rPr>
              <a:t>ADDITIONS: </a:t>
            </a:r>
          </a:p>
          <a:p>
            <a:pPr algn="l"/>
            <a:r>
              <a:rPr lang="en-US" dirty="0">
                <a:latin typeface="Arial Nova Cond" panose="020B0506020202020204" pitchFamily="34" charset="0"/>
              </a:rPr>
              <a:t>-larger space of models compared</a:t>
            </a:r>
          </a:p>
          <a:p>
            <a:pPr algn="l"/>
            <a:r>
              <a:rPr lang="en-US" dirty="0">
                <a:latin typeface="Arial Nova Cond" panose="020B0506020202020204" pitchFamily="34" charset="0"/>
              </a:rPr>
              <a:t>-Also included RSA fits from VWFA super-parcel and from an ‘MD’ </a:t>
            </a:r>
            <a:r>
              <a:rPr lang="en-US" dirty="0" err="1">
                <a:latin typeface="Arial Nova Cond" panose="020B0506020202020204" pitchFamily="34" charset="0"/>
              </a:rPr>
              <a:t>superparcel</a:t>
            </a:r>
            <a:r>
              <a:rPr lang="en-US" dirty="0">
                <a:latin typeface="Arial Nova Cond" panose="020B0506020202020204" pitchFamily="34" charset="0"/>
              </a:rPr>
              <a:t> (from </a:t>
            </a:r>
            <a:r>
              <a:rPr lang="en-US" dirty="0" err="1">
                <a:latin typeface="Arial Nova Cond" panose="020B0506020202020204" pitchFamily="34" charset="0"/>
              </a:rPr>
              <a:t>Assem</a:t>
            </a:r>
            <a:r>
              <a:rPr lang="en-US" dirty="0">
                <a:latin typeface="Arial Nova Cond" panose="020B0506020202020204" pitchFamily="34" charset="0"/>
              </a:rPr>
              <a:t> et al. 2019)</a:t>
            </a:r>
          </a:p>
          <a:p>
            <a:pPr marL="285750" indent="-285750" algn="l">
              <a:buFontTx/>
              <a:buChar char="-"/>
            </a:pPr>
            <a:endParaRPr lang="en-US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4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Arial Nova Cond" panose="020B0506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_margins.potx" id="{6ABB6EBF-4628-4C03-8F6E-241105E77297}" vid="{C943009D-C71A-48E6-B880-FAAD11BAED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218</TotalTime>
  <Words>414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</vt:lpstr>
      <vt:lpstr>Arial Nova Cond</vt:lpstr>
      <vt:lpstr>Arial Nova Cond Light</vt:lpstr>
      <vt:lpstr>Arial Nova Light</vt:lpstr>
      <vt:lpstr>Calibri</vt:lpstr>
      <vt:lpstr>Office Theme</vt:lpstr>
      <vt:lpstr>Figure sketches for stroop-rsa manuscript</vt:lpstr>
      <vt:lpstr>[Fig 1] METHOD</vt:lpstr>
      <vt:lpstr>PowerPoint Presentation</vt:lpstr>
      <vt:lpstr>[group analysis, Fig 2] CODING RESULTS: parcels where {target | distractor | conflict} &gt; 0</vt:lpstr>
      <vt:lpstr>[group analysis, Fig 3] REPRESENTATIONAL PROFILES &amp; GEOMETRY</vt:lpstr>
      <vt:lpstr>[group analysis, Fig 3] REPRESENTATIONAL PROFILES &amp; GEOMETRY</vt:lpstr>
      <vt:lpstr>PowerPoint Presentation</vt:lpstr>
      <vt:lpstr>[individual differences, FIG 4] BEHAVIORAL DATA</vt:lpstr>
      <vt:lpstr>[individual differences] BEHAVIORAL MODEL COMPARISON</vt:lpstr>
      <vt:lpstr>[individual differences, FIG 5] WINNING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mcf</dc:creator>
  <cp:lastModifiedBy>mcf</cp:lastModifiedBy>
  <cp:revision>36</cp:revision>
  <dcterms:created xsi:type="dcterms:W3CDTF">2020-02-19T14:38:23Z</dcterms:created>
  <dcterms:modified xsi:type="dcterms:W3CDTF">2020-02-19T18:16:55Z</dcterms:modified>
</cp:coreProperties>
</file>