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69" r:id="rId3"/>
    <p:sldId id="271" r:id="rId4"/>
    <p:sldId id="270" r:id="rId5"/>
    <p:sldId id="268" r:id="rId6"/>
    <p:sldId id="279" r:id="rId7"/>
    <p:sldId id="261" r:id="rId8"/>
    <p:sldId id="256" r:id="rId9"/>
    <p:sldId id="258" r:id="rId10"/>
    <p:sldId id="257" r:id="rId11"/>
    <p:sldId id="259" r:id="rId12"/>
    <p:sldId id="260" r:id="rId13"/>
    <p:sldId id="262" r:id="rId14"/>
    <p:sldId id="263" r:id="rId15"/>
    <p:sldId id="266" r:id="rId16"/>
    <p:sldId id="265" r:id="rId17"/>
    <p:sldId id="264" r:id="rId18"/>
    <p:sldId id="273" r:id="rId19"/>
    <p:sldId id="276" r:id="rId20"/>
    <p:sldId id="274"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6327"/>
  </p:normalViewPr>
  <p:slideViewPr>
    <p:cSldViewPr snapToGrid="0">
      <p:cViewPr varScale="1">
        <p:scale>
          <a:sx n="128" d="100"/>
          <a:sy n="128"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4032-ED83-64B4-1A0E-2E8B097E0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AD712B-E848-FA6F-97F0-FAEF69173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F22664-90AC-646B-0BBD-BFE8166AE345}"/>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5" name="Footer Placeholder 4">
            <a:extLst>
              <a:ext uri="{FF2B5EF4-FFF2-40B4-BE49-F238E27FC236}">
                <a16:creationId xmlns:a16="http://schemas.microsoft.com/office/drawing/2014/main" id="{E2163FBA-4A0E-EC07-A4A3-B831C2A6F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1E04D-3C49-1C02-F3E3-84DEE682F0FE}"/>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351866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3414-8D3F-7BAC-1126-B0CFEB8EA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1F2BCC-9B55-F0A8-52CA-9BE72085E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04A80-877F-47A8-5B44-386B6082F723}"/>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5" name="Footer Placeholder 4">
            <a:extLst>
              <a:ext uri="{FF2B5EF4-FFF2-40B4-BE49-F238E27FC236}">
                <a16:creationId xmlns:a16="http://schemas.microsoft.com/office/drawing/2014/main" id="{E619E7ED-E098-55C3-DB07-B05FF8AEC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4C1D8-6EC1-AA00-22C0-19036C5DA752}"/>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90285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55460-8853-E869-988B-F88A2B6BB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E71993-A340-D87D-388C-B18D6A578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07CB7-F54A-26A2-89F4-C09946FB1F45}"/>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5" name="Footer Placeholder 4">
            <a:extLst>
              <a:ext uri="{FF2B5EF4-FFF2-40B4-BE49-F238E27FC236}">
                <a16:creationId xmlns:a16="http://schemas.microsoft.com/office/drawing/2014/main" id="{AE2A6907-DC1D-94EE-B089-C7E2F0E31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3EF28-4D5F-AC2B-C289-1D3A207B3043}"/>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25377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5A7D-B79A-9C1D-48A8-219F30EE6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DB5C2-D221-9ADD-FC63-DF9A9AC3C3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6686C-F0D5-D2DD-5BA6-973BB1D60F74}"/>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5" name="Footer Placeholder 4">
            <a:extLst>
              <a:ext uri="{FF2B5EF4-FFF2-40B4-BE49-F238E27FC236}">
                <a16:creationId xmlns:a16="http://schemas.microsoft.com/office/drawing/2014/main" id="{D20C3D8B-B2FA-AFFD-CB0E-4EBD991B1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AF8E1-1D36-E9D8-36B0-FCC94D27DF75}"/>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272097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8B97-94CB-611D-A74C-14F80AF26A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378BF-93AB-626C-331C-197DD9EF8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B14B1-A00E-4BA4-3B36-5052F624CA18}"/>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5" name="Footer Placeholder 4">
            <a:extLst>
              <a:ext uri="{FF2B5EF4-FFF2-40B4-BE49-F238E27FC236}">
                <a16:creationId xmlns:a16="http://schemas.microsoft.com/office/drawing/2014/main" id="{75E83550-5730-8057-7C77-D42247943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9A50B-C8CB-5062-DBE0-8A9FAE5AA943}"/>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270501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A212-1A70-6A88-9D2D-542582B3E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7522A-D458-4AC0-7C7C-8430EDFDB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8620FD-E31C-2669-3E5B-7EFB0FAEC6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03595-EEAB-EBE6-9307-CAD8899D59AE}"/>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6" name="Footer Placeholder 5">
            <a:extLst>
              <a:ext uri="{FF2B5EF4-FFF2-40B4-BE49-F238E27FC236}">
                <a16:creationId xmlns:a16="http://schemas.microsoft.com/office/drawing/2014/main" id="{F1F8377B-C754-AAF1-ADA7-B4F8FAC16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DA3FA-AF49-D838-40AB-F2A36EAD95F3}"/>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298157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6EF-7DDA-CC31-2E4A-88BA723225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E6407-2F2A-77DD-4E74-A0E3051BD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E8529-9ACB-E1D1-A0CC-E2032D9E2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458F51-002E-4817-2787-33957A087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8CA11-1C41-3CFE-CA48-48065D897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66FB23-33ED-4677-C823-1F207CCC9442}"/>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8" name="Footer Placeholder 7">
            <a:extLst>
              <a:ext uri="{FF2B5EF4-FFF2-40B4-BE49-F238E27FC236}">
                <a16:creationId xmlns:a16="http://schemas.microsoft.com/office/drawing/2014/main" id="{9F6FF75A-1148-1E0C-5AF6-F92E063A38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5F80E8-EF7F-7F23-05A1-4A273856ADE0}"/>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18455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E3FB-97D5-8662-818B-67BDFDA89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36C55-0024-C36C-25BE-39FDC292C16E}"/>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4" name="Footer Placeholder 3">
            <a:extLst>
              <a:ext uri="{FF2B5EF4-FFF2-40B4-BE49-F238E27FC236}">
                <a16:creationId xmlns:a16="http://schemas.microsoft.com/office/drawing/2014/main" id="{304E840D-BFDA-D2A8-EEC0-2A00104C59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E6D71-FA29-AFBC-88C2-A651E23990E4}"/>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137186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F98D9-A632-1B41-8B57-AA968C4C30D0}"/>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3" name="Footer Placeholder 2">
            <a:extLst>
              <a:ext uri="{FF2B5EF4-FFF2-40B4-BE49-F238E27FC236}">
                <a16:creationId xmlns:a16="http://schemas.microsoft.com/office/drawing/2014/main" id="{7962F438-A682-F494-904E-59A7290838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3D9FD5-4450-CF73-354C-3D91250E9374}"/>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94880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E4C6-0A84-8CD6-BEA2-B0F842810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5467C4-13DE-28DD-821E-DD1AEDDBC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D33970-A0EC-F283-002D-83C695046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F583B-8270-3596-F42D-EACB32C84683}"/>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6" name="Footer Placeholder 5">
            <a:extLst>
              <a:ext uri="{FF2B5EF4-FFF2-40B4-BE49-F238E27FC236}">
                <a16:creationId xmlns:a16="http://schemas.microsoft.com/office/drawing/2014/main" id="{73FCAE0C-B351-9A98-D168-D76E253BE5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A93FB-AE45-35A5-BC75-7F72BA3D9F82}"/>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97628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E3B8-7CC3-CD34-74CC-0D3163D4A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3226E0-D103-E43C-CF3C-527F6637A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0695-117B-60FE-8ECC-7D114549E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DD187-2705-098C-8266-0958B956177B}"/>
              </a:ext>
            </a:extLst>
          </p:cNvPr>
          <p:cNvSpPr>
            <a:spLocks noGrp="1"/>
          </p:cNvSpPr>
          <p:nvPr>
            <p:ph type="dt" sz="half" idx="10"/>
          </p:nvPr>
        </p:nvSpPr>
        <p:spPr/>
        <p:txBody>
          <a:bodyPr/>
          <a:lstStyle/>
          <a:p>
            <a:fld id="{671DE101-07D7-8242-9882-83AD55ABC408}" type="datetimeFigureOut">
              <a:rPr lang="en-US" smtClean="0"/>
              <a:t>12/12/22</a:t>
            </a:fld>
            <a:endParaRPr lang="en-US"/>
          </a:p>
        </p:txBody>
      </p:sp>
      <p:sp>
        <p:nvSpPr>
          <p:cNvPr id="6" name="Footer Placeholder 5">
            <a:extLst>
              <a:ext uri="{FF2B5EF4-FFF2-40B4-BE49-F238E27FC236}">
                <a16:creationId xmlns:a16="http://schemas.microsoft.com/office/drawing/2014/main" id="{F64E1167-7D6E-9A96-A3A6-828D44D31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738CD-B435-F412-D1FE-5EC8AD2D5F44}"/>
              </a:ext>
            </a:extLst>
          </p:cNvPr>
          <p:cNvSpPr>
            <a:spLocks noGrp="1"/>
          </p:cNvSpPr>
          <p:nvPr>
            <p:ph type="sldNum" sz="quarter" idx="12"/>
          </p:nvPr>
        </p:nvSpPr>
        <p:spPr/>
        <p:txBody>
          <a:bodyPr/>
          <a:lstStyle/>
          <a:p>
            <a:fld id="{59FFE65C-42D4-634B-9FAF-C825D0CC0A03}" type="slidenum">
              <a:rPr lang="en-US" smtClean="0"/>
              <a:t>‹#›</a:t>
            </a:fld>
            <a:endParaRPr lang="en-US"/>
          </a:p>
        </p:txBody>
      </p:sp>
    </p:spTree>
    <p:extLst>
      <p:ext uri="{BB962C8B-B14F-4D97-AF65-F5344CB8AC3E}">
        <p14:creationId xmlns:p14="http://schemas.microsoft.com/office/powerpoint/2010/main" val="8033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E4F5-5EFC-F47A-9915-D3F338439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0BEF3-138C-D97D-ED93-9AA0E8A9A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BA0A3-8D9D-4716-5DFE-076C940D5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DE101-07D7-8242-9882-83AD55ABC408}" type="datetimeFigureOut">
              <a:rPr lang="en-US" smtClean="0"/>
              <a:t>12/12/22</a:t>
            </a:fld>
            <a:endParaRPr lang="en-US"/>
          </a:p>
        </p:txBody>
      </p:sp>
      <p:sp>
        <p:nvSpPr>
          <p:cNvPr id="5" name="Footer Placeholder 4">
            <a:extLst>
              <a:ext uri="{FF2B5EF4-FFF2-40B4-BE49-F238E27FC236}">
                <a16:creationId xmlns:a16="http://schemas.microsoft.com/office/drawing/2014/main" id="{C7BDB437-5DF9-F6D7-8DF7-0608C0A52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DC6E2C-61A7-BAC1-07ED-83596C1B0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FE65C-42D4-634B-9FAF-C825D0CC0A03}" type="slidenum">
              <a:rPr lang="en-US" smtClean="0"/>
              <a:t>‹#›</a:t>
            </a:fld>
            <a:endParaRPr lang="en-US"/>
          </a:p>
        </p:txBody>
      </p:sp>
    </p:spTree>
    <p:extLst>
      <p:ext uri="{BB962C8B-B14F-4D97-AF65-F5344CB8AC3E}">
        <p14:creationId xmlns:p14="http://schemas.microsoft.com/office/powerpoint/2010/main" val="3525535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FB72-BD9A-DE1A-0E0B-3282DC2A3292}"/>
              </a:ext>
            </a:extLst>
          </p:cNvPr>
          <p:cNvSpPr>
            <a:spLocks noGrp="1"/>
          </p:cNvSpPr>
          <p:nvPr>
            <p:ph type="title"/>
          </p:nvPr>
        </p:nvSpPr>
        <p:spPr>
          <a:xfrm>
            <a:off x="950033" y="2549160"/>
            <a:ext cx="10515600" cy="1325563"/>
          </a:xfrm>
        </p:spPr>
        <p:txBody>
          <a:bodyPr/>
          <a:lstStyle/>
          <a:p>
            <a:pPr algn="ctr"/>
            <a:r>
              <a:rPr lang="en-US" sz="6000" dirty="0"/>
              <a:t>APOES</a:t>
            </a:r>
            <a:r>
              <a:rPr lang="en-US" dirty="0"/>
              <a:t> </a:t>
            </a:r>
          </a:p>
        </p:txBody>
      </p:sp>
    </p:spTree>
    <p:extLst>
      <p:ext uri="{BB962C8B-B14F-4D97-AF65-F5344CB8AC3E}">
        <p14:creationId xmlns:p14="http://schemas.microsoft.com/office/powerpoint/2010/main" val="423614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ape&#10;&#10;Description automatically generated with medium confidence">
            <a:extLst>
              <a:ext uri="{FF2B5EF4-FFF2-40B4-BE49-F238E27FC236}">
                <a16:creationId xmlns:a16="http://schemas.microsoft.com/office/drawing/2014/main" id="{0BD8E402-DB79-F9E6-ED44-8418B3591E32}"/>
              </a:ext>
            </a:extLst>
          </p:cNvPr>
          <p:cNvPicPr>
            <a:picLocks noGrp="1" noChangeAspect="1"/>
          </p:cNvPicPr>
          <p:nvPr>
            <p:ph idx="1"/>
          </p:nvPr>
        </p:nvPicPr>
        <p:blipFill>
          <a:blip r:embed="rId2"/>
          <a:stretch>
            <a:fillRect/>
          </a:stretch>
        </p:blipFill>
        <p:spPr>
          <a:xfrm>
            <a:off x="2571674" y="1690688"/>
            <a:ext cx="4610231" cy="4610105"/>
          </a:xfrm>
        </p:spPr>
      </p:pic>
      <p:sp>
        <p:nvSpPr>
          <p:cNvPr id="2" name="Title 1">
            <a:extLst>
              <a:ext uri="{FF2B5EF4-FFF2-40B4-BE49-F238E27FC236}">
                <a16:creationId xmlns:a16="http://schemas.microsoft.com/office/drawing/2014/main" id="{3797BFF8-B80E-5349-2ECC-EE5E9E5B08FE}"/>
              </a:ext>
            </a:extLst>
          </p:cNvPr>
          <p:cNvSpPr>
            <a:spLocks noGrp="1"/>
          </p:cNvSpPr>
          <p:nvPr>
            <p:ph type="title"/>
          </p:nvPr>
        </p:nvSpPr>
        <p:spPr/>
        <p:txBody>
          <a:bodyPr>
            <a:normAutofit/>
          </a:bodyPr>
          <a:lstStyle/>
          <a:p>
            <a:r>
              <a:rPr lang="en-US" sz="4000" dirty="0"/>
              <a:t>C9orf72 Breeding</a:t>
            </a:r>
          </a:p>
        </p:txBody>
      </p:sp>
      <p:pic>
        <p:nvPicPr>
          <p:cNvPr id="3" name="Picture 2">
            <a:extLst>
              <a:ext uri="{FF2B5EF4-FFF2-40B4-BE49-F238E27FC236}">
                <a16:creationId xmlns:a16="http://schemas.microsoft.com/office/drawing/2014/main" id="{DC8C2753-FEAE-4205-8EF7-4FF7F12D62E1}"/>
              </a:ext>
            </a:extLst>
          </p:cNvPr>
          <p:cNvPicPr>
            <a:picLocks noChangeAspect="1"/>
          </p:cNvPicPr>
          <p:nvPr/>
        </p:nvPicPr>
        <p:blipFill>
          <a:blip r:embed="rId3"/>
          <a:stretch>
            <a:fillRect/>
          </a:stretch>
        </p:blipFill>
        <p:spPr>
          <a:xfrm>
            <a:off x="1746839" y="1531422"/>
            <a:ext cx="9245740" cy="4809474"/>
          </a:xfrm>
          <a:prstGeom prst="rect">
            <a:avLst/>
          </a:prstGeom>
        </p:spPr>
      </p:pic>
    </p:spTree>
    <p:extLst>
      <p:ext uri="{BB962C8B-B14F-4D97-AF65-F5344CB8AC3E}">
        <p14:creationId xmlns:p14="http://schemas.microsoft.com/office/powerpoint/2010/main" val="310164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82F8D1-9E8A-F1FC-45B7-1860B5105CC3}"/>
              </a:ext>
            </a:extLst>
          </p:cNvPr>
          <p:cNvPicPr>
            <a:picLocks noChangeAspect="1"/>
          </p:cNvPicPr>
          <p:nvPr/>
        </p:nvPicPr>
        <p:blipFill>
          <a:blip r:embed="rId2"/>
          <a:stretch>
            <a:fillRect/>
          </a:stretch>
        </p:blipFill>
        <p:spPr>
          <a:xfrm>
            <a:off x="1472151" y="0"/>
            <a:ext cx="11431049" cy="6707778"/>
          </a:xfrm>
          <a:prstGeom prst="rect">
            <a:avLst/>
          </a:prstGeom>
        </p:spPr>
      </p:pic>
      <p:sp>
        <p:nvSpPr>
          <p:cNvPr id="3" name="TextBox 2">
            <a:extLst>
              <a:ext uri="{FF2B5EF4-FFF2-40B4-BE49-F238E27FC236}">
                <a16:creationId xmlns:a16="http://schemas.microsoft.com/office/drawing/2014/main" id="{EFC2A0CA-26FE-5A4D-AF8A-9A655BA35F9E}"/>
              </a:ext>
            </a:extLst>
          </p:cNvPr>
          <p:cNvSpPr txBox="1"/>
          <p:nvPr/>
        </p:nvSpPr>
        <p:spPr>
          <a:xfrm>
            <a:off x="410570" y="444333"/>
            <a:ext cx="2123161" cy="2554545"/>
          </a:xfrm>
          <a:prstGeom prst="rect">
            <a:avLst/>
          </a:prstGeom>
          <a:noFill/>
        </p:spPr>
        <p:txBody>
          <a:bodyPr wrap="square" rtlCol="0">
            <a:spAutoFit/>
          </a:bodyPr>
          <a:lstStyle/>
          <a:p>
            <a:r>
              <a:rPr lang="en-US" sz="1000" dirty="0"/>
              <a:t>In Male c9 TG, there are more non-breeders than breeders. The total weight of the non-breeders is 1404 g, and a total of 160 mice. Breeders weigh 81 g overall and have a total of 12 mice. As the month progresses, there is a minor variation in the weight of non-breeders. In breeders, there are a few peaks to consider. There is a surge at three months; this could be due to a number of things, including anomalies, poor data quality, etc. A curve between 14- 18 months and a tiny peak at 9 months are present. High standard deviation is dispersed between the peaks.</a:t>
            </a:r>
          </a:p>
        </p:txBody>
      </p:sp>
      <p:sp>
        <p:nvSpPr>
          <p:cNvPr id="4" name="TextBox 3">
            <a:extLst>
              <a:ext uri="{FF2B5EF4-FFF2-40B4-BE49-F238E27FC236}">
                <a16:creationId xmlns:a16="http://schemas.microsoft.com/office/drawing/2014/main" id="{B89AB659-115A-C147-9F4C-0328DD51CD71}"/>
              </a:ext>
            </a:extLst>
          </p:cNvPr>
          <p:cNvSpPr txBox="1"/>
          <p:nvPr/>
        </p:nvSpPr>
        <p:spPr>
          <a:xfrm>
            <a:off x="410569" y="3576055"/>
            <a:ext cx="2123161" cy="2554545"/>
          </a:xfrm>
          <a:prstGeom prst="rect">
            <a:avLst/>
          </a:prstGeom>
          <a:noFill/>
        </p:spPr>
        <p:txBody>
          <a:bodyPr wrap="square" rtlCol="0">
            <a:spAutoFit/>
          </a:bodyPr>
          <a:lstStyle/>
          <a:p>
            <a:r>
              <a:rPr lang="en-US" sz="1000" dirty="0"/>
              <a:t>In Male c9 NT, there are more non-breeders than breeders. The total weight of the non-breeders is 1082 g, and a total of 117 mice. Breeders weigh 151 g overall and have a total of 23 mice. In non-breeders , an inverted exponential curve is seen between 1-9 months, after which the line begins to fluctuate. Small peaks are present, and the standard deviation is more evenly distributed. Breeders weigh more as the month goes on rather than consistently. You can also notice a significant weight gain between the months of 16 and 17.</a:t>
            </a:r>
          </a:p>
        </p:txBody>
      </p:sp>
    </p:spTree>
    <p:extLst>
      <p:ext uri="{BB962C8B-B14F-4D97-AF65-F5344CB8AC3E}">
        <p14:creationId xmlns:p14="http://schemas.microsoft.com/office/powerpoint/2010/main" val="319441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82F8C8-06B6-53FC-6C92-373F75579D9C}"/>
              </a:ext>
            </a:extLst>
          </p:cNvPr>
          <p:cNvPicPr>
            <a:picLocks noGrp="1" noChangeAspect="1"/>
          </p:cNvPicPr>
          <p:nvPr>
            <p:ph idx="1"/>
          </p:nvPr>
        </p:nvPicPr>
        <p:blipFill>
          <a:blip r:embed="rId2"/>
          <a:stretch>
            <a:fillRect/>
          </a:stretch>
        </p:blipFill>
        <p:spPr>
          <a:xfrm>
            <a:off x="1975824" y="96837"/>
            <a:ext cx="11058310" cy="6761163"/>
          </a:xfrm>
          <a:prstGeom prst="rect">
            <a:avLst/>
          </a:prstGeom>
        </p:spPr>
      </p:pic>
      <p:sp>
        <p:nvSpPr>
          <p:cNvPr id="3" name="TextBox 2">
            <a:extLst>
              <a:ext uri="{FF2B5EF4-FFF2-40B4-BE49-F238E27FC236}">
                <a16:creationId xmlns:a16="http://schemas.microsoft.com/office/drawing/2014/main" id="{34E91656-3068-8F41-A0A4-5E9E71847518}"/>
              </a:ext>
            </a:extLst>
          </p:cNvPr>
          <p:cNvSpPr txBox="1"/>
          <p:nvPr/>
        </p:nvSpPr>
        <p:spPr>
          <a:xfrm>
            <a:off x="228600" y="549337"/>
            <a:ext cx="2727748" cy="2092881"/>
          </a:xfrm>
          <a:prstGeom prst="rect">
            <a:avLst/>
          </a:prstGeom>
          <a:noFill/>
        </p:spPr>
        <p:txBody>
          <a:bodyPr wrap="square" rtlCol="0">
            <a:spAutoFit/>
          </a:bodyPr>
          <a:lstStyle/>
          <a:p>
            <a:r>
              <a:rPr lang="en-US" sz="1000" dirty="0"/>
              <a:t>In Female  c9 TG, there are more non-breeders than breeders. The total weight of the non-breeders is 874 g, and a total of 140 mice. Breeders weigh 133 g overall and have a total of 13 mice. The shift in standard deviation begins to appear in non-breeders at 11 months. From then, as the month increases, the weight's standard deviation spreads away from the mean. Breeders have a few peaks that indicate inconsistency with weight gain as the month increases. Between 9 and 13 months, the standard deviation is further dispersed from the mean.</a:t>
            </a:r>
          </a:p>
        </p:txBody>
      </p:sp>
      <p:sp>
        <p:nvSpPr>
          <p:cNvPr id="4" name="TextBox 3">
            <a:extLst>
              <a:ext uri="{FF2B5EF4-FFF2-40B4-BE49-F238E27FC236}">
                <a16:creationId xmlns:a16="http://schemas.microsoft.com/office/drawing/2014/main" id="{C0073B7C-B694-5E41-816D-E8785EEA0A22}"/>
              </a:ext>
            </a:extLst>
          </p:cNvPr>
          <p:cNvSpPr txBox="1"/>
          <p:nvPr/>
        </p:nvSpPr>
        <p:spPr>
          <a:xfrm>
            <a:off x="228600" y="3638948"/>
            <a:ext cx="2727748" cy="2862322"/>
          </a:xfrm>
          <a:prstGeom prst="rect">
            <a:avLst/>
          </a:prstGeom>
          <a:noFill/>
        </p:spPr>
        <p:txBody>
          <a:bodyPr wrap="square" rtlCol="0">
            <a:spAutoFit/>
          </a:bodyPr>
          <a:lstStyle/>
          <a:p>
            <a:r>
              <a:rPr lang="en-US" sz="1000" dirty="0"/>
              <a:t>In Female  c9 NT, there are more non-breeders than breeders. The total weight of the non-breeders is 869 g, and a total of 133 mice. Breeders weigh 39 g overall and have a total of 9 mice. Non-breeders exhibit a slight consistency in weight gain as the month progresses. . Even so, standard deviations also rise as the month lengthens. Numerous irregularities are present in breeders. There is spike of weight gain between 5-6 months, following  a big drop at 7 months. In the period between 11 and 12 months, there is even another surge. After that, there are 2 little peaks, and between 15 and 19 months, weight remained constant. There’s definitely a big difference between two due to the population of mice. The use of small population of mice in breeders limits the accuracy of data since there’s not a lot of variation</a:t>
            </a:r>
          </a:p>
        </p:txBody>
      </p:sp>
    </p:spTree>
    <p:extLst>
      <p:ext uri="{BB962C8B-B14F-4D97-AF65-F5344CB8AC3E}">
        <p14:creationId xmlns:p14="http://schemas.microsoft.com/office/powerpoint/2010/main" val="26705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FE1F-AB9C-8FFB-38A1-E73E7690EE3E}"/>
              </a:ext>
            </a:extLst>
          </p:cNvPr>
          <p:cNvSpPr>
            <a:spLocks noGrp="1"/>
          </p:cNvSpPr>
          <p:nvPr>
            <p:ph type="title"/>
          </p:nvPr>
        </p:nvSpPr>
        <p:spPr>
          <a:xfrm>
            <a:off x="838200" y="2516267"/>
            <a:ext cx="10515600" cy="1325563"/>
          </a:xfrm>
        </p:spPr>
        <p:txBody>
          <a:bodyPr>
            <a:normAutofit/>
          </a:bodyPr>
          <a:lstStyle/>
          <a:p>
            <a:pPr algn="ctr"/>
            <a:r>
              <a:rPr lang="en-US" sz="6000" dirty="0"/>
              <a:t>HLA</a:t>
            </a:r>
          </a:p>
        </p:txBody>
      </p:sp>
    </p:spTree>
    <p:extLst>
      <p:ext uri="{BB962C8B-B14F-4D97-AF65-F5344CB8AC3E}">
        <p14:creationId xmlns:p14="http://schemas.microsoft.com/office/powerpoint/2010/main" val="115782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0B29F9-A477-DFBF-537F-01765E7CCCD3}"/>
              </a:ext>
            </a:extLst>
          </p:cNvPr>
          <p:cNvGraphicFramePr>
            <a:graphicFrameLocks noGrp="1"/>
          </p:cNvGraphicFramePr>
          <p:nvPr>
            <p:extLst>
              <p:ext uri="{D42A27DB-BD31-4B8C-83A1-F6EECF244321}">
                <p14:modId xmlns:p14="http://schemas.microsoft.com/office/powerpoint/2010/main" val="2387240844"/>
              </p:ext>
            </p:extLst>
          </p:nvPr>
        </p:nvGraphicFramePr>
        <p:xfrm>
          <a:off x="1427993" y="915700"/>
          <a:ext cx="8128000" cy="192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0260187"/>
                    </a:ext>
                  </a:extLst>
                </a:gridCol>
                <a:gridCol w="4064000">
                  <a:extLst>
                    <a:ext uri="{9D8B030D-6E8A-4147-A177-3AD203B41FA5}">
                      <a16:colId xmlns:a16="http://schemas.microsoft.com/office/drawing/2014/main" val="270195637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Nonbreeder(Female &amp;Male HLA TG)</a:t>
                      </a:r>
                    </a:p>
                    <a:p>
                      <a:endParaRPr lang="en-US" dirty="0"/>
                    </a:p>
                  </a:txBody>
                  <a:tcPr/>
                </a:tc>
                <a:tc>
                  <a:txBody>
                    <a:bodyPr/>
                    <a:lstStyle/>
                    <a:p>
                      <a:r>
                        <a:rPr lang="en-US" dirty="0"/>
                        <a:t>Breeder(Female &amp;Male HLA TG)</a:t>
                      </a:r>
                    </a:p>
                  </a:txBody>
                  <a:tcPr/>
                </a:tc>
                <a:extLst>
                  <a:ext uri="{0D108BD9-81ED-4DB2-BD59-A6C34878D82A}">
                    <a16:rowId xmlns:a16="http://schemas.microsoft.com/office/drawing/2014/main" val="10533657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animals= 192</a:t>
                      </a:r>
                    </a:p>
                    <a:p>
                      <a:endParaRPr lang="en-US" dirty="0"/>
                    </a:p>
                  </a:txBody>
                  <a:tcPr/>
                </a:tc>
                <a:tc>
                  <a:txBody>
                    <a:bodyPr/>
                    <a:lstStyle/>
                    <a:p>
                      <a:r>
                        <a:rPr lang="en-US" dirty="0"/>
                        <a:t>N animals= 71</a:t>
                      </a:r>
                    </a:p>
                  </a:txBody>
                  <a:tcPr/>
                </a:tc>
                <a:extLst>
                  <a:ext uri="{0D108BD9-81ED-4DB2-BD59-A6C34878D82A}">
                    <a16:rowId xmlns:a16="http://schemas.microsoft.com/office/drawing/2014/main" val="3055309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weights= 1709</a:t>
                      </a:r>
                    </a:p>
                    <a:p>
                      <a:endParaRPr lang="en-US" dirty="0"/>
                    </a:p>
                  </a:txBody>
                  <a:tcPr/>
                </a:tc>
                <a:tc>
                  <a:txBody>
                    <a:bodyPr/>
                    <a:lstStyle/>
                    <a:p>
                      <a:r>
                        <a:rPr lang="en-US" dirty="0"/>
                        <a:t>N weights= 458</a:t>
                      </a:r>
                    </a:p>
                  </a:txBody>
                  <a:tcPr/>
                </a:tc>
                <a:extLst>
                  <a:ext uri="{0D108BD9-81ED-4DB2-BD59-A6C34878D82A}">
                    <a16:rowId xmlns:a16="http://schemas.microsoft.com/office/drawing/2014/main" val="1028618914"/>
                  </a:ext>
                </a:extLst>
              </a:tr>
            </a:tbl>
          </a:graphicData>
        </a:graphic>
      </p:graphicFrame>
      <p:graphicFrame>
        <p:nvGraphicFramePr>
          <p:cNvPr id="5" name="Table 4">
            <a:extLst>
              <a:ext uri="{FF2B5EF4-FFF2-40B4-BE49-F238E27FC236}">
                <a16:creationId xmlns:a16="http://schemas.microsoft.com/office/drawing/2014/main" id="{24BD833F-D875-48CE-7DFB-7F8AE251C289}"/>
              </a:ext>
            </a:extLst>
          </p:cNvPr>
          <p:cNvGraphicFramePr>
            <a:graphicFrameLocks noGrp="1"/>
          </p:cNvGraphicFramePr>
          <p:nvPr>
            <p:extLst>
              <p:ext uri="{D42A27DB-BD31-4B8C-83A1-F6EECF244321}">
                <p14:modId xmlns:p14="http://schemas.microsoft.com/office/powerpoint/2010/main" val="1092108236"/>
              </p:ext>
            </p:extLst>
          </p:nvPr>
        </p:nvGraphicFramePr>
        <p:xfrm>
          <a:off x="1427993" y="3429000"/>
          <a:ext cx="8128001" cy="2392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733291"/>
                    </a:ext>
                  </a:extLst>
                </a:gridCol>
                <a:gridCol w="1354667">
                  <a:extLst>
                    <a:ext uri="{9D8B030D-6E8A-4147-A177-3AD203B41FA5}">
                      <a16:colId xmlns:a16="http://schemas.microsoft.com/office/drawing/2014/main" val="492015646"/>
                    </a:ext>
                  </a:extLst>
                </a:gridCol>
                <a:gridCol w="1354667">
                  <a:extLst>
                    <a:ext uri="{9D8B030D-6E8A-4147-A177-3AD203B41FA5}">
                      <a16:colId xmlns:a16="http://schemas.microsoft.com/office/drawing/2014/main" val="2620429652"/>
                    </a:ext>
                  </a:extLst>
                </a:gridCol>
                <a:gridCol w="1354667">
                  <a:extLst>
                    <a:ext uri="{9D8B030D-6E8A-4147-A177-3AD203B41FA5}">
                      <a16:colId xmlns:a16="http://schemas.microsoft.com/office/drawing/2014/main" val="169994111"/>
                    </a:ext>
                  </a:extLst>
                </a:gridCol>
                <a:gridCol w="1354667">
                  <a:extLst>
                    <a:ext uri="{9D8B030D-6E8A-4147-A177-3AD203B41FA5}">
                      <a16:colId xmlns:a16="http://schemas.microsoft.com/office/drawing/2014/main" val="874857919"/>
                    </a:ext>
                  </a:extLst>
                </a:gridCol>
              </a:tblGrid>
              <a:tr h="370840">
                <a:tc>
                  <a:txBody>
                    <a:bodyPr/>
                    <a:lstStyle/>
                    <a:p>
                      <a:endParaRPr lang="en-US" dirty="0"/>
                    </a:p>
                  </a:txBody>
                  <a:tcPr/>
                </a:tc>
                <a:tc gridSpan="2">
                  <a:txBody>
                    <a:bodyPr/>
                    <a:lstStyle/>
                    <a:p>
                      <a:r>
                        <a:rPr lang="en-US" dirty="0"/>
                        <a:t>Non- Breeder</a:t>
                      </a:r>
                    </a:p>
                  </a:txBody>
                  <a:tcPr/>
                </a:tc>
                <a:tc hMerge="1">
                  <a:txBody>
                    <a:bodyPr/>
                    <a:lstStyle/>
                    <a:p>
                      <a:endParaRPr lang="en-US"/>
                    </a:p>
                  </a:txBody>
                  <a:tcPr/>
                </a:tc>
                <a:tc gridSpan="2">
                  <a:txBody>
                    <a:bodyPr/>
                    <a:lstStyle/>
                    <a:p>
                      <a:r>
                        <a:rPr lang="en-US" dirty="0"/>
                        <a:t> Breeder</a:t>
                      </a:r>
                    </a:p>
                  </a:txBody>
                  <a:tcPr/>
                </a:tc>
                <a:tc hMerge="1">
                  <a:txBody>
                    <a:bodyPr/>
                    <a:lstStyle/>
                    <a:p>
                      <a:endParaRPr lang="en-US"/>
                    </a:p>
                  </a:txBody>
                  <a:tcPr/>
                </a:tc>
                <a:extLst>
                  <a:ext uri="{0D108BD9-81ED-4DB2-BD59-A6C34878D82A}">
                    <a16:rowId xmlns:a16="http://schemas.microsoft.com/office/drawing/2014/main" val="1604256947"/>
                  </a:ext>
                </a:extLst>
              </a:tr>
              <a:tr h="370840">
                <a:tc>
                  <a:txBody>
                    <a:bodyPr/>
                    <a:lstStyle/>
                    <a:p>
                      <a:endParaRPr lang="en-US" dirty="0"/>
                    </a:p>
                  </a:txBody>
                  <a:tcPr/>
                </a:tc>
                <a:tc>
                  <a:txBody>
                    <a:bodyPr/>
                    <a:lstStyle/>
                    <a:p>
                      <a:r>
                        <a:rPr lang="en-US" dirty="0"/>
                        <a:t>N animals </a:t>
                      </a:r>
                    </a:p>
                  </a:txBody>
                  <a:tcPr/>
                </a:tc>
                <a:tc>
                  <a:txBody>
                    <a:bodyPr/>
                    <a:lstStyle/>
                    <a:p>
                      <a:r>
                        <a:rPr lang="en-US" dirty="0"/>
                        <a:t>N weights</a:t>
                      </a:r>
                    </a:p>
                  </a:txBody>
                  <a:tcPr/>
                </a:tc>
                <a:tc>
                  <a:txBody>
                    <a:bodyPr/>
                    <a:lstStyle/>
                    <a:p>
                      <a:r>
                        <a:rPr lang="en-US" dirty="0"/>
                        <a:t>N animals </a:t>
                      </a:r>
                    </a:p>
                  </a:txBody>
                  <a:tcPr/>
                </a:tc>
                <a:tc>
                  <a:txBody>
                    <a:bodyPr/>
                    <a:lstStyle/>
                    <a:p>
                      <a:r>
                        <a:rPr lang="en-US" dirty="0"/>
                        <a:t>N weights</a:t>
                      </a:r>
                    </a:p>
                  </a:txBody>
                  <a:tcPr/>
                </a:tc>
                <a:extLst>
                  <a:ext uri="{0D108BD9-81ED-4DB2-BD59-A6C34878D82A}">
                    <a16:rowId xmlns:a16="http://schemas.microsoft.com/office/drawing/2014/main" val="15831599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HLA TG</a:t>
                      </a:r>
                    </a:p>
                    <a:p>
                      <a:endParaRPr lang="en-US" dirty="0"/>
                    </a:p>
                  </a:txBody>
                  <a:tcPr/>
                </a:tc>
                <a:tc>
                  <a:txBody>
                    <a:bodyPr/>
                    <a:lstStyle/>
                    <a:p>
                      <a:r>
                        <a:rPr lang="en-US" dirty="0"/>
                        <a:t>106</a:t>
                      </a:r>
                    </a:p>
                  </a:txBody>
                  <a:tcPr/>
                </a:tc>
                <a:tc>
                  <a:txBody>
                    <a:bodyPr/>
                    <a:lstStyle/>
                    <a:p>
                      <a:r>
                        <a:rPr lang="en-US" dirty="0"/>
                        <a:t>952</a:t>
                      </a:r>
                    </a:p>
                  </a:txBody>
                  <a:tcPr/>
                </a:tc>
                <a:tc>
                  <a:txBody>
                    <a:bodyPr/>
                    <a:lstStyle/>
                    <a:p>
                      <a:r>
                        <a:rPr lang="en-US" dirty="0"/>
                        <a:t>34</a:t>
                      </a:r>
                    </a:p>
                  </a:txBody>
                  <a:tcPr/>
                </a:tc>
                <a:tc>
                  <a:txBody>
                    <a:bodyPr/>
                    <a:lstStyle/>
                    <a:p>
                      <a:r>
                        <a:rPr lang="en-US" dirty="0"/>
                        <a:t>226</a:t>
                      </a:r>
                    </a:p>
                  </a:txBody>
                  <a:tcPr/>
                </a:tc>
                <a:extLst>
                  <a:ext uri="{0D108BD9-81ED-4DB2-BD59-A6C34878D82A}">
                    <a16:rowId xmlns:a16="http://schemas.microsoft.com/office/drawing/2014/main" val="30816502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HLA TG</a:t>
                      </a:r>
                    </a:p>
                    <a:p>
                      <a:endParaRPr lang="en-US" dirty="0"/>
                    </a:p>
                  </a:txBody>
                  <a:tcPr/>
                </a:tc>
                <a:tc>
                  <a:txBody>
                    <a:bodyPr/>
                    <a:lstStyle/>
                    <a:p>
                      <a:r>
                        <a:rPr lang="en-US" dirty="0"/>
                        <a:t>86</a:t>
                      </a:r>
                    </a:p>
                  </a:txBody>
                  <a:tcPr/>
                </a:tc>
                <a:tc>
                  <a:txBody>
                    <a:bodyPr/>
                    <a:lstStyle/>
                    <a:p>
                      <a:r>
                        <a:rPr lang="en-US" dirty="0"/>
                        <a:t>757</a:t>
                      </a:r>
                    </a:p>
                  </a:txBody>
                  <a:tcPr/>
                </a:tc>
                <a:tc>
                  <a:txBody>
                    <a:bodyPr/>
                    <a:lstStyle/>
                    <a:p>
                      <a:r>
                        <a:rPr lang="en-US" dirty="0"/>
                        <a:t>37</a:t>
                      </a:r>
                    </a:p>
                  </a:txBody>
                  <a:tcPr/>
                </a:tc>
                <a:tc>
                  <a:txBody>
                    <a:bodyPr/>
                    <a:lstStyle/>
                    <a:p>
                      <a:r>
                        <a:rPr lang="en-US" dirty="0"/>
                        <a:t>232</a:t>
                      </a:r>
                    </a:p>
                  </a:txBody>
                  <a:tcPr/>
                </a:tc>
                <a:extLst>
                  <a:ext uri="{0D108BD9-81ED-4DB2-BD59-A6C34878D82A}">
                    <a16:rowId xmlns:a16="http://schemas.microsoft.com/office/drawing/2014/main" val="952347676"/>
                  </a:ext>
                </a:extLst>
              </a:tr>
              <a:tr h="370840">
                <a:tc>
                  <a:txBody>
                    <a:bodyPr/>
                    <a:lstStyle/>
                    <a:p>
                      <a:r>
                        <a:rPr lang="en-US" dirty="0"/>
                        <a:t>Total:</a:t>
                      </a:r>
                    </a:p>
                  </a:txBody>
                  <a:tcPr/>
                </a:tc>
                <a:tc>
                  <a:txBody>
                    <a:bodyPr/>
                    <a:lstStyle/>
                    <a:p>
                      <a:r>
                        <a:rPr lang="en-US" dirty="0"/>
                        <a:t>192</a:t>
                      </a:r>
                    </a:p>
                  </a:txBody>
                  <a:tcPr/>
                </a:tc>
                <a:tc>
                  <a:txBody>
                    <a:bodyPr/>
                    <a:lstStyle/>
                    <a:p>
                      <a:r>
                        <a:rPr lang="en-US" dirty="0"/>
                        <a:t>1709</a:t>
                      </a:r>
                    </a:p>
                  </a:txBody>
                  <a:tcPr/>
                </a:tc>
                <a:tc>
                  <a:txBody>
                    <a:bodyPr/>
                    <a:lstStyle/>
                    <a:p>
                      <a:r>
                        <a:rPr lang="en-US" dirty="0"/>
                        <a:t>71</a:t>
                      </a:r>
                    </a:p>
                  </a:txBody>
                  <a:tcPr/>
                </a:tc>
                <a:tc>
                  <a:txBody>
                    <a:bodyPr/>
                    <a:lstStyle/>
                    <a:p>
                      <a:r>
                        <a:rPr lang="en-US" dirty="0"/>
                        <a:t>458</a:t>
                      </a:r>
                    </a:p>
                  </a:txBody>
                  <a:tcPr/>
                </a:tc>
                <a:extLst>
                  <a:ext uri="{0D108BD9-81ED-4DB2-BD59-A6C34878D82A}">
                    <a16:rowId xmlns:a16="http://schemas.microsoft.com/office/drawing/2014/main" val="2192894700"/>
                  </a:ext>
                </a:extLst>
              </a:tr>
            </a:tbl>
          </a:graphicData>
        </a:graphic>
      </p:graphicFrame>
      <p:sp>
        <p:nvSpPr>
          <p:cNvPr id="8" name="TextBox 7">
            <a:extLst>
              <a:ext uri="{FF2B5EF4-FFF2-40B4-BE49-F238E27FC236}">
                <a16:creationId xmlns:a16="http://schemas.microsoft.com/office/drawing/2014/main" id="{3ADB5A5C-CF1D-2085-61BF-30E2824F2426}"/>
              </a:ext>
            </a:extLst>
          </p:cNvPr>
          <p:cNvSpPr txBox="1"/>
          <p:nvPr/>
        </p:nvSpPr>
        <p:spPr>
          <a:xfrm>
            <a:off x="1427993" y="2835940"/>
            <a:ext cx="3957981" cy="738664"/>
          </a:xfrm>
          <a:prstGeom prst="rect">
            <a:avLst/>
          </a:prstGeom>
          <a:noFill/>
        </p:spPr>
        <p:txBody>
          <a:bodyPr wrap="square" rtlCol="0">
            <a:spAutoFit/>
          </a:bodyPr>
          <a:lstStyle/>
          <a:p>
            <a:r>
              <a:rPr lang="en-US" sz="2400" dirty="0"/>
              <a:t># of sample on original graphs</a:t>
            </a:r>
          </a:p>
          <a:p>
            <a:endParaRPr lang="en-US" dirty="0"/>
          </a:p>
        </p:txBody>
      </p:sp>
      <p:sp>
        <p:nvSpPr>
          <p:cNvPr id="10" name="TextBox 9">
            <a:extLst>
              <a:ext uri="{FF2B5EF4-FFF2-40B4-BE49-F238E27FC236}">
                <a16:creationId xmlns:a16="http://schemas.microsoft.com/office/drawing/2014/main" id="{B9B69678-50AC-AE67-C5E3-83906CEC989E}"/>
              </a:ext>
            </a:extLst>
          </p:cNvPr>
          <p:cNvSpPr txBox="1"/>
          <p:nvPr/>
        </p:nvSpPr>
        <p:spPr>
          <a:xfrm>
            <a:off x="1534012" y="452583"/>
            <a:ext cx="3957981" cy="738664"/>
          </a:xfrm>
          <a:prstGeom prst="rect">
            <a:avLst/>
          </a:prstGeom>
          <a:noFill/>
        </p:spPr>
        <p:txBody>
          <a:bodyPr wrap="square" rtlCol="0">
            <a:spAutoFit/>
          </a:bodyPr>
          <a:lstStyle/>
          <a:p>
            <a:r>
              <a:rPr lang="en-US" sz="2400" dirty="0"/>
              <a:t># of sample on original graphs</a:t>
            </a:r>
          </a:p>
          <a:p>
            <a:endParaRPr lang="en-US" dirty="0"/>
          </a:p>
        </p:txBody>
      </p:sp>
    </p:spTree>
    <p:extLst>
      <p:ext uri="{BB962C8B-B14F-4D97-AF65-F5344CB8AC3E}">
        <p14:creationId xmlns:p14="http://schemas.microsoft.com/office/powerpoint/2010/main" val="161647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054F-D112-C0C6-E6F4-140DE27AF12F}"/>
              </a:ext>
            </a:extLst>
          </p:cNvPr>
          <p:cNvSpPr>
            <a:spLocks noGrp="1"/>
          </p:cNvSpPr>
          <p:nvPr>
            <p:ph type="title"/>
          </p:nvPr>
        </p:nvSpPr>
        <p:spPr/>
        <p:txBody>
          <a:bodyPr>
            <a:normAutofit/>
          </a:bodyPr>
          <a:lstStyle/>
          <a:p>
            <a:r>
              <a:rPr lang="en-US" sz="4000" dirty="0"/>
              <a:t>HLA Breeding</a:t>
            </a:r>
          </a:p>
        </p:txBody>
      </p:sp>
      <p:pic>
        <p:nvPicPr>
          <p:cNvPr id="5" name="Content Placeholder 4" descr="Shape, square&#10;&#10;Description automatically generated">
            <a:extLst>
              <a:ext uri="{FF2B5EF4-FFF2-40B4-BE49-F238E27FC236}">
                <a16:creationId xmlns:a16="http://schemas.microsoft.com/office/drawing/2014/main" id="{544A64EE-36C0-E9B7-4BC9-D42FE594068D}"/>
              </a:ext>
            </a:extLst>
          </p:cNvPr>
          <p:cNvPicPr>
            <a:picLocks noGrp="1" noChangeAspect="1"/>
          </p:cNvPicPr>
          <p:nvPr>
            <p:ph idx="1"/>
          </p:nvPr>
        </p:nvPicPr>
        <p:blipFill>
          <a:blip r:embed="rId2"/>
          <a:stretch>
            <a:fillRect/>
          </a:stretch>
        </p:blipFill>
        <p:spPr>
          <a:xfrm>
            <a:off x="1916724" y="1819642"/>
            <a:ext cx="5118764" cy="4351338"/>
          </a:xfrm>
        </p:spPr>
      </p:pic>
      <p:pic>
        <p:nvPicPr>
          <p:cNvPr id="3" name="Picture 2">
            <a:extLst>
              <a:ext uri="{FF2B5EF4-FFF2-40B4-BE49-F238E27FC236}">
                <a16:creationId xmlns:a16="http://schemas.microsoft.com/office/drawing/2014/main" id="{CEC72742-110E-7342-2E70-13B33E42A541}"/>
              </a:ext>
            </a:extLst>
          </p:cNvPr>
          <p:cNvPicPr>
            <a:picLocks noChangeAspect="1"/>
          </p:cNvPicPr>
          <p:nvPr/>
        </p:nvPicPr>
        <p:blipFill>
          <a:blip r:embed="rId3"/>
          <a:stretch>
            <a:fillRect/>
          </a:stretch>
        </p:blipFill>
        <p:spPr>
          <a:xfrm>
            <a:off x="1094350" y="1027906"/>
            <a:ext cx="9428870" cy="5239667"/>
          </a:xfrm>
          <a:prstGeom prst="rect">
            <a:avLst/>
          </a:prstGeom>
        </p:spPr>
      </p:pic>
    </p:spTree>
    <p:extLst>
      <p:ext uri="{BB962C8B-B14F-4D97-AF65-F5344CB8AC3E}">
        <p14:creationId xmlns:p14="http://schemas.microsoft.com/office/powerpoint/2010/main" val="46892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9F9C-D34B-B0F0-72F1-13BAD1673440}"/>
              </a:ext>
            </a:extLst>
          </p:cNvPr>
          <p:cNvSpPr>
            <a:spLocks noGrp="1"/>
          </p:cNvSpPr>
          <p:nvPr>
            <p:ph type="title"/>
          </p:nvPr>
        </p:nvSpPr>
        <p:spPr>
          <a:xfrm>
            <a:off x="317395" y="171747"/>
            <a:ext cx="10515600" cy="1325563"/>
          </a:xfrm>
        </p:spPr>
        <p:txBody>
          <a:bodyPr>
            <a:normAutofit/>
          </a:bodyPr>
          <a:lstStyle/>
          <a:p>
            <a:r>
              <a:rPr lang="en-US" sz="4000" dirty="0"/>
              <a:t>HLA Non-Breeding </a:t>
            </a:r>
          </a:p>
        </p:txBody>
      </p:sp>
      <p:pic>
        <p:nvPicPr>
          <p:cNvPr id="5" name="Content Placeholder 4" descr="Shape, square&#10;&#10;Description automatically generated">
            <a:extLst>
              <a:ext uri="{FF2B5EF4-FFF2-40B4-BE49-F238E27FC236}">
                <a16:creationId xmlns:a16="http://schemas.microsoft.com/office/drawing/2014/main" id="{5B88122C-D597-4733-6911-A2D0FFD4367E}"/>
              </a:ext>
            </a:extLst>
          </p:cNvPr>
          <p:cNvPicPr>
            <a:picLocks noGrp="1" noChangeAspect="1"/>
          </p:cNvPicPr>
          <p:nvPr>
            <p:ph idx="1"/>
          </p:nvPr>
        </p:nvPicPr>
        <p:blipFill>
          <a:blip r:embed="rId2"/>
          <a:stretch>
            <a:fillRect/>
          </a:stretch>
        </p:blipFill>
        <p:spPr>
          <a:xfrm>
            <a:off x="1204709" y="1623679"/>
            <a:ext cx="5430552" cy="4712477"/>
          </a:xfrm>
        </p:spPr>
      </p:pic>
      <p:pic>
        <p:nvPicPr>
          <p:cNvPr id="6" name="Picture 5">
            <a:extLst>
              <a:ext uri="{FF2B5EF4-FFF2-40B4-BE49-F238E27FC236}">
                <a16:creationId xmlns:a16="http://schemas.microsoft.com/office/drawing/2014/main" id="{E3424005-A892-9781-794A-444ACA1D4F59}"/>
              </a:ext>
            </a:extLst>
          </p:cNvPr>
          <p:cNvPicPr>
            <a:picLocks noChangeAspect="1"/>
          </p:cNvPicPr>
          <p:nvPr/>
        </p:nvPicPr>
        <p:blipFill>
          <a:blip r:embed="rId3"/>
          <a:stretch>
            <a:fillRect/>
          </a:stretch>
        </p:blipFill>
        <p:spPr>
          <a:xfrm>
            <a:off x="243917" y="1168148"/>
            <a:ext cx="9299918" cy="5168008"/>
          </a:xfrm>
          <a:prstGeom prst="rect">
            <a:avLst/>
          </a:prstGeom>
        </p:spPr>
      </p:pic>
    </p:spTree>
    <p:extLst>
      <p:ext uri="{BB962C8B-B14F-4D97-AF65-F5344CB8AC3E}">
        <p14:creationId xmlns:p14="http://schemas.microsoft.com/office/powerpoint/2010/main" val="261716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330D1C-C313-5C8D-67C1-30FF1514E2ED}"/>
              </a:ext>
            </a:extLst>
          </p:cNvPr>
          <p:cNvPicPr>
            <a:picLocks noGrp="1" noChangeAspect="1"/>
          </p:cNvPicPr>
          <p:nvPr>
            <p:ph idx="1"/>
          </p:nvPr>
        </p:nvPicPr>
        <p:blipFill>
          <a:blip r:embed="rId2"/>
          <a:stretch>
            <a:fillRect/>
          </a:stretch>
        </p:blipFill>
        <p:spPr>
          <a:xfrm>
            <a:off x="1519518" y="59092"/>
            <a:ext cx="11335871" cy="6714990"/>
          </a:xfrm>
          <a:prstGeom prst="rect">
            <a:avLst/>
          </a:prstGeom>
        </p:spPr>
      </p:pic>
      <p:sp>
        <p:nvSpPr>
          <p:cNvPr id="6" name="TextBox 5">
            <a:extLst>
              <a:ext uri="{FF2B5EF4-FFF2-40B4-BE49-F238E27FC236}">
                <a16:creationId xmlns:a16="http://schemas.microsoft.com/office/drawing/2014/main" id="{F4C83B52-562C-A448-92F3-20B4C68ED0EB}"/>
              </a:ext>
            </a:extLst>
          </p:cNvPr>
          <p:cNvSpPr txBox="1"/>
          <p:nvPr/>
        </p:nvSpPr>
        <p:spPr>
          <a:xfrm>
            <a:off x="261014" y="466928"/>
            <a:ext cx="2231409" cy="2092881"/>
          </a:xfrm>
          <a:prstGeom prst="rect">
            <a:avLst/>
          </a:prstGeom>
          <a:noFill/>
        </p:spPr>
        <p:txBody>
          <a:bodyPr wrap="square" rtlCol="0">
            <a:spAutoFit/>
          </a:bodyPr>
          <a:lstStyle/>
          <a:p>
            <a:r>
              <a:rPr lang="en-US" sz="1000" dirty="0"/>
              <a:t>In Male HLA TG, there are more non-breeders than breeders. The total weight of the non-breeders is 952 g, and a total of 106 mice. Breeders weigh 226 g overall and have a total of 34 mice. In non-breeders, there is a steady growth of weight from the 1st-13 month. Then, you can see two peaks afterwards.  Breeders' standard deviation weight rises along with the month's length. Although, there is a significant decline in weight between the months of 15-20.</a:t>
            </a:r>
          </a:p>
        </p:txBody>
      </p:sp>
      <p:sp>
        <p:nvSpPr>
          <p:cNvPr id="8" name="TextBox 7">
            <a:extLst>
              <a:ext uri="{FF2B5EF4-FFF2-40B4-BE49-F238E27FC236}">
                <a16:creationId xmlns:a16="http://schemas.microsoft.com/office/drawing/2014/main" id="{22F2AD05-B61F-2344-972F-8FC3CBB0A13A}"/>
              </a:ext>
            </a:extLst>
          </p:cNvPr>
          <p:cNvSpPr txBox="1"/>
          <p:nvPr/>
        </p:nvSpPr>
        <p:spPr>
          <a:xfrm>
            <a:off x="261014" y="3868522"/>
            <a:ext cx="2321575" cy="1785104"/>
          </a:xfrm>
          <a:prstGeom prst="rect">
            <a:avLst/>
          </a:prstGeom>
          <a:noFill/>
        </p:spPr>
        <p:txBody>
          <a:bodyPr wrap="square">
            <a:spAutoFit/>
          </a:bodyPr>
          <a:lstStyle/>
          <a:p>
            <a:r>
              <a:rPr lang="en-US" sz="1000" dirty="0"/>
              <a:t>In Female HLA TG, there are more non-breeders than breeders. The total weight of the non-breeders is 757 g, and a total of 85 mice. Breeders weigh 232 g overall and have a total of 37 mice. The trends are quite similar in nonbreeders and breeders. There's an average of  5g difference of weight between 2 as the month increases. There are also more peaks in the breeders compared to  non-breeders </a:t>
            </a:r>
          </a:p>
        </p:txBody>
      </p:sp>
    </p:spTree>
    <p:extLst>
      <p:ext uri="{BB962C8B-B14F-4D97-AF65-F5344CB8AC3E}">
        <p14:creationId xmlns:p14="http://schemas.microsoft.com/office/powerpoint/2010/main" val="226786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4A06-D1EA-4B17-6681-50635C2867FA}"/>
              </a:ext>
            </a:extLst>
          </p:cNvPr>
          <p:cNvSpPr>
            <a:spLocks noGrp="1"/>
          </p:cNvSpPr>
          <p:nvPr>
            <p:ph type="title"/>
          </p:nvPr>
        </p:nvSpPr>
        <p:spPr>
          <a:xfrm>
            <a:off x="838200" y="2325493"/>
            <a:ext cx="10515600" cy="1325563"/>
          </a:xfrm>
        </p:spPr>
        <p:txBody>
          <a:bodyPr>
            <a:normAutofit/>
          </a:bodyPr>
          <a:lstStyle/>
          <a:p>
            <a:pPr algn="ctr"/>
            <a:r>
              <a:rPr lang="en-US" sz="6000" dirty="0"/>
              <a:t>GBA</a:t>
            </a:r>
          </a:p>
        </p:txBody>
      </p:sp>
    </p:spTree>
    <p:extLst>
      <p:ext uri="{BB962C8B-B14F-4D97-AF65-F5344CB8AC3E}">
        <p14:creationId xmlns:p14="http://schemas.microsoft.com/office/powerpoint/2010/main" val="352789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AAA82F9-0F15-A22F-43FC-471361E14E08}"/>
              </a:ext>
            </a:extLst>
          </p:cNvPr>
          <p:cNvGraphicFramePr>
            <a:graphicFrameLocks noGrp="1"/>
          </p:cNvGraphicFramePr>
          <p:nvPr>
            <p:extLst>
              <p:ext uri="{D42A27DB-BD31-4B8C-83A1-F6EECF244321}">
                <p14:modId xmlns:p14="http://schemas.microsoft.com/office/powerpoint/2010/main" val="3925692715"/>
              </p:ext>
            </p:extLst>
          </p:nvPr>
        </p:nvGraphicFramePr>
        <p:xfrm>
          <a:off x="1765300" y="619096"/>
          <a:ext cx="8128000" cy="192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0260187"/>
                    </a:ext>
                  </a:extLst>
                </a:gridCol>
                <a:gridCol w="4064000">
                  <a:extLst>
                    <a:ext uri="{9D8B030D-6E8A-4147-A177-3AD203B41FA5}">
                      <a16:colId xmlns:a16="http://schemas.microsoft.com/office/drawing/2014/main" val="2701956378"/>
                    </a:ext>
                  </a:extLst>
                </a:gridCol>
              </a:tblGrid>
              <a:tr h="370840">
                <a:tc>
                  <a:txBody>
                    <a:bodyPr/>
                    <a:lstStyle/>
                    <a:p>
                      <a:r>
                        <a:rPr lang="en-US" dirty="0"/>
                        <a:t>Non-Breeder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Breeder</a:t>
                      </a:r>
                    </a:p>
                    <a:p>
                      <a:endParaRPr lang="en-US" dirty="0"/>
                    </a:p>
                  </a:txBody>
                  <a:tcPr/>
                </a:tc>
                <a:extLst>
                  <a:ext uri="{0D108BD9-81ED-4DB2-BD59-A6C34878D82A}">
                    <a16:rowId xmlns:a16="http://schemas.microsoft.com/office/drawing/2014/main" val="1053365772"/>
                  </a:ext>
                </a:extLst>
              </a:tr>
              <a:tr h="370840">
                <a:tc>
                  <a:txBody>
                    <a:bodyPr/>
                    <a:lstStyle/>
                    <a:p>
                      <a:r>
                        <a:rPr lang="en-US" dirty="0"/>
                        <a:t>N animals= 736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 animals= 25</a:t>
                      </a:r>
                    </a:p>
                    <a:p>
                      <a:endParaRPr lang="en-US" dirty="0"/>
                    </a:p>
                  </a:txBody>
                  <a:tcPr/>
                </a:tc>
                <a:extLst>
                  <a:ext uri="{0D108BD9-81ED-4DB2-BD59-A6C34878D82A}">
                    <a16:rowId xmlns:a16="http://schemas.microsoft.com/office/drawing/2014/main" val="3055309939"/>
                  </a:ext>
                </a:extLst>
              </a:tr>
              <a:tr h="370840">
                <a:tc>
                  <a:txBody>
                    <a:bodyPr/>
                    <a:lstStyle/>
                    <a:p>
                      <a:r>
                        <a:rPr lang="en-US" dirty="0"/>
                        <a:t>N weights= 5576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 weights= 200</a:t>
                      </a:r>
                    </a:p>
                    <a:p>
                      <a:endParaRPr lang="en-US" dirty="0"/>
                    </a:p>
                  </a:txBody>
                  <a:tcPr/>
                </a:tc>
                <a:extLst>
                  <a:ext uri="{0D108BD9-81ED-4DB2-BD59-A6C34878D82A}">
                    <a16:rowId xmlns:a16="http://schemas.microsoft.com/office/drawing/2014/main" val="1028618914"/>
                  </a:ext>
                </a:extLst>
              </a:tr>
            </a:tbl>
          </a:graphicData>
        </a:graphic>
      </p:graphicFrame>
      <p:graphicFrame>
        <p:nvGraphicFramePr>
          <p:cNvPr id="5" name="Table 4">
            <a:extLst>
              <a:ext uri="{FF2B5EF4-FFF2-40B4-BE49-F238E27FC236}">
                <a16:creationId xmlns:a16="http://schemas.microsoft.com/office/drawing/2014/main" id="{D140513D-B714-2634-B24E-CEA6709FD5B2}"/>
              </a:ext>
            </a:extLst>
          </p:cNvPr>
          <p:cNvGraphicFramePr>
            <a:graphicFrameLocks noGrp="1"/>
          </p:cNvGraphicFramePr>
          <p:nvPr>
            <p:extLst>
              <p:ext uri="{D42A27DB-BD31-4B8C-83A1-F6EECF244321}">
                <p14:modId xmlns:p14="http://schemas.microsoft.com/office/powerpoint/2010/main" val="3390385165"/>
              </p:ext>
            </p:extLst>
          </p:nvPr>
        </p:nvGraphicFramePr>
        <p:xfrm>
          <a:off x="1765299" y="2935396"/>
          <a:ext cx="8128001" cy="3672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733291"/>
                    </a:ext>
                  </a:extLst>
                </a:gridCol>
                <a:gridCol w="1354667">
                  <a:extLst>
                    <a:ext uri="{9D8B030D-6E8A-4147-A177-3AD203B41FA5}">
                      <a16:colId xmlns:a16="http://schemas.microsoft.com/office/drawing/2014/main" val="492015646"/>
                    </a:ext>
                  </a:extLst>
                </a:gridCol>
                <a:gridCol w="1354667">
                  <a:extLst>
                    <a:ext uri="{9D8B030D-6E8A-4147-A177-3AD203B41FA5}">
                      <a16:colId xmlns:a16="http://schemas.microsoft.com/office/drawing/2014/main" val="2620429652"/>
                    </a:ext>
                  </a:extLst>
                </a:gridCol>
                <a:gridCol w="1354667">
                  <a:extLst>
                    <a:ext uri="{9D8B030D-6E8A-4147-A177-3AD203B41FA5}">
                      <a16:colId xmlns:a16="http://schemas.microsoft.com/office/drawing/2014/main" val="169994111"/>
                    </a:ext>
                  </a:extLst>
                </a:gridCol>
                <a:gridCol w="1354667">
                  <a:extLst>
                    <a:ext uri="{9D8B030D-6E8A-4147-A177-3AD203B41FA5}">
                      <a16:colId xmlns:a16="http://schemas.microsoft.com/office/drawing/2014/main" val="874857919"/>
                    </a:ext>
                  </a:extLst>
                </a:gridCol>
              </a:tblGrid>
              <a:tr h="370840">
                <a:tc>
                  <a:txBody>
                    <a:bodyPr/>
                    <a:lstStyle/>
                    <a:p>
                      <a:endParaRPr lang="en-US" dirty="0"/>
                    </a:p>
                  </a:txBody>
                  <a:tcPr/>
                </a:tc>
                <a:tc gridSpan="2">
                  <a:txBody>
                    <a:bodyPr/>
                    <a:lstStyle/>
                    <a:p>
                      <a:r>
                        <a:rPr lang="en-US" dirty="0"/>
                        <a:t>Non- Breeder</a:t>
                      </a:r>
                    </a:p>
                  </a:txBody>
                  <a:tcPr/>
                </a:tc>
                <a:tc hMerge="1">
                  <a:txBody>
                    <a:bodyPr/>
                    <a:lstStyle/>
                    <a:p>
                      <a:endParaRPr lang="en-US"/>
                    </a:p>
                  </a:txBody>
                  <a:tcPr/>
                </a:tc>
                <a:tc gridSpan="2">
                  <a:txBody>
                    <a:bodyPr/>
                    <a:lstStyle/>
                    <a:p>
                      <a:r>
                        <a:rPr lang="en-US" dirty="0"/>
                        <a:t> Breeder</a:t>
                      </a:r>
                    </a:p>
                  </a:txBody>
                  <a:tcPr/>
                </a:tc>
                <a:tc hMerge="1">
                  <a:txBody>
                    <a:bodyPr/>
                    <a:lstStyle/>
                    <a:p>
                      <a:endParaRPr lang="en-US"/>
                    </a:p>
                  </a:txBody>
                  <a:tcPr/>
                </a:tc>
                <a:extLst>
                  <a:ext uri="{0D108BD9-81ED-4DB2-BD59-A6C34878D82A}">
                    <a16:rowId xmlns:a16="http://schemas.microsoft.com/office/drawing/2014/main" val="1604256947"/>
                  </a:ext>
                </a:extLst>
              </a:tr>
              <a:tr h="370840">
                <a:tc>
                  <a:txBody>
                    <a:bodyPr/>
                    <a:lstStyle/>
                    <a:p>
                      <a:endParaRPr lang="en-US" dirty="0"/>
                    </a:p>
                  </a:txBody>
                  <a:tcPr/>
                </a:tc>
                <a:tc>
                  <a:txBody>
                    <a:bodyPr/>
                    <a:lstStyle/>
                    <a:p>
                      <a:r>
                        <a:rPr lang="en-US" dirty="0"/>
                        <a:t>N animals </a:t>
                      </a:r>
                    </a:p>
                  </a:txBody>
                  <a:tcPr/>
                </a:tc>
                <a:tc>
                  <a:txBody>
                    <a:bodyPr/>
                    <a:lstStyle/>
                    <a:p>
                      <a:r>
                        <a:rPr lang="en-US" dirty="0"/>
                        <a:t>N weights</a:t>
                      </a:r>
                    </a:p>
                  </a:txBody>
                  <a:tcPr/>
                </a:tc>
                <a:tc>
                  <a:txBody>
                    <a:bodyPr/>
                    <a:lstStyle/>
                    <a:p>
                      <a:r>
                        <a:rPr lang="en-US" dirty="0"/>
                        <a:t>N animals </a:t>
                      </a:r>
                    </a:p>
                  </a:txBody>
                  <a:tcPr/>
                </a:tc>
                <a:tc>
                  <a:txBody>
                    <a:bodyPr/>
                    <a:lstStyle/>
                    <a:p>
                      <a:r>
                        <a:rPr lang="en-US" dirty="0"/>
                        <a:t>N weights</a:t>
                      </a:r>
                    </a:p>
                  </a:txBody>
                  <a:tcPr/>
                </a:tc>
                <a:extLst>
                  <a:ext uri="{0D108BD9-81ED-4DB2-BD59-A6C34878D82A}">
                    <a16:rowId xmlns:a16="http://schemas.microsoft.com/office/drawing/2014/main" val="1583159996"/>
                  </a:ext>
                </a:extLst>
              </a:tr>
              <a:tr h="370840">
                <a:tc>
                  <a:txBody>
                    <a:bodyPr/>
                    <a:lstStyle/>
                    <a:p>
                      <a:r>
                        <a:rPr lang="en-US" dirty="0"/>
                        <a:t>Male GBA WT</a:t>
                      </a:r>
                    </a:p>
                    <a:p>
                      <a:endParaRPr lang="en-US" dirty="0"/>
                    </a:p>
                  </a:txBody>
                  <a:tcPr/>
                </a:tc>
                <a:tc>
                  <a:txBody>
                    <a:bodyPr/>
                    <a:lstStyle/>
                    <a:p>
                      <a:r>
                        <a:rPr lang="en-US" dirty="0"/>
                        <a:t>190</a:t>
                      </a:r>
                    </a:p>
                  </a:txBody>
                  <a:tcPr/>
                </a:tc>
                <a:tc>
                  <a:txBody>
                    <a:bodyPr/>
                    <a:lstStyle/>
                    <a:p>
                      <a:r>
                        <a:rPr lang="en-US" dirty="0"/>
                        <a:t>1452</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3081650297"/>
                  </a:ext>
                </a:extLst>
              </a:tr>
              <a:tr h="127391">
                <a:tc>
                  <a:txBody>
                    <a:bodyPr/>
                    <a:lstStyle/>
                    <a:p>
                      <a:r>
                        <a:rPr lang="en-US" dirty="0"/>
                        <a:t>Male GBA HET</a:t>
                      </a:r>
                    </a:p>
                    <a:p>
                      <a:endParaRPr lang="en-US" dirty="0"/>
                    </a:p>
                  </a:txBody>
                  <a:tcPr/>
                </a:tc>
                <a:tc>
                  <a:txBody>
                    <a:bodyPr/>
                    <a:lstStyle/>
                    <a:p>
                      <a:r>
                        <a:rPr lang="en-US" dirty="0"/>
                        <a:t>168</a:t>
                      </a:r>
                    </a:p>
                  </a:txBody>
                  <a:tcPr/>
                </a:tc>
                <a:tc>
                  <a:txBody>
                    <a:bodyPr/>
                    <a:lstStyle/>
                    <a:p>
                      <a:r>
                        <a:rPr lang="en-US" dirty="0"/>
                        <a:t>1197</a:t>
                      </a:r>
                    </a:p>
                  </a:txBody>
                  <a:tcPr/>
                </a:tc>
                <a:tc>
                  <a:txBody>
                    <a:bodyPr/>
                    <a:lstStyle/>
                    <a:p>
                      <a:r>
                        <a:rPr lang="en-US" dirty="0"/>
                        <a:t>5</a:t>
                      </a:r>
                    </a:p>
                  </a:txBody>
                  <a:tcPr/>
                </a:tc>
                <a:tc>
                  <a:txBody>
                    <a:bodyPr/>
                    <a:lstStyle/>
                    <a:p>
                      <a:r>
                        <a:rPr lang="en-US" dirty="0"/>
                        <a:t>41</a:t>
                      </a:r>
                    </a:p>
                  </a:txBody>
                  <a:tcPr/>
                </a:tc>
                <a:extLst>
                  <a:ext uri="{0D108BD9-81ED-4DB2-BD59-A6C34878D82A}">
                    <a16:rowId xmlns:a16="http://schemas.microsoft.com/office/drawing/2014/main" val="9523476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GBA WT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172</a:t>
                      </a:r>
                    </a:p>
                  </a:txBody>
                  <a:tcPr/>
                </a:tc>
                <a:tc>
                  <a:txBody>
                    <a:bodyPr/>
                    <a:lstStyle/>
                    <a:p>
                      <a:r>
                        <a:rPr lang="en-US" dirty="0"/>
                        <a:t>1344</a:t>
                      </a:r>
                    </a:p>
                  </a:txBody>
                  <a:tcPr/>
                </a:tc>
                <a:tc>
                  <a:txBody>
                    <a:bodyPr/>
                    <a:lstStyle/>
                    <a:p>
                      <a:r>
                        <a:rPr lang="en-US" dirty="0"/>
                        <a:t>5</a:t>
                      </a:r>
                    </a:p>
                  </a:txBody>
                  <a:tcPr/>
                </a:tc>
                <a:tc>
                  <a:txBody>
                    <a:bodyPr/>
                    <a:lstStyle/>
                    <a:p>
                      <a:r>
                        <a:rPr lang="en-US" dirty="0"/>
                        <a:t>33</a:t>
                      </a:r>
                    </a:p>
                  </a:txBody>
                  <a:tcPr/>
                </a:tc>
                <a:extLst>
                  <a:ext uri="{0D108BD9-81ED-4DB2-BD59-A6C34878D82A}">
                    <a16:rowId xmlns:a16="http://schemas.microsoft.com/office/drawing/2014/main" val="3318409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GBA HET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206</a:t>
                      </a:r>
                    </a:p>
                  </a:txBody>
                  <a:tcPr/>
                </a:tc>
                <a:tc>
                  <a:txBody>
                    <a:bodyPr/>
                    <a:lstStyle/>
                    <a:p>
                      <a:r>
                        <a:rPr lang="en-US" dirty="0"/>
                        <a:t>1583</a:t>
                      </a:r>
                    </a:p>
                  </a:txBody>
                  <a:tcPr/>
                </a:tc>
                <a:tc>
                  <a:txBody>
                    <a:bodyPr/>
                    <a:lstStyle/>
                    <a:p>
                      <a:r>
                        <a:rPr lang="en-US" dirty="0"/>
                        <a:t>8</a:t>
                      </a:r>
                    </a:p>
                  </a:txBody>
                  <a:tcPr/>
                </a:tc>
                <a:tc>
                  <a:txBody>
                    <a:bodyPr/>
                    <a:lstStyle/>
                    <a:p>
                      <a:r>
                        <a:rPr lang="en-US" dirty="0"/>
                        <a:t>71</a:t>
                      </a:r>
                    </a:p>
                  </a:txBody>
                  <a:tcPr/>
                </a:tc>
                <a:extLst>
                  <a:ext uri="{0D108BD9-81ED-4DB2-BD59-A6C34878D82A}">
                    <a16:rowId xmlns:a16="http://schemas.microsoft.com/office/drawing/2014/main" val="1703535636"/>
                  </a:ext>
                </a:extLst>
              </a:tr>
              <a:tr h="370840">
                <a:tc>
                  <a:txBody>
                    <a:bodyPr/>
                    <a:lstStyle/>
                    <a:p>
                      <a:r>
                        <a:rPr lang="en-US" dirty="0"/>
                        <a:t>Total:</a:t>
                      </a:r>
                    </a:p>
                  </a:txBody>
                  <a:tcPr/>
                </a:tc>
                <a:tc>
                  <a:txBody>
                    <a:bodyPr/>
                    <a:lstStyle/>
                    <a:p>
                      <a:r>
                        <a:rPr lang="en-US" dirty="0"/>
                        <a:t>736</a:t>
                      </a:r>
                    </a:p>
                  </a:txBody>
                  <a:tcPr/>
                </a:tc>
                <a:tc>
                  <a:txBody>
                    <a:bodyPr/>
                    <a:lstStyle/>
                    <a:p>
                      <a:r>
                        <a:rPr lang="en-US" dirty="0"/>
                        <a:t>5576</a:t>
                      </a:r>
                    </a:p>
                  </a:txBody>
                  <a:tcPr/>
                </a:tc>
                <a:tc>
                  <a:txBody>
                    <a:bodyPr/>
                    <a:lstStyle/>
                    <a:p>
                      <a:r>
                        <a:rPr lang="en-US" dirty="0"/>
                        <a:t>25</a:t>
                      </a:r>
                    </a:p>
                  </a:txBody>
                  <a:tcPr/>
                </a:tc>
                <a:tc>
                  <a:txBody>
                    <a:bodyPr/>
                    <a:lstStyle/>
                    <a:p>
                      <a:r>
                        <a:rPr lang="en-US" dirty="0"/>
                        <a:t>200</a:t>
                      </a:r>
                    </a:p>
                  </a:txBody>
                  <a:tcPr/>
                </a:tc>
                <a:extLst>
                  <a:ext uri="{0D108BD9-81ED-4DB2-BD59-A6C34878D82A}">
                    <a16:rowId xmlns:a16="http://schemas.microsoft.com/office/drawing/2014/main" val="2192894700"/>
                  </a:ext>
                </a:extLst>
              </a:tr>
            </a:tbl>
          </a:graphicData>
        </a:graphic>
      </p:graphicFrame>
      <p:sp>
        <p:nvSpPr>
          <p:cNvPr id="6" name="TextBox 5">
            <a:extLst>
              <a:ext uri="{FF2B5EF4-FFF2-40B4-BE49-F238E27FC236}">
                <a16:creationId xmlns:a16="http://schemas.microsoft.com/office/drawing/2014/main" id="{CD12881E-A707-4237-CF42-5E598402459C}"/>
              </a:ext>
            </a:extLst>
          </p:cNvPr>
          <p:cNvSpPr txBox="1"/>
          <p:nvPr/>
        </p:nvSpPr>
        <p:spPr>
          <a:xfrm>
            <a:off x="1765299" y="2473731"/>
            <a:ext cx="3917676" cy="461665"/>
          </a:xfrm>
          <a:prstGeom prst="rect">
            <a:avLst/>
          </a:prstGeom>
          <a:noFill/>
        </p:spPr>
        <p:txBody>
          <a:bodyPr wrap="none" rtlCol="0">
            <a:spAutoFit/>
          </a:bodyPr>
          <a:lstStyle/>
          <a:p>
            <a:r>
              <a:rPr lang="en-US" sz="2400" dirty="0"/>
              <a:t># of sample on current graphs</a:t>
            </a:r>
          </a:p>
        </p:txBody>
      </p:sp>
      <p:sp>
        <p:nvSpPr>
          <p:cNvPr id="3" name="TextBox 2">
            <a:extLst>
              <a:ext uri="{FF2B5EF4-FFF2-40B4-BE49-F238E27FC236}">
                <a16:creationId xmlns:a16="http://schemas.microsoft.com/office/drawing/2014/main" id="{29103725-BEB3-B07B-6441-B3949623669C}"/>
              </a:ext>
            </a:extLst>
          </p:cNvPr>
          <p:cNvSpPr txBox="1"/>
          <p:nvPr/>
        </p:nvSpPr>
        <p:spPr>
          <a:xfrm>
            <a:off x="1765299" y="223036"/>
            <a:ext cx="4157786" cy="738664"/>
          </a:xfrm>
          <a:prstGeom prst="rect">
            <a:avLst/>
          </a:prstGeom>
          <a:noFill/>
        </p:spPr>
        <p:txBody>
          <a:bodyPr wrap="square" rtlCol="0">
            <a:spAutoFit/>
          </a:bodyPr>
          <a:lstStyle/>
          <a:p>
            <a:r>
              <a:rPr lang="en-US" sz="2400" dirty="0"/>
              <a:t># of sample on original graphs</a:t>
            </a:r>
          </a:p>
          <a:p>
            <a:endParaRPr lang="en-US" dirty="0"/>
          </a:p>
        </p:txBody>
      </p:sp>
    </p:spTree>
    <p:extLst>
      <p:ext uri="{BB962C8B-B14F-4D97-AF65-F5344CB8AC3E}">
        <p14:creationId xmlns:p14="http://schemas.microsoft.com/office/powerpoint/2010/main" val="22513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4FCC88-67D1-BC83-FBB2-9FFA88A058F3}"/>
              </a:ext>
            </a:extLst>
          </p:cNvPr>
          <p:cNvSpPr>
            <a:spLocks noGrp="1"/>
          </p:cNvSpPr>
          <p:nvPr>
            <p:ph type="subTitle" idx="1"/>
          </p:nvPr>
        </p:nvSpPr>
        <p:spPr>
          <a:xfrm>
            <a:off x="1524000" y="259079"/>
            <a:ext cx="4789714" cy="476145"/>
          </a:xfrm>
        </p:spPr>
        <p:txBody>
          <a:bodyPr/>
          <a:lstStyle/>
          <a:p>
            <a:pPr algn="l"/>
            <a:r>
              <a:rPr lang="en-US" dirty="0"/>
              <a:t># of sample on original graphs</a:t>
            </a:r>
          </a:p>
        </p:txBody>
      </p:sp>
      <p:graphicFrame>
        <p:nvGraphicFramePr>
          <p:cNvPr id="4" name="Table 4">
            <a:extLst>
              <a:ext uri="{FF2B5EF4-FFF2-40B4-BE49-F238E27FC236}">
                <a16:creationId xmlns:a16="http://schemas.microsoft.com/office/drawing/2014/main" id="{6185E2C3-59B0-E9E9-5DEB-D44A6AC2444A}"/>
              </a:ext>
            </a:extLst>
          </p:cNvPr>
          <p:cNvGraphicFramePr>
            <a:graphicFrameLocks noGrp="1"/>
          </p:cNvGraphicFramePr>
          <p:nvPr>
            <p:extLst>
              <p:ext uri="{D42A27DB-BD31-4B8C-83A1-F6EECF244321}">
                <p14:modId xmlns:p14="http://schemas.microsoft.com/office/powerpoint/2010/main" val="1923206444"/>
              </p:ext>
            </p:extLst>
          </p:nvPr>
        </p:nvGraphicFramePr>
        <p:xfrm>
          <a:off x="1524000" y="844826"/>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30260187"/>
                    </a:ext>
                  </a:extLst>
                </a:gridCol>
                <a:gridCol w="2709333">
                  <a:extLst>
                    <a:ext uri="{9D8B030D-6E8A-4147-A177-3AD203B41FA5}">
                      <a16:colId xmlns:a16="http://schemas.microsoft.com/office/drawing/2014/main" val="2701956378"/>
                    </a:ext>
                  </a:extLst>
                </a:gridCol>
                <a:gridCol w="2709333">
                  <a:extLst>
                    <a:ext uri="{9D8B030D-6E8A-4147-A177-3AD203B41FA5}">
                      <a16:colId xmlns:a16="http://schemas.microsoft.com/office/drawing/2014/main" val="586023705"/>
                    </a:ext>
                  </a:extLst>
                </a:gridCol>
              </a:tblGrid>
              <a:tr h="370840">
                <a:tc>
                  <a:txBody>
                    <a:bodyPr/>
                    <a:lstStyle/>
                    <a:p>
                      <a:r>
                        <a:rPr lang="en-US" dirty="0"/>
                        <a:t>Breeder</a:t>
                      </a:r>
                    </a:p>
                  </a:txBody>
                  <a:tcPr/>
                </a:tc>
                <a:tc>
                  <a:txBody>
                    <a:bodyPr/>
                    <a:lstStyle/>
                    <a:p>
                      <a:r>
                        <a:rPr lang="en-US" dirty="0"/>
                        <a:t>Non-Breeder(*including </a:t>
                      </a:r>
                      <a:r>
                        <a:rPr lang="en-US" dirty="0" err="1"/>
                        <a:t>Apoe</a:t>
                      </a:r>
                      <a:r>
                        <a:rPr lang="en-US" dirty="0"/>
                        <a:t> ¾)</a:t>
                      </a:r>
                    </a:p>
                  </a:txBody>
                  <a:tcPr/>
                </a:tc>
                <a:tc>
                  <a:txBody>
                    <a:bodyPr/>
                    <a:lstStyle/>
                    <a:p>
                      <a:r>
                        <a:rPr lang="en-US" dirty="0"/>
                        <a:t>Non-Breeder(without Apoe3/4)</a:t>
                      </a:r>
                    </a:p>
                  </a:txBody>
                  <a:tcPr/>
                </a:tc>
                <a:extLst>
                  <a:ext uri="{0D108BD9-81ED-4DB2-BD59-A6C34878D82A}">
                    <a16:rowId xmlns:a16="http://schemas.microsoft.com/office/drawing/2014/main" val="1053365772"/>
                  </a:ext>
                </a:extLst>
              </a:tr>
              <a:tr h="370840">
                <a:tc>
                  <a:txBody>
                    <a:bodyPr/>
                    <a:lstStyle/>
                    <a:p>
                      <a:r>
                        <a:rPr lang="en-US" dirty="0"/>
                        <a:t>N animals= 199</a:t>
                      </a:r>
                    </a:p>
                  </a:txBody>
                  <a:tcPr/>
                </a:tc>
                <a:tc>
                  <a:txBody>
                    <a:bodyPr/>
                    <a:lstStyle/>
                    <a:p>
                      <a:r>
                        <a:rPr lang="en-US" dirty="0"/>
                        <a:t>N animals= 1749</a:t>
                      </a:r>
                    </a:p>
                  </a:txBody>
                  <a:tcPr/>
                </a:tc>
                <a:tc>
                  <a:txBody>
                    <a:bodyPr/>
                    <a:lstStyle/>
                    <a:p>
                      <a:r>
                        <a:rPr lang="en-US" dirty="0"/>
                        <a:t>N animals= 11207</a:t>
                      </a:r>
                    </a:p>
                  </a:txBody>
                  <a:tcPr/>
                </a:tc>
                <a:extLst>
                  <a:ext uri="{0D108BD9-81ED-4DB2-BD59-A6C34878D82A}">
                    <a16:rowId xmlns:a16="http://schemas.microsoft.com/office/drawing/2014/main" val="3055309939"/>
                  </a:ext>
                </a:extLst>
              </a:tr>
              <a:tr h="370840">
                <a:tc>
                  <a:txBody>
                    <a:bodyPr/>
                    <a:lstStyle/>
                    <a:p>
                      <a:r>
                        <a:rPr lang="en-US" dirty="0"/>
                        <a:t>N weights= 1649</a:t>
                      </a:r>
                    </a:p>
                  </a:txBody>
                  <a:tcPr/>
                </a:tc>
                <a:tc>
                  <a:txBody>
                    <a:bodyPr/>
                    <a:lstStyle/>
                    <a:p>
                      <a:r>
                        <a:rPr lang="en-US" dirty="0"/>
                        <a:t>N weights= 16818</a:t>
                      </a:r>
                    </a:p>
                  </a:txBody>
                  <a:tcPr/>
                </a:tc>
                <a:tc>
                  <a:txBody>
                    <a:bodyPr/>
                    <a:lstStyle/>
                    <a:p>
                      <a:r>
                        <a:rPr lang="en-US" dirty="0"/>
                        <a:t>N weights= 1331</a:t>
                      </a:r>
                    </a:p>
                  </a:txBody>
                  <a:tcPr/>
                </a:tc>
                <a:extLst>
                  <a:ext uri="{0D108BD9-81ED-4DB2-BD59-A6C34878D82A}">
                    <a16:rowId xmlns:a16="http://schemas.microsoft.com/office/drawing/2014/main" val="1028618914"/>
                  </a:ext>
                </a:extLst>
              </a:tr>
            </a:tbl>
          </a:graphicData>
        </a:graphic>
      </p:graphicFrame>
      <p:graphicFrame>
        <p:nvGraphicFramePr>
          <p:cNvPr id="7" name="Table 6">
            <a:extLst>
              <a:ext uri="{FF2B5EF4-FFF2-40B4-BE49-F238E27FC236}">
                <a16:creationId xmlns:a16="http://schemas.microsoft.com/office/drawing/2014/main" id="{E5358EB8-B66E-5896-4700-FAC9323506F9}"/>
              </a:ext>
            </a:extLst>
          </p:cNvPr>
          <p:cNvGraphicFramePr>
            <a:graphicFrameLocks noGrp="1"/>
          </p:cNvGraphicFramePr>
          <p:nvPr>
            <p:extLst>
              <p:ext uri="{D42A27DB-BD31-4B8C-83A1-F6EECF244321}">
                <p14:modId xmlns:p14="http://schemas.microsoft.com/office/powerpoint/2010/main" val="3880870784"/>
              </p:ext>
            </p:extLst>
          </p:nvPr>
        </p:nvGraphicFramePr>
        <p:xfrm>
          <a:off x="1524000" y="2688008"/>
          <a:ext cx="8128001" cy="3672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733291"/>
                    </a:ext>
                  </a:extLst>
                </a:gridCol>
                <a:gridCol w="1354667">
                  <a:extLst>
                    <a:ext uri="{9D8B030D-6E8A-4147-A177-3AD203B41FA5}">
                      <a16:colId xmlns:a16="http://schemas.microsoft.com/office/drawing/2014/main" val="492015646"/>
                    </a:ext>
                  </a:extLst>
                </a:gridCol>
                <a:gridCol w="1354667">
                  <a:extLst>
                    <a:ext uri="{9D8B030D-6E8A-4147-A177-3AD203B41FA5}">
                      <a16:colId xmlns:a16="http://schemas.microsoft.com/office/drawing/2014/main" val="2620429652"/>
                    </a:ext>
                  </a:extLst>
                </a:gridCol>
                <a:gridCol w="1354667">
                  <a:extLst>
                    <a:ext uri="{9D8B030D-6E8A-4147-A177-3AD203B41FA5}">
                      <a16:colId xmlns:a16="http://schemas.microsoft.com/office/drawing/2014/main" val="169994111"/>
                    </a:ext>
                  </a:extLst>
                </a:gridCol>
                <a:gridCol w="1354667">
                  <a:extLst>
                    <a:ext uri="{9D8B030D-6E8A-4147-A177-3AD203B41FA5}">
                      <a16:colId xmlns:a16="http://schemas.microsoft.com/office/drawing/2014/main" val="874857919"/>
                    </a:ext>
                  </a:extLst>
                </a:gridCol>
              </a:tblGrid>
              <a:tr h="370840">
                <a:tc>
                  <a:txBody>
                    <a:bodyPr/>
                    <a:lstStyle/>
                    <a:p>
                      <a:endParaRPr lang="en-US" dirty="0"/>
                    </a:p>
                  </a:txBody>
                  <a:tcPr/>
                </a:tc>
                <a:tc gridSpan="2">
                  <a:txBody>
                    <a:bodyPr/>
                    <a:lstStyle/>
                    <a:p>
                      <a:r>
                        <a:rPr lang="en-US" dirty="0"/>
                        <a:t>Non- Breeder</a:t>
                      </a:r>
                    </a:p>
                  </a:txBody>
                  <a:tcPr/>
                </a:tc>
                <a:tc hMerge="1">
                  <a:txBody>
                    <a:bodyPr/>
                    <a:lstStyle/>
                    <a:p>
                      <a:endParaRPr lang="en-US"/>
                    </a:p>
                  </a:txBody>
                  <a:tcPr/>
                </a:tc>
                <a:tc gridSpan="2">
                  <a:txBody>
                    <a:bodyPr/>
                    <a:lstStyle/>
                    <a:p>
                      <a:r>
                        <a:rPr lang="en-US" dirty="0"/>
                        <a:t> Breeder</a:t>
                      </a:r>
                    </a:p>
                  </a:txBody>
                  <a:tcPr/>
                </a:tc>
                <a:tc hMerge="1">
                  <a:txBody>
                    <a:bodyPr/>
                    <a:lstStyle/>
                    <a:p>
                      <a:endParaRPr lang="en-US"/>
                    </a:p>
                  </a:txBody>
                  <a:tcPr/>
                </a:tc>
                <a:extLst>
                  <a:ext uri="{0D108BD9-81ED-4DB2-BD59-A6C34878D82A}">
                    <a16:rowId xmlns:a16="http://schemas.microsoft.com/office/drawing/2014/main" val="1604256947"/>
                  </a:ext>
                </a:extLst>
              </a:tr>
              <a:tr h="370840">
                <a:tc>
                  <a:txBody>
                    <a:bodyPr/>
                    <a:lstStyle/>
                    <a:p>
                      <a:endParaRPr lang="en-US" dirty="0"/>
                    </a:p>
                  </a:txBody>
                  <a:tcPr/>
                </a:tc>
                <a:tc>
                  <a:txBody>
                    <a:bodyPr/>
                    <a:lstStyle/>
                    <a:p>
                      <a:r>
                        <a:rPr lang="en-US" dirty="0"/>
                        <a:t>N animals </a:t>
                      </a:r>
                    </a:p>
                  </a:txBody>
                  <a:tcPr/>
                </a:tc>
                <a:tc>
                  <a:txBody>
                    <a:bodyPr/>
                    <a:lstStyle/>
                    <a:p>
                      <a:r>
                        <a:rPr lang="en-US" dirty="0"/>
                        <a:t>N weights</a:t>
                      </a:r>
                    </a:p>
                  </a:txBody>
                  <a:tcPr/>
                </a:tc>
                <a:tc>
                  <a:txBody>
                    <a:bodyPr/>
                    <a:lstStyle/>
                    <a:p>
                      <a:r>
                        <a:rPr lang="en-US" dirty="0"/>
                        <a:t>N animals </a:t>
                      </a:r>
                    </a:p>
                  </a:txBody>
                  <a:tcPr/>
                </a:tc>
                <a:tc>
                  <a:txBody>
                    <a:bodyPr/>
                    <a:lstStyle/>
                    <a:p>
                      <a:r>
                        <a:rPr lang="en-US" dirty="0"/>
                        <a:t>N weights</a:t>
                      </a:r>
                    </a:p>
                  </a:txBody>
                  <a:tcPr/>
                </a:tc>
                <a:extLst>
                  <a:ext uri="{0D108BD9-81ED-4DB2-BD59-A6C34878D82A}">
                    <a16:rowId xmlns:a16="http://schemas.microsoft.com/office/drawing/2014/main" val="15831599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a:t>
                      </a:r>
                      <a:r>
                        <a:rPr lang="en-US" dirty="0" err="1"/>
                        <a:t>Apoe</a:t>
                      </a:r>
                      <a:r>
                        <a:rPr lang="en-US" dirty="0"/>
                        <a:t> 3</a:t>
                      </a:r>
                    </a:p>
                    <a:p>
                      <a:endParaRPr lang="en-US" dirty="0"/>
                    </a:p>
                  </a:txBody>
                  <a:tcPr/>
                </a:tc>
                <a:tc>
                  <a:txBody>
                    <a:bodyPr/>
                    <a:lstStyle/>
                    <a:p>
                      <a:r>
                        <a:rPr lang="en-US" dirty="0"/>
                        <a:t>270</a:t>
                      </a:r>
                    </a:p>
                  </a:txBody>
                  <a:tcPr/>
                </a:tc>
                <a:tc>
                  <a:txBody>
                    <a:bodyPr/>
                    <a:lstStyle/>
                    <a:p>
                      <a:r>
                        <a:rPr lang="en-US" dirty="0"/>
                        <a:t>2764</a:t>
                      </a:r>
                    </a:p>
                  </a:txBody>
                  <a:tcPr/>
                </a:tc>
                <a:tc>
                  <a:txBody>
                    <a:bodyPr/>
                    <a:lstStyle/>
                    <a:p>
                      <a:r>
                        <a:rPr lang="en-US" dirty="0"/>
                        <a:t>41</a:t>
                      </a:r>
                    </a:p>
                  </a:txBody>
                  <a:tcPr/>
                </a:tc>
                <a:tc>
                  <a:txBody>
                    <a:bodyPr/>
                    <a:lstStyle/>
                    <a:p>
                      <a:r>
                        <a:rPr lang="en-US" dirty="0"/>
                        <a:t>415</a:t>
                      </a:r>
                    </a:p>
                  </a:txBody>
                  <a:tcPr/>
                </a:tc>
                <a:extLst>
                  <a:ext uri="{0D108BD9-81ED-4DB2-BD59-A6C34878D82A}">
                    <a16:rowId xmlns:a16="http://schemas.microsoft.com/office/drawing/2014/main" val="30816502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a:t>
                      </a:r>
                      <a:r>
                        <a:rPr lang="en-US" dirty="0" err="1"/>
                        <a:t>Apoe</a:t>
                      </a:r>
                      <a:r>
                        <a:rPr lang="en-US" dirty="0"/>
                        <a:t> 4</a:t>
                      </a:r>
                    </a:p>
                    <a:p>
                      <a:endParaRPr lang="en-US" dirty="0"/>
                    </a:p>
                  </a:txBody>
                  <a:tcPr/>
                </a:tc>
                <a:tc>
                  <a:txBody>
                    <a:bodyPr/>
                    <a:lstStyle/>
                    <a:p>
                      <a:r>
                        <a:rPr lang="en-US" dirty="0"/>
                        <a:t>407</a:t>
                      </a:r>
                    </a:p>
                  </a:txBody>
                  <a:tcPr/>
                </a:tc>
                <a:tc>
                  <a:txBody>
                    <a:bodyPr/>
                    <a:lstStyle/>
                    <a:p>
                      <a:r>
                        <a:rPr lang="en-US" dirty="0"/>
                        <a:t>3651</a:t>
                      </a:r>
                    </a:p>
                  </a:txBody>
                  <a:tcPr/>
                </a:tc>
                <a:tc>
                  <a:txBody>
                    <a:bodyPr/>
                    <a:lstStyle/>
                    <a:p>
                      <a:r>
                        <a:rPr lang="en-US" dirty="0"/>
                        <a:t>56</a:t>
                      </a:r>
                    </a:p>
                  </a:txBody>
                  <a:tcPr/>
                </a:tc>
                <a:tc>
                  <a:txBody>
                    <a:bodyPr/>
                    <a:lstStyle/>
                    <a:p>
                      <a:r>
                        <a:rPr lang="en-US" dirty="0"/>
                        <a:t>497</a:t>
                      </a:r>
                    </a:p>
                  </a:txBody>
                  <a:tcPr/>
                </a:tc>
                <a:extLst>
                  <a:ext uri="{0D108BD9-81ED-4DB2-BD59-A6C34878D82A}">
                    <a16:rowId xmlns:a16="http://schemas.microsoft.com/office/drawing/2014/main" val="9523476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a:t>
                      </a:r>
                      <a:r>
                        <a:rPr lang="en-US" dirty="0" err="1"/>
                        <a:t>Apoe</a:t>
                      </a:r>
                      <a:r>
                        <a:rPr lang="en-US" dirty="0"/>
                        <a:t> 3</a:t>
                      </a:r>
                    </a:p>
                    <a:p>
                      <a:endParaRPr lang="en-US" dirty="0"/>
                    </a:p>
                  </a:txBody>
                  <a:tcPr/>
                </a:tc>
                <a:tc>
                  <a:txBody>
                    <a:bodyPr/>
                    <a:lstStyle/>
                    <a:p>
                      <a:r>
                        <a:rPr lang="en-US" dirty="0"/>
                        <a:t>289</a:t>
                      </a:r>
                    </a:p>
                  </a:txBody>
                  <a:tcPr/>
                </a:tc>
                <a:tc>
                  <a:txBody>
                    <a:bodyPr/>
                    <a:lstStyle/>
                    <a:p>
                      <a:r>
                        <a:rPr lang="en-US" dirty="0"/>
                        <a:t>2199</a:t>
                      </a:r>
                    </a:p>
                  </a:txBody>
                  <a:tcPr/>
                </a:tc>
                <a:tc>
                  <a:txBody>
                    <a:bodyPr/>
                    <a:lstStyle/>
                    <a:p>
                      <a:r>
                        <a:rPr lang="en-US" dirty="0"/>
                        <a:t>45</a:t>
                      </a:r>
                    </a:p>
                  </a:txBody>
                  <a:tcPr/>
                </a:tc>
                <a:tc>
                  <a:txBody>
                    <a:bodyPr/>
                    <a:lstStyle/>
                    <a:p>
                      <a:r>
                        <a:rPr lang="en-US" dirty="0"/>
                        <a:t>333</a:t>
                      </a:r>
                    </a:p>
                  </a:txBody>
                  <a:tcPr/>
                </a:tc>
                <a:extLst>
                  <a:ext uri="{0D108BD9-81ED-4DB2-BD59-A6C34878D82A}">
                    <a16:rowId xmlns:a16="http://schemas.microsoft.com/office/drawing/2014/main" val="3318409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a:t>
                      </a:r>
                      <a:r>
                        <a:rPr lang="en-US" dirty="0" err="1"/>
                        <a:t>Apoe</a:t>
                      </a:r>
                      <a:r>
                        <a:rPr lang="en-US" dirty="0"/>
                        <a:t> 4</a:t>
                      </a:r>
                    </a:p>
                    <a:p>
                      <a:endParaRPr lang="en-US" dirty="0"/>
                    </a:p>
                  </a:txBody>
                  <a:tcPr/>
                </a:tc>
                <a:tc>
                  <a:txBody>
                    <a:bodyPr/>
                    <a:lstStyle/>
                    <a:p>
                      <a:r>
                        <a:rPr lang="en-US" dirty="0"/>
                        <a:t>365</a:t>
                      </a:r>
                    </a:p>
                  </a:txBody>
                  <a:tcPr/>
                </a:tc>
                <a:tc>
                  <a:txBody>
                    <a:bodyPr/>
                    <a:lstStyle/>
                    <a:p>
                      <a:r>
                        <a:rPr lang="en-US" dirty="0"/>
                        <a:t>2593</a:t>
                      </a:r>
                    </a:p>
                  </a:txBody>
                  <a:tcPr/>
                </a:tc>
                <a:tc>
                  <a:txBody>
                    <a:bodyPr/>
                    <a:lstStyle/>
                    <a:p>
                      <a:r>
                        <a:rPr lang="en-US" dirty="0"/>
                        <a:t>57</a:t>
                      </a:r>
                    </a:p>
                  </a:txBody>
                  <a:tcPr/>
                </a:tc>
                <a:tc>
                  <a:txBody>
                    <a:bodyPr/>
                    <a:lstStyle/>
                    <a:p>
                      <a:r>
                        <a:rPr lang="en-US" dirty="0"/>
                        <a:t>404</a:t>
                      </a:r>
                    </a:p>
                  </a:txBody>
                  <a:tcPr/>
                </a:tc>
                <a:extLst>
                  <a:ext uri="{0D108BD9-81ED-4DB2-BD59-A6C34878D82A}">
                    <a16:rowId xmlns:a16="http://schemas.microsoft.com/office/drawing/2014/main" val="4137161146"/>
                  </a:ext>
                </a:extLst>
              </a:tr>
              <a:tr h="370840">
                <a:tc>
                  <a:txBody>
                    <a:bodyPr/>
                    <a:lstStyle/>
                    <a:p>
                      <a:r>
                        <a:rPr lang="en-US" dirty="0"/>
                        <a:t>Total:</a:t>
                      </a:r>
                    </a:p>
                  </a:txBody>
                  <a:tcPr/>
                </a:tc>
                <a:tc>
                  <a:txBody>
                    <a:bodyPr/>
                    <a:lstStyle/>
                    <a:p>
                      <a:r>
                        <a:rPr lang="en-US" dirty="0"/>
                        <a:t>1331</a:t>
                      </a:r>
                    </a:p>
                  </a:txBody>
                  <a:tcPr/>
                </a:tc>
                <a:tc>
                  <a:txBody>
                    <a:bodyPr/>
                    <a:lstStyle/>
                    <a:p>
                      <a:r>
                        <a:rPr lang="en-US" dirty="0"/>
                        <a:t>11207</a:t>
                      </a:r>
                    </a:p>
                  </a:txBody>
                  <a:tcPr/>
                </a:tc>
                <a:tc>
                  <a:txBody>
                    <a:bodyPr/>
                    <a:lstStyle/>
                    <a:p>
                      <a:r>
                        <a:rPr lang="en-US" dirty="0"/>
                        <a:t>199</a:t>
                      </a:r>
                    </a:p>
                  </a:txBody>
                  <a:tcPr/>
                </a:tc>
                <a:tc>
                  <a:txBody>
                    <a:bodyPr/>
                    <a:lstStyle/>
                    <a:p>
                      <a:r>
                        <a:rPr lang="en-US" dirty="0"/>
                        <a:t>1649</a:t>
                      </a:r>
                    </a:p>
                  </a:txBody>
                  <a:tcPr/>
                </a:tc>
                <a:extLst>
                  <a:ext uri="{0D108BD9-81ED-4DB2-BD59-A6C34878D82A}">
                    <a16:rowId xmlns:a16="http://schemas.microsoft.com/office/drawing/2014/main" val="2192894700"/>
                  </a:ext>
                </a:extLst>
              </a:tr>
            </a:tbl>
          </a:graphicData>
        </a:graphic>
      </p:graphicFrame>
      <p:sp>
        <p:nvSpPr>
          <p:cNvPr id="8" name="TextBox 7">
            <a:extLst>
              <a:ext uri="{FF2B5EF4-FFF2-40B4-BE49-F238E27FC236}">
                <a16:creationId xmlns:a16="http://schemas.microsoft.com/office/drawing/2014/main" id="{C82942F6-8128-E998-67CD-0CF7BEC94659}"/>
              </a:ext>
            </a:extLst>
          </p:cNvPr>
          <p:cNvSpPr txBox="1"/>
          <p:nvPr/>
        </p:nvSpPr>
        <p:spPr>
          <a:xfrm>
            <a:off x="1524000" y="2318676"/>
            <a:ext cx="3917676" cy="461665"/>
          </a:xfrm>
          <a:prstGeom prst="rect">
            <a:avLst/>
          </a:prstGeom>
          <a:noFill/>
        </p:spPr>
        <p:txBody>
          <a:bodyPr wrap="none" rtlCol="0">
            <a:spAutoFit/>
          </a:bodyPr>
          <a:lstStyle/>
          <a:p>
            <a:r>
              <a:rPr lang="en-US" sz="2400" dirty="0"/>
              <a:t># of sample on current graphs</a:t>
            </a:r>
          </a:p>
        </p:txBody>
      </p:sp>
    </p:spTree>
    <p:extLst>
      <p:ext uri="{BB962C8B-B14F-4D97-AF65-F5344CB8AC3E}">
        <p14:creationId xmlns:p14="http://schemas.microsoft.com/office/powerpoint/2010/main" val="108196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CC6D-6EA1-6E71-55E6-C98544F2C830}"/>
              </a:ext>
            </a:extLst>
          </p:cNvPr>
          <p:cNvSpPr>
            <a:spLocks noGrp="1"/>
          </p:cNvSpPr>
          <p:nvPr>
            <p:ph type="title"/>
          </p:nvPr>
        </p:nvSpPr>
        <p:spPr>
          <a:xfrm>
            <a:off x="265723" y="265723"/>
            <a:ext cx="10515600" cy="1325563"/>
          </a:xfrm>
        </p:spPr>
        <p:txBody>
          <a:bodyPr>
            <a:normAutofit/>
          </a:bodyPr>
          <a:lstStyle/>
          <a:p>
            <a:r>
              <a:rPr lang="en-US" sz="4000" dirty="0"/>
              <a:t>Non-Breeding GBA</a:t>
            </a:r>
          </a:p>
        </p:txBody>
      </p:sp>
      <p:pic>
        <p:nvPicPr>
          <p:cNvPr id="8" name="Picture 7" descr="Shape, square&#10;&#10;Description automatically generated">
            <a:extLst>
              <a:ext uri="{FF2B5EF4-FFF2-40B4-BE49-F238E27FC236}">
                <a16:creationId xmlns:a16="http://schemas.microsoft.com/office/drawing/2014/main" id="{E804AFAC-DAD0-B3C4-C526-02DFDC50CDB3}"/>
              </a:ext>
            </a:extLst>
          </p:cNvPr>
          <p:cNvPicPr>
            <a:picLocks noChangeAspect="1"/>
          </p:cNvPicPr>
          <p:nvPr/>
        </p:nvPicPr>
        <p:blipFill>
          <a:blip r:embed="rId2"/>
          <a:stretch>
            <a:fillRect/>
          </a:stretch>
        </p:blipFill>
        <p:spPr>
          <a:xfrm>
            <a:off x="2192606" y="1194918"/>
            <a:ext cx="5732194" cy="5041684"/>
          </a:xfrm>
          <a:prstGeom prst="rect">
            <a:avLst/>
          </a:prstGeom>
        </p:spPr>
      </p:pic>
      <p:pic>
        <p:nvPicPr>
          <p:cNvPr id="6" name="Content Placeholder 5">
            <a:extLst>
              <a:ext uri="{FF2B5EF4-FFF2-40B4-BE49-F238E27FC236}">
                <a16:creationId xmlns:a16="http://schemas.microsoft.com/office/drawing/2014/main" id="{94BA1B37-571E-09E7-321C-03FBF2F258FF}"/>
              </a:ext>
            </a:extLst>
          </p:cNvPr>
          <p:cNvPicPr>
            <a:picLocks noGrp="1" noChangeAspect="1"/>
          </p:cNvPicPr>
          <p:nvPr>
            <p:ph idx="1"/>
          </p:nvPr>
        </p:nvPicPr>
        <p:blipFill>
          <a:blip r:embed="rId3"/>
          <a:stretch>
            <a:fillRect/>
          </a:stretch>
        </p:blipFill>
        <p:spPr>
          <a:xfrm>
            <a:off x="1410677" y="789038"/>
            <a:ext cx="8719234" cy="5605222"/>
          </a:xfrm>
          <a:prstGeom prst="rect">
            <a:avLst/>
          </a:prstGeom>
        </p:spPr>
      </p:pic>
    </p:spTree>
    <p:extLst>
      <p:ext uri="{BB962C8B-B14F-4D97-AF65-F5344CB8AC3E}">
        <p14:creationId xmlns:p14="http://schemas.microsoft.com/office/powerpoint/2010/main" val="80810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D905-185A-2703-3835-AFC9D93FBD34}"/>
              </a:ext>
            </a:extLst>
          </p:cNvPr>
          <p:cNvSpPr>
            <a:spLocks noGrp="1"/>
          </p:cNvSpPr>
          <p:nvPr>
            <p:ph type="title"/>
          </p:nvPr>
        </p:nvSpPr>
        <p:spPr>
          <a:xfrm>
            <a:off x="625230" y="369947"/>
            <a:ext cx="10515600" cy="1325563"/>
          </a:xfrm>
        </p:spPr>
        <p:txBody>
          <a:bodyPr/>
          <a:lstStyle/>
          <a:p>
            <a:r>
              <a:rPr lang="en-US" dirty="0"/>
              <a:t>Breeding GBA</a:t>
            </a:r>
          </a:p>
        </p:txBody>
      </p:sp>
      <p:pic>
        <p:nvPicPr>
          <p:cNvPr id="6" name="Picture 5" descr="Shape, square&#10;&#10;Description automatically generated">
            <a:extLst>
              <a:ext uri="{FF2B5EF4-FFF2-40B4-BE49-F238E27FC236}">
                <a16:creationId xmlns:a16="http://schemas.microsoft.com/office/drawing/2014/main" id="{E0536E3C-D368-CE53-B253-3303C7CBD6DE}"/>
              </a:ext>
            </a:extLst>
          </p:cNvPr>
          <p:cNvPicPr>
            <a:picLocks noChangeAspect="1"/>
          </p:cNvPicPr>
          <p:nvPr/>
        </p:nvPicPr>
        <p:blipFill>
          <a:blip r:embed="rId2"/>
          <a:stretch>
            <a:fillRect/>
          </a:stretch>
        </p:blipFill>
        <p:spPr>
          <a:xfrm>
            <a:off x="1530332" y="1588690"/>
            <a:ext cx="4912981" cy="4679970"/>
          </a:xfrm>
          <a:prstGeom prst="rect">
            <a:avLst/>
          </a:prstGeom>
        </p:spPr>
      </p:pic>
      <p:pic>
        <p:nvPicPr>
          <p:cNvPr id="7" name="Picture 6">
            <a:extLst>
              <a:ext uri="{FF2B5EF4-FFF2-40B4-BE49-F238E27FC236}">
                <a16:creationId xmlns:a16="http://schemas.microsoft.com/office/drawing/2014/main" id="{C5298988-EC2F-E337-2206-59CC8FF414E0}"/>
              </a:ext>
            </a:extLst>
          </p:cNvPr>
          <p:cNvPicPr>
            <a:picLocks noChangeAspect="1"/>
          </p:cNvPicPr>
          <p:nvPr/>
        </p:nvPicPr>
        <p:blipFill>
          <a:blip r:embed="rId3"/>
          <a:stretch>
            <a:fillRect/>
          </a:stretch>
        </p:blipFill>
        <p:spPr>
          <a:xfrm>
            <a:off x="773722" y="1032728"/>
            <a:ext cx="8154378" cy="5127799"/>
          </a:xfrm>
          <a:prstGeom prst="rect">
            <a:avLst/>
          </a:prstGeom>
        </p:spPr>
      </p:pic>
    </p:spTree>
    <p:extLst>
      <p:ext uri="{BB962C8B-B14F-4D97-AF65-F5344CB8AC3E}">
        <p14:creationId xmlns:p14="http://schemas.microsoft.com/office/powerpoint/2010/main" val="227579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6CEB-01A4-422C-3052-EE1BC1BE4757}"/>
              </a:ext>
            </a:extLst>
          </p:cNvPr>
          <p:cNvSpPr>
            <a:spLocks noGrp="1"/>
          </p:cNvSpPr>
          <p:nvPr>
            <p:ph type="title"/>
          </p:nvPr>
        </p:nvSpPr>
        <p:spPr>
          <a:xfrm>
            <a:off x="0" y="0"/>
            <a:ext cx="10515600" cy="1325563"/>
          </a:xfrm>
        </p:spPr>
        <p:txBody>
          <a:bodyPr>
            <a:normAutofit/>
          </a:bodyPr>
          <a:lstStyle/>
          <a:p>
            <a:r>
              <a:rPr lang="en-US" sz="3600" dirty="0"/>
              <a:t>Male GBA WT&amp;HET Non-Breeding vs Breeding </a:t>
            </a:r>
          </a:p>
        </p:txBody>
      </p:sp>
      <p:pic>
        <p:nvPicPr>
          <p:cNvPr id="6" name="Content Placeholder 5">
            <a:extLst>
              <a:ext uri="{FF2B5EF4-FFF2-40B4-BE49-F238E27FC236}">
                <a16:creationId xmlns:a16="http://schemas.microsoft.com/office/drawing/2014/main" id="{D702448B-A2DF-2234-E78E-3506D835ACC5}"/>
              </a:ext>
            </a:extLst>
          </p:cNvPr>
          <p:cNvPicPr>
            <a:picLocks noGrp="1" noChangeAspect="1"/>
          </p:cNvPicPr>
          <p:nvPr>
            <p:ph idx="1"/>
          </p:nvPr>
        </p:nvPicPr>
        <p:blipFill>
          <a:blip r:embed="rId2"/>
          <a:stretch>
            <a:fillRect/>
          </a:stretch>
        </p:blipFill>
        <p:spPr>
          <a:xfrm>
            <a:off x="2296247" y="1131873"/>
            <a:ext cx="10449982" cy="5230922"/>
          </a:xfrm>
          <a:prstGeom prst="rect">
            <a:avLst/>
          </a:prstGeom>
        </p:spPr>
      </p:pic>
      <p:sp>
        <p:nvSpPr>
          <p:cNvPr id="3" name="TextBox 2">
            <a:extLst>
              <a:ext uri="{FF2B5EF4-FFF2-40B4-BE49-F238E27FC236}">
                <a16:creationId xmlns:a16="http://schemas.microsoft.com/office/drawing/2014/main" id="{B91FF126-F551-42BB-CC4F-3B83EEAF3A7A}"/>
              </a:ext>
            </a:extLst>
          </p:cNvPr>
          <p:cNvSpPr txBox="1"/>
          <p:nvPr/>
        </p:nvSpPr>
        <p:spPr>
          <a:xfrm>
            <a:off x="168965" y="1325563"/>
            <a:ext cx="2554357" cy="1785104"/>
          </a:xfrm>
          <a:prstGeom prst="rect">
            <a:avLst/>
          </a:prstGeom>
          <a:noFill/>
        </p:spPr>
        <p:txBody>
          <a:bodyPr wrap="square" rtlCol="0">
            <a:spAutoFit/>
          </a:bodyPr>
          <a:lstStyle/>
          <a:p>
            <a:r>
              <a:rPr lang="en-US" sz="1000" dirty="0"/>
              <a:t>In Male GBA WT, there are more non-breeders than breeders. The total weight of the non-breeders is 1452 g, and a total of 190 mice. Breeders weigh 55 g overall and have a total of 7 mice. In non-breeders, there is a steady growth of weight as the month increases. The standard deviation is low and closer to the mean, indicating reliability of data.  Breeders' standard deviation is up and down. There is also a sudden increase of weight at month 6- 7.  </a:t>
            </a:r>
          </a:p>
        </p:txBody>
      </p:sp>
      <p:sp>
        <p:nvSpPr>
          <p:cNvPr id="4" name="TextBox 3">
            <a:extLst>
              <a:ext uri="{FF2B5EF4-FFF2-40B4-BE49-F238E27FC236}">
                <a16:creationId xmlns:a16="http://schemas.microsoft.com/office/drawing/2014/main" id="{AA8B8498-927F-6C83-D0E3-5ECB6D9080B5}"/>
              </a:ext>
            </a:extLst>
          </p:cNvPr>
          <p:cNvSpPr txBox="1"/>
          <p:nvPr/>
        </p:nvSpPr>
        <p:spPr>
          <a:xfrm>
            <a:off x="179212" y="3747334"/>
            <a:ext cx="2544110" cy="2092881"/>
          </a:xfrm>
          <a:prstGeom prst="rect">
            <a:avLst/>
          </a:prstGeom>
          <a:noFill/>
        </p:spPr>
        <p:txBody>
          <a:bodyPr wrap="square" rtlCol="0">
            <a:spAutoFit/>
          </a:bodyPr>
          <a:lstStyle/>
          <a:p>
            <a:r>
              <a:rPr lang="en-US" sz="1000" dirty="0"/>
              <a:t>In Male GBA HET, there are more non-breeders than breeders. The total weight of the non-breeders is 1197 g, and a total of 168 mice. Breeders weigh 41 g overall and have a total of 5 mice. In non-breeders, there is a steady growth of weight  as the month increase( similar pattern in Male GBA WT). Breeders' standard deviation is up and down . There is a high standard deviation at month 6, data is widely spread and less reliable.  Overall, there is fluctuation in weight as month increases</a:t>
            </a:r>
          </a:p>
          <a:p>
            <a:endParaRPr lang="en-US" sz="1000" dirty="0"/>
          </a:p>
        </p:txBody>
      </p:sp>
      <p:sp>
        <p:nvSpPr>
          <p:cNvPr id="5" name="TextBox 4">
            <a:extLst>
              <a:ext uri="{FF2B5EF4-FFF2-40B4-BE49-F238E27FC236}">
                <a16:creationId xmlns:a16="http://schemas.microsoft.com/office/drawing/2014/main" id="{3F1B8169-DBD4-50BF-1849-1D40D5BCC592}"/>
              </a:ext>
            </a:extLst>
          </p:cNvPr>
          <p:cNvSpPr txBox="1"/>
          <p:nvPr/>
        </p:nvSpPr>
        <p:spPr>
          <a:xfrm>
            <a:off x="288235" y="6311796"/>
            <a:ext cx="7537063" cy="369332"/>
          </a:xfrm>
          <a:prstGeom prst="rect">
            <a:avLst/>
          </a:prstGeom>
          <a:noFill/>
        </p:spPr>
        <p:txBody>
          <a:bodyPr wrap="none" rtlCol="0">
            <a:spAutoFit/>
          </a:bodyPr>
          <a:lstStyle/>
          <a:p>
            <a:r>
              <a:rPr lang="en-US" dirty="0"/>
              <a:t>*breeder has less population compared to non-breeder, data might be affected</a:t>
            </a:r>
          </a:p>
        </p:txBody>
      </p:sp>
    </p:spTree>
    <p:extLst>
      <p:ext uri="{BB962C8B-B14F-4D97-AF65-F5344CB8AC3E}">
        <p14:creationId xmlns:p14="http://schemas.microsoft.com/office/powerpoint/2010/main" val="358982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E756-3DDE-B32E-8981-03E9CA4AE793}"/>
              </a:ext>
            </a:extLst>
          </p:cNvPr>
          <p:cNvSpPr>
            <a:spLocks noGrp="1"/>
          </p:cNvSpPr>
          <p:nvPr>
            <p:ph type="title"/>
          </p:nvPr>
        </p:nvSpPr>
        <p:spPr>
          <a:xfrm>
            <a:off x="0" y="0"/>
            <a:ext cx="10515600" cy="1325563"/>
          </a:xfrm>
        </p:spPr>
        <p:txBody>
          <a:bodyPr>
            <a:normAutofit/>
          </a:bodyPr>
          <a:lstStyle/>
          <a:p>
            <a:r>
              <a:rPr lang="en-US" sz="3600" dirty="0"/>
              <a:t>Female  GBA WT&amp;HET Non-Breeding vs Breeding  </a:t>
            </a:r>
          </a:p>
        </p:txBody>
      </p:sp>
      <p:pic>
        <p:nvPicPr>
          <p:cNvPr id="6" name="Content Placeholder 5">
            <a:extLst>
              <a:ext uri="{FF2B5EF4-FFF2-40B4-BE49-F238E27FC236}">
                <a16:creationId xmlns:a16="http://schemas.microsoft.com/office/drawing/2014/main" id="{88F21FA3-7DD8-E34D-BF6D-65177C167FED}"/>
              </a:ext>
            </a:extLst>
          </p:cNvPr>
          <p:cNvPicPr>
            <a:picLocks noGrp="1" noChangeAspect="1"/>
          </p:cNvPicPr>
          <p:nvPr>
            <p:ph idx="1"/>
          </p:nvPr>
        </p:nvPicPr>
        <p:blipFill>
          <a:blip r:embed="rId2"/>
          <a:stretch>
            <a:fillRect/>
          </a:stretch>
        </p:blipFill>
        <p:spPr>
          <a:xfrm>
            <a:off x="2067647" y="902926"/>
            <a:ext cx="10714075" cy="5363118"/>
          </a:xfrm>
          <a:prstGeom prst="rect">
            <a:avLst/>
          </a:prstGeom>
        </p:spPr>
      </p:pic>
      <p:sp>
        <p:nvSpPr>
          <p:cNvPr id="3" name="TextBox 2">
            <a:extLst>
              <a:ext uri="{FF2B5EF4-FFF2-40B4-BE49-F238E27FC236}">
                <a16:creationId xmlns:a16="http://schemas.microsoft.com/office/drawing/2014/main" id="{E75303EF-1484-0EE0-645B-CCE8CEC792C9}"/>
              </a:ext>
            </a:extLst>
          </p:cNvPr>
          <p:cNvSpPr txBox="1"/>
          <p:nvPr/>
        </p:nvSpPr>
        <p:spPr>
          <a:xfrm>
            <a:off x="308113" y="1325563"/>
            <a:ext cx="2435087" cy="2092881"/>
          </a:xfrm>
          <a:prstGeom prst="rect">
            <a:avLst/>
          </a:prstGeom>
          <a:noFill/>
        </p:spPr>
        <p:txBody>
          <a:bodyPr wrap="square" rtlCol="0">
            <a:spAutoFit/>
          </a:bodyPr>
          <a:lstStyle/>
          <a:p>
            <a:r>
              <a:rPr lang="en-US" sz="1000" dirty="0"/>
              <a:t>In Female GBA WT, there are more non-breeders than breeders. The total weight of the non-breeders is 1344 g, and a total of 172 mice. Breeders weigh 33 g overall and have a total of 5 mice. In non-breeders, there is a steady growth of weight, there’s a small dip at month 7. Standard deviation is low, indicating accuracy of data.  In Breeders, weight fluctuates as month increases </a:t>
            </a:r>
          </a:p>
          <a:p>
            <a:endParaRPr lang="en-US" sz="1000" dirty="0"/>
          </a:p>
          <a:p>
            <a:endParaRPr lang="en-US" sz="1000" dirty="0"/>
          </a:p>
          <a:p>
            <a:endParaRPr lang="en-US" sz="1000" dirty="0"/>
          </a:p>
        </p:txBody>
      </p:sp>
      <p:sp>
        <p:nvSpPr>
          <p:cNvPr id="4" name="TextBox 3">
            <a:extLst>
              <a:ext uri="{FF2B5EF4-FFF2-40B4-BE49-F238E27FC236}">
                <a16:creationId xmlns:a16="http://schemas.microsoft.com/office/drawing/2014/main" id="{3D24FFF3-7A5B-1261-95E9-4EB4FA2A6551}"/>
              </a:ext>
            </a:extLst>
          </p:cNvPr>
          <p:cNvSpPr txBox="1"/>
          <p:nvPr/>
        </p:nvSpPr>
        <p:spPr>
          <a:xfrm>
            <a:off x="1043609" y="4283954"/>
            <a:ext cx="184731" cy="246221"/>
          </a:xfrm>
          <a:prstGeom prst="rect">
            <a:avLst/>
          </a:prstGeom>
          <a:noFill/>
        </p:spPr>
        <p:txBody>
          <a:bodyPr wrap="none" rtlCol="0">
            <a:spAutoFit/>
          </a:bodyPr>
          <a:lstStyle/>
          <a:p>
            <a:endParaRPr lang="en-US" sz="1000" dirty="0"/>
          </a:p>
        </p:txBody>
      </p:sp>
      <p:sp>
        <p:nvSpPr>
          <p:cNvPr id="5" name="TextBox 4">
            <a:extLst>
              <a:ext uri="{FF2B5EF4-FFF2-40B4-BE49-F238E27FC236}">
                <a16:creationId xmlns:a16="http://schemas.microsoft.com/office/drawing/2014/main" id="{2C53786B-DC6F-B1F6-2EE0-D61B314051D4}"/>
              </a:ext>
            </a:extLst>
          </p:cNvPr>
          <p:cNvSpPr txBox="1"/>
          <p:nvPr/>
        </p:nvSpPr>
        <p:spPr>
          <a:xfrm>
            <a:off x="298482" y="3696038"/>
            <a:ext cx="2563988" cy="1785104"/>
          </a:xfrm>
          <a:prstGeom prst="rect">
            <a:avLst/>
          </a:prstGeom>
          <a:noFill/>
        </p:spPr>
        <p:txBody>
          <a:bodyPr wrap="square" rtlCol="0">
            <a:spAutoFit/>
          </a:bodyPr>
          <a:lstStyle/>
          <a:p>
            <a:r>
              <a:rPr lang="en-US" sz="1000" dirty="0"/>
              <a:t>In Female GBA WT, there are more non-breeders than breeders. The total weight of the non-breeders is 1583 g, and a total of 206 mice. Breeders weigh 71 g overall and have a total of 8 mice. In non-breeders, there is a steady growth of weight from the 3rd-13 month. Breeders' standard deviation fluctuates as month increases. Highest standard deviation is at 6 month, where most mice lost weight. Along the axis, you can see 3 peaks.  </a:t>
            </a:r>
          </a:p>
        </p:txBody>
      </p:sp>
      <p:sp>
        <p:nvSpPr>
          <p:cNvPr id="7" name="TextBox 6">
            <a:extLst>
              <a:ext uri="{FF2B5EF4-FFF2-40B4-BE49-F238E27FC236}">
                <a16:creationId xmlns:a16="http://schemas.microsoft.com/office/drawing/2014/main" id="{BF2BA631-C74F-6992-EA8F-F1DCBAC3AD12}"/>
              </a:ext>
            </a:extLst>
          </p:cNvPr>
          <p:cNvSpPr txBox="1"/>
          <p:nvPr/>
        </p:nvSpPr>
        <p:spPr>
          <a:xfrm>
            <a:off x="0" y="6309903"/>
            <a:ext cx="8822327" cy="646331"/>
          </a:xfrm>
          <a:prstGeom prst="rect">
            <a:avLst/>
          </a:prstGeom>
          <a:noFill/>
        </p:spPr>
        <p:txBody>
          <a:bodyPr wrap="square" rtlCol="0">
            <a:spAutoFit/>
          </a:bodyPr>
          <a:lstStyle/>
          <a:p>
            <a:r>
              <a:rPr lang="en-US" dirty="0"/>
              <a:t>*breeder has less population compared to non-breeder, data might be affected</a:t>
            </a:r>
          </a:p>
          <a:p>
            <a:endParaRPr lang="en-US" dirty="0"/>
          </a:p>
        </p:txBody>
      </p:sp>
    </p:spTree>
    <p:extLst>
      <p:ext uri="{BB962C8B-B14F-4D97-AF65-F5344CB8AC3E}">
        <p14:creationId xmlns:p14="http://schemas.microsoft.com/office/powerpoint/2010/main" val="316560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 square&#10;&#10;Description automatically generated">
            <a:extLst>
              <a:ext uri="{FF2B5EF4-FFF2-40B4-BE49-F238E27FC236}">
                <a16:creationId xmlns:a16="http://schemas.microsoft.com/office/drawing/2014/main" id="{BE9C9E8C-D725-17FB-F1F5-2EBDDF062B18}"/>
              </a:ext>
            </a:extLst>
          </p:cNvPr>
          <p:cNvPicPr>
            <a:picLocks noChangeAspect="1"/>
          </p:cNvPicPr>
          <p:nvPr/>
        </p:nvPicPr>
        <p:blipFill>
          <a:blip r:embed="rId2"/>
          <a:stretch>
            <a:fillRect/>
          </a:stretch>
        </p:blipFill>
        <p:spPr>
          <a:xfrm>
            <a:off x="1633109" y="1493089"/>
            <a:ext cx="5215842" cy="5052848"/>
          </a:xfrm>
          <a:prstGeom prst="rect">
            <a:avLst/>
          </a:prstGeom>
        </p:spPr>
      </p:pic>
      <p:sp>
        <p:nvSpPr>
          <p:cNvPr id="2" name="Title 1">
            <a:extLst>
              <a:ext uri="{FF2B5EF4-FFF2-40B4-BE49-F238E27FC236}">
                <a16:creationId xmlns:a16="http://schemas.microsoft.com/office/drawing/2014/main" id="{DA385AE1-4FF3-79BA-AAB0-CD3AD7E438FC}"/>
              </a:ext>
            </a:extLst>
          </p:cNvPr>
          <p:cNvSpPr>
            <a:spLocks noGrp="1"/>
          </p:cNvSpPr>
          <p:nvPr>
            <p:ph type="title"/>
          </p:nvPr>
        </p:nvSpPr>
        <p:spPr>
          <a:xfrm>
            <a:off x="422031" y="84517"/>
            <a:ext cx="10515600" cy="1325563"/>
          </a:xfrm>
        </p:spPr>
        <p:txBody>
          <a:bodyPr>
            <a:normAutofit/>
          </a:bodyPr>
          <a:lstStyle/>
          <a:p>
            <a:r>
              <a:rPr lang="en-US" sz="4000" dirty="0" err="1"/>
              <a:t>Apoes</a:t>
            </a:r>
            <a:r>
              <a:rPr lang="en-US" sz="4000" dirty="0"/>
              <a:t> Non-Breeding </a:t>
            </a:r>
          </a:p>
        </p:txBody>
      </p:sp>
      <p:pic>
        <p:nvPicPr>
          <p:cNvPr id="4" name="Picture 3">
            <a:extLst>
              <a:ext uri="{FF2B5EF4-FFF2-40B4-BE49-F238E27FC236}">
                <a16:creationId xmlns:a16="http://schemas.microsoft.com/office/drawing/2014/main" id="{B3F36B0E-9855-C164-F424-DA44BB761D1A}"/>
              </a:ext>
            </a:extLst>
          </p:cNvPr>
          <p:cNvPicPr>
            <a:picLocks noChangeAspect="1"/>
          </p:cNvPicPr>
          <p:nvPr/>
        </p:nvPicPr>
        <p:blipFill>
          <a:blip r:embed="rId3"/>
          <a:stretch>
            <a:fillRect/>
          </a:stretch>
        </p:blipFill>
        <p:spPr>
          <a:xfrm>
            <a:off x="635620" y="1356210"/>
            <a:ext cx="10302011" cy="5326606"/>
          </a:xfrm>
          <a:prstGeom prst="rect">
            <a:avLst/>
          </a:prstGeom>
        </p:spPr>
      </p:pic>
    </p:spTree>
    <p:extLst>
      <p:ext uri="{BB962C8B-B14F-4D97-AF65-F5344CB8AC3E}">
        <p14:creationId xmlns:p14="http://schemas.microsoft.com/office/powerpoint/2010/main" val="38930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548D-6C4A-BC92-63F2-7A603E32AE28}"/>
              </a:ext>
            </a:extLst>
          </p:cNvPr>
          <p:cNvSpPr>
            <a:spLocks noGrp="1"/>
          </p:cNvSpPr>
          <p:nvPr>
            <p:ph type="title"/>
          </p:nvPr>
        </p:nvSpPr>
        <p:spPr>
          <a:xfrm>
            <a:off x="722147" y="73971"/>
            <a:ext cx="10515600" cy="1325563"/>
          </a:xfrm>
        </p:spPr>
        <p:txBody>
          <a:bodyPr>
            <a:normAutofit/>
          </a:bodyPr>
          <a:lstStyle/>
          <a:p>
            <a:r>
              <a:rPr lang="en-US" sz="4000" dirty="0" err="1"/>
              <a:t>Apoes</a:t>
            </a:r>
            <a:r>
              <a:rPr lang="en-US" sz="4000" dirty="0"/>
              <a:t> Breeding </a:t>
            </a:r>
          </a:p>
        </p:txBody>
      </p:sp>
      <p:pic>
        <p:nvPicPr>
          <p:cNvPr id="4" name="Picture 3" descr="Shape&#10;&#10;Description automatically generated with medium confidence">
            <a:extLst>
              <a:ext uri="{FF2B5EF4-FFF2-40B4-BE49-F238E27FC236}">
                <a16:creationId xmlns:a16="http://schemas.microsoft.com/office/drawing/2014/main" id="{FED9E8CB-618F-AF10-DC6A-763FE802D33A}"/>
              </a:ext>
            </a:extLst>
          </p:cNvPr>
          <p:cNvPicPr>
            <a:picLocks noChangeAspect="1"/>
          </p:cNvPicPr>
          <p:nvPr/>
        </p:nvPicPr>
        <p:blipFill>
          <a:blip r:embed="rId2"/>
          <a:stretch>
            <a:fillRect/>
          </a:stretch>
        </p:blipFill>
        <p:spPr>
          <a:xfrm>
            <a:off x="2220127" y="1190767"/>
            <a:ext cx="4991751" cy="4918771"/>
          </a:xfrm>
          <a:prstGeom prst="rect">
            <a:avLst/>
          </a:prstGeom>
        </p:spPr>
      </p:pic>
      <p:pic>
        <p:nvPicPr>
          <p:cNvPr id="3" name="Picture 2">
            <a:extLst>
              <a:ext uri="{FF2B5EF4-FFF2-40B4-BE49-F238E27FC236}">
                <a16:creationId xmlns:a16="http://schemas.microsoft.com/office/drawing/2014/main" id="{07011452-D292-B62A-A2F3-FD354751DBD0}"/>
              </a:ext>
            </a:extLst>
          </p:cNvPr>
          <p:cNvPicPr>
            <a:picLocks noChangeAspect="1"/>
          </p:cNvPicPr>
          <p:nvPr/>
        </p:nvPicPr>
        <p:blipFill>
          <a:blip r:embed="rId3"/>
          <a:stretch>
            <a:fillRect/>
          </a:stretch>
        </p:blipFill>
        <p:spPr>
          <a:xfrm>
            <a:off x="1363536" y="852407"/>
            <a:ext cx="10106317" cy="5257131"/>
          </a:xfrm>
          <a:prstGeom prst="rect">
            <a:avLst/>
          </a:prstGeom>
        </p:spPr>
      </p:pic>
    </p:spTree>
    <p:extLst>
      <p:ext uri="{BB962C8B-B14F-4D97-AF65-F5344CB8AC3E}">
        <p14:creationId xmlns:p14="http://schemas.microsoft.com/office/powerpoint/2010/main" val="384850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211089-F4BB-7164-C45A-2BD185385B2D}"/>
              </a:ext>
            </a:extLst>
          </p:cNvPr>
          <p:cNvPicPr>
            <a:picLocks noChangeAspect="1"/>
          </p:cNvPicPr>
          <p:nvPr/>
        </p:nvPicPr>
        <p:blipFill>
          <a:blip r:embed="rId2"/>
          <a:stretch>
            <a:fillRect/>
          </a:stretch>
        </p:blipFill>
        <p:spPr>
          <a:xfrm>
            <a:off x="2041864" y="-124288"/>
            <a:ext cx="10860861" cy="6368199"/>
          </a:xfrm>
          <a:prstGeom prst="rect">
            <a:avLst/>
          </a:prstGeom>
        </p:spPr>
      </p:pic>
      <p:sp>
        <p:nvSpPr>
          <p:cNvPr id="2" name="TextBox 1">
            <a:extLst>
              <a:ext uri="{FF2B5EF4-FFF2-40B4-BE49-F238E27FC236}">
                <a16:creationId xmlns:a16="http://schemas.microsoft.com/office/drawing/2014/main" id="{21FF2487-E7C6-124C-96D9-BAB31C5A0C23}"/>
              </a:ext>
            </a:extLst>
          </p:cNvPr>
          <p:cNvSpPr txBox="1"/>
          <p:nvPr/>
        </p:nvSpPr>
        <p:spPr>
          <a:xfrm>
            <a:off x="102275" y="346170"/>
            <a:ext cx="2840018" cy="2246769"/>
          </a:xfrm>
          <a:prstGeom prst="rect">
            <a:avLst/>
          </a:prstGeom>
          <a:noFill/>
        </p:spPr>
        <p:txBody>
          <a:bodyPr wrap="square" rtlCol="0">
            <a:spAutoFit/>
          </a:bodyPr>
          <a:lstStyle/>
          <a:p>
            <a:r>
              <a:rPr lang="en-US" sz="1000" dirty="0"/>
              <a:t>In Male </a:t>
            </a:r>
            <a:r>
              <a:rPr lang="en-US" sz="1000" dirty="0" err="1"/>
              <a:t>Apoes</a:t>
            </a:r>
            <a:r>
              <a:rPr lang="en-US" sz="1000" dirty="0"/>
              <a:t> 3, there are more non-breeders than breeders. The non-breeders weigh 2764 g overall and have 270 mice in total. Breeders have a total weight of 415 g and a total number of 41 mice. Breeders and non-breeders have similar starting weights. As the month progresses, Breeders' weight fluctuates more than Non-Breeders' does. Breeders' data are more dispersed as the month goes on compared to non-breeders', who have a lower standard deviation and are clustered nearer to the mean. You can observe dispersion between 17- 24 months,  24 months being more scattered. This demonstrates how much variation there is among mice.</a:t>
            </a:r>
          </a:p>
        </p:txBody>
      </p:sp>
      <p:sp>
        <p:nvSpPr>
          <p:cNvPr id="3" name="TextBox 2">
            <a:extLst>
              <a:ext uri="{FF2B5EF4-FFF2-40B4-BE49-F238E27FC236}">
                <a16:creationId xmlns:a16="http://schemas.microsoft.com/office/drawing/2014/main" id="{CB70E390-9357-C24F-8738-0AF902AFD668}"/>
              </a:ext>
            </a:extLst>
          </p:cNvPr>
          <p:cNvSpPr txBox="1"/>
          <p:nvPr/>
        </p:nvSpPr>
        <p:spPr>
          <a:xfrm>
            <a:off x="0" y="3371984"/>
            <a:ext cx="3071674" cy="2092881"/>
          </a:xfrm>
          <a:prstGeom prst="rect">
            <a:avLst/>
          </a:prstGeom>
          <a:noFill/>
        </p:spPr>
        <p:txBody>
          <a:bodyPr wrap="square" rtlCol="0">
            <a:spAutoFit/>
          </a:bodyPr>
          <a:lstStyle/>
          <a:p>
            <a:r>
              <a:rPr lang="en-US" sz="1000" dirty="0"/>
              <a:t>In Male </a:t>
            </a:r>
            <a:r>
              <a:rPr lang="en-US" sz="1000" dirty="0" err="1"/>
              <a:t>Apoes</a:t>
            </a:r>
            <a:r>
              <a:rPr lang="en-US" sz="1000" dirty="0"/>
              <a:t> 4, there are more non-breeders than breeders. The total weight of the non-breeders is 3651 g, and a total of 407 mice. Breeders weigh 497 g overall and have a total of 56 mice. The initial weights of breeders and non-breeders are comparable. Non-breeders weigh 32 g on average as the month goes on. Breeders' weight and age are correlated to each other. Non-breeder had lower standard deviation and closer to the mean compared to Breeders. There is more dispersion between the month of 17-24 in breeders similar as Male </a:t>
            </a:r>
            <a:r>
              <a:rPr lang="en-US" sz="1000" dirty="0" err="1"/>
              <a:t>Apoe</a:t>
            </a:r>
            <a:r>
              <a:rPr lang="en-US" sz="1000" dirty="0"/>
              <a:t> 3. There is a rise around month 22, which suggests that some mice may have been heavier than usual.</a:t>
            </a:r>
          </a:p>
        </p:txBody>
      </p:sp>
    </p:spTree>
    <p:extLst>
      <p:ext uri="{BB962C8B-B14F-4D97-AF65-F5344CB8AC3E}">
        <p14:creationId xmlns:p14="http://schemas.microsoft.com/office/powerpoint/2010/main" val="273338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6BF1296-79AB-E54D-3904-E3709A58B894}"/>
              </a:ext>
            </a:extLst>
          </p:cNvPr>
          <p:cNvPicPr>
            <a:picLocks noChangeAspect="1"/>
          </p:cNvPicPr>
          <p:nvPr/>
        </p:nvPicPr>
        <p:blipFill>
          <a:blip r:embed="rId2"/>
          <a:stretch>
            <a:fillRect/>
          </a:stretch>
        </p:blipFill>
        <p:spPr>
          <a:xfrm>
            <a:off x="1167413" y="0"/>
            <a:ext cx="11995312" cy="6377886"/>
          </a:xfrm>
          <a:prstGeom prst="rect">
            <a:avLst/>
          </a:prstGeom>
        </p:spPr>
      </p:pic>
      <p:sp>
        <p:nvSpPr>
          <p:cNvPr id="2" name="TextBox 1">
            <a:extLst>
              <a:ext uri="{FF2B5EF4-FFF2-40B4-BE49-F238E27FC236}">
                <a16:creationId xmlns:a16="http://schemas.microsoft.com/office/drawing/2014/main" id="{EA2BBD2C-B80F-D948-BA18-34CABA17D09E}"/>
              </a:ext>
            </a:extLst>
          </p:cNvPr>
          <p:cNvSpPr txBox="1"/>
          <p:nvPr/>
        </p:nvSpPr>
        <p:spPr>
          <a:xfrm>
            <a:off x="106532" y="692458"/>
            <a:ext cx="2334827" cy="1785104"/>
          </a:xfrm>
          <a:prstGeom prst="rect">
            <a:avLst/>
          </a:prstGeom>
          <a:noFill/>
        </p:spPr>
        <p:txBody>
          <a:bodyPr wrap="square" rtlCol="0">
            <a:spAutoFit/>
          </a:bodyPr>
          <a:lstStyle/>
          <a:p>
            <a:r>
              <a:rPr lang="en-US" sz="1000" dirty="0"/>
              <a:t>In Female </a:t>
            </a:r>
            <a:r>
              <a:rPr lang="en-US" sz="1000" dirty="0" err="1"/>
              <a:t>Apoes</a:t>
            </a:r>
            <a:r>
              <a:rPr lang="en-US" sz="1000" dirty="0"/>
              <a:t> 3, there are more non-breeders than breeders. The total weight of the non-breeders is 2199 g, and a total of 289 mice. Breeders weigh 333 g overall and have a total of 45 mice. Breeders and non-breeders start out at similar weights. The standard deviations are not far from the means, and both have similar averages. In comparison to breeders, non-breeders gain weight steadily as the month progresses.</a:t>
            </a:r>
          </a:p>
        </p:txBody>
      </p:sp>
      <p:sp>
        <p:nvSpPr>
          <p:cNvPr id="3" name="TextBox 2">
            <a:extLst>
              <a:ext uri="{FF2B5EF4-FFF2-40B4-BE49-F238E27FC236}">
                <a16:creationId xmlns:a16="http://schemas.microsoft.com/office/drawing/2014/main" id="{CD32228C-19DC-EB4B-9A8C-6D20D04C17E4}"/>
              </a:ext>
            </a:extLst>
          </p:cNvPr>
          <p:cNvSpPr txBox="1"/>
          <p:nvPr/>
        </p:nvSpPr>
        <p:spPr>
          <a:xfrm>
            <a:off x="106532" y="3698008"/>
            <a:ext cx="2334827" cy="1785104"/>
          </a:xfrm>
          <a:prstGeom prst="rect">
            <a:avLst/>
          </a:prstGeom>
          <a:noFill/>
        </p:spPr>
        <p:txBody>
          <a:bodyPr wrap="square" rtlCol="0">
            <a:spAutoFit/>
          </a:bodyPr>
          <a:lstStyle/>
          <a:p>
            <a:r>
              <a:rPr lang="en-US" sz="1000" dirty="0"/>
              <a:t>In Female </a:t>
            </a:r>
            <a:r>
              <a:rPr lang="en-US" sz="1000" dirty="0" err="1"/>
              <a:t>Apoes</a:t>
            </a:r>
            <a:r>
              <a:rPr lang="en-US" sz="1000" dirty="0"/>
              <a:t> 4, there are more non-breeders than breeders. The total weight of the non-breeders is 2593 g, and a total of 365 mice. Breeders weigh 404 g overall and have a total of 57 mice. Like Female </a:t>
            </a:r>
            <a:r>
              <a:rPr lang="en-US" sz="1000" dirty="0" err="1"/>
              <a:t>Apoes</a:t>
            </a:r>
            <a:r>
              <a:rPr lang="en-US" sz="1000" dirty="0"/>
              <a:t> 3, the non-breeder gains weight steadily. Weight fluctuates more in breeders. Month 3 in breeders is also the only point where data is more </a:t>
            </a:r>
          </a:p>
          <a:p>
            <a:r>
              <a:rPr lang="en-US" sz="1000" dirty="0"/>
              <a:t>dispersed compared to others. Overall, both have similar standard deviation.</a:t>
            </a:r>
          </a:p>
        </p:txBody>
      </p:sp>
    </p:spTree>
    <p:extLst>
      <p:ext uri="{BB962C8B-B14F-4D97-AF65-F5344CB8AC3E}">
        <p14:creationId xmlns:p14="http://schemas.microsoft.com/office/powerpoint/2010/main" val="278604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435E-1DA4-FF30-58B5-E4314BFB0F65}"/>
              </a:ext>
            </a:extLst>
          </p:cNvPr>
          <p:cNvSpPr>
            <a:spLocks noGrp="1"/>
          </p:cNvSpPr>
          <p:nvPr>
            <p:ph type="title"/>
          </p:nvPr>
        </p:nvSpPr>
        <p:spPr>
          <a:xfrm>
            <a:off x="838200" y="2693885"/>
            <a:ext cx="10515600" cy="1325563"/>
          </a:xfrm>
        </p:spPr>
        <p:txBody>
          <a:bodyPr>
            <a:normAutofit/>
          </a:bodyPr>
          <a:lstStyle/>
          <a:p>
            <a:pPr algn="ctr"/>
            <a:r>
              <a:rPr lang="en-US" sz="6000" dirty="0"/>
              <a:t>c9orf72</a:t>
            </a:r>
          </a:p>
        </p:txBody>
      </p:sp>
    </p:spTree>
    <p:extLst>
      <p:ext uri="{BB962C8B-B14F-4D97-AF65-F5344CB8AC3E}">
        <p14:creationId xmlns:p14="http://schemas.microsoft.com/office/powerpoint/2010/main" val="47124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C8FF266-8442-A31F-E180-B878BA9F72B9}"/>
              </a:ext>
            </a:extLst>
          </p:cNvPr>
          <p:cNvGraphicFramePr>
            <a:graphicFrameLocks noGrp="1"/>
          </p:cNvGraphicFramePr>
          <p:nvPr>
            <p:extLst>
              <p:ext uri="{D42A27DB-BD31-4B8C-83A1-F6EECF244321}">
                <p14:modId xmlns:p14="http://schemas.microsoft.com/office/powerpoint/2010/main" val="358727572"/>
              </p:ext>
            </p:extLst>
          </p:nvPr>
        </p:nvGraphicFramePr>
        <p:xfrm>
          <a:off x="1785180" y="844583"/>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0260187"/>
                    </a:ext>
                  </a:extLst>
                </a:gridCol>
                <a:gridCol w="4064000">
                  <a:extLst>
                    <a:ext uri="{9D8B030D-6E8A-4147-A177-3AD203B41FA5}">
                      <a16:colId xmlns:a16="http://schemas.microsoft.com/office/drawing/2014/main" val="2701956378"/>
                    </a:ext>
                  </a:extLst>
                </a:gridCol>
              </a:tblGrid>
              <a:tr h="370840">
                <a:tc>
                  <a:txBody>
                    <a:bodyPr/>
                    <a:lstStyle/>
                    <a:p>
                      <a:r>
                        <a:rPr lang="en-US" dirty="0"/>
                        <a:t>Breeder (Female &amp;Male c9orf72 NT&amp;TG)</a:t>
                      </a:r>
                    </a:p>
                  </a:txBody>
                  <a:tcPr/>
                </a:tc>
                <a:tc>
                  <a:txBody>
                    <a:bodyPr/>
                    <a:lstStyle/>
                    <a:p>
                      <a:r>
                        <a:rPr lang="en-US" dirty="0"/>
                        <a:t>Nonbreeder(Female &amp;Male c9orf72 NT&amp;TG)</a:t>
                      </a:r>
                    </a:p>
                  </a:txBody>
                  <a:tcPr/>
                </a:tc>
                <a:extLst>
                  <a:ext uri="{0D108BD9-81ED-4DB2-BD59-A6C34878D82A}">
                    <a16:rowId xmlns:a16="http://schemas.microsoft.com/office/drawing/2014/main" val="1053365772"/>
                  </a:ext>
                </a:extLst>
              </a:tr>
              <a:tr h="370840">
                <a:tc>
                  <a:txBody>
                    <a:bodyPr/>
                    <a:lstStyle/>
                    <a:p>
                      <a:r>
                        <a:rPr lang="en-US" dirty="0"/>
                        <a:t>N animals= 51</a:t>
                      </a:r>
                    </a:p>
                  </a:txBody>
                  <a:tcPr/>
                </a:tc>
                <a:tc>
                  <a:txBody>
                    <a:bodyPr/>
                    <a:lstStyle/>
                    <a:p>
                      <a:r>
                        <a:rPr lang="en-US" dirty="0"/>
                        <a:t>N animals= 550</a:t>
                      </a:r>
                    </a:p>
                  </a:txBody>
                  <a:tcPr/>
                </a:tc>
                <a:extLst>
                  <a:ext uri="{0D108BD9-81ED-4DB2-BD59-A6C34878D82A}">
                    <a16:rowId xmlns:a16="http://schemas.microsoft.com/office/drawing/2014/main" val="3055309939"/>
                  </a:ext>
                </a:extLst>
              </a:tr>
              <a:tr h="370840">
                <a:tc>
                  <a:txBody>
                    <a:bodyPr/>
                    <a:lstStyle/>
                    <a:p>
                      <a:r>
                        <a:rPr lang="en-US" dirty="0"/>
                        <a:t>N weights= 404</a:t>
                      </a:r>
                    </a:p>
                  </a:txBody>
                  <a:tcPr/>
                </a:tc>
                <a:tc>
                  <a:txBody>
                    <a:bodyPr/>
                    <a:lstStyle/>
                    <a:p>
                      <a:r>
                        <a:rPr lang="en-US" dirty="0"/>
                        <a:t>N weights= 4229</a:t>
                      </a:r>
                    </a:p>
                  </a:txBody>
                  <a:tcPr/>
                </a:tc>
                <a:extLst>
                  <a:ext uri="{0D108BD9-81ED-4DB2-BD59-A6C34878D82A}">
                    <a16:rowId xmlns:a16="http://schemas.microsoft.com/office/drawing/2014/main" val="1028618914"/>
                  </a:ext>
                </a:extLst>
              </a:tr>
            </a:tbl>
          </a:graphicData>
        </a:graphic>
      </p:graphicFrame>
      <p:graphicFrame>
        <p:nvGraphicFramePr>
          <p:cNvPr id="5" name="Table 4">
            <a:extLst>
              <a:ext uri="{FF2B5EF4-FFF2-40B4-BE49-F238E27FC236}">
                <a16:creationId xmlns:a16="http://schemas.microsoft.com/office/drawing/2014/main" id="{417A77F8-E5AA-04E9-F6C9-857AE67EE7FB}"/>
              </a:ext>
            </a:extLst>
          </p:cNvPr>
          <p:cNvGraphicFramePr>
            <a:graphicFrameLocks noGrp="1"/>
          </p:cNvGraphicFramePr>
          <p:nvPr>
            <p:extLst>
              <p:ext uri="{D42A27DB-BD31-4B8C-83A1-F6EECF244321}">
                <p14:modId xmlns:p14="http://schemas.microsoft.com/office/powerpoint/2010/main" val="2209704017"/>
              </p:ext>
            </p:extLst>
          </p:nvPr>
        </p:nvGraphicFramePr>
        <p:xfrm>
          <a:off x="1785180" y="2696354"/>
          <a:ext cx="8128001" cy="3672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733291"/>
                    </a:ext>
                  </a:extLst>
                </a:gridCol>
                <a:gridCol w="1354667">
                  <a:extLst>
                    <a:ext uri="{9D8B030D-6E8A-4147-A177-3AD203B41FA5}">
                      <a16:colId xmlns:a16="http://schemas.microsoft.com/office/drawing/2014/main" val="492015646"/>
                    </a:ext>
                  </a:extLst>
                </a:gridCol>
                <a:gridCol w="1354667">
                  <a:extLst>
                    <a:ext uri="{9D8B030D-6E8A-4147-A177-3AD203B41FA5}">
                      <a16:colId xmlns:a16="http://schemas.microsoft.com/office/drawing/2014/main" val="2620429652"/>
                    </a:ext>
                  </a:extLst>
                </a:gridCol>
                <a:gridCol w="1354667">
                  <a:extLst>
                    <a:ext uri="{9D8B030D-6E8A-4147-A177-3AD203B41FA5}">
                      <a16:colId xmlns:a16="http://schemas.microsoft.com/office/drawing/2014/main" val="169994111"/>
                    </a:ext>
                  </a:extLst>
                </a:gridCol>
                <a:gridCol w="1354667">
                  <a:extLst>
                    <a:ext uri="{9D8B030D-6E8A-4147-A177-3AD203B41FA5}">
                      <a16:colId xmlns:a16="http://schemas.microsoft.com/office/drawing/2014/main" val="874857919"/>
                    </a:ext>
                  </a:extLst>
                </a:gridCol>
              </a:tblGrid>
              <a:tr h="370840">
                <a:tc>
                  <a:txBody>
                    <a:bodyPr/>
                    <a:lstStyle/>
                    <a:p>
                      <a:endParaRPr lang="en-US" dirty="0"/>
                    </a:p>
                  </a:txBody>
                  <a:tcPr/>
                </a:tc>
                <a:tc gridSpan="2">
                  <a:txBody>
                    <a:bodyPr/>
                    <a:lstStyle/>
                    <a:p>
                      <a:r>
                        <a:rPr lang="en-US" dirty="0"/>
                        <a:t>Non- Breeder</a:t>
                      </a:r>
                    </a:p>
                  </a:txBody>
                  <a:tcPr/>
                </a:tc>
                <a:tc hMerge="1">
                  <a:txBody>
                    <a:bodyPr/>
                    <a:lstStyle/>
                    <a:p>
                      <a:endParaRPr lang="en-US"/>
                    </a:p>
                  </a:txBody>
                  <a:tcPr/>
                </a:tc>
                <a:tc gridSpan="2">
                  <a:txBody>
                    <a:bodyPr/>
                    <a:lstStyle/>
                    <a:p>
                      <a:r>
                        <a:rPr lang="en-US" dirty="0"/>
                        <a:t> Breeder</a:t>
                      </a:r>
                    </a:p>
                  </a:txBody>
                  <a:tcPr/>
                </a:tc>
                <a:tc hMerge="1">
                  <a:txBody>
                    <a:bodyPr/>
                    <a:lstStyle/>
                    <a:p>
                      <a:endParaRPr lang="en-US"/>
                    </a:p>
                  </a:txBody>
                  <a:tcPr/>
                </a:tc>
                <a:extLst>
                  <a:ext uri="{0D108BD9-81ED-4DB2-BD59-A6C34878D82A}">
                    <a16:rowId xmlns:a16="http://schemas.microsoft.com/office/drawing/2014/main" val="1604256947"/>
                  </a:ext>
                </a:extLst>
              </a:tr>
              <a:tr h="370840">
                <a:tc>
                  <a:txBody>
                    <a:bodyPr/>
                    <a:lstStyle/>
                    <a:p>
                      <a:endParaRPr lang="en-US" dirty="0"/>
                    </a:p>
                  </a:txBody>
                  <a:tcPr/>
                </a:tc>
                <a:tc>
                  <a:txBody>
                    <a:bodyPr/>
                    <a:lstStyle/>
                    <a:p>
                      <a:r>
                        <a:rPr lang="en-US" dirty="0"/>
                        <a:t>N animals </a:t>
                      </a:r>
                    </a:p>
                  </a:txBody>
                  <a:tcPr/>
                </a:tc>
                <a:tc>
                  <a:txBody>
                    <a:bodyPr/>
                    <a:lstStyle/>
                    <a:p>
                      <a:r>
                        <a:rPr lang="en-US" dirty="0"/>
                        <a:t>N weights</a:t>
                      </a:r>
                    </a:p>
                  </a:txBody>
                  <a:tcPr/>
                </a:tc>
                <a:tc>
                  <a:txBody>
                    <a:bodyPr/>
                    <a:lstStyle/>
                    <a:p>
                      <a:r>
                        <a:rPr lang="en-US" dirty="0"/>
                        <a:t>N animals </a:t>
                      </a:r>
                    </a:p>
                  </a:txBody>
                  <a:tcPr/>
                </a:tc>
                <a:tc>
                  <a:txBody>
                    <a:bodyPr/>
                    <a:lstStyle/>
                    <a:p>
                      <a:r>
                        <a:rPr lang="en-US" dirty="0"/>
                        <a:t>N weights</a:t>
                      </a:r>
                    </a:p>
                  </a:txBody>
                  <a:tcPr/>
                </a:tc>
                <a:extLst>
                  <a:ext uri="{0D108BD9-81ED-4DB2-BD59-A6C34878D82A}">
                    <a16:rowId xmlns:a16="http://schemas.microsoft.com/office/drawing/2014/main" val="15831599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c9orf TG</a:t>
                      </a:r>
                    </a:p>
                    <a:p>
                      <a:endParaRPr lang="en-US" dirty="0"/>
                    </a:p>
                  </a:txBody>
                  <a:tcPr/>
                </a:tc>
                <a:tc>
                  <a:txBody>
                    <a:bodyPr/>
                    <a:lstStyle/>
                    <a:p>
                      <a:r>
                        <a:rPr lang="en-US" dirty="0"/>
                        <a:t>160</a:t>
                      </a:r>
                    </a:p>
                  </a:txBody>
                  <a:tcPr/>
                </a:tc>
                <a:tc>
                  <a:txBody>
                    <a:bodyPr/>
                    <a:lstStyle/>
                    <a:p>
                      <a:r>
                        <a:rPr lang="en-US" dirty="0"/>
                        <a:t>1404</a:t>
                      </a:r>
                    </a:p>
                  </a:txBody>
                  <a:tcPr/>
                </a:tc>
                <a:tc>
                  <a:txBody>
                    <a:bodyPr/>
                    <a:lstStyle/>
                    <a:p>
                      <a:r>
                        <a:rPr lang="en-US" dirty="0"/>
                        <a:t>12</a:t>
                      </a:r>
                    </a:p>
                  </a:txBody>
                  <a:tcPr/>
                </a:tc>
                <a:tc>
                  <a:txBody>
                    <a:bodyPr/>
                    <a:lstStyle/>
                    <a:p>
                      <a:r>
                        <a:rPr lang="en-US" dirty="0"/>
                        <a:t>81</a:t>
                      </a:r>
                    </a:p>
                  </a:txBody>
                  <a:tcPr/>
                </a:tc>
                <a:extLst>
                  <a:ext uri="{0D108BD9-81ED-4DB2-BD59-A6C34878D82A}">
                    <a16:rowId xmlns:a16="http://schemas.microsoft.com/office/drawing/2014/main" val="30816502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c9orf NT</a:t>
                      </a:r>
                    </a:p>
                    <a:p>
                      <a:endParaRPr lang="en-US" dirty="0"/>
                    </a:p>
                  </a:txBody>
                  <a:tcPr/>
                </a:tc>
                <a:tc>
                  <a:txBody>
                    <a:bodyPr/>
                    <a:lstStyle/>
                    <a:p>
                      <a:r>
                        <a:rPr lang="en-US" dirty="0"/>
                        <a:t>117</a:t>
                      </a:r>
                    </a:p>
                  </a:txBody>
                  <a:tcPr/>
                </a:tc>
                <a:tc>
                  <a:txBody>
                    <a:bodyPr/>
                    <a:lstStyle/>
                    <a:p>
                      <a:r>
                        <a:rPr lang="en-US" dirty="0"/>
                        <a:t>1082</a:t>
                      </a:r>
                    </a:p>
                  </a:txBody>
                  <a:tcPr/>
                </a:tc>
                <a:tc>
                  <a:txBody>
                    <a:bodyPr/>
                    <a:lstStyle/>
                    <a:p>
                      <a:r>
                        <a:rPr lang="en-US" dirty="0"/>
                        <a:t>23</a:t>
                      </a:r>
                    </a:p>
                  </a:txBody>
                  <a:tcPr/>
                </a:tc>
                <a:tc>
                  <a:txBody>
                    <a:bodyPr/>
                    <a:lstStyle/>
                    <a:p>
                      <a:r>
                        <a:rPr lang="en-US" dirty="0"/>
                        <a:t>151</a:t>
                      </a:r>
                    </a:p>
                  </a:txBody>
                  <a:tcPr/>
                </a:tc>
                <a:extLst>
                  <a:ext uri="{0D108BD9-81ED-4DB2-BD59-A6C34878D82A}">
                    <a16:rowId xmlns:a16="http://schemas.microsoft.com/office/drawing/2014/main" val="9523476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c9orf TG</a:t>
                      </a:r>
                    </a:p>
                    <a:p>
                      <a:endParaRPr lang="en-US" dirty="0"/>
                    </a:p>
                  </a:txBody>
                  <a:tcPr/>
                </a:tc>
                <a:tc>
                  <a:txBody>
                    <a:bodyPr/>
                    <a:lstStyle/>
                    <a:p>
                      <a:r>
                        <a:rPr lang="en-US" dirty="0"/>
                        <a:t>140</a:t>
                      </a:r>
                    </a:p>
                  </a:txBody>
                  <a:tcPr/>
                </a:tc>
                <a:tc>
                  <a:txBody>
                    <a:bodyPr/>
                    <a:lstStyle/>
                    <a:p>
                      <a:r>
                        <a:rPr lang="en-US" dirty="0"/>
                        <a:t>874</a:t>
                      </a:r>
                    </a:p>
                  </a:txBody>
                  <a:tcPr/>
                </a:tc>
                <a:tc>
                  <a:txBody>
                    <a:bodyPr/>
                    <a:lstStyle/>
                    <a:p>
                      <a:r>
                        <a:rPr lang="en-US" dirty="0"/>
                        <a:t>13</a:t>
                      </a:r>
                    </a:p>
                  </a:txBody>
                  <a:tcPr/>
                </a:tc>
                <a:tc>
                  <a:txBody>
                    <a:bodyPr/>
                    <a:lstStyle/>
                    <a:p>
                      <a:r>
                        <a:rPr lang="en-US" dirty="0"/>
                        <a:t>133</a:t>
                      </a:r>
                    </a:p>
                  </a:txBody>
                  <a:tcPr/>
                </a:tc>
                <a:extLst>
                  <a:ext uri="{0D108BD9-81ED-4DB2-BD59-A6C34878D82A}">
                    <a16:rowId xmlns:a16="http://schemas.microsoft.com/office/drawing/2014/main" val="3318409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c9orf 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133</a:t>
                      </a:r>
                    </a:p>
                  </a:txBody>
                  <a:tcPr/>
                </a:tc>
                <a:tc>
                  <a:txBody>
                    <a:bodyPr/>
                    <a:lstStyle/>
                    <a:p>
                      <a:r>
                        <a:rPr lang="en-US" dirty="0"/>
                        <a:t>869</a:t>
                      </a:r>
                    </a:p>
                  </a:txBody>
                  <a:tcPr/>
                </a:tc>
                <a:tc>
                  <a:txBody>
                    <a:bodyPr/>
                    <a:lstStyle/>
                    <a:p>
                      <a:r>
                        <a:rPr lang="en-US" dirty="0"/>
                        <a:t>9</a:t>
                      </a:r>
                    </a:p>
                  </a:txBody>
                  <a:tcPr/>
                </a:tc>
                <a:tc>
                  <a:txBody>
                    <a:bodyPr/>
                    <a:lstStyle/>
                    <a:p>
                      <a:r>
                        <a:rPr lang="en-US" dirty="0"/>
                        <a:t>39</a:t>
                      </a:r>
                    </a:p>
                  </a:txBody>
                  <a:tcPr/>
                </a:tc>
                <a:extLst>
                  <a:ext uri="{0D108BD9-81ED-4DB2-BD59-A6C34878D82A}">
                    <a16:rowId xmlns:a16="http://schemas.microsoft.com/office/drawing/2014/main" val="4137161146"/>
                  </a:ext>
                </a:extLst>
              </a:tr>
              <a:tr h="370840">
                <a:tc>
                  <a:txBody>
                    <a:bodyPr/>
                    <a:lstStyle/>
                    <a:p>
                      <a:r>
                        <a:rPr lang="en-US" dirty="0"/>
                        <a:t>Total:</a:t>
                      </a:r>
                    </a:p>
                  </a:txBody>
                  <a:tcPr/>
                </a:tc>
                <a:tc>
                  <a:txBody>
                    <a:bodyPr/>
                    <a:lstStyle/>
                    <a:p>
                      <a:r>
                        <a:rPr lang="en-US" dirty="0"/>
                        <a:t>550</a:t>
                      </a:r>
                    </a:p>
                  </a:txBody>
                  <a:tcPr/>
                </a:tc>
                <a:tc>
                  <a:txBody>
                    <a:bodyPr/>
                    <a:lstStyle/>
                    <a:p>
                      <a:r>
                        <a:rPr lang="en-US" dirty="0"/>
                        <a:t>4229</a:t>
                      </a:r>
                    </a:p>
                  </a:txBody>
                  <a:tcPr/>
                </a:tc>
                <a:tc>
                  <a:txBody>
                    <a:bodyPr/>
                    <a:lstStyle/>
                    <a:p>
                      <a:r>
                        <a:rPr lang="en-US" dirty="0"/>
                        <a:t>51</a:t>
                      </a:r>
                    </a:p>
                  </a:txBody>
                  <a:tcPr/>
                </a:tc>
                <a:tc>
                  <a:txBody>
                    <a:bodyPr/>
                    <a:lstStyle/>
                    <a:p>
                      <a:r>
                        <a:rPr lang="en-US" dirty="0"/>
                        <a:t>404</a:t>
                      </a:r>
                    </a:p>
                  </a:txBody>
                  <a:tcPr/>
                </a:tc>
                <a:extLst>
                  <a:ext uri="{0D108BD9-81ED-4DB2-BD59-A6C34878D82A}">
                    <a16:rowId xmlns:a16="http://schemas.microsoft.com/office/drawing/2014/main" val="2192894700"/>
                  </a:ext>
                </a:extLst>
              </a:tr>
            </a:tbl>
          </a:graphicData>
        </a:graphic>
      </p:graphicFrame>
      <p:sp>
        <p:nvSpPr>
          <p:cNvPr id="6" name="TextBox 5">
            <a:extLst>
              <a:ext uri="{FF2B5EF4-FFF2-40B4-BE49-F238E27FC236}">
                <a16:creationId xmlns:a16="http://schemas.microsoft.com/office/drawing/2014/main" id="{87315F11-2795-E1A5-CEA7-23AE43ADD784}"/>
              </a:ext>
            </a:extLst>
          </p:cNvPr>
          <p:cNvSpPr txBox="1"/>
          <p:nvPr/>
        </p:nvSpPr>
        <p:spPr>
          <a:xfrm>
            <a:off x="1785180" y="2234689"/>
            <a:ext cx="3917676" cy="461665"/>
          </a:xfrm>
          <a:prstGeom prst="rect">
            <a:avLst/>
          </a:prstGeom>
          <a:noFill/>
        </p:spPr>
        <p:txBody>
          <a:bodyPr wrap="none" rtlCol="0">
            <a:spAutoFit/>
          </a:bodyPr>
          <a:lstStyle/>
          <a:p>
            <a:r>
              <a:rPr lang="en-US" sz="2400" dirty="0"/>
              <a:t># of sample on current graphs</a:t>
            </a:r>
          </a:p>
        </p:txBody>
      </p:sp>
      <p:sp>
        <p:nvSpPr>
          <p:cNvPr id="8" name="TextBox 7">
            <a:extLst>
              <a:ext uri="{FF2B5EF4-FFF2-40B4-BE49-F238E27FC236}">
                <a16:creationId xmlns:a16="http://schemas.microsoft.com/office/drawing/2014/main" id="{64EE73CB-43C9-C016-22DB-E310DD0E31A0}"/>
              </a:ext>
            </a:extLst>
          </p:cNvPr>
          <p:cNvSpPr txBox="1"/>
          <p:nvPr/>
        </p:nvSpPr>
        <p:spPr>
          <a:xfrm>
            <a:off x="1785180" y="374572"/>
            <a:ext cx="3957981" cy="738664"/>
          </a:xfrm>
          <a:prstGeom prst="rect">
            <a:avLst/>
          </a:prstGeom>
          <a:noFill/>
        </p:spPr>
        <p:txBody>
          <a:bodyPr wrap="square" rtlCol="0">
            <a:spAutoFit/>
          </a:bodyPr>
          <a:lstStyle/>
          <a:p>
            <a:r>
              <a:rPr lang="en-US" sz="2400" dirty="0"/>
              <a:t># of sample on original graphs</a:t>
            </a:r>
          </a:p>
          <a:p>
            <a:endParaRPr lang="en-US" dirty="0"/>
          </a:p>
        </p:txBody>
      </p:sp>
    </p:spTree>
    <p:extLst>
      <p:ext uri="{BB962C8B-B14F-4D97-AF65-F5344CB8AC3E}">
        <p14:creationId xmlns:p14="http://schemas.microsoft.com/office/powerpoint/2010/main" val="123302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ape, square&#10;&#10;Description automatically generated with medium confidence">
            <a:extLst>
              <a:ext uri="{FF2B5EF4-FFF2-40B4-BE49-F238E27FC236}">
                <a16:creationId xmlns:a16="http://schemas.microsoft.com/office/drawing/2014/main" id="{D461629B-6286-54CF-EB4D-A957AF4C50BA}"/>
              </a:ext>
            </a:extLst>
          </p:cNvPr>
          <p:cNvPicPr>
            <a:picLocks noGrp="1" noChangeAspect="1"/>
          </p:cNvPicPr>
          <p:nvPr>
            <p:ph idx="1"/>
          </p:nvPr>
        </p:nvPicPr>
        <p:blipFill>
          <a:blip r:embed="rId2"/>
          <a:stretch>
            <a:fillRect/>
          </a:stretch>
        </p:blipFill>
        <p:spPr>
          <a:xfrm>
            <a:off x="2544933" y="1410912"/>
            <a:ext cx="5032914" cy="4661642"/>
          </a:xfrm>
        </p:spPr>
      </p:pic>
      <p:sp>
        <p:nvSpPr>
          <p:cNvPr id="2" name="Title 1">
            <a:extLst>
              <a:ext uri="{FF2B5EF4-FFF2-40B4-BE49-F238E27FC236}">
                <a16:creationId xmlns:a16="http://schemas.microsoft.com/office/drawing/2014/main" id="{BC25369D-75D0-E6A9-9ADA-A0541F73AF46}"/>
              </a:ext>
            </a:extLst>
          </p:cNvPr>
          <p:cNvSpPr>
            <a:spLocks noGrp="1"/>
          </p:cNvSpPr>
          <p:nvPr>
            <p:ph type="title"/>
          </p:nvPr>
        </p:nvSpPr>
        <p:spPr>
          <a:xfrm>
            <a:off x="609601" y="308376"/>
            <a:ext cx="10515600" cy="1325563"/>
          </a:xfrm>
        </p:spPr>
        <p:txBody>
          <a:bodyPr>
            <a:normAutofit/>
          </a:bodyPr>
          <a:lstStyle/>
          <a:p>
            <a:r>
              <a:rPr lang="en-US" sz="4000" dirty="0"/>
              <a:t>C9orf72 Non-Breeding</a:t>
            </a:r>
          </a:p>
        </p:txBody>
      </p:sp>
      <p:pic>
        <p:nvPicPr>
          <p:cNvPr id="4" name="Picture 3">
            <a:extLst>
              <a:ext uri="{FF2B5EF4-FFF2-40B4-BE49-F238E27FC236}">
                <a16:creationId xmlns:a16="http://schemas.microsoft.com/office/drawing/2014/main" id="{66B7258E-CB50-D618-5288-E1511CBEC3C0}"/>
              </a:ext>
            </a:extLst>
          </p:cNvPr>
          <p:cNvPicPr>
            <a:picLocks noChangeAspect="1"/>
          </p:cNvPicPr>
          <p:nvPr/>
        </p:nvPicPr>
        <p:blipFill>
          <a:blip r:embed="rId3"/>
          <a:stretch>
            <a:fillRect/>
          </a:stretch>
        </p:blipFill>
        <p:spPr>
          <a:xfrm>
            <a:off x="1660126" y="1279949"/>
            <a:ext cx="9465075" cy="4923568"/>
          </a:xfrm>
          <a:prstGeom prst="rect">
            <a:avLst/>
          </a:prstGeom>
        </p:spPr>
      </p:pic>
    </p:spTree>
    <p:extLst>
      <p:ext uri="{BB962C8B-B14F-4D97-AF65-F5344CB8AC3E}">
        <p14:creationId xmlns:p14="http://schemas.microsoft.com/office/powerpoint/2010/main" val="1707888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1840</Words>
  <Application>Microsoft Macintosh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APOES </vt:lpstr>
      <vt:lpstr>PowerPoint Presentation</vt:lpstr>
      <vt:lpstr>Apoes Non-Breeding </vt:lpstr>
      <vt:lpstr>Apoes Breeding </vt:lpstr>
      <vt:lpstr>PowerPoint Presentation</vt:lpstr>
      <vt:lpstr>PowerPoint Presentation</vt:lpstr>
      <vt:lpstr>c9orf72</vt:lpstr>
      <vt:lpstr>PowerPoint Presentation</vt:lpstr>
      <vt:lpstr>C9orf72 Non-Breeding</vt:lpstr>
      <vt:lpstr>C9orf72 Breeding</vt:lpstr>
      <vt:lpstr>PowerPoint Presentation</vt:lpstr>
      <vt:lpstr>PowerPoint Presentation</vt:lpstr>
      <vt:lpstr>HLA</vt:lpstr>
      <vt:lpstr>PowerPoint Presentation</vt:lpstr>
      <vt:lpstr>HLA Breeding</vt:lpstr>
      <vt:lpstr>HLA Non-Breeding </vt:lpstr>
      <vt:lpstr>PowerPoint Presentation</vt:lpstr>
      <vt:lpstr>GBA</vt:lpstr>
      <vt:lpstr>PowerPoint Presentation</vt:lpstr>
      <vt:lpstr>Non-Breeding GBA</vt:lpstr>
      <vt:lpstr>Breeding GBA</vt:lpstr>
      <vt:lpstr>Male GBA WT&amp;HET Non-Breeding vs Breeding </vt:lpstr>
      <vt:lpstr>Female  GBA WT&amp;HET Non-Breeding vs Breeding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Garcia, Cristina Demerre - (mcgarcia1)</dc:creator>
  <cp:lastModifiedBy>Garcia, Cristina Demerre - (mcgarcia1)</cp:lastModifiedBy>
  <cp:revision>7</cp:revision>
  <dcterms:created xsi:type="dcterms:W3CDTF">2022-11-30T19:41:00Z</dcterms:created>
  <dcterms:modified xsi:type="dcterms:W3CDTF">2022-12-12T17:01:18Z</dcterms:modified>
</cp:coreProperties>
</file>