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2" r:id="rId1"/>
  </p:sldMasterIdLst>
  <p:notesMasterIdLst>
    <p:notesMasterId r:id="rId21"/>
  </p:notesMasterIdLst>
  <p:handoutMasterIdLst>
    <p:handoutMasterId r:id="rId22"/>
  </p:handoutMasterIdLst>
  <p:sldIdLst>
    <p:sldId id="302" r:id="rId2"/>
    <p:sldId id="359" r:id="rId3"/>
    <p:sldId id="516" r:id="rId4"/>
    <p:sldId id="503" r:id="rId5"/>
    <p:sldId id="510" r:id="rId6"/>
    <p:sldId id="509" r:id="rId7"/>
    <p:sldId id="371" r:id="rId8"/>
    <p:sldId id="505" r:id="rId9"/>
    <p:sldId id="512" r:id="rId10"/>
    <p:sldId id="515" r:id="rId11"/>
    <p:sldId id="513" r:id="rId12"/>
    <p:sldId id="514" r:id="rId13"/>
    <p:sldId id="511" r:id="rId14"/>
    <p:sldId id="507" r:id="rId15"/>
    <p:sldId id="506" r:id="rId16"/>
    <p:sldId id="497" r:id="rId17"/>
    <p:sldId id="517" r:id="rId18"/>
    <p:sldId id="495" r:id="rId19"/>
    <p:sldId id="491" r:id="rId20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E577D-5258-445F-A747-75207C413721}">
          <p14:sldIdLst>
            <p14:sldId id="302"/>
            <p14:sldId id="359"/>
            <p14:sldId id="516"/>
            <p14:sldId id="503"/>
            <p14:sldId id="510"/>
            <p14:sldId id="509"/>
            <p14:sldId id="371"/>
            <p14:sldId id="505"/>
            <p14:sldId id="512"/>
            <p14:sldId id="515"/>
            <p14:sldId id="513"/>
            <p14:sldId id="514"/>
            <p14:sldId id="511"/>
            <p14:sldId id="507"/>
            <p14:sldId id="506"/>
            <p14:sldId id="497"/>
            <p14:sldId id="517"/>
            <p14:sldId id="495"/>
            <p14:sldId id="4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32F09"/>
    <a:srgbClr val="122A72"/>
    <a:srgbClr val="D6E4F3"/>
    <a:srgbClr val="3876BA"/>
    <a:srgbClr val="3A3A3A"/>
    <a:srgbClr val="75A400"/>
    <a:srgbClr val="F0AA24"/>
    <a:srgbClr val="C4D3E0"/>
    <a:srgbClr val="327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 autoAdjust="0"/>
    <p:restoredTop sz="92202" autoAdjust="0"/>
  </p:normalViewPr>
  <p:slideViewPr>
    <p:cSldViewPr snapToGrid="0">
      <p:cViewPr varScale="1">
        <p:scale>
          <a:sx n="150" d="100"/>
          <a:sy n="150" d="100"/>
        </p:scale>
        <p:origin x="1784" y="160"/>
      </p:cViewPr>
      <p:guideLst>
        <p:guide orient="horz" pos="2161"/>
        <p:guide pos="2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172"/>
    </p:cViewPr>
  </p:sorterViewPr>
  <p:notesViewPr>
    <p:cSldViewPr snapToGrid="0" showGuides="1">
      <p:cViewPr varScale="1">
        <p:scale>
          <a:sx n="95" d="100"/>
          <a:sy n="95" d="100"/>
        </p:scale>
        <p:origin x="4320" y="2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F14B2-1142-46F9-808C-36EF279126BB}" type="datetimeFigureOut">
              <a:rPr lang="en-US" smtClean="0"/>
              <a:pPr/>
              <a:t>12/17/24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FBBA3-9BF9-47CD-A938-18D502A87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68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41E319-17F7-4957-84CA-246991BC9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BF251-DFE2-B136-FB30-0CFCEF0C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149C9-5EA1-8214-56A0-061DABAF7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FC0BC-181C-34F0-026A-2668AC67D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50F2-DCE4-F0CC-008A-CEB439553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55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4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67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9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1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8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4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B3191-1972-8FE2-D9D9-C1EF48556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76EC5-A522-07FE-1AD7-AF35FBC68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B45AF-1663-B299-7449-D80FFFF6B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6230-5E41-5395-9D57-07CCFCC5A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8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EFD1-984E-A2D0-9710-CE4045ED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B0CC0-41D2-7FF6-6BD0-3AE54A852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2A2E9-B4AC-ADFE-DA3C-586004257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2AE91-CD17-BF34-7B56-6EC93BB01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26D74-2A95-D2CE-8395-CC093C7BB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4A62A-A6C2-B85F-EF63-93C860FDA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BD2D6-0C20-7C62-D64F-CE73D2A9A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5DCD-7777-56A0-D9D0-983825CC5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1E319-17F7-4957-84CA-246991BC9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/>
          </p:cNvSpPr>
          <p:nvPr userDrawn="1"/>
        </p:nvSpPr>
        <p:spPr bwMode="auto">
          <a:xfrm>
            <a:off x="-1" y="3457136"/>
            <a:ext cx="9144000" cy="3429000"/>
          </a:xfrm>
          <a:prstGeom prst="rect">
            <a:avLst/>
          </a:prstGeom>
          <a:solidFill>
            <a:srgbClr val="122A72"/>
          </a:solidFill>
          <a:ln w="9525">
            <a:noFill/>
            <a:miter lim="800000"/>
            <a:headEnd/>
            <a:tailEnd/>
          </a:ln>
        </p:spPr>
        <p:txBody>
          <a:bodyPr wrap="square" lIns="0" rIns="0" rtlCol="0" anchor="ctr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Times" pitchFamily="18" charset="0"/>
              <a:buNone/>
            </a:pPr>
            <a:endParaRPr lang="en-US" sz="2000" b="1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8044" y="6267241"/>
            <a:ext cx="37224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1000" i="1" dirty="0">
                <a:solidFill>
                  <a:srgbClr val="FFFFFF"/>
                </a:solidFill>
                <a:ea typeface="ＭＳ Ｐゴシック" charset="-128"/>
              </a:rPr>
              <a:t>Company Confidential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30" y="6496726"/>
            <a:ext cx="28852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spcBef>
                <a:spcPct val="0"/>
              </a:spcBef>
              <a:defRPr/>
            </a:pPr>
            <a:r>
              <a:rPr lang="en-US" sz="900" dirty="0">
                <a:solidFill>
                  <a:srgbClr val="FFFFFF"/>
                </a:solidFill>
                <a:cs typeface="Arial" charset="0"/>
              </a:rPr>
              <a:t>©2012</a:t>
            </a:r>
            <a:r>
              <a:rPr lang="en-US" sz="900" baseline="0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900" dirty="0">
                <a:solidFill>
                  <a:srgbClr val="FFFFFF"/>
                </a:solidFill>
                <a:cs typeface="Arial" charset="0"/>
              </a:rPr>
              <a:t>Genworth Financial, Inc. All rights reserved. </a:t>
            </a:r>
            <a:endParaRPr lang="en-US" sz="2400" dirty="0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51118" y="851420"/>
            <a:ext cx="7315246" cy="862013"/>
          </a:xfrm>
          <a:noFill/>
        </p:spPr>
        <p:txBody>
          <a:bodyPr anchor="b"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59822" y="1725328"/>
            <a:ext cx="4933950" cy="477054"/>
          </a:xfrm>
        </p:spPr>
        <p:txBody>
          <a:bodyPr/>
          <a:lstStyle>
            <a:lvl1pPr>
              <a:lnSpc>
                <a:spcPts val="3000"/>
              </a:lnSpc>
              <a:spcAft>
                <a:spcPct val="0"/>
              </a:spcAft>
              <a:defRPr b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13" descr="genworth_spot_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89730" y="2590801"/>
            <a:ext cx="2541275" cy="6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091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4513263" y="6500813"/>
            <a:ext cx="754062" cy="296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5267325" y="6502400"/>
            <a:ext cx="347663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A8296A-9D2C-4276-A569-1981BFA3DB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187325" y="6502400"/>
            <a:ext cx="4325938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Presentation Title	 </a:t>
            </a:r>
            <a:r>
              <a:rPr lang="en-US" i="1" dirty="0"/>
              <a:t>Insert Legal Copy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268288" y="1066801"/>
            <a:ext cx="8549141" cy="509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1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&amp; Indenta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 userDrawn="1">
            <p:ph type="title" idx="4294967295"/>
          </p:nvPr>
        </p:nvSpPr>
        <p:spPr>
          <a:xfrm>
            <a:off x="285750" y="350838"/>
            <a:ext cx="8532813" cy="612775"/>
          </a:xfrm>
        </p:spPr>
        <p:txBody>
          <a:bodyPr/>
          <a:lstStyle/>
          <a:p>
            <a:pPr eaLnBrk="1" hangingPunct="1"/>
            <a:r>
              <a:rPr lang="en-US" dirty="0"/>
              <a:t>Bullets &amp; Indentation – 1 Column</a:t>
            </a:r>
          </a:p>
        </p:txBody>
      </p:sp>
      <p:sp>
        <p:nvSpPr>
          <p:cNvPr id="8" name="Rectangle 3"/>
          <p:cNvSpPr>
            <a:spLocks noGrp="1" noChangeArrowheads="1"/>
          </p:cNvSpPr>
          <p:nvPr userDrawn="1">
            <p:ph type="body" idx="4294967295"/>
          </p:nvPr>
        </p:nvSpPr>
        <p:spPr>
          <a:xfrm>
            <a:off x="285750" y="1003300"/>
            <a:ext cx="8532813" cy="1060450"/>
          </a:xfrm>
          <a:noFill/>
        </p:spPr>
        <p:txBody>
          <a:bodyPr/>
          <a:lstStyle/>
          <a:p>
            <a:pPr marL="0" indent="0" eaLnBrk="1" hangingPunct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Statement = 20 pt. Arial Bold And Title Case</a:t>
            </a:r>
          </a:p>
          <a:p>
            <a:pPr lvl="1"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bullet = 18 pt. Arial</a:t>
            </a:r>
          </a:p>
          <a:p>
            <a:pPr lvl="2" eaLnBrk="1" hangingPunct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bullet = 16 pt. Arial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67325" y="6502400"/>
            <a:ext cx="34766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7FA8296A-9D2C-4276-A569-1981BFA3D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13263" y="6500813"/>
            <a:ext cx="75406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7325" y="6502400"/>
            <a:ext cx="43259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tabLst>
                <a:tab pos="76200" algn="l"/>
                <a:tab pos="3886200" algn="r"/>
                <a:tab pos="7772400" algn="r"/>
              </a:tabLst>
              <a:defRPr sz="100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	 </a:t>
            </a:r>
            <a:r>
              <a:rPr lang="en-US" i="1" dirty="0"/>
              <a:t>Insert Legal Copy</a:t>
            </a:r>
          </a:p>
        </p:txBody>
      </p:sp>
    </p:spTree>
    <p:extLst>
      <p:ext uri="{BB962C8B-B14F-4D97-AF65-F5344CB8AC3E}">
        <p14:creationId xmlns:p14="http://schemas.microsoft.com/office/powerpoint/2010/main" val="362954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AutoLayou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 userDrawn="1">
            <p:ph type="title" idx="4294967295"/>
          </p:nvPr>
        </p:nvSpPr>
        <p:spPr>
          <a:xfrm>
            <a:off x="285750" y="350838"/>
            <a:ext cx="8532813" cy="612775"/>
          </a:xfrm>
        </p:spPr>
        <p:txBody>
          <a:bodyPr/>
          <a:lstStyle/>
          <a:p>
            <a:pPr eaLnBrk="1" hangingPunct="1"/>
            <a:r>
              <a:rPr lang="en-US" dirty="0"/>
              <a:t>Two-Column </a:t>
            </a:r>
            <a:r>
              <a:rPr lang="en-US" dirty="0" err="1"/>
              <a:t>AutoLayout</a:t>
            </a:r>
            <a:r>
              <a:rPr lang="en-US" dirty="0"/>
              <a:t> Example</a:t>
            </a:r>
          </a:p>
        </p:txBody>
      </p:sp>
      <p:sp>
        <p:nvSpPr>
          <p:cNvPr id="12" name="Rectangle 3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285750" y="1003300"/>
            <a:ext cx="4189413" cy="1365250"/>
          </a:xfrm>
          <a:noFill/>
        </p:spPr>
        <p:txBody>
          <a:bodyPr/>
          <a:lstStyle/>
          <a:p>
            <a:pPr marL="0" indent="0" eaLnBrk="1" hangingPunct="1">
              <a:spcAft>
                <a:spcPts val="300"/>
              </a:spcAf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Statement = </a:t>
            </a:r>
            <a:br>
              <a:rPr lang="en-US" dirty="0"/>
            </a:br>
            <a:r>
              <a:rPr lang="en-US" dirty="0"/>
              <a:t>20 pt. Arial Bold And Title Case</a:t>
            </a:r>
            <a:endParaRPr lang="en-US" sz="1800" dirty="0"/>
          </a:p>
          <a:p>
            <a:pPr lvl="1"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bullet = 18 pt. Arial</a:t>
            </a:r>
            <a:endParaRPr lang="en-US" sz="1600" dirty="0"/>
          </a:p>
          <a:p>
            <a:pPr lvl="2" eaLnBrk="1" hangingPunct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bullet = 16 pt. Arial</a:t>
            </a:r>
            <a:endParaRPr lang="en-US" sz="1400" dirty="0"/>
          </a:p>
        </p:txBody>
      </p:sp>
      <p:sp>
        <p:nvSpPr>
          <p:cNvPr id="13" name="Rectangle 4"/>
          <p:cNvSpPr>
            <a:spLocks noGrp="1" noChangeArrowheads="1"/>
          </p:cNvSpPr>
          <p:nvPr userDrawn="1">
            <p:ph type="body" sz="half" idx="4294967295"/>
          </p:nvPr>
        </p:nvSpPr>
        <p:spPr>
          <a:xfrm>
            <a:off x="4663440" y="1003300"/>
            <a:ext cx="4191000" cy="1365250"/>
          </a:xfrm>
          <a:noFill/>
        </p:spPr>
        <p:txBody>
          <a:bodyPr/>
          <a:lstStyle/>
          <a:p>
            <a:pPr marL="0" indent="0" eaLnBrk="1" hangingPunct="1">
              <a:spcAft>
                <a:spcPts val="300"/>
              </a:spcAf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 Statement = </a:t>
            </a:r>
            <a:br>
              <a:rPr lang="en-US" dirty="0"/>
            </a:br>
            <a:r>
              <a:rPr lang="en-US" dirty="0"/>
              <a:t>20 pt. Arial Bold And Title Case</a:t>
            </a:r>
            <a:endParaRPr lang="en-US" sz="1800" dirty="0"/>
          </a:p>
          <a:p>
            <a:pPr lvl="1" eaLnBrk="1" hangingPunct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 bullet = 18 pt. Arial</a:t>
            </a:r>
            <a:endParaRPr lang="en-US" sz="1600" dirty="0"/>
          </a:p>
          <a:p>
            <a:pPr lvl="2" eaLnBrk="1" hangingPunct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 bullet = 16 pt. Arial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4513263" y="6500813"/>
            <a:ext cx="754062" cy="296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5267325" y="6502400"/>
            <a:ext cx="347663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A8296A-9D2C-4276-A569-1981BFA3DB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187325" y="6502400"/>
            <a:ext cx="4325938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Presentation Title	 </a:t>
            </a:r>
            <a:r>
              <a:rPr lang="en-US" i="1" dirty="0"/>
              <a:t>Insert Legal Copy</a:t>
            </a:r>
          </a:p>
        </p:txBody>
      </p:sp>
    </p:spTree>
    <p:extLst>
      <p:ext uri="{BB962C8B-B14F-4D97-AF65-F5344CB8AC3E}">
        <p14:creationId xmlns:p14="http://schemas.microsoft.com/office/powerpoint/2010/main" val="3008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-Away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26"/>
          <p:cNvSpPr>
            <a:spLocks noGrp="1" noChangeArrowheads="1"/>
          </p:cNvSpPr>
          <p:nvPr userDrawn="1">
            <p:ph type="title" idx="4294967295"/>
          </p:nvPr>
        </p:nvSpPr>
        <p:spPr>
          <a:xfrm>
            <a:off x="285750" y="350838"/>
            <a:ext cx="8532813" cy="612775"/>
          </a:xfrm>
        </p:spPr>
        <p:txBody>
          <a:bodyPr/>
          <a:lstStyle/>
          <a:p>
            <a:pPr eaLnBrk="1" hangingPunct="1"/>
            <a:r>
              <a:rPr lang="en-US" dirty="0"/>
              <a:t>Take-Away Boxes</a:t>
            </a:r>
          </a:p>
        </p:txBody>
      </p:sp>
      <p:sp>
        <p:nvSpPr>
          <p:cNvPr id="8" name="Rectangle 1027"/>
          <p:cNvSpPr>
            <a:spLocks noGrp="1" noChangeArrowheads="1"/>
          </p:cNvSpPr>
          <p:nvPr userDrawn="1">
            <p:ph type="body" idx="4294967295"/>
          </p:nvPr>
        </p:nvSpPr>
        <p:spPr>
          <a:xfrm>
            <a:off x="285750" y="1003300"/>
            <a:ext cx="8532813" cy="2608406"/>
          </a:xfrm>
          <a:noFill/>
        </p:spPr>
        <p:txBody>
          <a:bodyPr/>
          <a:lstStyle/>
          <a:p>
            <a:pPr marL="0" indent="0" eaLnBrk="1" hangingPunct="1">
              <a:spcAft>
                <a:spcPts val="600"/>
              </a:spcAft>
            </a:pPr>
            <a:r>
              <a:rPr lang="en-US" dirty="0"/>
              <a:t>Take-Away Boxes Summarize Text Area Content</a:t>
            </a:r>
          </a:p>
          <a:p>
            <a:pPr marL="0" indent="0" eaLnBrk="1" hangingPunct="1">
              <a:spcAft>
                <a:spcPts val="300"/>
              </a:spcAft>
            </a:pPr>
            <a:r>
              <a:rPr lang="en-US" dirty="0"/>
              <a:t>Guidelines For Take-Away Boxes:</a:t>
            </a:r>
          </a:p>
          <a:p>
            <a:pPr lvl="1" eaLnBrk="1" hangingPunct="1">
              <a:spcAft>
                <a:spcPts val="300"/>
              </a:spcAft>
            </a:pPr>
            <a:r>
              <a:rPr lang="en-US" dirty="0"/>
              <a:t>Two lines at the most</a:t>
            </a:r>
          </a:p>
          <a:p>
            <a:pPr lvl="1" eaLnBrk="1" hangingPunct="1">
              <a:spcAft>
                <a:spcPts val="300"/>
              </a:spcAft>
            </a:pPr>
            <a:r>
              <a:rPr lang="en-US" dirty="0"/>
              <a:t>Separate text box</a:t>
            </a:r>
          </a:p>
          <a:p>
            <a:pPr lvl="1" eaLnBrk="1" hangingPunct="1">
              <a:spcAft>
                <a:spcPts val="300"/>
              </a:spcAft>
            </a:pPr>
            <a:r>
              <a:rPr lang="en-US" dirty="0"/>
              <a:t>Restrict width to single column</a:t>
            </a:r>
          </a:p>
          <a:p>
            <a:pPr lvl="1" eaLnBrk="1" hangingPunct="1">
              <a:spcAft>
                <a:spcPts val="300"/>
              </a:spcAft>
            </a:pPr>
            <a:r>
              <a:rPr lang="en-US" dirty="0"/>
              <a:t>Always snap to the bottom guide</a:t>
            </a:r>
          </a:p>
          <a:p>
            <a:pPr lvl="2" eaLnBrk="1" hangingPunct="1">
              <a:spcAft>
                <a:spcPts val="300"/>
              </a:spcAft>
            </a:pPr>
            <a:r>
              <a:rPr lang="en-US" dirty="0"/>
              <a:t>Select Ctrl + G to turn on guides; when moving the take-away box toward </a:t>
            </a:r>
            <a:br>
              <a:rPr lang="en-US" dirty="0"/>
            </a:br>
            <a:r>
              <a:rPr lang="en-US" dirty="0"/>
              <a:t>the bottom guide it will automatically snap (like a magnet) to the guide</a:t>
            </a:r>
          </a:p>
        </p:txBody>
      </p:sp>
    </p:spTree>
    <p:extLst>
      <p:ext uri="{BB962C8B-B14F-4D97-AF65-F5344CB8AC3E}">
        <p14:creationId xmlns:p14="http://schemas.microsoft.com/office/powerpoint/2010/main" val="53992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1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29A4-240B-466D-A90D-C56DF0E182A4}" type="datetimeFigureOut">
              <a:rPr lang="en-US" smtClean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F41F-3FFF-4971-8096-BE0F60BC04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6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350838"/>
            <a:ext cx="853281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003300"/>
            <a:ext cx="85328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97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0"/>
        </a:spcBef>
        <a:spcAft>
          <a:spcPts val="300"/>
        </a:spcAft>
        <a:buClr>
          <a:schemeClr val="bg1"/>
        </a:buClr>
        <a:buSzPct val="25000"/>
        <a:buFont typeface="Times" pitchFamily="18" charset="0"/>
        <a:buChar char="‏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3038" algn="l" rtl="0" eaLnBrk="0" fontAlgn="base" hangingPunct="0"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+mn-lt"/>
        </a:defRPr>
      </a:lvl2pPr>
      <a:lvl3pPr marL="571500" indent="-114300" algn="l" rtl="0" eaLnBrk="0" fontAlgn="base" hangingPunct="0">
        <a:spcBef>
          <a:spcPct val="0"/>
        </a:spcBef>
        <a:spcAft>
          <a:spcPts val="300"/>
        </a:spcAft>
        <a:buChar char="•"/>
        <a:defRPr sz="1600">
          <a:solidFill>
            <a:schemeClr val="tx1"/>
          </a:solidFill>
          <a:latin typeface="+mn-lt"/>
        </a:defRPr>
      </a:lvl3pPr>
      <a:lvl4pPr marL="858838" indent="-173038" algn="l" rtl="0" eaLnBrk="0" fontAlgn="base" hangingPunct="0">
        <a:spcBef>
          <a:spcPct val="0"/>
        </a:spcBef>
        <a:spcAft>
          <a:spcPts val="300"/>
        </a:spcAft>
        <a:buChar char="–"/>
        <a:defRPr sz="1400">
          <a:solidFill>
            <a:schemeClr val="tx1"/>
          </a:solidFill>
          <a:latin typeface="+mn-lt"/>
        </a:defRPr>
      </a:lvl4pPr>
      <a:lvl5pPr marL="1087438" indent="-114300" algn="l" rtl="0" eaLnBrk="0" fontAlgn="base" hangingPunct="0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5pPr>
      <a:lvl6pPr marL="1544638" indent="-114300" algn="l" rtl="0" fontAlgn="base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001838" indent="-114300" algn="l" rtl="0" fontAlgn="base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2459038" indent="-114300" algn="l" rtl="0" fontAlgn="base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2916238" indent="-114300" algn="l" rtl="0" fontAlgn="base">
        <a:spcBef>
          <a:spcPct val="0"/>
        </a:spcBef>
        <a:spcAft>
          <a:spcPct val="2500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33EF8F-76AD-4C61-84A8-A5E6A18F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68" y="1939039"/>
            <a:ext cx="7949044" cy="330632"/>
          </a:xfrm>
        </p:spPr>
        <p:txBody>
          <a:bodyPr>
            <a:noAutofit/>
          </a:bodyPr>
          <a:lstStyle/>
          <a:p>
            <a:pPr lvl="1" indent="0" algn="ctr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INFO 465</a:t>
            </a:r>
          </a:p>
          <a:p>
            <a:pPr lvl="1" indent="0" algn="ctr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Projects in Information System</a:t>
            </a:r>
          </a:p>
          <a:p>
            <a:pPr lvl="1" indent="0" algn="ctr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CI/CD (or DevOps)</a:t>
            </a:r>
          </a:p>
          <a:p>
            <a:pPr lvl="1" indent="0" algn="ctr">
              <a:buNone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April 24, 2025</a:t>
            </a:r>
          </a:p>
        </p:txBody>
      </p:sp>
    </p:spTree>
    <p:extLst>
      <p:ext uri="{BB962C8B-B14F-4D97-AF65-F5344CB8AC3E}">
        <p14:creationId xmlns:p14="http://schemas.microsoft.com/office/powerpoint/2010/main" val="427443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67EFB-22E4-571B-B85D-155EDA17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A09187-D8D8-C315-098C-B06E264B1BB2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Last example: Security testing (sample)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4E2B1-4227-7044-F0A2-294D5F837B31}"/>
              </a:ext>
            </a:extLst>
          </p:cNvPr>
          <p:cNvSpPr txBox="1"/>
          <p:nvPr/>
        </p:nvSpPr>
        <p:spPr>
          <a:xfrm>
            <a:off x="736601" y="5943596"/>
            <a:ext cx="7635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Error prone, repetitive, time-intensive…..</a:t>
            </a:r>
          </a:p>
          <a:p>
            <a:r>
              <a:rPr lang="en-US" sz="2000" b="1" u="sng" dirty="0"/>
              <a:t>But the business needs to be agile and responsive to change</a:t>
            </a:r>
          </a:p>
        </p:txBody>
      </p:sp>
      <p:pic>
        <p:nvPicPr>
          <p:cNvPr id="6148" name="Picture 4" descr="AI Pentesting vs Automated Penetration Testing">
            <a:extLst>
              <a:ext uri="{FF2B5EF4-FFF2-40B4-BE49-F238E27FC236}">
                <a16:creationId xmlns:a16="http://schemas.microsoft.com/office/drawing/2014/main" id="{B0FD1452-1891-B399-EAA3-C49B3868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4" y="1041929"/>
            <a:ext cx="7978356" cy="477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E8893-0274-0EE9-378C-45FBE0456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D49E670-D6C4-9C1E-86CC-8FD69B8FAEE2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Enter CI/CD (or DevOps)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D97C8-FD2D-8B7E-F31F-D08DCD21FC7C}"/>
              </a:ext>
            </a:extLst>
          </p:cNvPr>
          <p:cNvSpPr txBox="1"/>
          <p:nvPr/>
        </p:nvSpPr>
        <p:spPr>
          <a:xfrm>
            <a:off x="406400" y="863599"/>
            <a:ext cx="7387215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/>
              <a:t>The idea: Automate the steps in the software delivery process. 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Benefits: Enables frequent updates, improves quality</a:t>
            </a:r>
          </a:p>
        </p:txBody>
      </p:sp>
      <p:pic>
        <p:nvPicPr>
          <p:cNvPr id="4100" name="Picture 4" descr="Implementing QA in a CI/CD Pipeline AWS | Parasoft">
            <a:extLst>
              <a:ext uri="{FF2B5EF4-FFF2-40B4-BE49-F238E27FC236}">
                <a16:creationId xmlns:a16="http://schemas.microsoft.com/office/drawing/2014/main" id="{011DC3EF-5BBF-7840-ADAD-86BD38CD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314450"/>
            <a:ext cx="77724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85A08-2A7C-4EEC-F855-99C766AF7F7D}"/>
              </a:ext>
            </a:extLst>
          </p:cNvPr>
          <p:cNvSpPr txBox="1"/>
          <p:nvPr/>
        </p:nvSpPr>
        <p:spPr>
          <a:xfrm>
            <a:off x="127000" y="4798988"/>
            <a:ext cx="88476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CI</a:t>
            </a:r>
            <a:r>
              <a:rPr lang="en-US" sz="2000" dirty="0"/>
              <a:t> – Continuous Integration: Finding out if your code is good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CD </a:t>
            </a:r>
            <a:r>
              <a:rPr lang="en-US" sz="2000" dirty="0"/>
              <a:t>– Continuous Delivery or Continuous Deployment: If your code is code, put it where it needs to be</a:t>
            </a:r>
          </a:p>
          <a:p>
            <a:pPr marL="800100" lvl="1" indent="-34290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Continuous Delivery: Deploy up to the production environment</a:t>
            </a:r>
          </a:p>
          <a:p>
            <a:pPr marL="800100" lvl="1" indent="-34290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Continuous Deployment: Deploy into the production environment 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series of steps in this process is referred to as the </a:t>
            </a:r>
            <a:r>
              <a:rPr lang="en-US" sz="2000" b="1" i="1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6373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31AE0-8C22-74BF-813F-2E381839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A30781-93D9-B824-CCDE-C3F5E54E2B29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Continuous Delivery vs. Deployment</a:t>
            </a:r>
          </a:p>
        </p:txBody>
      </p:sp>
      <p:pic>
        <p:nvPicPr>
          <p:cNvPr id="5122" name="Picture 2" descr="What Is a Production Environment and Why Is It Unique?">
            <a:extLst>
              <a:ext uri="{FF2B5EF4-FFF2-40B4-BE49-F238E27FC236}">
                <a16:creationId xmlns:a16="http://schemas.microsoft.com/office/drawing/2014/main" id="{3D072F12-3D96-4F90-7E40-0BE7EFB7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098024"/>
            <a:ext cx="8246533" cy="43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2BA5EF-8ECF-70DC-EF14-D8F6CBB90198}"/>
              </a:ext>
            </a:extLst>
          </p:cNvPr>
          <p:cNvCxnSpPr>
            <a:cxnSpLocks/>
          </p:cNvCxnSpPr>
          <p:nvPr/>
        </p:nvCxnSpPr>
        <p:spPr bwMode="auto">
          <a:xfrm>
            <a:off x="6527800" y="914400"/>
            <a:ext cx="0" cy="516466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D4EB86-A45E-85CC-10B9-F28CC10FC1BE}"/>
              </a:ext>
            </a:extLst>
          </p:cNvPr>
          <p:cNvSpPr txBox="1"/>
          <p:nvPr/>
        </p:nvSpPr>
        <p:spPr>
          <a:xfrm>
            <a:off x="533401" y="555413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Continuous Delivery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AD1E4E-E268-2577-766A-176B2CD4EEB0}"/>
              </a:ext>
            </a:extLst>
          </p:cNvPr>
          <p:cNvCxnSpPr>
            <a:cxnSpLocks/>
          </p:cNvCxnSpPr>
          <p:nvPr/>
        </p:nvCxnSpPr>
        <p:spPr bwMode="auto">
          <a:xfrm>
            <a:off x="3166533" y="5738798"/>
            <a:ext cx="3217334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B4118-8C9B-5FD3-7CDA-10D54E136BA7}"/>
              </a:ext>
            </a:extLst>
          </p:cNvPr>
          <p:cNvSpPr txBox="1"/>
          <p:nvPr/>
        </p:nvSpPr>
        <p:spPr>
          <a:xfrm>
            <a:off x="533401" y="614679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Continuous Deployment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A5DD0-50B3-3BF2-3052-DB5E5C239A4E}"/>
              </a:ext>
            </a:extLst>
          </p:cNvPr>
          <p:cNvCxnSpPr>
            <a:cxnSpLocks/>
          </p:cNvCxnSpPr>
          <p:nvPr/>
        </p:nvCxnSpPr>
        <p:spPr bwMode="auto">
          <a:xfrm>
            <a:off x="3479801" y="6331465"/>
            <a:ext cx="4114799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9591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Partial list of CI/CD benefits</a:t>
            </a:r>
          </a:p>
        </p:txBody>
      </p:sp>
      <p:pic>
        <p:nvPicPr>
          <p:cNvPr id="7170" name="Picture 2" descr="Automate and Integrate DevOps with Powerful CI/CD Services">
            <a:extLst>
              <a:ext uri="{FF2B5EF4-FFF2-40B4-BE49-F238E27FC236}">
                <a16:creationId xmlns:a16="http://schemas.microsoft.com/office/drawing/2014/main" id="{664E9E0E-98CF-143B-FEBA-1234B0E1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9" y="1122581"/>
            <a:ext cx="8449733" cy="515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dvantages and disadvantages of CI/CD pipeline implementation | by Karthik  Seenuvasan | DevOps.dev">
            <a:extLst>
              <a:ext uri="{FF2B5EF4-FFF2-40B4-BE49-F238E27FC236}">
                <a16:creationId xmlns:a16="http://schemas.microsoft.com/office/drawing/2014/main" id="{4E459E84-46DE-2DB9-7581-1FD55014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3" y="807510"/>
            <a:ext cx="7476067" cy="51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Implementing CI/CD: Tools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0DE0B-3993-9FA3-AC6E-51949E741219}"/>
              </a:ext>
            </a:extLst>
          </p:cNvPr>
          <p:cNvSpPr/>
          <p:nvPr/>
        </p:nvSpPr>
        <p:spPr bwMode="auto">
          <a:xfrm>
            <a:off x="1955800" y="1591733"/>
            <a:ext cx="2040468" cy="1159934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lIns="0" rIns="0" rtlCol="0" anchor="ctr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buClr>
                <a:schemeClr val="bg1"/>
              </a:buClr>
              <a:buSzPct val="25000"/>
              <a:buFont typeface="Times" pitchFamily="18" charset="0"/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6FBB5-81B9-D299-D164-02B6A7537BBC}"/>
              </a:ext>
            </a:extLst>
          </p:cNvPr>
          <p:cNvSpPr txBox="1"/>
          <p:nvPr/>
        </p:nvSpPr>
        <p:spPr>
          <a:xfrm>
            <a:off x="1913470" y="5909736"/>
            <a:ext cx="52311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Notice GitHub’s place</a:t>
            </a:r>
          </a:p>
          <a:p>
            <a:r>
              <a:rPr lang="en-US" sz="2000" b="1" dirty="0"/>
              <a:t>We will be doing an assignment in GitLab</a:t>
            </a:r>
          </a:p>
        </p:txBody>
      </p:sp>
    </p:spTree>
    <p:extLst>
      <p:ext uri="{BB962C8B-B14F-4D97-AF65-F5344CB8AC3E}">
        <p14:creationId xmlns:p14="http://schemas.microsoft.com/office/powerpoint/2010/main" val="72464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What is GitLab?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3C042-3FFF-0F39-C137-3ADE75A9CD7C}"/>
              </a:ext>
            </a:extLst>
          </p:cNvPr>
          <p:cNvSpPr txBox="1"/>
          <p:nvPr/>
        </p:nvSpPr>
        <p:spPr>
          <a:xfrm>
            <a:off x="186267" y="1041400"/>
            <a:ext cx="8957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GitLab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web-based application  which automates the CI/CD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provides a suite of tools for version control, continuous integration and continuous delivery (CI/CD), and security testing. </a:t>
            </a:r>
          </a:p>
        </p:txBody>
      </p:sp>
      <p:pic>
        <p:nvPicPr>
          <p:cNvPr id="12290" name="Picture 2" descr="Exploring GitLab Runners: Types and Practical Implementation with AWS | by  @Harsh | Medium">
            <a:extLst>
              <a:ext uri="{FF2B5EF4-FFF2-40B4-BE49-F238E27FC236}">
                <a16:creationId xmlns:a16="http://schemas.microsoft.com/office/drawing/2014/main" id="{3110FA6D-C273-A678-CC5B-4EC4C8A9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6" y="2961128"/>
            <a:ext cx="6993467" cy="32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Git vs. GitHub vs. GitLab	</a:t>
            </a:r>
          </a:p>
        </p:txBody>
      </p:sp>
      <p:pic>
        <p:nvPicPr>
          <p:cNvPr id="13314" name="Picture 2" descr="GitHub vs GitLab: Which is Better in 2024? | by Lena Charles | Level Up  Coding">
            <a:extLst>
              <a:ext uri="{FF2B5EF4-FFF2-40B4-BE49-F238E27FC236}">
                <a16:creationId xmlns:a16="http://schemas.microsoft.com/office/drawing/2014/main" id="{519F4A98-2F0F-FBFE-6C93-09939544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4" y="863600"/>
            <a:ext cx="4213950" cy="537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E3D38-244B-8FF6-602E-4D2B69139E18}"/>
              </a:ext>
            </a:extLst>
          </p:cNvPr>
          <p:cNvSpPr txBox="1"/>
          <p:nvPr/>
        </p:nvSpPr>
        <p:spPr>
          <a:xfrm>
            <a:off x="4546600" y="2274494"/>
            <a:ext cx="441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Git:</a:t>
            </a:r>
            <a:r>
              <a:rPr lang="en-US" sz="2000" dirty="0"/>
              <a:t> A distributed version control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GitHub:</a:t>
            </a:r>
            <a:r>
              <a:rPr lang="en-US" sz="2000" dirty="0"/>
              <a:t> Collaboration and the sharing of Git Repositories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GitLab</a:t>
            </a:r>
            <a:r>
              <a:rPr lang="en-US" sz="2000" dirty="0"/>
              <a:t>: A DevOps platform combining Git repository management and CI/CD pipelines.</a:t>
            </a:r>
          </a:p>
        </p:txBody>
      </p:sp>
    </p:spTree>
    <p:extLst>
      <p:ext uri="{BB962C8B-B14F-4D97-AF65-F5344CB8AC3E}">
        <p14:creationId xmlns:p14="http://schemas.microsoft.com/office/powerpoint/2010/main" val="212610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F980-0184-93C6-C860-7E8B48C56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D9899A-928C-E320-CF17-EC94C3C26442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GitLab’s Pipeline structure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E3ED9-F495-5CA2-B331-6DA7F0836260}"/>
              </a:ext>
            </a:extLst>
          </p:cNvPr>
          <p:cNvSpPr txBox="1"/>
          <p:nvPr/>
        </p:nvSpPr>
        <p:spPr>
          <a:xfrm>
            <a:off x="160866" y="905934"/>
            <a:ext cx="8763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60"/>
              </a:spcBef>
            </a:pPr>
            <a:r>
              <a:rPr lang="en-US" sz="1600" b="1" dirty="0"/>
              <a:t>Pipeline:</a:t>
            </a:r>
            <a:r>
              <a:rPr lang="en-US" sz="1600" dirty="0"/>
              <a:t> The overarching process that runs a series of </a:t>
            </a:r>
            <a:r>
              <a:rPr lang="en-US" sz="1600" b="1" dirty="0"/>
              <a:t>stages</a:t>
            </a:r>
            <a:r>
              <a:rPr lang="en-US" sz="1600" dirty="0"/>
              <a:t> to build, test, deploy, or otherwise manage your code.</a:t>
            </a:r>
          </a:p>
          <a:p>
            <a:pPr>
              <a:spcBef>
                <a:spcPts val="360"/>
              </a:spcBef>
            </a:pPr>
            <a:endParaRPr lang="en-US" sz="1600" dirty="0"/>
          </a:p>
          <a:p>
            <a:pPr>
              <a:spcBef>
                <a:spcPts val="360"/>
              </a:spcBef>
            </a:pPr>
            <a:r>
              <a:rPr lang="en-US" sz="1600" b="1" dirty="0"/>
              <a:t>Stages: </a:t>
            </a:r>
            <a:r>
              <a:rPr lang="en-US" sz="1600" dirty="0"/>
              <a:t>The phases of your CI/CD process.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Stages are executed sequentially, meaning one stage must complete before the next one begins.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Common stages include:</a:t>
            </a:r>
          </a:p>
          <a:p>
            <a:pPr marL="800100" lvl="1" indent="-3429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build: Compiling or assembling the code into an executable form.</a:t>
            </a:r>
          </a:p>
          <a:p>
            <a:pPr marL="800100" lvl="1" indent="-3429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test: Running tests to ensure the code works as expected.</a:t>
            </a:r>
          </a:p>
          <a:p>
            <a:pPr marL="800100" lvl="1" indent="-3429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deploy: Deploying the code to a staging or production environment.</a:t>
            </a:r>
          </a:p>
          <a:p>
            <a:pPr>
              <a:spcBef>
                <a:spcPts val="360"/>
              </a:spcBef>
            </a:pPr>
            <a:r>
              <a:rPr lang="en-US" sz="1600" b="1" dirty="0"/>
              <a:t>Jobs:</a:t>
            </a:r>
            <a:r>
              <a:rPr lang="en-US" sz="1600" dirty="0"/>
              <a:t> Stages have one or more jobs, which define the commands to run.  Jobs can have:</a:t>
            </a:r>
            <a:endParaRPr lang="en-US" sz="1600" b="1" dirty="0"/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Scripts: The commands executed by the job.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Artifacts: Files created by the job that can be passed to subsequent jobs or downloaded. 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Dependencies: Jobs can depend on artifacts from previous jobs.</a:t>
            </a:r>
          </a:p>
          <a:p>
            <a:pPr>
              <a:spcBef>
                <a:spcPts val="360"/>
              </a:spcBef>
            </a:pPr>
            <a:r>
              <a:rPr lang="en-US" sz="1600" b="1" dirty="0"/>
              <a:t>Workflow: </a:t>
            </a:r>
            <a:r>
              <a:rPr lang="en-US" sz="1600" dirty="0"/>
              <a:t>Defined in your project’s </a:t>
            </a:r>
            <a:r>
              <a:rPr lang="en-US" sz="1600" b="1" dirty="0"/>
              <a:t>.</a:t>
            </a:r>
            <a:r>
              <a:rPr lang="en-US" sz="1600" b="1" dirty="0" err="1"/>
              <a:t>gitlab-ci.yml</a:t>
            </a:r>
            <a:r>
              <a:rPr lang="en-US" sz="1600" b="1" dirty="0"/>
              <a:t> file</a:t>
            </a:r>
            <a:r>
              <a:rPr lang="en-US" sz="1600" dirty="0"/>
              <a:t>.  The .</a:t>
            </a:r>
            <a:r>
              <a:rPr lang="en-US" sz="1600" dirty="0" err="1"/>
              <a:t>yml</a:t>
            </a:r>
            <a:r>
              <a:rPr lang="en-US" sz="1600" dirty="0"/>
              <a:t> file specifies: </a:t>
            </a:r>
            <a:endParaRPr lang="en-US" sz="1600" b="1" dirty="0"/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The name of each stage.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The jobs within each stage, including the commands they should execute.</a:t>
            </a:r>
          </a:p>
          <a:p>
            <a:pPr marL="342900" indent="-342900">
              <a:spcBef>
                <a:spcPts val="360"/>
              </a:spcBef>
              <a:buFont typeface="+mj-lt"/>
              <a:buAutoNum type="arabicPeriod"/>
            </a:pPr>
            <a:r>
              <a:rPr lang="en-US" sz="1600" dirty="0"/>
              <a:t>Any rules or conditions for when jobs should run (like branches or tags to match).</a:t>
            </a:r>
          </a:p>
        </p:txBody>
      </p:sp>
    </p:spTree>
    <p:extLst>
      <p:ext uri="{BB962C8B-B14F-4D97-AF65-F5344CB8AC3E}">
        <p14:creationId xmlns:p14="http://schemas.microsoft.com/office/powerpoint/2010/main" val="21726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Example Pugh Matrix	</a:t>
            </a:r>
          </a:p>
        </p:txBody>
      </p:sp>
      <p:pic>
        <p:nvPicPr>
          <p:cNvPr id="5122" name="Picture 2" descr="Closing the Gap - Project Requirements, RFPs, Vendor Proposals">
            <a:extLst>
              <a:ext uri="{FF2B5EF4-FFF2-40B4-BE49-F238E27FC236}">
                <a16:creationId xmlns:a16="http://schemas.microsoft.com/office/drawing/2014/main" id="{870782AD-BA60-D929-B1C6-A7824E1B7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6" y="1214139"/>
            <a:ext cx="8728083" cy="400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0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RFP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098E-AB12-4247-89F2-A63A01FB53B8}"/>
              </a:ext>
            </a:extLst>
          </p:cNvPr>
          <p:cNvSpPr txBox="1"/>
          <p:nvPr/>
        </p:nvSpPr>
        <p:spPr>
          <a:xfrm>
            <a:off x="285750" y="912386"/>
            <a:ext cx="84264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RFP is really a requirements analysis document.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Your task: For April 10th – create a RFP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Individual assignment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Pick a case </a:t>
            </a:r>
            <a:r>
              <a:rPr lang="en-US" sz="2400" u="sng" dirty="0"/>
              <a:t>other than</a:t>
            </a:r>
            <a:r>
              <a:rPr lang="en-US" sz="2400" dirty="0"/>
              <a:t> the one your chose for your sprints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Create an RFP for that case, following the guidelines posted on the canvas.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Includes identifying potential suppliers.</a:t>
            </a:r>
          </a:p>
        </p:txBody>
      </p:sp>
    </p:spTree>
    <p:extLst>
      <p:ext uri="{BB962C8B-B14F-4D97-AF65-F5344CB8AC3E}">
        <p14:creationId xmlns:p14="http://schemas.microsoft.com/office/powerpoint/2010/main" val="372866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25BC-3D4C-4E90-A207-0D3DCAE8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covering CI/CD (or DevOps)</a:t>
            </a:r>
          </a:p>
        </p:txBody>
      </p:sp>
      <p:pic>
        <p:nvPicPr>
          <p:cNvPr id="9218" name="Picture 2" descr="Demand for DevOps Skills is Accelerating">
            <a:extLst>
              <a:ext uri="{FF2B5EF4-FFF2-40B4-BE49-F238E27FC236}">
                <a16:creationId xmlns:a16="http://schemas.microsoft.com/office/drawing/2014/main" id="{A9DB9193-2E60-F625-F1A6-72812633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2" y="1253067"/>
            <a:ext cx="8500533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6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B755C-ADE3-92E1-EF5F-61E738DA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9F77-499D-E906-65AB-3F85C76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my career “highlights”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6182-062C-9AF5-B572-818AC610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54" y="1089984"/>
            <a:ext cx="5445021" cy="4656060"/>
          </a:xfrm>
        </p:spPr>
        <p:txBody>
          <a:bodyPr>
            <a:normAutofit fontScale="92500"/>
          </a:bodyPr>
          <a:lstStyle/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A critical security patch brings all Windows servers down.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The new proxy server cannot keep up with network demand, disrupting sales.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Hardware failure within the server for a key application during peak sales time.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Firmware upgrade takes all network storage offline.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A new storage array take down our mainframe computer, critical for customer service operations, for nearly 24 hours.</a:t>
            </a:r>
          </a:p>
          <a:p>
            <a:pPr marL="342900" indent="-342900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200" b="0" dirty="0"/>
              <a:t>An undetected bug in a new software program disrupts our ability to ship product to customers. 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The Dumpster Fire Episode (Ep.52) | Blister">
            <a:extLst>
              <a:ext uri="{FF2B5EF4-FFF2-40B4-BE49-F238E27FC236}">
                <a16:creationId xmlns:a16="http://schemas.microsoft.com/office/drawing/2014/main" id="{5803787E-705E-2E58-4B6D-99C8C502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10" y="1248770"/>
            <a:ext cx="3227275" cy="342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5555D-F604-C860-B395-24CC537BBA5C}"/>
              </a:ext>
            </a:extLst>
          </p:cNvPr>
          <p:cNvSpPr txBox="1"/>
          <p:nvPr/>
        </p:nvSpPr>
        <p:spPr>
          <a:xfrm>
            <a:off x="1994200" y="6098541"/>
            <a:ext cx="509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of these started with a change </a:t>
            </a:r>
          </a:p>
        </p:txBody>
      </p:sp>
    </p:spTree>
    <p:extLst>
      <p:ext uri="{BB962C8B-B14F-4D97-AF65-F5344CB8AC3E}">
        <p14:creationId xmlns:p14="http://schemas.microsoft.com/office/powerpoint/2010/main" val="263511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Enter change control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724D13-1AC9-40DF-D37A-1BAF89C20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79" y="1041212"/>
            <a:ext cx="7432912" cy="425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C9713D-92C8-DD4F-17D7-882A5E331145}"/>
              </a:ext>
            </a:extLst>
          </p:cNvPr>
          <p:cNvSpPr txBox="1"/>
          <p:nvPr/>
        </p:nvSpPr>
        <p:spPr>
          <a:xfrm>
            <a:off x="79023" y="5520262"/>
            <a:ext cx="8884356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"/>
              </a:spcBef>
            </a:pPr>
            <a:r>
              <a:rPr lang="en-US" sz="2000" dirty="0"/>
              <a:t>Change is the enemy of technology stability.</a:t>
            </a:r>
          </a:p>
          <a:p>
            <a:pPr>
              <a:spcBef>
                <a:spcPts val="240"/>
              </a:spcBef>
            </a:pPr>
            <a:r>
              <a:rPr lang="en-US" sz="2000" b="1" dirty="0"/>
              <a:t>Change control</a:t>
            </a:r>
            <a:r>
              <a:rPr lang="en-US" sz="2000" dirty="0"/>
              <a:t> in technology ensures stability by systematically managing and reviewing modifications to systems, preventing unintended disruptions and maintaining reliability.</a:t>
            </a:r>
          </a:p>
        </p:txBody>
      </p:sp>
    </p:spTree>
    <p:extLst>
      <p:ext uri="{BB962C8B-B14F-4D97-AF65-F5344CB8AC3E}">
        <p14:creationId xmlns:p14="http://schemas.microsoft.com/office/powerpoint/2010/main" val="13073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of GE's Change Acceleration Process (CAP) | Agility Science">
            <a:extLst>
              <a:ext uri="{FF2B5EF4-FFF2-40B4-BE49-F238E27FC236}">
                <a16:creationId xmlns:a16="http://schemas.microsoft.com/office/drawing/2014/main" id="{C17B66F1-B945-CF59-9A2C-26A945D1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14" y="2492706"/>
            <a:ext cx="5542842" cy="377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Career: eCommerce stability (last one)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019F1-2778-8DF1-9B26-11784468D1EC}"/>
              </a:ext>
            </a:extLst>
          </p:cNvPr>
          <p:cNvSpPr txBox="1"/>
          <p:nvPr/>
        </p:nvSpPr>
        <p:spPr>
          <a:xfrm>
            <a:off x="248354" y="936977"/>
            <a:ext cx="8777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b="1" dirty="0"/>
              <a:t>Context:</a:t>
            </a:r>
            <a:r>
              <a:rPr lang="en-US" sz="1800" dirty="0"/>
              <a:t> Promoted to CTO at GE Insurance (now Genworth)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#1 problem: </a:t>
            </a:r>
            <a:r>
              <a:rPr lang="en-US" sz="1800" dirty="0"/>
              <a:t>(per boss) Web site availability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Solution:</a:t>
            </a:r>
            <a:r>
              <a:rPr lang="en-US" sz="1800" dirty="0"/>
              <a:t> Monthly deployment, formal change control (from ”whenever” and ”launch and learn”))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A cultural issue rather than a technical one.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71A1E-DA84-3804-D088-9C5BB3744E0B}"/>
              </a:ext>
            </a:extLst>
          </p:cNvPr>
          <p:cNvSpPr txBox="1"/>
          <p:nvPr/>
        </p:nvSpPr>
        <p:spPr>
          <a:xfrm>
            <a:off x="1738490" y="6304846"/>
            <a:ext cx="560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GE’s change model: Which I ignored </a:t>
            </a:r>
          </a:p>
        </p:txBody>
      </p:sp>
    </p:spTree>
    <p:extLst>
      <p:ext uri="{BB962C8B-B14F-4D97-AF65-F5344CB8AC3E}">
        <p14:creationId xmlns:p14="http://schemas.microsoft.com/office/powerpoint/2010/main" val="115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The tension: Need for change vs. stability</a:t>
            </a:r>
          </a:p>
        </p:txBody>
      </p:sp>
      <p:pic>
        <p:nvPicPr>
          <p:cNvPr id="2050" name="Picture 2" descr="Why Resistance to Change Isn't Always Bad​">
            <a:extLst>
              <a:ext uri="{FF2B5EF4-FFF2-40B4-BE49-F238E27FC236}">
                <a16:creationId xmlns:a16="http://schemas.microsoft.com/office/drawing/2014/main" id="{93AA9534-353B-E1D4-6303-AB20F321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92903"/>
            <a:ext cx="76200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F974CE-CEF2-BDCF-60B2-54639430E15D}"/>
              </a:ext>
            </a:extLst>
          </p:cNvPr>
          <p:cNvSpPr txBox="1"/>
          <p:nvPr/>
        </p:nvSpPr>
        <p:spPr>
          <a:xfrm>
            <a:off x="211668" y="5613400"/>
            <a:ext cx="8720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There is an inherent conflict between availability (which likes stability, minimal changes) and agility (which needs rapid change)</a:t>
            </a:r>
          </a:p>
        </p:txBody>
      </p:sp>
    </p:spTree>
    <p:extLst>
      <p:ext uri="{BB962C8B-B14F-4D97-AF65-F5344CB8AC3E}">
        <p14:creationId xmlns:p14="http://schemas.microsoft.com/office/powerpoint/2010/main" val="29599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Why do changes impact availability?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2FEDD-8DFD-B432-8951-FBA7FA94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3" y="1157650"/>
            <a:ext cx="6788150" cy="3084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DB021-B9B3-5FD1-3802-1751B2CC4ADA}"/>
              </a:ext>
            </a:extLst>
          </p:cNvPr>
          <p:cNvSpPr txBox="1"/>
          <p:nvPr/>
        </p:nvSpPr>
        <p:spPr>
          <a:xfrm>
            <a:off x="313266" y="948265"/>
            <a:ext cx="5674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Major steps in the software delivery life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8F6C6-0BB2-B03E-AE29-1D4A7B83CE0C}"/>
              </a:ext>
            </a:extLst>
          </p:cNvPr>
          <p:cNvSpPr txBox="1"/>
          <p:nvPr/>
        </p:nvSpPr>
        <p:spPr>
          <a:xfrm>
            <a:off x="67729" y="4123266"/>
            <a:ext cx="8957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So, what is the problem with this process?  Well, the steps are….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u="sng" dirty="0"/>
              <a:t>Error prone:</a:t>
            </a:r>
            <a:r>
              <a:rPr lang="en-US" sz="1600" dirty="0"/>
              <a:t> Susceptible to misconfigurations, steps applied in the wrong order, and data entry mistakes. For instance, failing to configure environment variables correctly could result in application crashes after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u="sng" dirty="0"/>
              <a:t>Lend themselves to miscommunications &amp; inconsistencies:</a:t>
            </a:r>
            <a:r>
              <a:rPr lang="en-US" sz="1600" dirty="0"/>
              <a:t> Leads to confusion about the build’s readiness. Imagine if one team member assumes a test passed because of unclear documentation, but another finds critical errors in the same test..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u="sng" dirty="0"/>
              <a:t>They take more time than expected:</a:t>
            </a:r>
            <a:r>
              <a:rPr lang="en-US" sz="1600" dirty="0"/>
              <a:t> (e.g. Hofstadter's law: It always takes longer than expected, even when considering Hofstadter's law)</a:t>
            </a:r>
          </a:p>
        </p:txBody>
      </p:sp>
    </p:spTree>
    <p:extLst>
      <p:ext uri="{BB962C8B-B14F-4D97-AF65-F5344CB8AC3E}">
        <p14:creationId xmlns:p14="http://schemas.microsoft.com/office/powerpoint/2010/main" val="49632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Example: Deploying .js app with React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9D1AA-9479-8B38-A2D5-EDD5F5B6D1CD}"/>
              </a:ext>
            </a:extLst>
          </p:cNvPr>
          <p:cNvSpPr txBox="1"/>
          <p:nvPr/>
        </p:nvSpPr>
        <p:spPr>
          <a:xfrm>
            <a:off x="307975" y="990600"/>
            <a:ext cx="843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Packaging:</a:t>
            </a:r>
            <a:r>
              <a:rPr lang="en-US" dirty="0"/>
              <a:t>  Prepare the application</a:t>
            </a:r>
            <a:endParaRPr lang="en-US" u="sng" dirty="0"/>
          </a:p>
          <a:p>
            <a:r>
              <a:rPr lang="en-US" dirty="0"/>
              <a:t>Frontend (React):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your React project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npm install to ensure all dependencies are installed.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the React app with npm run build. This creates a build folder with production-ready static files.</a:t>
            </a:r>
          </a:p>
          <a:p>
            <a:r>
              <a:rPr lang="en-US" dirty="0"/>
              <a:t>Backend (Node.js/Express):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all dependencies are installed with npm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environment variables to support the application</a:t>
            </a:r>
          </a:p>
          <a:p>
            <a:r>
              <a:rPr lang="en-US" u="sng" dirty="0"/>
              <a:t>Deploying:</a:t>
            </a:r>
            <a:r>
              <a:rPr lang="en-US" dirty="0"/>
              <a:t> - front end using 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bucket: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bucket to public for static website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static website hosting in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your build folder contents to this bucket: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Additional steps for instance setup, MySQL set up, domain and DNS administration.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8D02E-EDB9-026F-6BE6-D0923948C4CB}"/>
              </a:ext>
            </a:extLst>
          </p:cNvPr>
          <p:cNvSpPr txBox="1"/>
          <p:nvPr/>
        </p:nvSpPr>
        <p:spPr>
          <a:xfrm>
            <a:off x="1964268" y="6087533"/>
            <a:ext cx="5134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Error prone, repetitive, time-intensive…..</a:t>
            </a:r>
          </a:p>
        </p:txBody>
      </p:sp>
    </p:spTree>
    <p:extLst>
      <p:ext uri="{BB962C8B-B14F-4D97-AF65-F5344CB8AC3E}">
        <p14:creationId xmlns:p14="http://schemas.microsoft.com/office/powerpoint/2010/main" val="300192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4F0D-23BE-768C-AD7D-65C348519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96183C-817B-4A81-FC2A-22CA771532A6}"/>
              </a:ext>
            </a:extLst>
          </p:cNvPr>
          <p:cNvSpPr txBox="1">
            <a:spLocks/>
          </p:cNvSpPr>
          <p:nvPr/>
        </p:nvSpPr>
        <p:spPr>
          <a:xfrm>
            <a:off x="285750" y="350838"/>
            <a:ext cx="8532813" cy="6127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/>
              <a:t>Example: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6C340-502A-1D20-DEB4-DC3754254592}"/>
              </a:ext>
            </a:extLst>
          </p:cNvPr>
          <p:cNvSpPr txBox="1"/>
          <p:nvPr/>
        </p:nvSpPr>
        <p:spPr>
          <a:xfrm>
            <a:off x="1964268" y="6087533"/>
            <a:ext cx="5134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Error prone, repetitive, time-intensive…..</a:t>
            </a:r>
          </a:p>
        </p:txBody>
      </p:sp>
      <p:pic>
        <p:nvPicPr>
          <p:cNvPr id="3074" name="Picture 2" descr="Explore Software Testing Types - AgileTest">
            <a:extLst>
              <a:ext uri="{FF2B5EF4-FFF2-40B4-BE49-F238E27FC236}">
                <a16:creationId xmlns:a16="http://schemas.microsoft.com/office/drawing/2014/main" id="{D8EDC9AA-5E59-B04B-C14A-779E75C4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24736"/>
            <a:ext cx="8017933" cy="461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4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070811_Board_of_Directors_IR">
  <a:themeElements>
    <a:clrScheme name="050208_White Resource 2">
      <a:dk1>
        <a:srgbClr val="000000"/>
      </a:dk1>
      <a:lt1>
        <a:srgbClr val="FFFFFF"/>
      </a:lt1>
      <a:dk2>
        <a:srgbClr val="3876BA"/>
      </a:dk2>
      <a:lt2>
        <a:srgbClr val="C4D3E0"/>
      </a:lt2>
      <a:accent1>
        <a:srgbClr val="3876BA"/>
      </a:accent1>
      <a:accent2>
        <a:srgbClr val="75A400"/>
      </a:accent2>
      <a:accent3>
        <a:srgbClr val="FFFFFF"/>
      </a:accent3>
      <a:accent4>
        <a:srgbClr val="000000"/>
      </a:accent4>
      <a:accent5>
        <a:srgbClr val="AEBDD9"/>
      </a:accent5>
      <a:accent6>
        <a:srgbClr val="699400"/>
      </a:accent6>
      <a:hlink>
        <a:srgbClr val="EC8100"/>
      </a:hlink>
      <a:folHlink>
        <a:srgbClr val="733480"/>
      </a:folHlink>
    </a:clrScheme>
    <a:fontScheme name="050208_White Resour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lIns="0" rIns="0">
        <a:spAutoFit/>
      </a:bodyPr>
      <a:lstStyle>
        <a:defPPr>
          <a:spcBef>
            <a:spcPct val="0"/>
          </a:spcBef>
          <a:spcAft>
            <a:spcPts val="300"/>
          </a:spcAft>
          <a:buClr>
            <a:schemeClr val="bg1"/>
          </a:buClr>
          <a:buSzPct val="25000"/>
          <a:buFont typeface="Times" pitchFamily="18" charset="0"/>
          <a:buNone/>
          <a:defRPr sz="2000"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50208_White Resource 1">
        <a:dk1>
          <a:srgbClr val="C4D3E0"/>
        </a:dk1>
        <a:lt1>
          <a:srgbClr val="FFFFFF"/>
        </a:lt1>
        <a:dk2>
          <a:srgbClr val="002454"/>
        </a:dk2>
        <a:lt2>
          <a:srgbClr val="F0AA24"/>
        </a:lt2>
        <a:accent1>
          <a:srgbClr val="3876BA"/>
        </a:accent1>
        <a:accent2>
          <a:srgbClr val="75A400"/>
        </a:accent2>
        <a:accent3>
          <a:srgbClr val="AAACB3"/>
        </a:accent3>
        <a:accent4>
          <a:srgbClr val="DADADA"/>
        </a:accent4>
        <a:accent5>
          <a:srgbClr val="AEBDD9"/>
        </a:accent5>
        <a:accent6>
          <a:srgbClr val="699400"/>
        </a:accent6>
        <a:hlink>
          <a:srgbClr val="EC8100"/>
        </a:hlink>
        <a:folHlink>
          <a:srgbClr val="7334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0208_White Resource 2">
        <a:dk1>
          <a:srgbClr val="000000"/>
        </a:dk1>
        <a:lt1>
          <a:srgbClr val="FFFFFF"/>
        </a:lt1>
        <a:dk2>
          <a:srgbClr val="3876BA"/>
        </a:dk2>
        <a:lt2>
          <a:srgbClr val="C4D3E0"/>
        </a:lt2>
        <a:accent1>
          <a:srgbClr val="3876BA"/>
        </a:accent1>
        <a:accent2>
          <a:srgbClr val="75A400"/>
        </a:accent2>
        <a:accent3>
          <a:srgbClr val="FFFFFF"/>
        </a:accent3>
        <a:accent4>
          <a:srgbClr val="000000"/>
        </a:accent4>
        <a:accent5>
          <a:srgbClr val="AEBDD9"/>
        </a:accent5>
        <a:accent6>
          <a:srgbClr val="699400"/>
        </a:accent6>
        <a:hlink>
          <a:srgbClr val="EC8100"/>
        </a:hlink>
        <a:folHlink>
          <a:srgbClr val="7334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808080"/>
    </a:dk1>
    <a:lt1>
      <a:srgbClr val="B2B3B5"/>
    </a:lt1>
    <a:dk2>
      <a:srgbClr val="008290"/>
    </a:dk2>
    <a:lt2>
      <a:srgbClr val="B3BC00"/>
    </a:lt2>
    <a:accent1>
      <a:srgbClr val="40959F"/>
    </a:accent1>
    <a:accent2>
      <a:srgbClr val="682F73"/>
    </a:accent2>
    <a:accent3>
      <a:srgbClr val="AAC1C6"/>
    </a:accent3>
    <a:accent4>
      <a:srgbClr val="97989A"/>
    </a:accent4>
    <a:accent5>
      <a:srgbClr val="AFC8CD"/>
    </a:accent5>
    <a:accent6>
      <a:srgbClr val="5E2A68"/>
    </a:accent6>
    <a:hlink>
      <a:srgbClr val="005C97"/>
    </a:hlink>
    <a:folHlink>
      <a:srgbClr val="DCEAF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050208_White Resource</Template>
  <TotalTime>27152</TotalTime>
  <Words>1046</Words>
  <Application>Microsoft Macintosh PowerPoint</Application>
  <PresentationFormat>On-screen Show (4:3)</PresentationFormat>
  <Paragraphs>115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Courier New</vt:lpstr>
      <vt:lpstr>Times</vt:lpstr>
      <vt:lpstr>1_070811_Board_of_Directors_IR</vt:lpstr>
      <vt:lpstr>PowerPoint Presentation</vt:lpstr>
      <vt:lpstr>Why are we covering CI/CD (or DevOps)</vt:lpstr>
      <vt:lpstr>Some of my career “highlights”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Genworth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Genworth</dc:creator>
  <cp:lastModifiedBy>Microsoft Office User</cp:lastModifiedBy>
  <cp:revision>648</cp:revision>
  <cp:lastPrinted>2014-02-03T20:50:52Z</cp:lastPrinted>
  <dcterms:created xsi:type="dcterms:W3CDTF">2009-04-02T18:16:34Z</dcterms:created>
  <dcterms:modified xsi:type="dcterms:W3CDTF">2024-12-18T18:55:33Z</dcterms:modified>
</cp:coreProperties>
</file>