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74" r:id="rId3"/>
    <p:sldId id="393" r:id="rId4"/>
    <p:sldId id="395" r:id="rId5"/>
    <p:sldId id="328" r:id="rId6"/>
    <p:sldId id="319" r:id="rId7"/>
    <p:sldId id="365" r:id="rId8"/>
    <p:sldId id="383" r:id="rId9"/>
    <p:sldId id="400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F47F31-1BB1-4980-9E85-CEA95424AE44}">
          <p14:sldIdLst>
            <p14:sldId id="374"/>
            <p14:sldId id="393"/>
            <p14:sldId id="395"/>
            <p14:sldId id="328"/>
            <p14:sldId id="319"/>
            <p14:sldId id="365"/>
            <p14:sldId id="383"/>
            <p14:sldId id="400"/>
          </p14:sldIdLst>
        </p14:section>
        <p14:section name="无标题节" id="{9649F70E-2C4F-48C1-96B0-E9E3FC7AC6A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DD7"/>
    <a:srgbClr val="385424"/>
    <a:srgbClr val="CBDAC7"/>
    <a:srgbClr val="EAEEDD"/>
    <a:srgbClr val="D3DCBA"/>
    <a:srgbClr val="C8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66"/>
      </p:cViewPr>
      <p:guideLst>
        <p:guide orient="horz" pos="2090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4AC4-3F26-48FF-BE28-14B57D71E1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18260" y="1418590"/>
            <a:ext cx="9239885" cy="1205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利剑护蕾</a:t>
            </a:r>
            <a:r>
              <a:rPr lang="en-US" altLang="zh-CN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</a:t>
            </a:r>
            <a:r>
              <a:rPr lang="zh-CN" altLang="en-US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雷霆行动</a:t>
            </a:r>
            <a:r>
              <a:rPr lang="en-US" altLang="zh-CN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</a:t>
            </a:r>
            <a:r>
              <a:rPr lang="zh-CN" altLang="en-US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预防性侵</a:t>
            </a:r>
            <a:r>
              <a:rPr lang="en-US" altLang="zh-CN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endParaRPr lang="zh-CN" altLang="en-US" sz="4800" b="1" dirty="0" smtClean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1315" y="155575"/>
            <a:ext cx="6626225" cy="1456055"/>
          </a:xfrm>
        </p:spPr>
        <p:txBody>
          <a:bodyPr>
            <a:noAutofit/>
          </a:bodyPr>
          <a:p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晨荷小学家长会</a:t>
            </a:r>
            <a:endParaRPr lang="zh-CN" altLang="en-US" sz="66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0845" y="2724150"/>
            <a:ext cx="116058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en-US" altLang="zh-CN" sz="3600" b="1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3600" b="1">
                <a:latin typeface="Calibri" panose="020F0502020204030204" charset="0"/>
                <a:ea typeface="宋体" panose="02010600030101010101" pitchFamily="2" charset="-122"/>
              </a:rPr>
              <a:t>教育孩子不允许他人触碰隐私部位，对于不当或不舒服的身体接触，要勇敢说不。如遇侵犯，及时告知老师、家长，寻求帮助。</a:t>
            </a:r>
            <a:endParaRPr lang="zh-CN" sz="36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600" b="1"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600" b="1">
                <a:latin typeface="Calibri" panose="020F0502020204030204" charset="0"/>
                <a:ea typeface="宋体" panose="02010600030101010101" pitchFamily="2" charset="-122"/>
              </a:rPr>
              <a:t>特别警惕熟人作案（邻居、亲戚、朋友等）</a:t>
            </a:r>
            <a:endParaRPr lang="zh-CN" altLang="en-US" sz="36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600" b="1"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3600" b="1">
                <a:latin typeface="Calibri" panose="020F0502020204030204" charset="0"/>
                <a:ea typeface="宋体" panose="02010600030101010101" pitchFamily="2" charset="-122"/>
              </a:rPr>
              <a:t>特别关注孩子学习、生活是否有异常，如有异常，及时与孩子沟通交流，了解原因，并告知老师，帮助孩子。</a:t>
            </a:r>
            <a:endParaRPr lang="zh-CN" altLang="en-US" sz="36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新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401445" cy="1318895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48130" y="1151255"/>
            <a:ext cx="9095105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牢记一盔一带</a:t>
            </a:r>
            <a:r>
              <a:rPr lang="en-US" altLang="zh-CN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</a:t>
            </a:r>
            <a:r>
              <a:rPr lang="zh-CN" altLang="en-US" sz="48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遵守交通安全</a:t>
            </a:r>
            <a:endParaRPr lang="zh-CN" altLang="en-US" sz="4800" b="1" dirty="0" smtClean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2210" y="0"/>
            <a:ext cx="7307580" cy="1456055"/>
          </a:xfrm>
        </p:spPr>
        <p:txBody>
          <a:bodyPr>
            <a:noAutofit/>
          </a:bodyPr>
          <a:p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晨荷小学家长会</a:t>
            </a:r>
            <a:endParaRPr lang="zh-CN" altLang="en-US" sz="6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680" y="2170430"/>
            <a:ext cx="117614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教育孩子遵守交通规则，步行要走行人道，横过马路走斑马线，尤其是不能穿越环线，应该走地下通道与天桥。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48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家长要以身作则，做“一盔一带”的践行者。驾乘摩托车、电动车，家长与孩子都正确佩戴安全头盔，不非法安装遮阳伞；驾驶自家小车、搭乘网约车，请规范使用安全带。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4800"/>
            <a:r>
              <a:rPr lang="en-US" altLang="zh-CN" sz="3200" b="1"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sz="3200" b="1">
                <a:latin typeface="Calibri" panose="020F0502020204030204" charset="0"/>
                <a:ea typeface="宋体" panose="02010600030101010101" pitchFamily="2" charset="-122"/>
              </a:rPr>
              <a:t>早晚上下学，尽量绿色出行，校门口不能停小轿车，骑摩托车、电动车家长请在距离校门口</a:t>
            </a:r>
            <a:r>
              <a:rPr lang="en-US" sz="3200" b="1"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sz="3200" b="1">
                <a:latin typeface="Calibri" panose="020F0502020204030204" charset="0"/>
                <a:ea typeface="宋体" panose="02010600030101010101" pitchFamily="2" charset="-122"/>
              </a:rPr>
              <a:t>米（中南幼儿园）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停车，让孩子步行到学校，听从护学家长、教师指挥，不停到校门口，更不能闯关，以免拥堵造成安全事故。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新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401445" cy="1318895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2570" y="68580"/>
            <a:ext cx="6626225" cy="1456055"/>
          </a:xfrm>
        </p:spPr>
        <p:txBody>
          <a:bodyPr>
            <a:no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晨荷小学家长会</a:t>
            </a:r>
            <a:endParaRPr lang="zh-CN" altLang="en-US" sz="66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0310" y="1266825"/>
            <a:ext cx="7317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饮食安全教育</a:t>
            </a:r>
            <a:endParaRPr lang="zh-CN" altLang="en-US" sz="4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 descr="新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01445" cy="13188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9895" y="2324100"/>
            <a:ext cx="1093089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1.教育孩子不吃“三无”食品（无厂名厂址、无生产日期、无保质期的产品）或过期腐坏变质食品；不吃流动摊贩无卫生保障的食品；不吃生冷食品，不喝生水；不暴饮暴食，不挑食偏食。</a:t>
            </a:r>
            <a:endParaRPr lang="en-US" alt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endParaRPr lang="en-US" alt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早晨不要过早到校，给孩子在家吃好营养健康早餐，7点30以后入校，8点至8点20到校即可。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2570" y="68580"/>
            <a:ext cx="6626225" cy="1456055"/>
          </a:xfrm>
        </p:spPr>
        <p:txBody>
          <a:bodyPr>
            <a:no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晨荷小学家长会</a:t>
            </a:r>
            <a:endParaRPr lang="zh-CN" altLang="en-US" sz="6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81150" y="1266825"/>
            <a:ext cx="99193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防溺水安全教育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sz="4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“七不两会”</a:t>
            </a:r>
            <a:endParaRPr lang="zh-CN" altLang="en-US" sz="4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 descr="新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96670" cy="12204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69595" y="2209800"/>
            <a:ext cx="1093089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 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教孩子牢记：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七不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不私自下水游泳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    2.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不擅自与他人结伴游泳，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3.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不在无家长或教师带领下游泳，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4.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不到无安全设施、无救援人员的水域游泳，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5.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不到不熟悉的水域游泳，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6.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不在上下学的途中下溪、河等游泳，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7.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不熟悉水性的学生不擅自下水施救。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两会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发现险情会相互提醒、劝阻并及时呼救和报告；</a:t>
            </a:r>
            <a:endParaRPr 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          2.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会基本的自护、自救方法。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8595" y="107315"/>
            <a:ext cx="4900295" cy="1252855"/>
          </a:xfrm>
        </p:spPr>
        <p:txBody>
          <a:bodyPr>
            <a:normAutofit fontScale="90000"/>
          </a:bodyPr>
          <a:lstStyle/>
          <a:p>
            <a:br>
              <a:rPr lang="zh-CN" altLang="en-US" sz="60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60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0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家长护学要求</a:t>
            </a:r>
            <a:br>
              <a:rPr lang="zh-CN" altLang="en-US" sz="60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endParaRPr lang="zh-CN" altLang="en-US" sz="60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850" y="963295"/>
            <a:ext cx="118598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一、每个时段派驻5名家长</a:t>
            </a:r>
            <a:endParaRPr lang="zh-CN" altLang="en-US" sz="2400"/>
          </a:p>
          <a:p>
            <a:r>
              <a:rPr lang="zh-CN" altLang="en-US" sz="2400"/>
              <a:t>1.早晨岗时间：7:30---8:00</a:t>
            </a:r>
            <a:endParaRPr lang="zh-CN" altLang="en-US" sz="2400"/>
          </a:p>
          <a:p>
            <a:r>
              <a:rPr lang="zh-CN" altLang="en-US" sz="2400"/>
              <a:t>2.下午岗时间：4:40---5:15（周二4：50一5.25）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二、家长护学岗职责：</a:t>
            </a:r>
            <a:endParaRPr lang="zh-CN" altLang="en-US" sz="2400"/>
          </a:p>
          <a:p>
            <a:r>
              <a:rPr lang="zh-CN" altLang="en-US" sz="2400"/>
              <a:t>1、到门卫室窗户口签到并领取标志服、引导旗等，穿好马甲。</a:t>
            </a:r>
            <a:endParaRPr lang="zh-CN" altLang="en-US" sz="2400"/>
          </a:p>
          <a:p>
            <a:r>
              <a:rPr lang="zh-CN" altLang="en-US" sz="2400"/>
              <a:t>2、家长与值班教师同时站在马路偏路基的位置，不站在人行道上。</a:t>
            </a:r>
            <a:endParaRPr lang="zh-CN" altLang="en-US" sz="2400"/>
          </a:p>
          <a:p>
            <a:r>
              <a:rPr lang="zh-CN" altLang="en-US" sz="2400"/>
              <a:t>3、值班时间不低头玩手机。</a:t>
            </a:r>
            <a:endParaRPr lang="zh-CN" altLang="en-US" sz="2400"/>
          </a:p>
          <a:p>
            <a:r>
              <a:rPr lang="zh-CN" altLang="en-US" sz="2400"/>
              <a:t>4、值日的家长要和教师一同配合，每个路口，疏导交通，劝导汽车不驶入路口，劝导骑摩托、电动车家长戴好头盔，离学校100米左右处停车，学生下车步行入校。</a:t>
            </a:r>
            <a:endParaRPr lang="zh-CN" altLang="en-US" sz="2400"/>
          </a:p>
          <a:p>
            <a:r>
              <a:rPr lang="zh-CN" altLang="en-US" sz="2400"/>
              <a:t>5、早上引导学生安全入校，下午放学时，引导接孩子的家长到社区操场等候，不要堵在校门口，校门口如有家长，及时疏导。</a:t>
            </a:r>
            <a:endParaRPr lang="zh-CN" altLang="en-US" sz="2400"/>
          </a:p>
          <a:p>
            <a:r>
              <a:rPr lang="zh-CN" altLang="en-US" sz="2400"/>
              <a:t>6、站岗点安排（幼儿园路口2名、菜市场路口1名、居民区路口2名）</a:t>
            </a:r>
            <a:endParaRPr lang="zh-CN" altLang="en-US" sz="2400"/>
          </a:p>
          <a:p>
            <a:r>
              <a:rPr lang="zh-CN" altLang="en-US" sz="2400"/>
              <a:t>7、早晚护学结束后，全体家长在校门口拍照合影之后，将马甲叠好交保安室。</a:t>
            </a:r>
            <a:endParaRPr lang="zh-CN" altLang="en-US" sz="2400"/>
          </a:p>
        </p:txBody>
      </p:sp>
      <p:pic>
        <p:nvPicPr>
          <p:cNvPr id="6" name="图片 5" descr="新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4295"/>
            <a:ext cx="1217930" cy="1146175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灯片编号占位符 5"/>
          <p:cNvSpPr txBox="1">
            <a:spLocks noGrp="1" noChangeArrowheads="1"/>
          </p:cNvSpPr>
          <p:nvPr/>
        </p:nvSpPr>
        <p:spPr bwMode="auto">
          <a:xfrm>
            <a:off x="8219017" y="6165851"/>
            <a:ext cx="2844800" cy="366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fld id="{CC4B9DFC-12D6-4E58-95CA-7F9C5CCF1156}" type="slidenum">
              <a:rPr lang="zh-CN" altLang="en-US" sz="1600">
                <a:solidFill>
                  <a:srgbClr val="7F7F7F"/>
                </a:solidFill>
                <a:latin typeface="Verdana" panose="020B0604030504040204" pitchFamily="34" charset="0"/>
                <a:ea typeface="微软雅黑" panose="020B0503020204020204" charset="-122"/>
              </a:rPr>
            </a:fld>
            <a:endParaRPr lang="en-US" sz="1600">
              <a:solidFill>
                <a:srgbClr val="7F7F7F"/>
              </a:solidFill>
              <a:latin typeface="Verdana" panose="020B0604030504040204" pitchFamily="34" charset="0"/>
              <a:ea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9705" y="109220"/>
            <a:ext cx="12108815" cy="1950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65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44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        </a:t>
            </a:r>
            <a:r>
              <a:rPr lang="en-US" altLang="zh-CN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晨荷小学家长课堂</a:t>
            </a:r>
            <a:endParaRPr lang="zh-CN" altLang="en-US" sz="48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48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</a:t>
            </a:r>
            <a:r>
              <a:rPr lang="zh-CN" altLang="en-US" sz="48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学习</a:t>
            </a:r>
            <a:r>
              <a:rPr lang="zh-CN" altLang="en-US" sz="48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《中华人民共和国家庭教育促进法</a:t>
            </a:r>
            <a:r>
              <a:rPr lang="zh-CN" altLang="en-US" sz="54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》</a:t>
            </a:r>
            <a:endParaRPr lang="zh-CN" altLang="en-US" sz="54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6380" y="1876425"/>
            <a:ext cx="1006284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highlight>
                  <a:srgbClr val="FFFF00"/>
                </a:highlight>
                <a:ea typeface="宋体" panose="02010600030101010101" pitchFamily="2" charset="-122"/>
              </a:rPr>
              <a:t>第五条　家庭教育应当符合以下要求</a:t>
            </a:r>
            <a:r>
              <a:rPr lang="zh-CN" b="0">
                <a:ea typeface="宋体" panose="02010600030101010101" pitchFamily="2" charset="-122"/>
              </a:rPr>
              <a:t>：（一）尊重未成年人身心发展规律和个体差异；（二）尊重未成年人人格尊严，保护未成年人隐私权和个人信息，保障未成年人合法权益；（三）遵循家庭教育特点，贯彻科学的家庭教育理念和方法；（四）家庭教育、学校教育、社会教育紧密结合、协调一致；（五）结合实际情况采取灵活多样的措施。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745" y="3629660"/>
            <a:ext cx="1129855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highlight>
                  <a:srgbClr val="FFFF00"/>
                </a:highlight>
                <a:ea typeface="宋体" panose="02010600030101010101" pitchFamily="2" charset="-122"/>
              </a:rPr>
              <a:t>第十七条　未成年人的父母或者其他监护人实施家庭教育，应当关注未成年人的生理、心理、智力发展状况，尊重其参与相关家庭事务和发表意见的权利，合理运用以下方式方法：</a:t>
            </a:r>
            <a:endParaRPr lang="zh-CN" b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（一）亲自养育，加强亲子陪伴；（二）共同参与，发挥父母双方的作用；（三）相机而教，寓教于日常生活之中；（四）潜移默化，言传与身教相结合；（五）严慈相济，关心爱护与严格要求并重；（六）尊重差异，根据年龄和个性特点进行科学引导；（七）平等交流，予以尊重、理解和鼓励；（八）相互促进，父母与子女共同成长；（九）其他有益于未成年人全面发展、健康成长的方式方法。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5" name="图片 4" descr="新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96670" cy="122047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540" y="69215"/>
            <a:ext cx="10122535" cy="1468755"/>
          </a:xfrm>
        </p:spPr>
        <p:txBody>
          <a:bodyPr>
            <a:noAutofit/>
          </a:bodyPr>
          <a:lstStyle/>
          <a:p>
            <a:b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0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晨荷小学优秀家长评选标准</a:t>
            </a:r>
            <a:br>
              <a:rPr lang="en-US" altLang="zh-CN" sz="6000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endParaRPr lang="zh-CN" altLang="en-US" sz="6000" dirty="0"/>
          </a:p>
        </p:txBody>
      </p:sp>
      <p:pic>
        <p:nvPicPr>
          <p:cNvPr id="5" name="图片 4" descr="新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405" y="0"/>
            <a:ext cx="1201420" cy="113093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>
          <a:xfrm>
            <a:off x="65405" y="1257935"/>
            <a:ext cx="12127230" cy="5844540"/>
          </a:xfrm>
        </p:spPr>
        <p:txBody>
          <a:bodyPr>
            <a:noAutofit/>
          </a:bodyPr>
          <a:p>
            <a:r>
              <a:rPr lang="zh-CN" altLang="en-US" sz="1800" b="1"/>
              <a:t>（一）基本条件</a:t>
            </a:r>
            <a:endParaRPr lang="zh-CN" altLang="en-US" sz="1800" b="1"/>
          </a:p>
          <a:p>
            <a:r>
              <a:rPr lang="zh-CN" altLang="en-US" sz="1800" b="1"/>
              <a:t>1. 热爱党、热爱祖国、遵纪守法。</a:t>
            </a:r>
            <a:r>
              <a:rPr lang="en-US" altLang="zh-CN" sz="1800" b="1"/>
              <a:t>                    </a:t>
            </a:r>
            <a:r>
              <a:rPr lang="zh-CN" altLang="en-US" sz="1800" b="1"/>
              <a:t>2. 遵守社会公德、有社会责任感。</a:t>
            </a:r>
            <a:endParaRPr lang="zh-CN" altLang="en-US" sz="1800" b="1"/>
          </a:p>
          <a:p>
            <a:r>
              <a:rPr lang="zh-CN" altLang="en-US" sz="1800" b="1"/>
              <a:t>（二）评审条件</a:t>
            </a:r>
            <a:endParaRPr lang="zh-CN" altLang="en-US" sz="1800" b="1"/>
          </a:p>
          <a:p>
            <a:r>
              <a:rPr lang="zh-CN" altLang="en-US" sz="1800" b="1"/>
              <a:t>1.关心子女的智力开发和科学文化学习，关注孩子的心理健康，培养良好的学习习惯，要求要适当，方法要正确，避免盲目的横向攀比，没有简单粗暴的打骂教育方式。 </a:t>
            </a:r>
            <a:endParaRPr lang="zh-CN" altLang="en-US" sz="1800" b="1"/>
          </a:p>
          <a:p>
            <a:r>
              <a:rPr lang="zh-CN" altLang="en-US" sz="1800" b="1"/>
              <a:t>2.培养和训练子女的良好生活习惯，引导子女参加力所能及的家务劳动及社会公益劳动，培养子女的自理能力和劳动习惯。</a:t>
            </a:r>
            <a:endParaRPr lang="zh-CN" altLang="en-US" sz="1800" b="1"/>
          </a:p>
          <a:p>
            <a:r>
              <a:rPr lang="zh-CN" altLang="en-US" sz="1800" b="1"/>
              <a:t>3.要保持家庭和睦，创建民主、平等、和谐的家庭环境。家长要诚实守信，不随意许诺；要举止文明，不讲粗话、脏话和家长忌语。 </a:t>
            </a:r>
            <a:endParaRPr lang="zh-CN" altLang="en-US" sz="1800" b="1"/>
          </a:p>
          <a:p>
            <a:r>
              <a:rPr lang="zh-CN" altLang="en-US" sz="1800" b="1"/>
              <a:t>4.关心支持学校各项工作，积极参加学校各项活动（例如亲子阅读、亲子运动会、亲子劳动种植、义务劳动、早晚护学等），积极为学校为学生的教育发展建言献策。 </a:t>
            </a:r>
            <a:endParaRPr lang="zh-CN" altLang="en-US" sz="1800" b="1"/>
          </a:p>
          <a:p>
            <a:r>
              <a:rPr lang="zh-CN" altLang="en-US" sz="1800" b="1"/>
              <a:t>5.支持班级工作，积极协助学生按时完成教师布置的活动任务。</a:t>
            </a:r>
            <a:endParaRPr lang="zh-CN" altLang="en-US" sz="1800" b="1"/>
          </a:p>
          <a:p>
            <a:r>
              <a:rPr lang="zh-CN" altLang="en-US" sz="1800" b="1"/>
              <a:t>（比如教具制作活动、社会实践活动、资料搜集整理、督促孩子完成学习任务、各类调查问卷等）。</a:t>
            </a:r>
            <a:endParaRPr lang="zh-CN" altLang="en-US" sz="1800" b="1"/>
          </a:p>
          <a:p>
            <a:r>
              <a:rPr lang="zh-CN" altLang="en-US" sz="1800" b="1"/>
              <a:t>6.积极学习各类教育知识、参与学校家长培训活动一学期1次以上（例如参与智慧爸妈课堂学习、班级家长会上做经验分享等）。</a:t>
            </a:r>
            <a:endParaRPr lang="zh-CN" altLang="en-US" sz="1800" b="1"/>
          </a:p>
          <a:p>
            <a:r>
              <a:rPr lang="zh-CN" altLang="en-US" sz="1800" b="1"/>
              <a:t>7.每次家长会都参加，从不缺席。</a:t>
            </a:r>
            <a:endParaRPr lang="zh-CN" altLang="en-US" sz="1800" b="1"/>
          </a:p>
          <a:p>
            <a:r>
              <a:rPr lang="zh-CN" altLang="en-US" sz="1800" b="1"/>
              <a:t>8.经常主动与老师联系，交流孩子学习、生活情况，共同为孩子成长，改善教育方式与方法。</a:t>
            </a:r>
            <a:endParaRPr lang="zh-CN" altLang="en-US" sz="1800" b="1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2300" y="260350"/>
            <a:ext cx="9398000" cy="1456055"/>
          </a:xfrm>
        </p:spPr>
        <p:txBody>
          <a:bodyPr>
            <a:no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6600" b="1" dirty="0" smtClean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晨荷小学优秀家长宣传</a:t>
            </a:r>
            <a:endParaRPr lang="zh-CN" altLang="en-US" sz="6600" b="1" dirty="0" smtClean="0">
              <a:solidFill>
                <a:srgbClr val="0070C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" name="图片 4" descr="新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01445" cy="13188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9895" y="1913255"/>
            <a:ext cx="1093089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en-US" alt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推出优秀家长事迹到学校公众号。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（家长撰写，图文并茂，典型事迹材料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家长育儿照片，字数不限。）</a:t>
            </a:r>
            <a:endParaRPr lang="en-US" altLang="zh-CN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推送优秀家长</a:t>
            </a:r>
            <a:r>
              <a:rPr lang="en-US" alt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智慧爸妈</a:t>
            </a:r>
            <a:r>
              <a:rPr lang="en-US" alt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线上育儿课堂。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（家长拍摄视频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5-10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分钟，可以从阅读、劳动、体育运动、作业、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安全、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外出实践活动等方面拍摄，家长与孩子出镜，呈现家长如何教育培养孩子的育儿过程。）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306070"/>
            <a:r>
              <a:rPr lang="en-US" altLang="zh-CN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3200" b="0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开展智慧爸妈课堂线下育儿课堂。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（欢迎优秀家长积极报名，优秀家长为家长讲座，介绍育儿经验，时间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40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分钟。）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mb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NmJhMjg2MTU0NzU0ZWFiMGRmMjkyY2YzZTliNzNkZmMifQ=="/>
  <p:tag name="KSO_WPP_MARK_KEY" val="dcc379a5-2e32-4903-a4db-1494858f3b03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演示</Application>
  <PresentationFormat>宽屏</PresentationFormat>
  <Paragraphs>97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方正粗黑宋简体</vt:lpstr>
      <vt:lpstr>Calibri</vt:lpstr>
      <vt:lpstr>微软雅黑</vt:lpstr>
      <vt:lpstr>Verdana</vt:lpstr>
      <vt:lpstr>Arial Unicode MS</vt:lpstr>
      <vt:lpstr>Calibri Light</vt:lpstr>
      <vt:lpstr>Office 主题</vt:lpstr>
      <vt:lpstr> 晨荷小学家长会</vt:lpstr>
      <vt:lpstr> 晨荷小学家长会</vt:lpstr>
      <vt:lpstr> 晨荷小学家长会</vt:lpstr>
      <vt:lpstr> 晨荷小学家长会</vt:lpstr>
      <vt:lpstr>  家长护学要求 </vt:lpstr>
      <vt:lpstr>PowerPoint 演示文稿</vt:lpstr>
      <vt:lpstr>  晨荷小学优秀家长评选标准 </vt:lpstr>
      <vt:lpstr> 晨荷小学家长会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category>http://www.ypppt.com/</cp:category>
  <cp:lastModifiedBy>期待</cp:lastModifiedBy>
  <cp:revision>99</cp:revision>
  <dcterms:created xsi:type="dcterms:W3CDTF">2017-03-06T07:05:00Z</dcterms:created>
  <dcterms:modified xsi:type="dcterms:W3CDTF">2024-03-15T04:52:40Z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E4E013EE49AD4A4A94606B45568D82CA_13</vt:lpwstr>
  </property>
</Properties>
</file>