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315" r:id="rId35"/>
    <p:sldId id="316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26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90" r:id="rId52"/>
    <p:sldId id="317" r:id="rId53"/>
    <p:sldId id="307" r:id="rId54"/>
    <p:sldId id="318" r:id="rId55"/>
    <p:sldId id="309" r:id="rId56"/>
    <p:sldId id="327" r:id="rId57"/>
    <p:sldId id="319" r:id="rId58"/>
    <p:sldId id="320" r:id="rId59"/>
    <p:sldId id="321" r:id="rId60"/>
    <p:sldId id="322" r:id="rId61"/>
    <p:sldId id="313" r:id="rId62"/>
    <p:sldId id="314" r:id="rId63"/>
    <p:sldId id="323" r:id="rId64"/>
    <p:sldId id="324" r:id="rId65"/>
    <p:sldId id="328" r:id="rId66"/>
    <p:sldId id="329" r:id="rId67"/>
    <p:sldId id="325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315"/>
            <p14:sldId id="316"/>
            <p14:sldId id="292"/>
            <p14:sldId id="293"/>
            <p14:sldId id="294"/>
            <p14:sldId id="295"/>
            <p14:sldId id="296"/>
            <p14:sldId id="297"/>
            <p14:sldId id="298"/>
            <p14:sldId id="326"/>
            <p14:sldId id="300"/>
            <p14:sldId id="301"/>
            <p14:sldId id="302"/>
            <p14:sldId id="303"/>
            <p14:sldId id="304"/>
            <p14:sldId id="305"/>
            <p14:sldId id="306"/>
            <p14:sldId id="290"/>
            <p14:sldId id="317"/>
            <p14:sldId id="307"/>
            <p14:sldId id="318"/>
            <p14:sldId id="309"/>
            <p14:sldId id="327"/>
            <p14:sldId id="319"/>
            <p14:sldId id="320"/>
            <p14:sldId id="321"/>
            <p14:sldId id="322"/>
            <p14:sldId id="313"/>
            <p14:sldId id="314"/>
            <p14:sldId id="323"/>
            <p14:sldId id="324"/>
            <p14:sldId id="328"/>
            <p14:sldId id="329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1" autoAdjust="0"/>
    <p:restoredTop sz="94660"/>
  </p:normalViewPr>
  <p:slideViewPr>
    <p:cSldViewPr>
      <p:cViewPr varScale="1">
        <p:scale>
          <a:sx n="80" d="100"/>
          <a:sy n="80" d="100"/>
        </p:scale>
        <p:origin x="-112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3392-A6C3-7F43-80F9-85C2E85A5A19}" type="datetimeFigureOut">
              <a:rPr lang="en-US" smtClean="0"/>
              <a:t>6/9/12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C0A0C-7FD3-774B-98FB-59388D90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6/9/12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FB6C5-983B-ED4E-9BD6-E0AA2925C928}" type="slidenum">
              <a:rPr lang="en-US">
                <a:latin typeface="Times New Roman" pitchFamily="-109" charset="0"/>
              </a:rPr>
              <a:pPr/>
              <a:t>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22980-F56B-B441-ADEF-96108E8FD1D4}" type="slidenum">
              <a:rPr lang="en-US">
                <a:latin typeface="Times New Roman" pitchFamily="-109" charset="0"/>
              </a:rPr>
              <a:pPr/>
              <a:t>16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550E1-3E04-4241-89D8-D8667B1F0E01}" type="slidenum">
              <a:rPr lang="en-US">
                <a:latin typeface="Times New Roman" pitchFamily="-109" charset="0"/>
              </a:rPr>
              <a:pPr/>
              <a:t>17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Rhetorical questions are ones I </a:t>
            </a:r>
            <a:r>
              <a:rPr lang="en-US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don</a:t>
            </a:r>
            <a:r>
              <a:rPr lang="fr-FR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 </a:t>
            </a:r>
            <a:r>
              <a:rPr lang="en-US" dirty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plan to answer.  The answers will happen.  We are not in a position to affect the outcome very much.</a:t>
            </a:r>
          </a:p>
          <a:p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en-US" dirty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Real Questions fall into the area that we educators and our institutions may be able to have an impact on.</a:t>
            </a:r>
          </a:p>
          <a:p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en-US" dirty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The answers are my answers - they are not intended to be precise answers but instead to be thought provoking answers.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43270-0440-304A-94DC-40D6F9459F3B}" type="slidenum">
              <a:rPr lang="en-US">
                <a:latin typeface="Times New Roman" pitchFamily="-109" charset="0"/>
              </a:rPr>
              <a:pPr/>
              <a:t>18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6ACBB-6B20-904F-9473-22CEBB21012E}" type="slidenum">
              <a:rPr lang="en-US">
                <a:latin typeface="Times New Roman" pitchFamily="-109" charset="0"/>
              </a:rPr>
              <a:pPr/>
              <a:t>19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784D0-BEB6-BE4A-B1AF-85F25A162C3C}" type="slidenum">
              <a:rPr lang="en-US">
                <a:latin typeface="Times New Roman" pitchFamily="-109" charset="0"/>
              </a:rPr>
              <a:pPr/>
              <a:t>20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A80D6-A167-064A-AB04-AE5B9C5A42F8}" type="slidenum">
              <a:rPr lang="en-US">
                <a:latin typeface="Times New Roman" pitchFamily="-109" charset="0"/>
              </a:rPr>
              <a:pPr/>
              <a:t>25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37384-8587-3944-BF9E-88053923C820}" type="slidenum">
              <a:rPr lang="en-US">
                <a:latin typeface="Times New Roman" pitchFamily="-109" charset="0"/>
              </a:rPr>
              <a:pPr/>
              <a:t>26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823F3-A1C9-1842-A1C6-6A71D069BCB3}" type="slidenum">
              <a:rPr lang="en-US">
                <a:latin typeface="Times New Roman" pitchFamily="-109" charset="0"/>
              </a:rPr>
              <a:pPr/>
              <a:t>27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79E92-AF8E-0F45-A31B-39146EDBC1AF}" type="slidenum">
              <a:rPr lang="en-US">
                <a:latin typeface="Times New Roman" pitchFamily="-109" charset="0"/>
              </a:rPr>
              <a:pPr/>
              <a:t>29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4C20E-D7E8-DA48-B734-57E452A60BA5}" type="slidenum">
              <a:rPr lang="en-US">
                <a:latin typeface="Times New Roman" pitchFamily="-109" charset="0"/>
              </a:rPr>
              <a:pPr/>
              <a:t>30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3661A-D7CA-884D-8D3F-49A0A0942ADE}" type="slidenum">
              <a:rPr lang="en-US">
                <a:latin typeface="Times New Roman" pitchFamily="-109" charset="0"/>
              </a:rPr>
              <a:pPr/>
              <a:t>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0A79B-832B-D944-9991-E7F3CA3813D4}" type="slidenum">
              <a:rPr lang="en-US">
                <a:latin typeface="Times New Roman" pitchFamily="-109" charset="0"/>
              </a:rPr>
              <a:pPr/>
              <a:t>31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54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040E4-A4BB-8240-95D6-9E8064505469}" type="slidenum">
              <a:rPr lang="en-US">
                <a:latin typeface="Times New Roman" pitchFamily="-109" charset="0"/>
              </a:rPr>
              <a:pPr/>
              <a:t>33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20F56-03EC-044B-AF98-DA6F75902F12}" type="slidenum">
              <a:rPr lang="en-US">
                <a:latin typeface="Times New Roman" pitchFamily="-109" charset="0"/>
              </a:rPr>
              <a:pPr/>
              <a:t>37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4F21B-0575-DC44-8902-48D84EA9ECFE}" type="slidenum">
              <a:rPr lang="en-US">
                <a:latin typeface="Times New Roman" pitchFamily="-109" charset="0"/>
              </a:rPr>
              <a:pPr/>
              <a:t>40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D0F2E-DA75-5646-A65D-F308D894703D}" type="slidenum">
              <a:rPr lang="en-US">
                <a:latin typeface="Times New Roman" pitchFamily="-109" charset="0"/>
              </a:rPr>
              <a:pPr/>
              <a:t>41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A4B9B8-52AC-8547-976D-C539ED0A891D}" type="slidenum">
              <a:rPr lang="en-US">
                <a:latin typeface="Times New Roman" pitchFamily="-109" charset="0"/>
              </a:rPr>
              <a:pPr/>
              <a:t>42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59AE8-D66D-E940-96F9-FA64D2572E25}" type="slidenum">
              <a:rPr lang="en-US">
                <a:latin typeface="Times New Roman" pitchFamily="-109" charset="0"/>
              </a:rPr>
              <a:pPr/>
              <a:t>44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0D125-EA17-9A4E-9A23-08909461BD23}" type="slidenum">
              <a:rPr lang="en-US">
                <a:latin typeface="Times New Roman" pitchFamily="-109" charset="0"/>
              </a:rPr>
              <a:pPr/>
              <a:t>45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38C58-48F0-904A-B2AA-0164EE0D288E}" type="slidenum">
              <a:rPr lang="en-US">
                <a:latin typeface="Times New Roman" pitchFamily="-109" charset="0"/>
              </a:rPr>
              <a:pPr/>
              <a:t>46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1B353-CE0D-1F47-AA30-457FC0DBC77B}" type="slidenum">
              <a:rPr lang="en-US">
                <a:latin typeface="Times New Roman" pitchFamily="-109" charset="0"/>
              </a:rPr>
              <a:pPr/>
              <a:t>48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2EADE-D12B-C644-B2D4-6BF5DE025724}" type="slidenum">
              <a:rPr lang="en-US">
                <a:latin typeface="Times New Roman" pitchFamily="-109" charset="0"/>
              </a:rPr>
              <a:pPr/>
              <a:t>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4A961-A716-1849-A2AC-42481BD6D926}" type="slidenum">
              <a:rPr lang="en-US">
                <a:latin typeface="Times New Roman" pitchFamily="-109" charset="0"/>
              </a:rPr>
              <a:pPr/>
              <a:t>49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D73C8-FF3F-F94E-A743-37DEF4BE7143}" type="slidenum">
              <a:rPr lang="en-US">
                <a:latin typeface="Times New Roman" pitchFamily="-109" charset="0"/>
              </a:rPr>
              <a:pPr/>
              <a:t>51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EAB37-B9C9-A840-AB88-04994A12037F}" type="slidenum">
              <a:rPr lang="en-US">
                <a:latin typeface="Times New Roman" pitchFamily="-109" charset="0"/>
              </a:rPr>
              <a:pPr/>
              <a:t>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C74E3-4F73-C347-9712-DC34445B1FCD}" type="slidenum">
              <a:rPr lang="en-US">
                <a:latin typeface="Times New Roman" pitchFamily="-109" charset="0"/>
              </a:rPr>
              <a:pPr/>
              <a:t>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CA62C-6498-E843-9180-7A6035DE71E6}" type="slidenum">
              <a:rPr lang="en-US">
                <a:latin typeface="Times New Roman" pitchFamily="-109" charset="0"/>
              </a:rPr>
              <a:pPr/>
              <a:t>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F1829-2FDF-DA4A-8B38-5A20CC72FA7C}" type="slidenum">
              <a:rPr lang="en-US">
                <a:latin typeface="Times New Roman" pitchFamily="-109" charset="0"/>
              </a:rPr>
              <a:pPr/>
              <a:t>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C14A6-174F-4849-87B5-9B01D78E894C}" type="slidenum">
              <a:rPr lang="en-US">
                <a:latin typeface="Times New Roman" pitchFamily="-109" charset="0"/>
              </a:rPr>
              <a:pPr/>
              <a:t>13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E14A1-5DB4-6845-8570-6F71A528514C}" type="slidenum">
              <a:rPr lang="en-US">
                <a:latin typeface="Times New Roman" pitchFamily="-109" charset="0"/>
              </a:rPr>
              <a:pPr/>
              <a:t>14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98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76200"/>
            <a:ext cx="8610600" cy="4473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410200" y="6534150"/>
            <a:ext cx="3733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3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oogle-styleguide.googlecode.com/svn/trunk/pyguide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Beginnings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8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=</a:t>
            </a:r>
            <a:r>
              <a:rPr lang="en-US" dirty="0" smtClean="0"/>
              <a:t> sign is the assignment statement</a:t>
            </a:r>
          </a:p>
          <a:p>
            <a:r>
              <a:rPr lang="en-US" dirty="0" smtClean="0"/>
              <a:t>The value on the right is associated with the variable name on the left</a:t>
            </a:r>
          </a:p>
          <a:p>
            <a:r>
              <a:rPr lang="en-US" dirty="0" smtClean="0"/>
              <a:t>It does </a:t>
            </a:r>
            <a:r>
              <a:rPr lang="en-US" b="1" i="1" dirty="0" smtClean="0"/>
              <a:t>not </a:t>
            </a:r>
            <a:r>
              <a:rPr lang="en-US" dirty="0" smtClean="0"/>
              <a:t>stand for equality!</a:t>
            </a:r>
          </a:p>
          <a:p>
            <a:r>
              <a:rPr lang="en-US" dirty="0" smtClean="0"/>
              <a:t>More on this later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Convert from string to integer</a:t>
            </a:r>
          </a:p>
          <a:p>
            <a:r>
              <a:rPr lang="en-US" dirty="0" smtClean="0"/>
              <a:t>Python requires that you must convert a sequence of characters to an integer</a:t>
            </a:r>
          </a:p>
          <a:p>
            <a:r>
              <a:rPr lang="en-US" dirty="0" smtClean="0"/>
              <a:t>Once converted, we can do math on the integers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Printing output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572000"/>
          </a:xfrm>
        </p:spPr>
        <p:txBody>
          <a:bodyPr/>
          <a:lstStyle/>
          <a:p>
            <a:pPr>
              <a:buFont typeface="Wingdings" pitchFamily="-109" charset="2"/>
              <a:buNone/>
            </a:pPr>
            <a:r>
              <a:rPr lang="en-US" sz="2800" dirty="0" err="1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my_var</a:t>
            </a:r>
            <a:r>
              <a:rPr lang="en-US" sz="28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= 12</a:t>
            </a:r>
          </a:p>
          <a:p>
            <a:pPr>
              <a:buFont typeface="Wingdings" pitchFamily="-109" charset="2"/>
              <a:buNone/>
            </a:pPr>
            <a:r>
              <a:rPr lang="en-US" sz="28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print</a:t>
            </a:r>
            <a:r>
              <a:rPr lang="en-US" sz="28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(</a:t>
            </a:r>
            <a:r>
              <a:rPr lang="fr-FR" sz="28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'</a:t>
            </a:r>
            <a:r>
              <a:rPr lang="en-US" sz="28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My </a:t>
            </a:r>
            <a:r>
              <a:rPr lang="en-US" sz="2800" dirty="0" err="1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var</a:t>
            </a:r>
            <a:r>
              <a:rPr lang="en-US" sz="28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has a value of: </a:t>
            </a:r>
            <a:r>
              <a:rPr lang="fr-FR" sz="28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'</a:t>
            </a:r>
            <a:r>
              <a:rPr lang="en-US" sz="28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)</a:t>
            </a:r>
            <a:r>
              <a:rPr lang="en-US" sz="28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,</a:t>
            </a:r>
            <a:r>
              <a:rPr lang="en-US" sz="2800" dirty="0" err="1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myVar</a:t>
            </a:r>
            <a:endParaRPr lang="en-US" sz="2800" dirty="0" smtClean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r>
              <a:rPr lang="en-US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print </a:t>
            </a:r>
            <a:r>
              <a:rPr lang="en-US" dirty="0" smtClean="0">
                <a:ea typeface="Courier New" pitchFamily="-109" charset="0"/>
                <a:cs typeface="Courier New" pitchFamily="-109" charset="0"/>
              </a:rPr>
              <a:t>takes a list of elements in parentheses </a:t>
            </a:r>
            <a:r>
              <a:rPr lang="en-US" dirty="0" smtClean="0">
                <a:ea typeface="Courier New" pitchFamily="-109" charset="0"/>
                <a:cs typeface="Courier New" pitchFamily="-109" charset="0"/>
              </a:rPr>
              <a:t>separated </a:t>
            </a:r>
            <a:r>
              <a:rPr lang="en-US" dirty="0" smtClean="0">
                <a:ea typeface="Courier New" pitchFamily="-109" charset="0"/>
                <a:cs typeface="Courier New" pitchFamily="-109" charset="0"/>
              </a:rPr>
              <a:t>by commas</a:t>
            </a:r>
          </a:p>
          <a:p>
            <a:pPr lvl="1"/>
            <a:r>
              <a:rPr lang="en-US" dirty="0" smtClean="0">
                <a:ea typeface="Courier New" pitchFamily="-109" charset="0"/>
                <a:cs typeface="Courier New" pitchFamily="-109" charset="0"/>
              </a:rPr>
              <a:t>if the element is a string, prints it as is</a:t>
            </a:r>
          </a:p>
          <a:p>
            <a:pPr lvl="1"/>
            <a:r>
              <a:rPr lang="en-US" dirty="0" smtClean="0">
                <a:ea typeface="Courier New" pitchFamily="-109" charset="0"/>
                <a:cs typeface="Courier New" pitchFamily="-109" charset="0"/>
              </a:rPr>
              <a:t>if the element is a variable, prints the value associated with the variable</a:t>
            </a:r>
          </a:p>
          <a:p>
            <a:pPr lvl="1"/>
            <a:r>
              <a:rPr lang="en-US" dirty="0" smtClean="0">
                <a:ea typeface="Courier New" pitchFamily="-109" charset="0"/>
                <a:cs typeface="Courier New" pitchFamily="-109" charset="0"/>
              </a:rPr>
              <a:t>after printing, moves on to a new line of output</a:t>
            </a:r>
          </a:p>
          <a:p>
            <a:pPr>
              <a:buFont typeface="Wingdings" pitchFamily="-109" charset="2"/>
              <a:buNone/>
            </a:pP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At the core of any language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Control the flow of the program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Construct and access data elements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Operate on data elements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Construct functions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Construct classes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Libraries and built-in classes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Save as a “module”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When you save a file, such as our first program, and place a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.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py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suffix on it, it becomes a python module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run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module from the IDLE menu to see the results of the operation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module is just a file of python commands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Errors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If there are interpreter errors, that is Python cannot run your code because the code is somehow malformed, you get an error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You can them import the program again until there are no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00"/>
                </a:solidFill>
                <a:ea typeface="ＭＳ Ｐゴシック" pitchFamily="-109" charset="-128"/>
                <a:cs typeface="ＭＳ Ｐゴシック" pitchFamily="-109" charset="-128"/>
              </a:rPr>
              <a:t>Common Error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Using IDLE, if you save the file without a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.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py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suffix, it will stop colorizing and formatting the file.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Resave with the .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py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 everything is fine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Syntax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Lexical components.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 Python program is:.</a:t>
            </a:r>
          </a:p>
          <a:p>
            <a:pPr lvl="1" eaLnBrk="1" hangingPunct="1"/>
            <a:r>
              <a:rPr lang="en-US"/>
              <a:t>A module (perhaps more than one)</a:t>
            </a:r>
          </a:p>
          <a:p>
            <a:pPr lvl="1" eaLnBrk="1" hangingPunct="1"/>
            <a:r>
              <a:rPr lang="en-US"/>
              <a:t>Each module has python statements</a:t>
            </a:r>
          </a:p>
          <a:p>
            <a:pPr lvl="1" eaLnBrk="1" hangingPunct="1"/>
            <a:r>
              <a:rPr lang="en-US"/>
              <a:t>Each statement has expressions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Modules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ve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seen modules already, they are essentially files with Python statements.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There are modules provided by Python to perform common tasks (math, database, web interaction, etc.)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wealth of these modules is one of the great features of Python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Statements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Statements are commands in Python.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They perform some action, often called a side effect,  but they </a:t>
            </a:r>
            <a:r>
              <a:rPr lang="en-US" b="1">
                <a:ea typeface="ＭＳ Ｐゴシック" pitchFamily="-109" charset="-128"/>
                <a:cs typeface="ＭＳ Ｐゴシック" pitchFamily="-109" charset="-128"/>
              </a:rPr>
              <a:t>do not return any values</a:t>
            </a:r>
          </a:p>
          <a:p>
            <a:pPr eaLnBrk="1" hangingPunct="1">
              <a:buFont typeface="Wingdings" pitchFamily="-109" charset="2"/>
              <a:buNone/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1: Think before you program</a:t>
            </a:r>
          </a:p>
          <a:p>
            <a:r>
              <a:rPr lang="en-US" dirty="0" smtClean="0"/>
              <a:t>Rule 2: A program is a human-readable essay on problem solving that also happens to execute on a computer</a:t>
            </a:r>
          </a:p>
          <a:p>
            <a:r>
              <a:rPr lang="en-US" dirty="0" smtClean="0"/>
              <a:t>Rule 3: The best way to improve your programming and problem solving skills is to practice.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Expressions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Expressions perform some operation and </a:t>
            </a:r>
            <a:r>
              <a:rPr lang="en-US" b="1">
                <a:ea typeface="ＭＳ Ｐゴシック" pitchFamily="-109" charset="-128"/>
                <a:cs typeface="ＭＳ Ｐゴシック" pitchFamily="-109" charset="-128"/>
              </a:rPr>
              <a:t>return a value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Expressions can act as statements, but statements cannot act as expressions (more on this later).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Expressions typically do not modify values in the interpreter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side effects and returns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What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is the difference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between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side effect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and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return?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1 + 2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returns a value (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it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an expression). You can “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catch”/assign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return value. However, nothing else changed as a result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print("hello")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doesn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return anything, but something else, the side effect, did happen. Something printed!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Whitespace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 smtClean="0">
                <a:ea typeface="ＭＳ Ｐゴシック" pitchFamily="-109" charset="-128"/>
                <a:cs typeface="ＭＳ Ｐゴシック" pitchFamily="-109" charset="-128"/>
              </a:rPr>
              <a:t>white space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are characters that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don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print (blanks, tabs, carriage returns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For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most part, you can place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white space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(spaces) anywhere in your program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use it to make a program more readable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1 +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     2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- 4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continuation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However, python is sensitive to end of line stuff. To make a line continue, use the \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print("this 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is a </a:t>
            </a:r>
            <a:r>
              <a:rPr lang="en-US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test", 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\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"</a:t>
            </a:r>
            <a:r>
              <a:rPr lang="en-US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of </a:t>
            </a:r>
            <a:r>
              <a:rPr lang="en-US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continuation")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prints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this is a test of continuation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also, tabbing is special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use of tabs is also something that Python is sensitive to.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ll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see more of that when we get to control, but be aware that the tab character has meaning to Python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comments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comment begins with a </a:t>
            </a:r>
            <a:r>
              <a:rPr lang="en-US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#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(pound sign)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This means that from the </a:t>
            </a:r>
            <a:r>
              <a:rPr lang="en-US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#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to the end of that line, nothing will be interpreted by Python.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 can write information that will help the reader with the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Code as essay, an aside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What is the primary goal of writing code:</a:t>
            </a:r>
          </a:p>
          <a:p>
            <a:pPr lvl="1" eaLnBrk="1" hangingPunct="1"/>
            <a:r>
              <a:rPr lang="en-US"/>
              <a:t>to get it to do something</a:t>
            </a:r>
          </a:p>
          <a:p>
            <a:pPr lvl="1" eaLnBrk="1" hangingPunct="1"/>
            <a:r>
              <a:rPr lang="en-US"/>
              <a:t>an essay on my problem solving thoughts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Code is something to be read. You provide comments to help readability.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ea typeface="ＭＳ Ｐゴシック" pitchFamily="-109" charset="-128"/>
                <a:cs typeface="ＭＳ Ｐゴシック" pitchFamily="-109" charset="-128"/>
              </a:rPr>
              <a:t>Knuth, Literate Programming (84)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-109" charset="2"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Let us change our traditional attitude to the construction of programs: Instead of imagining that our main task is to instruct a computer what to do, let us concentrate rather on explaining to human beings what we want a computer to do.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Some of the details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OK, there are some details you have to get used to. 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Let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look at the syntax stuff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ll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pick more up as we go along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Tokens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2514600" cy="3886200"/>
          </a:xfrm>
        </p:spPr>
        <p:txBody>
          <a:bodyPr/>
          <a:lstStyle/>
          <a:p>
            <a:pPr marL="0" indent="0" eaLnBrk="1" hangingPunct="1">
              <a:buFont typeface="Wingdings" pitchFamily="-109" charset="2"/>
              <a:buNone/>
            </a:pP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Keywords:</a:t>
            </a:r>
          </a:p>
          <a:p>
            <a:pPr marL="0" indent="0" eaLnBrk="1" hangingPunct="1">
              <a:buFont typeface="Wingdings" pitchFamily="-109" charset="2"/>
              <a:buNone/>
            </a:pP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You cannot use (are prevented from using) them in a variable name</a:t>
            </a:r>
          </a:p>
        </p:txBody>
      </p:sp>
      <p:graphicFrame>
        <p:nvGraphicFramePr>
          <p:cNvPr id="46350" name="Group 270"/>
          <p:cNvGraphicFramePr>
            <a:graphicFrameLocks noGrp="1"/>
          </p:cNvGraphicFramePr>
          <p:nvPr>
            <p:ph sz="half" idx="2"/>
          </p:nvPr>
        </p:nvGraphicFramePr>
        <p:xfrm>
          <a:off x="3276600" y="1828800"/>
          <a:ext cx="5867400" cy="3886201"/>
        </p:xfrm>
        <a:graphic>
          <a:graphicData uri="http://schemas.openxmlformats.org/drawingml/2006/table">
            <a:tbl>
              <a:tblPr/>
              <a:tblGrid>
                <a:gridCol w="1173163"/>
                <a:gridCol w="1174750"/>
                <a:gridCol w="1171575"/>
                <a:gridCol w="1174750"/>
                <a:gridCol w="1173162"/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and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del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from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not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while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as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elif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global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or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with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assert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else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if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pass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yield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break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except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import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print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class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exec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in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raise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continue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finally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return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def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for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lambda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try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What is a Computer Program?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Operators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Reserved operators in Python (expressions)</a:t>
            </a:r>
          </a:p>
        </p:txBody>
      </p:sp>
      <p:graphicFrame>
        <p:nvGraphicFramePr>
          <p:cNvPr id="125008" name="Group 80"/>
          <p:cNvGraphicFramePr>
            <a:graphicFrameLocks noGrp="1"/>
          </p:cNvGraphicFramePr>
          <p:nvPr/>
        </p:nvGraphicFramePr>
        <p:xfrm>
          <a:off x="1600200" y="3352800"/>
          <a:ext cx="5638800" cy="1828800"/>
        </p:xfrm>
        <a:graphic>
          <a:graphicData uri="http://schemas.openxmlformats.org/drawingml/2006/table">
            <a:tbl>
              <a:tblPr/>
              <a:tblGrid>
                <a:gridCol w="806450"/>
                <a:gridCol w="804863"/>
                <a:gridCol w="806450"/>
                <a:gridCol w="803275"/>
                <a:gridCol w="806450"/>
                <a:gridCol w="804862"/>
                <a:gridCol w="8064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**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/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//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&lt;&lt;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&gt;&gt;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&amp;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^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~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&lt;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&lt;=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&gt;=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==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!=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&lt;&gt;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Punctuators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305800" cy="106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Python punctuation/delimiters ($ and ? not allowed). </a:t>
            </a:r>
          </a:p>
        </p:txBody>
      </p:sp>
      <p:graphicFrame>
        <p:nvGraphicFramePr>
          <p:cNvPr id="126101" name="Group 149"/>
          <p:cNvGraphicFramePr>
            <a:graphicFrameLocks noGrp="1"/>
          </p:cNvGraphicFramePr>
          <p:nvPr>
            <p:ph sz="half" idx="2"/>
          </p:nvPr>
        </p:nvGraphicFramePr>
        <p:xfrm>
          <a:off x="1524000" y="2743200"/>
          <a:ext cx="6324600" cy="3238500"/>
        </p:xfrm>
        <a:graphic>
          <a:graphicData uri="http://schemas.openxmlformats.org/drawingml/2006/table">
            <a:tbl>
              <a:tblPr/>
              <a:tblGrid>
                <a:gridCol w="904875"/>
                <a:gridCol w="901700"/>
                <a:gridCol w="904875"/>
                <a:gridCol w="901700"/>
                <a:gridCol w="958850"/>
                <a:gridCol w="847725"/>
                <a:gridCol w="90487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“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\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(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[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{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@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,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`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+=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-=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*=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/=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//=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%=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&amp;=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|=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^=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&gt;&gt;=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&lt;&lt;=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**=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/>
              </a:rPr>
              <a:t>Literal</a:t>
            </a:r>
            <a:r>
              <a:rPr lang="en-US" dirty="0" smtClean="0"/>
              <a:t> is a programming notation for a </a:t>
            </a:r>
            <a:r>
              <a:rPr lang="en-US" b="1" i="1" dirty="0" smtClean="0"/>
              <a:t>fixed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123 is a fixed value, an integer</a:t>
            </a:r>
          </a:p>
          <a:p>
            <a:pPr lvl="1"/>
            <a:r>
              <a:rPr lang="en-US" dirty="0" smtClean="0"/>
              <a:t>it would be </a:t>
            </a:r>
            <a:r>
              <a:rPr lang="en-US" dirty="0" smtClean="0"/>
              <a:t>weird </a:t>
            </a:r>
            <a:r>
              <a:rPr lang="en-US" dirty="0" smtClean="0"/>
              <a:t>if the symbol </a:t>
            </a:r>
            <a:r>
              <a:rPr lang="en-US" dirty="0" smtClean="0"/>
              <a:t>123</a:t>
            </a:r>
            <a:r>
              <a:rPr lang="fr-FR" dirty="0" smtClean="0"/>
              <a:t>'</a:t>
            </a:r>
            <a:r>
              <a:rPr lang="en-US" dirty="0" smtClean="0"/>
              <a:t>s </a:t>
            </a:r>
            <a:r>
              <a:rPr lang="en-US" dirty="0" smtClean="0"/>
              <a:t>value could change to be 3.14!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name conventions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must begin with a letter or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underscore _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ourier New" pitchFamily="-109" charset="0"/>
              </a:rPr>
              <a:t>Ab_123</a:t>
            </a:r>
            <a:r>
              <a:rPr lang="en-US" dirty="0" smtClean="0"/>
              <a:t> </a:t>
            </a:r>
            <a:r>
              <a:rPr lang="en-US" dirty="0"/>
              <a:t>is OK, but </a:t>
            </a:r>
            <a:r>
              <a:rPr lang="en-US" dirty="0" smtClean="0">
                <a:solidFill>
                  <a:srgbClr val="000000"/>
                </a:solidFill>
                <a:latin typeface="Courier New" pitchFamily="-109" charset="0"/>
              </a:rPr>
              <a:t>123_ABC</a:t>
            </a:r>
            <a:r>
              <a:rPr lang="en-US" dirty="0" smtClean="0"/>
              <a:t> </a:t>
            </a:r>
            <a:r>
              <a:rPr lang="en-US" dirty="0"/>
              <a:t>is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may contain letters, digits, and underscores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-109" charset="0"/>
              </a:rPr>
              <a:t>this_is_an_identifier_123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may be of any length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upper and lower case letters are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r>
              <a:rPr lang="en-US" dirty="0" smtClean="0"/>
              <a:t> </a:t>
            </a:r>
            <a:r>
              <a:rPr lang="en-US" dirty="0"/>
              <a:t>is not </a:t>
            </a:r>
            <a:r>
              <a:rPr lang="en-US" dirty="0" err="1" smtClean="0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endParaRPr lang="en-US" dirty="0">
              <a:solidFill>
                <a:srgbClr val="000000"/>
              </a:solidFill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Arial" pitchFamily="-109" charset="0"/>
                <a:cs typeface="Arial" pitchFamily="-109" charset="0"/>
              </a:rPr>
              <a:t>names starting with </a:t>
            </a:r>
            <a:r>
              <a:rPr lang="en-US" dirty="0">
                <a:solidFill>
                  <a:srgbClr val="660066"/>
                </a:solidFill>
                <a:latin typeface="Courier New"/>
                <a:ea typeface="Arial" pitchFamily="-109" charset="0"/>
                <a:cs typeface="Courier New"/>
              </a:rPr>
              <a:t>_</a:t>
            </a:r>
            <a:r>
              <a:rPr lang="en-US" dirty="0">
                <a:solidFill>
                  <a:srgbClr val="660066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smtClean="0">
                <a:ea typeface="Arial" pitchFamily="-109" charset="0"/>
                <a:cs typeface="Arial" pitchFamily="-109" charset="0"/>
              </a:rPr>
              <a:t>(</a:t>
            </a:r>
            <a:r>
              <a:rPr lang="en-US" dirty="0" smtClean="0">
                <a:ea typeface="Arial" pitchFamily="-109" charset="0"/>
                <a:cs typeface="Arial" pitchFamily="-109" charset="0"/>
              </a:rPr>
              <a:t>underline) </a:t>
            </a:r>
            <a:r>
              <a:rPr lang="en-US" dirty="0" smtClean="0">
                <a:ea typeface="Arial" pitchFamily="-109" charset="0"/>
                <a:cs typeface="Arial" pitchFamily="-109" charset="0"/>
              </a:rPr>
              <a:t>have </a:t>
            </a:r>
            <a:r>
              <a:rPr lang="en-US" dirty="0">
                <a:ea typeface="Arial" pitchFamily="-109" charset="0"/>
                <a:cs typeface="Arial" pitchFamily="-109" charset="0"/>
              </a:rPr>
              <a:t>special meaning. Be </a:t>
            </a:r>
            <a:r>
              <a:rPr lang="en-US" dirty="0" smtClean="0">
                <a:ea typeface="Arial" pitchFamily="-109" charset="0"/>
                <a:cs typeface="Arial" pitchFamily="-109" charset="0"/>
              </a:rPr>
              <a:t>careful!</a:t>
            </a:r>
            <a:endParaRPr lang="en-US" dirty="0">
              <a:ea typeface="Arial" pitchFamily="-109" charset="0"/>
              <a:cs typeface="Arial" pitchFamily="-10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described by PEP8 or Google Style Guide for Python </a:t>
            </a:r>
          </a:p>
          <a:p>
            <a:pPr lvl="1"/>
            <a:r>
              <a:rPr lang="en-US" sz="2000" dirty="0">
                <a:hlinkClick r:id="rId2"/>
              </a:rPr>
              <a:t>http://google-</a:t>
            </a:r>
            <a:r>
              <a:rPr lang="en-US" sz="2000" dirty="0" smtClean="0">
                <a:hlinkClick r:id="rId2"/>
              </a:rPr>
              <a:t>styleguide.googlecode.com</a:t>
            </a:r>
            <a:r>
              <a:rPr lang="en-US" sz="2000" dirty="0">
                <a:hlinkClick r:id="rId2"/>
              </a:rPr>
              <a:t>/svn/trunk/</a:t>
            </a:r>
            <a:r>
              <a:rPr lang="en-US" sz="2000" dirty="0" smtClean="0">
                <a:hlinkClick r:id="rId2"/>
              </a:rPr>
              <a:t>pyguide.html</a:t>
            </a:r>
            <a:endParaRPr lang="en-US" sz="2000" dirty="0" smtClean="0"/>
          </a:p>
          <a:p>
            <a:r>
              <a:rPr lang="en-US" sz="2800" dirty="0" smtClean="0"/>
              <a:t>the standard way for most things named in python is </a:t>
            </a:r>
            <a:r>
              <a:rPr lang="en-US" sz="2800" b="1" u="sng" dirty="0" smtClean="0"/>
              <a:t>lower </a:t>
            </a:r>
            <a:r>
              <a:rPr lang="en-US" sz="2800" b="1" u="sng" dirty="0" smtClean="0"/>
              <a:t>with </a:t>
            </a:r>
            <a:r>
              <a:rPr lang="en-US" sz="2800" b="1" u="sng" dirty="0" smtClean="0"/>
              <a:t>under</a:t>
            </a:r>
            <a:r>
              <a:rPr lang="en-US" sz="2800" dirty="0" smtClean="0"/>
              <a:t>, </a:t>
            </a:r>
            <a:r>
              <a:rPr lang="en-US" sz="2800" dirty="0" smtClean="0"/>
              <a:t>lower case with separate words joined by an underline:</a:t>
            </a:r>
          </a:p>
          <a:p>
            <a:pPr lvl="1"/>
            <a:r>
              <a:rPr lang="en-US" sz="2400" dirty="0" err="1" smtClean="0"/>
              <a:t>this_is_a_var</a:t>
            </a:r>
            <a:endParaRPr lang="en-US" sz="2400" dirty="0" smtClean="0"/>
          </a:p>
          <a:p>
            <a:pPr lvl="1"/>
            <a:r>
              <a:rPr lang="en-US" sz="2400" dirty="0" err="1" smtClean="0"/>
              <a:t>my_list</a:t>
            </a:r>
            <a:endParaRPr lang="en-US" sz="2400" dirty="0" smtClean="0"/>
          </a:p>
          <a:p>
            <a:pPr lvl="1"/>
            <a:r>
              <a:rPr lang="en-US" sz="2400" dirty="0" err="1" smtClean="0"/>
              <a:t>square_root_function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4210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 foolish consistency is the hobgoblin of little minds</a:t>
            </a:r>
          </a:p>
          <a:p>
            <a:pPr marL="0" indent="0">
              <a:buNone/>
            </a:pPr>
            <a:r>
              <a:rPr lang="en-US" dirty="0" smtClean="0"/>
              <a:t>Quote from Ralph Waldo Emerson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name things using conventions, but admit that, under the right circumstances, we do what is necessary to help readability.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13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a name we designate to represent an object (number, data structure, function, etc.) in our program</a:t>
            </a:r>
          </a:p>
          <a:p>
            <a:r>
              <a:rPr lang="en-US" dirty="0" smtClean="0"/>
              <a:t>We use names to make our program more readable, so that the object is easily understood in the program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Variable Objects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001000" cy="39624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Python maintains a list of pairs for every variable:</a:t>
            </a:r>
          </a:p>
          <a:p>
            <a:pPr lvl="1" eaLnBrk="1" hangingPunct="1"/>
            <a:r>
              <a:rPr lang="en-US" sz="2000" dirty="0" smtClean="0"/>
              <a:t>variable</a:t>
            </a:r>
            <a:r>
              <a:rPr lang="fr-FR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name</a:t>
            </a:r>
          </a:p>
          <a:p>
            <a:pPr lvl="1" eaLnBrk="1" hangingPunct="1"/>
            <a:r>
              <a:rPr lang="en-US" sz="2000" dirty="0" smtClean="0"/>
              <a:t>variable</a:t>
            </a:r>
            <a:r>
              <a:rPr lang="fr-FR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value</a:t>
            </a:r>
          </a:p>
          <a:p>
            <a:pPr eaLnBrk="1" hangingPunct="1"/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A variable is </a:t>
            </a:r>
            <a:r>
              <a:rPr lang="en-US" sz="2400" u="sng" dirty="0">
                <a:ea typeface="ＭＳ Ｐゴシック" pitchFamily="-109" charset="-128"/>
                <a:cs typeface="ＭＳ Ｐゴシック" pitchFamily="-109" charset="-128"/>
              </a:rPr>
              <a:t>created when a value is assigned the first time</a:t>
            </a: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. It associates a name and a value</a:t>
            </a:r>
            <a:endParaRPr lang="en-US" sz="2400" u="sng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subsequent assignments update the associated value. </a:t>
            </a:r>
          </a:p>
          <a:p>
            <a:pPr eaLnBrk="1" hangingPunct="1"/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we say name </a:t>
            </a:r>
            <a:r>
              <a:rPr lang="en-US" sz="2400" u="sng" dirty="0">
                <a:ea typeface="ＭＳ Ｐゴシック" pitchFamily="-109" charset="-128"/>
                <a:cs typeface="ＭＳ Ｐゴシック" pitchFamily="-109" charset="-128"/>
              </a:rPr>
              <a:t>references</a:t>
            </a: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 dirty="0" smtClean="0">
                <a:ea typeface="ＭＳ Ｐゴシック" pitchFamily="-109" charset="-128"/>
                <a:cs typeface="ＭＳ Ｐゴシック" pitchFamily="-109" charset="-128"/>
              </a:rPr>
              <a:t>value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51229" name="Group 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4802095"/>
              </p:ext>
            </p:extLst>
          </p:nvPr>
        </p:nvGraphicFramePr>
        <p:xfrm>
          <a:off x="4648200" y="4876800"/>
          <a:ext cx="4038600" cy="114300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my_int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996" name="Text Box 7"/>
          <p:cNvSpPr txBox="1">
            <a:spLocks noChangeArrowheads="1"/>
          </p:cNvSpPr>
          <p:nvPr/>
        </p:nvSpPr>
        <p:spPr bwMode="auto">
          <a:xfrm>
            <a:off x="762000" y="5207000"/>
            <a:ext cx="23394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latin typeface="Courier New"/>
                <a:cs typeface="Courier New"/>
              </a:rPr>
              <a:t>my_int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= 7</a:t>
            </a:r>
          </a:p>
        </p:txBody>
      </p:sp>
      <p:sp>
        <p:nvSpPr>
          <p:cNvPr id="85008" name="Line 31"/>
          <p:cNvSpPr>
            <a:spLocks noChangeShapeType="1"/>
          </p:cNvSpPr>
          <p:nvPr/>
        </p:nvSpPr>
        <p:spPr bwMode="auto">
          <a:xfrm>
            <a:off x="30480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Namespace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</a:t>
            </a:r>
            <a:r>
              <a:rPr lang="en-US" b="1" dirty="0">
                <a:ea typeface="ＭＳ Ｐゴシック" pitchFamily="-109" charset="-128"/>
                <a:cs typeface="ＭＳ Ｐゴシック" pitchFamily="-109" charset="-128"/>
              </a:rPr>
              <a:t>namespace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is the table that contains the association of a name with a value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 will see more about namespaces as we get further into Python, but it is an essential part of the language.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5790" b="-5790"/>
          <a:stretch>
            <a:fillRect/>
          </a:stretch>
        </p:blipFill>
        <p:spPr>
          <a:xfrm>
            <a:off x="457200" y="457200"/>
            <a:ext cx="8229600" cy="5668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Program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A program is a sequence of instructions.</a:t>
            </a:r>
          </a:p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To </a:t>
            </a:r>
            <a:r>
              <a:rPr lang="en-US" sz="2800" i="1" dirty="0">
                <a:ea typeface="ＭＳ Ｐゴシック" pitchFamily="-109" charset="-128"/>
                <a:cs typeface="ＭＳ Ｐゴシック" pitchFamily="-109" charset="-128"/>
              </a:rPr>
              <a:t>run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 a program is to:</a:t>
            </a:r>
          </a:p>
          <a:p>
            <a:pPr lvl="1" eaLnBrk="1" hangingPunct="1"/>
            <a:r>
              <a:rPr lang="en-US" sz="2400" dirty="0"/>
              <a:t>create the sequence of instructions according to your design and the language rules</a:t>
            </a:r>
          </a:p>
          <a:p>
            <a:pPr lvl="1" eaLnBrk="1" hangingPunct="1"/>
            <a:r>
              <a:rPr lang="en-US" sz="2400" dirty="0"/>
              <a:t>turn that program into the binary commands the processor understands</a:t>
            </a:r>
          </a:p>
          <a:p>
            <a:pPr lvl="1" eaLnBrk="1" hangingPunct="1"/>
            <a:r>
              <a:rPr lang="en-US" sz="2400" dirty="0"/>
              <a:t>give the binary code to the OS, so it can give it to the processor</a:t>
            </a:r>
          </a:p>
          <a:p>
            <a:pPr lvl="1" eaLnBrk="1" hangingPunct="1"/>
            <a:r>
              <a:rPr lang="en-US" sz="2400" dirty="0"/>
              <a:t>OS tells the processor to run the program</a:t>
            </a:r>
          </a:p>
          <a:p>
            <a:pPr lvl="1" eaLnBrk="1" hangingPunct="1"/>
            <a:r>
              <a:rPr lang="en-US" sz="2400" dirty="0"/>
              <a:t>when finished (or it dies :-), OS cleans up.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When =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doesn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mean equal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It is most confusing at first to see the following kind of expression:</a:t>
            </a:r>
          </a:p>
          <a:p>
            <a:pPr marL="457200" lvl="1" indent="0" eaLnBrk="1" hangingPunct="1"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my_int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= </a:t>
            </a:r>
            <a:r>
              <a:rPr lang="en-US" sz="3200" dirty="0" err="1" smtClean="0">
                <a:latin typeface="Courier New"/>
                <a:cs typeface="Courier New"/>
              </a:rPr>
              <a:t>my_int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+ 7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don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have to be a math genius to figure out something is wrong there.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What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wrong is that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=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doesn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mean equal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= is assignment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 many computer languages,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=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means assignment.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my_int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= </a:t>
            </a:r>
            <a:r>
              <a:rPr lang="en-US" sz="3200" dirty="0" err="1" smtClean="0">
                <a:latin typeface="Courier New"/>
                <a:cs typeface="Courier New"/>
              </a:rPr>
              <a:t>my_int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+ 7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3200" dirty="0">
                <a:latin typeface="Courier New"/>
                <a:cs typeface="Courier New"/>
              </a:rPr>
              <a:t>lhs = </a:t>
            </a:r>
            <a:r>
              <a:rPr lang="en-US" sz="3200" dirty="0" err="1">
                <a:latin typeface="Courier New"/>
                <a:cs typeface="Courier New"/>
              </a:rPr>
              <a:t>rhs</a:t>
            </a:r>
            <a:endParaRPr lang="en-US" sz="3200" dirty="0">
              <a:latin typeface="Courier New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assignment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means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evaluate </a:t>
            </a:r>
            <a:r>
              <a:rPr lang="en-US" dirty="0" smtClean="0"/>
              <a:t>the </a:t>
            </a:r>
            <a:r>
              <a:rPr lang="en-US" dirty="0" err="1"/>
              <a:t>rhs</a:t>
            </a:r>
            <a:r>
              <a:rPr lang="en-US" dirty="0"/>
              <a:t> of the =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take the resulting value and associate it with the name on the lhs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More Assignment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Example: </a:t>
            </a:r>
            <a:r>
              <a:rPr lang="en-US" dirty="0" err="1" smtClean="0">
                <a:latin typeface="Courier New"/>
                <a:ea typeface="ＭＳ Ｐゴシック" pitchFamily="-109" charset="-128"/>
                <a:cs typeface="Courier New"/>
              </a:rPr>
              <a:t>my_var</a:t>
            </a:r>
            <a:r>
              <a:rPr lang="en-US" dirty="0" smtClean="0"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>
                <a:latin typeface="Courier New"/>
                <a:ea typeface="ＭＳ Ｐゴシック" pitchFamily="-109" charset="-128"/>
                <a:cs typeface="Courier New"/>
              </a:rPr>
              <a:t>= 2 + 3 * 5</a:t>
            </a:r>
          </a:p>
          <a:p>
            <a:pPr lvl="1" eaLnBrk="1" hangingPunct="1"/>
            <a:r>
              <a:rPr lang="en-US" dirty="0"/>
              <a:t>evaluate expression </a:t>
            </a:r>
            <a:r>
              <a:rPr lang="en-US" dirty="0">
                <a:latin typeface="Courier New"/>
                <a:cs typeface="Courier New"/>
              </a:rPr>
              <a:t>(2+3*5): 17</a:t>
            </a:r>
          </a:p>
          <a:p>
            <a:pPr lvl="1" eaLnBrk="1" hangingPunct="1"/>
            <a:r>
              <a:rPr lang="en-US" dirty="0"/>
              <a:t>change the value of </a:t>
            </a:r>
            <a:r>
              <a:rPr lang="en-US" dirty="0" err="1" smtClean="0">
                <a:latin typeface="Courier New"/>
                <a:cs typeface="Courier New"/>
              </a:rPr>
              <a:t>my_var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reference 17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Example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(</a:t>
            </a:r>
            <a:r>
              <a:rPr lang="en-US" dirty="0" err="1" smtClean="0">
                <a:latin typeface="Courier New"/>
                <a:ea typeface="ＭＳ Ｐゴシック" pitchFamily="-109" charset="-128"/>
                <a:cs typeface="Courier New"/>
              </a:rPr>
              <a:t>my_int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has value 2): 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marL="0" indent="0" eaLnBrk="1" hangingPunct="1"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dirty="0" err="1" smtClean="0">
                <a:latin typeface="Courier New"/>
                <a:ea typeface="ＭＳ Ｐゴシック" pitchFamily="-109" charset="-128"/>
                <a:cs typeface="Courier New"/>
              </a:rPr>
              <a:t>my_int</a:t>
            </a:r>
            <a:r>
              <a:rPr lang="en-US" dirty="0" smtClean="0"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>
                <a:latin typeface="Courier New"/>
                <a:ea typeface="ＭＳ Ｐゴシック" pitchFamily="-109" charset="-128"/>
                <a:cs typeface="Courier New"/>
              </a:rPr>
              <a:t>= </a:t>
            </a:r>
            <a:r>
              <a:rPr lang="en-US" dirty="0" err="1" smtClean="0">
                <a:latin typeface="Courier New"/>
                <a:ea typeface="ＭＳ Ｐゴシック" pitchFamily="-109" charset="-128"/>
                <a:cs typeface="Courier New"/>
              </a:rPr>
              <a:t>my_int</a:t>
            </a:r>
            <a:r>
              <a:rPr lang="en-US" dirty="0" smtClean="0"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>
                <a:latin typeface="Courier New"/>
                <a:ea typeface="ＭＳ Ｐゴシック" pitchFamily="-109" charset="-128"/>
                <a:cs typeface="Courier New"/>
              </a:rPr>
              <a:t>+ 3</a:t>
            </a:r>
          </a:p>
          <a:p>
            <a:pPr lvl="1" eaLnBrk="1" hangingPunct="1"/>
            <a:r>
              <a:rPr lang="en-US" dirty="0"/>
              <a:t>evaluate </a:t>
            </a:r>
            <a:r>
              <a:rPr lang="en-US" dirty="0" smtClean="0"/>
              <a:t>expression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my_int</a:t>
            </a:r>
            <a:r>
              <a:rPr lang="en-US" dirty="0" smtClean="0">
                <a:latin typeface="Courier New"/>
                <a:cs typeface="Courier New"/>
              </a:rPr>
              <a:t> + 3): </a:t>
            </a:r>
            <a:r>
              <a:rPr lang="en-US" dirty="0">
                <a:latin typeface="Courier New"/>
                <a:cs typeface="Courier New"/>
              </a:rPr>
              <a:t>5</a:t>
            </a:r>
          </a:p>
          <a:p>
            <a:pPr lvl="1" eaLnBrk="1" hangingPunct="1"/>
            <a:r>
              <a:rPr lang="en-US" dirty="0"/>
              <a:t>change the value of </a:t>
            </a:r>
            <a:r>
              <a:rPr lang="en-US" dirty="0" err="1" smtClean="0">
                <a:latin typeface="Courier New"/>
                <a:cs typeface="Courier New"/>
              </a:rPr>
              <a:t>my_int</a:t>
            </a:r>
            <a:r>
              <a:rPr lang="en-US" dirty="0" smtClean="0"/>
              <a:t> </a:t>
            </a:r>
            <a:r>
              <a:rPr lang="en-US" dirty="0"/>
              <a:t>to reference </a:t>
            </a:r>
            <a:r>
              <a:rPr lang="en-US" dirty="0">
                <a:latin typeface="Monaco"/>
                <a:cs typeface="Monaco"/>
              </a:rPr>
              <a:t>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5924" b="-25924"/>
          <a:stretch>
            <a:fillRect/>
          </a:stretch>
        </p:blipFill>
        <p:spPr>
          <a:xfrm>
            <a:off x="228600" y="152400"/>
            <a:ext cx="8458200" cy="5973763"/>
          </a:xfrm>
        </p:spPr>
      </p:pic>
    </p:spTree>
    <p:extLst>
      <p:ext uri="{BB962C8B-B14F-4D97-AF65-F5344CB8AC3E}">
        <p14:creationId xmlns:p14="http://schemas.microsoft.com/office/powerpoint/2010/main" val="2603755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variables and types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Python does not require you to pre-define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what type can be associated with a variable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type a variable holds can change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Nonetheless, knowing the type can be important for using the correct operation on a variable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. Thus proper naming is important!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What can go on the lhs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There are limits therefore as to what can go on the lhs of an assignment statement.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lhs must indicate a name with which a value can be associated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must follow the naming rules</a:t>
            </a:r>
          </a:p>
          <a:p>
            <a:pPr marL="457200" lvl="1" indent="0" eaLnBrk="1" hangingPunct="1">
              <a:buNone/>
            </a:pPr>
            <a:r>
              <a:rPr lang="en-US" dirty="0" err="1">
                <a:latin typeface="Courier New"/>
                <a:cs typeface="Courier New"/>
              </a:rPr>
              <a:t>myInt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smtClean="0">
                <a:latin typeface="Courier New"/>
                <a:cs typeface="Courier New"/>
              </a:rPr>
              <a:t>5</a:t>
            </a:r>
            <a:r>
              <a:rPr lang="en-US" dirty="0"/>
              <a:t>	</a:t>
            </a:r>
            <a:r>
              <a:rPr lang="en-US" dirty="0" smtClean="0"/>
              <a:t>		Yes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 err="1">
                <a:latin typeface="Courier New"/>
                <a:cs typeface="Courier New"/>
              </a:rPr>
              <a:t>myInt</a:t>
            </a:r>
            <a:r>
              <a:rPr lang="en-US" dirty="0">
                <a:latin typeface="Courier New"/>
                <a:cs typeface="Courier New"/>
              </a:rPr>
              <a:t> + 5 = </a:t>
            </a:r>
            <a:r>
              <a:rPr lang="en-US" dirty="0" smtClean="0">
                <a:latin typeface="Courier New"/>
                <a:cs typeface="Courier New"/>
              </a:rPr>
              <a:t>7</a:t>
            </a:r>
            <a:r>
              <a:rPr lang="en-US" dirty="0"/>
              <a:t>	</a:t>
            </a:r>
            <a:r>
              <a:rPr lang="en-US" dirty="0" smtClean="0"/>
              <a:t>	No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“types”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integers: </a:t>
            </a:r>
            <a:r>
              <a:rPr lang="en-US" b="1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5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floats: </a:t>
            </a:r>
            <a:r>
              <a:rPr lang="en-US" b="1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1.2</a:t>
            </a:r>
          </a:p>
          <a:p>
            <a:pPr eaLnBrk="1" hangingPunct="1"/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booleans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: </a:t>
            </a:r>
            <a:r>
              <a:rPr lang="en-US" b="1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True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strings: 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"anything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"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or 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something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endParaRPr lang="en-US" dirty="0">
              <a:solidFill>
                <a:srgbClr val="660066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lists: 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[,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]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[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a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1,1.3]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others we will see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3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is a type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type in Python essentially defines two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internal structure of the type (what is contains)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kinds of operations you can perform</a:t>
            </a: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'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abc</a:t>
            </a:r>
            <a:r>
              <a:rPr lang="fr-FR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'</a:t>
            </a:r>
            <a:r>
              <a:rPr lang="en-US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.</a:t>
            </a:r>
            <a:r>
              <a:rPr lang="en-US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capitalize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()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is a method you can call on strings, but not integers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some types have multiple elements (collections),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ll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see those later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Fundamental Types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Integers</a:t>
            </a:r>
          </a:p>
          <a:p>
            <a:pPr lvl="1" eaLnBrk="1" hangingPunct="1"/>
            <a:r>
              <a:rPr lang="en-US" sz="2400" b="1" dirty="0">
                <a:solidFill>
                  <a:srgbClr val="660066"/>
                </a:solidFill>
                <a:latin typeface="Courier New" pitchFamily="-109" charset="0"/>
              </a:rPr>
              <a:t>1, -27 </a:t>
            </a:r>
            <a:r>
              <a:rPr lang="en-US" sz="2400" b="1" dirty="0">
                <a:latin typeface="Courier New" pitchFamily="-109" charset="0"/>
              </a:rPr>
              <a:t>( to +/- 2</a:t>
            </a:r>
            <a:r>
              <a:rPr lang="en-US" sz="2400" b="1" baseline="30000" dirty="0">
                <a:latin typeface="Courier New" pitchFamily="-109" charset="0"/>
              </a:rPr>
              <a:t>32</a:t>
            </a:r>
            <a:r>
              <a:rPr lang="en-US" sz="2400" b="1" dirty="0">
                <a:latin typeface="Courier New" pitchFamily="-109" charset="0"/>
              </a:rPr>
              <a:t> – 1)</a:t>
            </a:r>
          </a:p>
          <a:p>
            <a:pPr lvl="1" eaLnBrk="1" hangingPunct="1"/>
            <a:r>
              <a:rPr lang="en-US" sz="2400" b="1" dirty="0">
                <a:solidFill>
                  <a:srgbClr val="660066"/>
                </a:solidFill>
                <a:latin typeface="Courier New" pitchFamily="-109" charset="0"/>
              </a:rPr>
              <a:t>123L</a:t>
            </a:r>
            <a:r>
              <a:rPr lang="en-US" sz="2400" b="1" dirty="0">
                <a:solidFill>
                  <a:schemeClr val="accent2"/>
                </a:solidFill>
                <a:latin typeface="Courier New" pitchFamily="-109" charset="0"/>
              </a:rPr>
              <a:t> </a:t>
            </a:r>
            <a:r>
              <a:rPr lang="en-US" sz="2400" b="1" dirty="0">
                <a:latin typeface="Courier New" pitchFamily="-109" charset="0"/>
              </a:rPr>
              <a:t>L suffix means any length, but potentially very slow. Python will convert if an integer gets too long automatically</a:t>
            </a:r>
            <a:endParaRPr lang="en-US" sz="2400" b="1" dirty="0">
              <a:solidFill>
                <a:schemeClr val="accent2"/>
              </a:solidFill>
              <a:latin typeface="Courier New" pitchFamily="-109" charset="0"/>
            </a:endParaRPr>
          </a:p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Floating Point (Real)</a:t>
            </a:r>
          </a:p>
          <a:p>
            <a:pPr lvl="1" eaLnBrk="1" hangingPunct="1"/>
            <a:r>
              <a:rPr lang="en-US" sz="2400" b="1" dirty="0">
                <a:solidFill>
                  <a:schemeClr val="hlink"/>
                </a:solidFill>
                <a:latin typeface="Courier New" pitchFamily="-10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-109" charset="0"/>
              </a:rPr>
              <a:t>3.14, 10., .001, 3.14e-10, 0e0</a:t>
            </a:r>
          </a:p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Booleans (True or False values)</a:t>
            </a:r>
          </a:p>
          <a:p>
            <a:pPr lvl="1" eaLnBrk="1" hangingPunct="1"/>
            <a:r>
              <a:rPr lang="en-US" sz="2400" b="1" dirty="0">
                <a:solidFill>
                  <a:srgbClr val="660066"/>
                </a:solidFill>
                <a:latin typeface="Courier New" pitchFamily="-109" charset="0"/>
              </a:rPr>
              <a:t>True, False </a:t>
            </a:r>
            <a:r>
              <a:rPr lang="en-US" sz="2400" b="1" dirty="0">
                <a:latin typeface="Courier New" pitchFamily="-109" charset="0"/>
              </a:rPr>
              <a:t>note the capital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Converting types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character 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is not an integer 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.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ll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see more on this later, but take my word for it.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 need to convert the value returned by the </a:t>
            </a:r>
            <a:r>
              <a:rPr lang="en-US" dirty="0">
                <a:solidFill>
                  <a:srgbClr val="660066"/>
                </a:solidFill>
                <a:latin typeface="Courier New"/>
                <a:ea typeface="Courier New" pitchFamily="-109" charset="0"/>
                <a:cs typeface="Courier New"/>
              </a:rPr>
              <a:t>i</a:t>
            </a:r>
            <a:r>
              <a:rPr lang="en-US" dirty="0" smtClean="0">
                <a:solidFill>
                  <a:srgbClr val="660066"/>
                </a:solidFill>
                <a:latin typeface="Courier New"/>
                <a:ea typeface="Courier New" pitchFamily="-109" charset="0"/>
                <a:cs typeface="Courier New"/>
              </a:rPr>
              <a:t>nput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command (characters) into an integer</a:t>
            </a:r>
          </a:p>
          <a:p>
            <a:pPr eaLnBrk="1" hangingPunct="1"/>
            <a:r>
              <a:rPr lang="en-US" dirty="0" err="1">
                <a:latin typeface="Courier New"/>
                <a:ea typeface="Courier New" pitchFamily="-109" charset="0"/>
                <a:cs typeface="Courier New"/>
              </a:rPr>
              <a:t>int</a:t>
            </a:r>
            <a:r>
              <a:rPr lang="en-US" dirty="0" smtClean="0">
                <a:latin typeface="Courier New"/>
                <a:ea typeface="Courier New" pitchFamily="-109" charset="0"/>
                <a:cs typeface="Courier New"/>
              </a:rPr>
              <a:t>("123</a:t>
            </a:r>
            <a:r>
              <a:rPr lang="en-US" dirty="0">
                <a:latin typeface="Courier New"/>
                <a:ea typeface="Courier New" pitchFamily="-109" charset="0"/>
                <a:cs typeface="Courier New"/>
              </a:rPr>
              <a:t>"</a:t>
            </a:r>
            <a:r>
              <a:rPr lang="en-US" dirty="0" smtClean="0">
                <a:latin typeface="Courier New"/>
                <a:ea typeface="Courier New" pitchFamily="-109" charset="0"/>
                <a:cs typeface="Courier New"/>
              </a:rPr>
              <a:t>)</a:t>
            </a:r>
            <a:r>
              <a:rPr lang="en-US" dirty="0" smtClean="0"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yields the integer </a:t>
            </a:r>
            <a:r>
              <a:rPr lang="en-US" dirty="0">
                <a:latin typeface="Courier New"/>
                <a:ea typeface="ＭＳ Ｐゴシック" pitchFamily="-109" charset="-128"/>
                <a:cs typeface="Courier New"/>
              </a:rPr>
              <a:t>123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Interpreted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Python is an </a:t>
            </a:r>
            <a:r>
              <a:rPr lang="en-US" sz="2800" i="1">
                <a:ea typeface="ＭＳ Ｐゴシック" pitchFamily="-109" charset="-128"/>
                <a:cs typeface="ＭＳ Ｐゴシック" pitchFamily="-109" charset="-128"/>
              </a:rPr>
              <a:t>interpreted</a:t>
            </a: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interpreted means that Python looks at each instruction, one at a time, and turns that instruction into something that can be run.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That means that you can simply open the Python interpreter and enter instructions one-at-a-time.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You can also </a:t>
            </a:r>
            <a:r>
              <a:rPr lang="en-US" sz="2800" i="1">
                <a:ea typeface="ＭＳ Ｐゴシック" pitchFamily="-109" charset="-128"/>
                <a:cs typeface="ＭＳ Ｐゴシック" pitchFamily="-109" charset="-128"/>
              </a:rPr>
              <a:t>import</a:t>
            </a: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 a program which causes the instructions in the program to be executed, as if you had typed them in.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To rerun an imported program you </a:t>
            </a:r>
            <a:r>
              <a:rPr lang="en-US" sz="2800" i="1">
                <a:ea typeface="ＭＳ Ｐゴシック" pitchFamily="-109" charset="-128"/>
                <a:cs typeface="ＭＳ Ｐゴシック" pitchFamily="-109" charset="-128"/>
              </a:rPr>
              <a:t>reload</a:t>
            </a: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Type conversion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some_var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)</a:t>
            </a:r>
            <a:r>
              <a:rPr lang="en-US" dirty="0" smtClean="0">
                <a:latin typeface="+mj-lt"/>
                <a:ea typeface="ＭＳ Ｐゴシック" pitchFamily="-109" charset="-128"/>
                <a:cs typeface="Courier New"/>
              </a:rPr>
              <a:t>returns an </a:t>
            </a:r>
            <a:r>
              <a:rPr lang="en-US" dirty="0">
                <a:latin typeface="+mj-lt"/>
                <a:ea typeface="ＭＳ Ｐゴシック" pitchFamily="-109" charset="-128"/>
                <a:cs typeface="Courier New"/>
              </a:rPr>
              <a:t>integer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float(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some_var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)</a:t>
            </a:r>
            <a:r>
              <a:rPr lang="en-US" dirty="0" smtClean="0">
                <a:latin typeface="+mj-lt"/>
                <a:ea typeface="ＭＳ Ｐゴシック" pitchFamily="-109" charset="-128"/>
                <a:cs typeface="Courier New"/>
              </a:rPr>
              <a:t>returns a </a:t>
            </a:r>
            <a:r>
              <a:rPr lang="en-US" dirty="0">
                <a:latin typeface="+mj-lt"/>
                <a:ea typeface="ＭＳ Ｐゴシック" pitchFamily="-109" charset="-128"/>
                <a:cs typeface="Courier New"/>
              </a:rPr>
              <a:t>float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some_var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)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returns a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string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should check out what works: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(2.1) </a:t>
            </a:r>
            <a:r>
              <a:rPr lang="en-US" dirty="0">
                <a:sym typeface="Symbol" pitchFamily="-109" charset="2"/>
              </a:rPr>
              <a:t> 2, </a:t>
            </a:r>
            <a:r>
              <a:rPr lang="en-US" dirty="0" err="1">
                <a:sym typeface="Symbol" pitchFamily="-109" charset="2"/>
              </a:rPr>
              <a:t>int</a:t>
            </a:r>
            <a:r>
              <a:rPr lang="en-US" dirty="0" smtClean="0">
                <a:sym typeface="Symbol" pitchFamily="-109" charset="2"/>
              </a:rPr>
              <a:t>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 2, but </a:t>
            </a:r>
            <a:r>
              <a:rPr lang="en-US" dirty="0" err="1">
                <a:sym typeface="Symbol" pitchFamily="-109" charset="2"/>
              </a:rPr>
              <a:t>int</a:t>
            </a:r>
            <a:r>
              <a:rPr lang="en-US" dirty="0" smtClean="0">
                <a:sym typeface="Symbol" pitchFamily="-109" charset="2"/>
              </a:rPr>
              <a:t>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2.1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fails</a:t>
            </a:r>
          </a:p>
          <a:p>
            <a:pPr lvl="1" eaLnBrk="1" hangingPunct="1"/>
            <a:r>
              <a:rPr lang="en-US" dirty="0">
                <a:sym typeface="Symbol" pitchFamily="-109" charset="2"/>
              </a:rPr>
              <a:t>float(2)  2.0, float</a:t>
            </a:r>
            <a:r>
              <a:rPr lang="en-US" dirty="0" smtClean="0">
                <a:sym typeface="Symbol" pitchFamily="-109" charset="2"/>
              </a:rPr>
              <a:t>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2.0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 2.0, float</a:t>
            </a:r>
            <a:r>
              <a:rPr lang="en-US" dirty="0" smtClean="0">
                <a:sym typeface="Symbol" pitchFamily="-109" charset="2"/>
              </a:rPr>
              <a:t>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 2.0, float(2.0)  2.0</a:t>
            </a:r>
          </a:p>
          <a:p>
            <a:pPr lvl="1" eaLnBrk="1" hangingPunct="1"/>
            <a:r>
              <a:rPr lang="en-US" dirty="0" err="1">
                <a:sym typeface="Symbol" pitchFamily="-109" charset="2"/>
              </a:rPr>
              <a:t>str</a:t>
            </a:r>
            <a:r>
              <a:rPr lang="en-US" dirty="0">
                <a:sym typeface="Symbol" pitchFamily="-109" charset="2"/>
              </a:rPr>
              <a:t>(2)  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, </a:t>
            </a:r>
            <a:r>
              <a:rPr lang="en-US" dirty="0" err="1">
                <a:sym typeface="Symbol" pitchFamily="-109" charset="2"/>
              </a:rPr>
              <a:t>str</a:t>
            </a:r>
            <a:r>
              <a:rPr lang="en-US" dirty="0">
                <a:sym typeface="Symbol" pitchFamily="-109" charset="2"/>
              </a:rPr>
              <a:t>(2.0)  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2.0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, </a:t>
            </a:r>
            <a:r>
              <a:rPr lang="en-US" dirty="0" err="1">
                <a:sym typeface="Symbol" pitchFamily="-109" charset="2"/>
              </a:rPr>
              <a:t>str</a:t>
            </a:r>
            <a:r>
              <a:rPr lang="en-US" dirty="0" smtClean="0">
                <a:sym typeface="Symbol" pitchFamily="-109" charset="2"/>
              </a:rPr>
              <a:t>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a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 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a</a:t>
            </a:r>
            <a:r>
              <a:rPr lang="fr-FR" dirty="0" smtClean="0">
                <a:sym typeface="Symbol" pitchFamily="-109" charset="2"/>
              </a:rPr>
              <a:t>'</a:t>
            </a:r>
            <a:endParaRPr lang="en-US" dirty="0">
              <a:sym typeface="Symbol" pitchFamily="-109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Operators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Integer</a:t>
            </a:r>
          </a:p>
          <a:p>
            <a:pPr lvl="1" eaLnBrk="1" hangingPunct="1"/>
            <a:r>
              <a:rPr lang="en-US" sz="2400" dirty="0"/>
              <a:t>addition and subtraction: </a:t>
            </a:r>
            <a:r>
              <a:rPr lang="en-US" dirty="0">
                <a:solidFill>
                  <a:srgbClr val="660066"/>
                </a:solidFill>
                <a:latin typeface="Courier New" pitchFamily="-109" charset="0"/>
              </a:rPr>
              <a:t>+, -</a:t>
            </a:r>
          </a:p>
          <a:p>
            <a:pPr lvl="1" eaLnBrk="1" hangingPunct="1"/>
            <a:r>
              <a:rPr lang="en-US" sz="2400" dirty="0"/>
              <a:t>multiplication: </a:t>
            </a:r>
            <a:r>
              <a:rPr lang="en-US" dirty="0">
                <a:solidFill>
                  <a:srgbClr val="660066"/>
                </a:solidFill>
                <a:latin typeface="Courier New" pitchFamily="-109" charset="0"/>
              </a:rPr>
              <a:t>*</a:t>
            </a:r>
          </a:p>
          <a:p>
            <a:pPr lvl="1" eaLnBrk="1" hangingPunct="1"/>
            <a:r>
              <a:rPr lang="en-US" sz="2400" dirty="0"/>
              <a:t>division </a:t>
            </a:r>
          </a:p>
          <a:p>
            <a:pPr lvl="2" eaLnBrk="1" hangingPunct="1"/>
            <a:r>
              <a:rPr lang="en-US" sz="2000" dirty="0">
                <a:ea typeface="ＭＳ Ｐゴシック" pitchFamily="-109" charset="-128"/>
              </a:rPr>
              <a:t>quotient: </a:t>
            </a:r>
            <a:r>
              <a:rPr lang="en-US" sz="2800" dirty="0" smtClean="0">
                <a:solidFill>
                  <a:srgbClr val="660066"/>
                </a:solidFill>
                <a:latin typeface="Courier New" pitchFamily="-109" charset="0"/>
                <a:ea typeface="ＭＳ Ｐゴシック" pitchFamily="-109" charset="-128"/>
              </a:rPr>
              <a:t>/</a:t>
            </a:r>
          </a:p>
          <a:p>
            <a:pPr lvl="2" eaLnBrk="1" hangingPunct="1"/>
            <a:r>
              <a:rPr lang="en-US" sz="2000" dirty="0" smtClean="0">
                <a:solidFill>
                  <a:srgbClr val="000000"/>
                </a:solidFill>
                <a:latin typeface="+mj-lt"/>
                <a:ea typeface="ＭＳ Ｐゴシック" pitchFamily="-109" charset="-128"/>
              </a:rPr>
              <a:t>integer quotient:</a:t>
            </a:r>
            <a:r>
              <a:rPr lang="en-US" sz="2000" dirty="0" smtClean="0">
                <a:solidFill>
                  <a:srgbClr val="660066"/>
                </a:solidFill>
                <a:latin typeface="+mj-lt"/>
                <a:ea typeface="ＭＳ Ｐゴシック" pitchFamily="-109" charset="-128"/>
              </a:rPr>
              <a:t> </a:t>
            </a:r>
            <a:r>
              <a:rPr lang="en-US" sz="2800" dirty="0" smtClean="0">
                <a:solidFill>
                  <a:srgbClr val="660066"/>
                </a:solidFill>
                <a:latin typeface="Courier New" pitchFamily="-109" charset="0"/>
                <a:ea typeface="ＭＳ Ｐゴシック" pitchFamily="-109" charset="-128"/>
              </a:rPr>
              <a:t>//</a:t>
            </a:r>
            <a:endParaRPr lang="en-US" sz="2800" dirty="0">
              <a:solidFill>
                <a:srgbClr val="660066"/>
              </a:solidFill>
              <a:latin typeface="Courier New" pitchFamily="-109" charset="0"/>
              <a:ea typeface="ＭＳ Ｐゴシック" pitchFamily="-109" charset="-128"/>
            </a:endParaRPr>
          </a:p>
          <a:p>
            <a:pPr lvl="2" eaLnBrk="1" hangingPunct="1"/>
            <a:r>
              <a:rPr lang="en-US" sz="2000" dirty="0">
                <a:ea typeface="ＭＳ Ｐゴシック" pitchFamily="-109" charset="-128"/>
              </a:rPr>
              <a:t>remainder: </a:t>
            </a:r>
            <a:r>
              <a:rPr lang="en-US" sz="2800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%</a:t>
            </a:r>
          </a:p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Floating point</a:t>
            </a:r>
          </a:p>
          <a:p>
            <a:pPr lvl="1" eaLnBrk="1" hangingPunct="1"/>
            <a:r>
              <a:rPr lang="en-US" sz="2400" dirty="0"/>
              <a:t>add, subtract, multiply, divide: </a:t>
            </a:r>
            <a:r>
              <a:rPr lang="en-US" dirty="0">
                <a:solidFill>
                  <a:srgbClr val="660066"/>
                </a:solidFill>
                <a:latin typeface="Courier New" pitchFamily="-109" charset="0"/>
              </a:rPr>
              <a:t>+, -, *, 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operators addition(+), subtraction(-) and multiplication(*) work normally: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 = 4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= 2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 	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 </a:t>
            </a:r>
            <a:r>
              <a:rPr lang="en-US" dirty="0" smtClean="0">
                <a:cs typeface="Courier New"/>
                <a:sym typeface="Wingdings"/>
              </a:rPr>
              <a:t>yields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6</a:t>
            </a: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a_int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–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b_int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		 </a:t>
            </a:r>
            <a:r>
              <a:rPr lang="en-US" dirty="0" smtClean="0">
                <a:cs typeface="Courier New"/>
                <a:sym typeface="Wingdings"/>
              </a:rPr>
              <a:t>yields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2</a:t>
            </a: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a_int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*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b_int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		 </a:t>
            </a:r>
            <a:r>
              <a:rPr lang="en-US" dirty="0" smtClean="0">
                <a:cs typeface="Courier New"/>
                <a:sym typeface="Wingdings"/>
              </a:rPr>
              <a:t>yields</a:t>
            </a:r>
            <a:r>
              <a:rPr lang="en-US" dirty="0">
                <a:latin typeface="Courier New"/>
                <a:cs typeface="Courier New"/>
                <a:sym typeface="Wingdings"/>
              </a:rPr>
              <a:t>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8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0212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Two types of division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-109" charset="2"/>
              <a:buNone/>
            </a:pP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standard division operator (/) yields a floating point result no matter the type of its operands:</a:t>
            </a:r>
          </a:p>
          <a:p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</a:rPr>
              <a:t>2/3 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 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yields </a:t>
            </a:r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0.6666666666666666</a:t>
            </a:r>
          </a:p>
          <a:p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4.0/2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	 yields </a:t>
            </a:r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2.0</a:t>
            </a:r>
          </a:p>
          <a:p>
            <a:pPr marL="0" indent="0">
              <a:buNone/>
            </a:pP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Integer division (//) yields only the integer part of the divide (its type depends on its operands):</a:t>
            </a:r>
          </a:p>
          <a:p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</a:rPr>
              <a:t>2//3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 </a:t>
            </a:r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0</a:t>
            </a:r>
          </a:p>
          <a:p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4.0//2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	 </a:t>
            </a:r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2.0</a:t>
            </a:r>
            <a:endParaRPr lang="en-US" sz="2800" dirty="0" smtClean="0">
              <a:latin typeface="Courier New"/>
              <a:ea typeface="ＭＳ Ｐゴシック" pitchFamily="-109" charset="-128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modulus operator </a:t>
            </a:r>
            <a:r>
              <a:rPr lang="en-US" dirty="0" smtClean="0"/>
              <a:t>(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smtClean="0"/>
              <a:t>) </a:t>
            </a:r>
            <a:r>
              <a:rPr lang="en-US" dirty="0" smtClean="0"/>
              <a:t>give the integer remainder of division:</a:t>
            </a:r>
          </a:p>
          <a:p>
            <a:r>
              <a:rPr lang="en-US" dirty="0" smtClean="0">
                <a:latin typeface="Courier New"/>
                <a:cs typeface="Courier New"/>
              </a:rPr>
              <a:t>5 % 3</a:t>
            </a: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2</a:t>
            </a:r>
          </a:p>
          <a:p>
            <a:r>
              <a:rPr lang="en-US" dirty="0" smtClean="0">
                <a:latin typeface="Courier New"/>
                <a:cs typeface="Courier New"/>
                <a:sym typeface="Wingdings"/>
              </a:rPr>
              <a:t>7.0 % 3</a:t>
            </a:r>
            <a:r>
              <a:rPr lang="en-US" dirty="0" smtClean="0">
                <a:sym typeface="Wingdings"/>
              </a:rPr>
              <a:t>	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1.0</a:t>
            </a:r>
          </a:p>
          <a:p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Again, the type of the result depends on the type of the operands.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4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Mixed Types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ym typeface="Symbol" pitchFamily="-109" charset="2"/>
              </a:rPr>
              <a:t>What is the difference between </a:t>
            </a:r>
            <a:r>
              <a:rPr lang="en-US" dirty="0" smtClean="0">
                <a:latin typeface="Courier New"/>
                <a:cs typeface="Courier New"/>
                <a:sym typeface="Symbol" pitchFamily="-109" charset="2"/>
              </a:rPr>
              <a:t>42</a:t>
            </a:r>
            <a:r>
              <a:rPr lang="en-US" dirty="0" smtClean="0">
                <a:sym typeface="Symbol" pitchFamily="-109" charset="2"/>
              </a:rPr>
              <a:t> and </a:t>
            </a:r>
            <a:r>
              <a:rPr lang="en-US" dirty="0" smtClean="0">
                <a:latin typeface="Courier New"/>
                <a:cs typeface="Courier New"/>
                <a:sym typeface="Symbol" pitchFamily="-109" charset="2"/>
              </a:rPr>
              <a:t>42.0 </a:t>
            </a:r>
            <a:r>
              <a:rPr lang="en-US" dirty="0" smtClean="0">
                <a:latin typeface="+mj-lt"/>
                <a:cs typeface="Courier New"/>
                <a:sym typeface="Symbol" pitchFamily="-109" charset="2"/>
              </a:rPr>
              <a:t>?</a:t>
            </a:r>
          </a:p>
          <a:p>
            <a:r>
              <a:rPr lang="en-US" dirty="0" smtClean="0">
                <a:latin typeface="+mj-lt"/>
                <a:cs typeface="Courier New"/>
                <a:sym typeface="Symbol" pitchFamily="-109" charset="2"/>
              </a:rPr>
              <a:t>their types: the first is an integer, the second is a float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  <a:sym typeface="Symbol" pitchFamily="-109" charset="2"/>
              </a:rPr>
              <a:t>What happens when you mix types:</a:t>
            </a:r>
          </a:p>
          <a:p>
            <a:r>
              <a:rPr lang="en-US" dirty="0" smtClean="0">
                <a:latin typeface="+mj-lt"/>
                <a:cs typeface="Courier New"/>
                <a:sym typeface="Symbol" pitchFamily="-109" charset="2"/>
              </a:rPr>
              <a:t>done so no information is lost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  <a:sym typeface="Symbol" pitchFamily="-109" charset="2"/>
              </a:rPr>
              <a:t>42 * 3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 126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42.0 * 3  126.0</a:t>
            </a:r>
            <a:endParaRPr lang="en-US" dirty="0">
              <a:latin typeface="Courier New"/>
              <a:cs typeface="Courier New"/>
              <a:sym typeface="Symbol" pitchFamily="-109" charset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807" b="-10807"/>
          <a:stretch>
            <a:fillRect/>
          </a:stretch>
        </p:blipFill>
        <p:spPr>
          <a:xfrm>
            <a:off x="0" y="685800"/>
            <a:ext cx="8686800" cy="5440363"/>
          </a:xfrm>
        </p:spPr>
      </p:pic>
    </p:spTree>
    <p:extLst>
      <p:ext uri="{BB962C8B-B14F-4D97-AF65-F5344CB8AC3E}">
        <p14:creationId xmlns:p14="http://schemas.microsoft.com/office/powerpoint/2010/main" val="2954045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 and 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962400"/>
            <a:ext cx="8382000" cy="2362200"/>
          </a:xfrm>
        </p:spPr>
        <p:txBody>
          <a:bodyPr/>
          <a:lstStyle/>
          <a:p>
            <a:r>
              <a:rPr lang="en-US" dirty="0" smtClean="0"/>
              <a:t>Precedence of *,/ over +,- is the same, but there precedents for other operators as </a:t>
            </a:r>
            <a:r>
              <a:rPr lang="en-US" dirty="0" smtClean="0"/>
              <a:t>well</a:t>
            </a:r>
          </a:p>
          <a:p>
            <a:r>
              <a:rPr lang="en-US" dirty="0">
                <a:solidFill>
                  <a:srgbClr val="000000"/>
                </a:solidFill>
              </a:rPr>
              <a:t>Remember, parentheses </a:t>
            </a:r>
            <a:r>
              <a:rPr lang="en-US" dirty="0" err="1" smtClean="0">
                <a:solidFill>
                  <a:srgbClr val="000000"/>
                </a:solidFill>
              </a:rPr>
              <a:t>alwaystakes</a:t>
            </a:r>
            <a:r>
              <a:rPr lang="en-US" dirty="0" smtClean="0">
                <a:solidFill>
                  <a:srgbClr val="000000"/>
                </a:solidFill>
              </a:rPr>
              <a:t> precedence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26404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11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Shortcuts can be distracting, but one that is often used is augmented assignment:</a:t>
            </a:r>
          </a:p>
          <a:p>
            <a:r>
              <a:rPr lang="en-US" dirty="0" smtClean="0"/>
              <a:t>combines an operation and reassignment to the same variable</a:t>
            </a:r>
          </a:p>
          <a:p>
            <a:r>
              <a:rPr lang="en-US" dirty="0" smtClean="0"/>
              <a:t>useful for increment/decrement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343400"/>
            <a:ext cx="556014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6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Modules are files that can be imported into your Python program.</a:t>
            </a:r>
          </a:p>
          <a:p>
            <a:r>
              <a:rPr lang="en-US" dirty="0" smtClean="0"/>
              <a:t>use other, well proven code with yours</a:t>
            </a:r>
          </a:p>
          <a:p>
            <a:pPr marL="0" indent="0">
              <a:buNone/>
            </a:pPr>
            <a:r>
              <a:rPr lang="en-US" dirty="0" smtClean="0"/>
              <a:t>Example is the math module</a:t>
            </a:r>
          </a:p>
          <a:p>
            <a:r>
              <a:rPr lang="en-US" dirty="0" smtClean="0"/>
              <a:t>we </a:t>
            </a:r>
            <a:r>
              <a:rPr lang="en-US" dirty="0" smtClean="0">
                <a:latin typeface="Courier New"/>
                <a:cs typeface="Courier New"/>
              </a:rPr>
              <a:t>import</a:t>
            </a:r>
            <a:r>
              <a:rPr lang="en-US" dirty="0" smtClean="0"/>
              <a:t> a module to use its contents</a:t>
            </a:r>
          </a:p>
          <a:p>
            <a:r>
              <a:rPr lang="en-US" dirty="0" smtClean="0"/>
              <a:t>we use the name of the module as part of the content we imported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9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52600" y="1066800"/>
            <a:ext cx="5562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Your First Program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QuickStart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import math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print(</a:t>
            </a:r>
            <a:r>
              <a:rPr lang="en-US" sz="2400" dirty="0" err="1" smtClean="0">
                <a:latin typeface="Courier New"/>
                <a:cs typeface="Courier New"/>
              </a:rPr>
              <a:t>math.pi</a:t>
            </a:r>
            <a:r>
              <a:rPr lang="en-US" sz="2400" dirty="0" smtClean="0">
                <a:latin typeface="Courier New"/>
                <a:cs typeface="Courier New"/>
              </a:rPr>
              <a:t>)		# constant in math module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print(</a:t>
            </a:r>
            <a:r>
              <a:rPr lang="en-US" sz="2400" dirty="0" err="1" smtClean="0">
                <a:latin typeface="Courier New"/>
                <a:cs typeface="Courier New"/>
              </a:rPr>
              <a:t>math.sin</a:t>
            </a:r>
            <a:r>
              <a:rPr lang="en-US" sz="2400" dirty="0" smtClean="0">
                <a:latin typeface="Courier New"/>
                <a:cs typeface="Courier New"/>
              </a:rPr>
              <a:t>(1.0))# a function in math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help(</a:t>
            </a:r>
            <a:r>
              <a:rPr lang="en-US" sz="2400" dirty="0" err="1" smtClean="0">
                <a:latin typeface="Courier New"/>
                <a:cs typeface="Courier New"/>
              </a:rPr>
              <a:t>math.pow</a:t>
            </a:r>
            <a:r>
              <a:rPr lang="en-US" sz="2400" dirty="0" smtClean="0">
                <a:latin typeface="Courier New"/>
                <a:cs typeface="Courier New"/>
              </a:rPr>
              <a:t>)		# help info on </a:t>
            </a:r>
            <a:r>
              <a:rPr lang="en-US" sz="2400" dirty="0" err="1" smtClean="0">
                <a:latin typeface="Courier New"/>
                <a:cs typeface="Courier New"/>
              </a:rPr>
              <a:t>pow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01151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Developing an Algorithm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do we solve the following?</a:t>
            </a:r>
          </a:p>
          <a:p>
            <a:r>
              <a:rPr lang="en-US" dirty="0" smtClean="0"/>
              <a:t>If one inch of rain falls on an acre of land, how many gallons of water have accumulated on that acre?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 method – a sequence of steps – that describes how to solve a problem of class of 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12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 your code, often and thoroughly!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One thing we learn in writing our code is that we must test it, especially against a number of conditions, to assure ourselves that it works</a:t>
            </a:r>
          </a:p>
          <a:p>
            <a:r>
              <a:rPr lang="en-US" dirty="0" smtClean="0"/>
              <a:t>it turns out that testing is very hard and "correct" is a difficult thing to establish!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75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1.2-1.3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21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304800"/>
            <a:ext cx="8991600" cy="5821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" y="838200"/>
            <a:ext cx="8834051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3581400"/>
            <a:ext cx="892743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90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Think before you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program is a human-readable essay on problem solving that also happens </a:t>
            </a:r>
            <a:r>
              <a:rPr lang="en-US" sz="2800" dirty="0" err="1"/>
              <a:t>ot</a:t>
            </a:r>
            <a:r>
              <a:rPr lang="en-US" sz="2800" dirty="0"/>
              <a:t> execute on a computer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best way to improve your programming and problem solving skills is to practice.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foolish consistency is the hobgoblin of little </a:t>
            </a:r>
            <a:r>
              <a:rPr lang="en-US" sz="2800" dirty="0" smtClean="0"/>
              <a:t>minds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your code, often and thoroughly!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0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143000"/>
            <a:ext cx="9118600" cy="4280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Getting input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marL="509588" indent="-509588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function:</a:t>
            </a:r>
          </a:p>
          <a:p>
            <a:pPr marL="509588" indent="-509588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input</a:t>
            </a:r>
            <a:r>
              <a:rPr lang="en-US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(“Give me a value”)</a:t>
            </a:r>
          </a:p>
          <a:p>
            <a:pPr marL="509588" indent="-509588"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prints “Give me a value” on the python screen and waits till the user types something (anything), ending with Enter</a:t>
            </a:r>
          </a:p>
          <a:p>
            <a:pPr marL="509588" indent="-509588"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Warning, it returns a string (sequence of characters), no matter what is given, even a number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(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1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is not the same as 1, different types)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import of math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One thing we did was to import the math module with </a:t>
            </a:r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import math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This brought in python statements to support math (try it in the python window)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We precede all operations of math with </a:t>
            </a:r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math.xxx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math.pi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, for example, is pi. </a:t>
            </a:r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math.pow(x,y)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raises x to the y</a:t>
            </a:r>
            <a:r>
              <a:rPr lang="en-US" baseline="30000">
                <a:ea typeface="ＭＳ Ｐゴシック" pitchFamily="-109" charset="-128"/>
                <a:cs typeface="ＭＳ Ｐゴシック" pitchFamily="-109" charset="-128"/>
              </a:rPr>
              <a:t>th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power.</a:t>
            </a: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572</TotalTime>
  <Words>2749</Words>
  <Application>Microsoft Macintosh PowerPoint</Application>
  <PresentationFormat>On-screen Show (4:3)</PresentationFormat>
  <Paragraphs>422</Paragraphs>
  <Slides>67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template</vt:lpstr>
      <vt:lpstr>PowerPoint Presentation</vt:lpstr>
      <vt:lpstr>The Three Rules</vt:lpstr>
      <vt:lpstr>What is a Computer Program?</vt:lpstr>
      <vt:lpstr>Program</vt:lpstr>
      <vt:lpstr>Interpreted</vt:lpstr>
      <vt:lpstr>Your First Program QuickStart 1</vt:lpstr>
      <vt:lpstr>PowerPoint Presentation</vt:lpstr>
      <vt:lpstr>Getting input</vt:lpstr>
      <vt:lpstr>import of math</vt:lpstr>
      <vt:lpstr>Assignment</vt:lpstr>
      <vt:lpstr>Conversion</vt:lpstr>
      <vt:lpstr>Printing output</vt:lpstr>
      <vt:lpstr>At the core of any language</vt:lpstr>
      <vt:lpstr>Save as a “module”</vt:lpstr>
      <vt:lpstr>Errors</vt:lpstr>
      <vt:lpstr>Common Error</vt:lpstr>
      <vt:lpstr>Syntax</vt:lpstr>
      <vt:lpstr>Modules</vt:lpstr>
      <vt:lpstr>Statements</vt:lpstr>
      <vt:lpstr>Expressions</vt:lpstr>
      <vt:lpstr>side effects and returns</vt:lpstr>
      <vt:lpstr>Whitespace</vt:lpstr>
      <vt:lpstr>continuation</vt:lpstr>
      <vt:lpstr>also, tabbing is special</vt:lpstr>
      <vt:lpstr>Python comments</vt:lpstr>
      <vt:lpstr>Code as essay, an aside</vt:lpstr>
      <vt:lpstr>Knuth, Literate Programming (84)</vt:lpstr>
      <vt:lpstr>Some of the details</vt:lpstr>
      <vt:lpstr>Python Tokens</vt:lpstr>
      <vt:lpstr>Python Operators</vt:lpstr>
      <vt:lpstr>Python Punctuators</vt:lpstr>
      <vt:lpstr>Literals</vt:lpstr>
      <vt:lpstr>Python name conventions</vt:lpstr>
      <vt:lpstr>Naming conventions</vt:lpstr>
      <vt:lpstr>Rule 4</vt:lpstr>
      <vt:lpstr>Variable</vt:lpstr>
      <vt:lpstr>Variable Objects</vt:lpstr>
      <vt:lpstr>Namespace</vt:lpstr>
      <vt:lpstr>PowerPoint Presentation</vt:lpstr>
      <vt:lpstr>When = doesn't mean equal</vt:lpstr>
      <vt:lpstr>= is assignment</vt:lpstr>
      <vt:lpstr>More Assignment</vt:lpstr>
      <vt:lpstr>PowerPoint Presentation</vt:lpstr>
      <vt:lpstr>variables and types</vt:lpstr>
      <vt:lpstr>What can go on the lhs</vt:lpstr>
      <vt:lpstr>Python “types”</vt:lpstr>
      <vt:lpstr>What is a type</vt:lpstr>
      <vt:lpstr>Fundamental Types</vt:lpstr>
      <vt:lpstr>Converting types</vt:lpstr>
      <vt:lpstr>Type conversion</vt:lpstr>
      <vt:lpstr>Operators</vt:lpstr>
      <vt:lpstr>Binary operators</vt:lpstr>
      <vt:lpstr>Two types of division</vt:lpstr>
      <vt:lpstr>Modulus Operator</vt:lpstr>
      <vt:lpstr>Mixed Types</vt:lpstr>
      <vt:lpstr>PowerPoint Presentation</vt:lpstr>
      <vt:lpstr>Order of operations and parentheses</vt:lpstr>
      <vt:lpstr>Augmented assignment</vt:lpstr>
      <vt:lpstr>Modules</vt:lpstr>
      <vt:lpstr>math module</vt:lpstr>
      <vt:lpstr>Developing an Algorithm</vt:lpstr>
      <vt:lpstr>Develop an Algorithm</vt:lpstr>
      <vt:lpstr>Algorithm</vt:lpstr>
      <vt:lpstr>Rule 5</vt:lpstr>
      <vt:lpstr>PowerPoint Presentation</vt:lpstr>
      <vt:lpstr>PowerPoint Presentation</vt:lpstr>
      <vt:lpstr>The Rules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Bill Punch</cp:lastModifiedBy>
  <cp:revision>33</cp:revision>
  <dcterms:created xsi:type="dcterms:W3CDTF">2012-03-21T18:49:41Z</dcterms:created>
  <dcterms:modified xsi:type="dcterms:W3CDTF">2012-06-09T21:26:39Z</dcterms:modified>
</cp:coreProperties>
</file>