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9" r:id="rId5"/>
    <p:sldId id="260" r:id="rId6"/>
    <p:sldId id="262" r:id="rId7"/>
    <p:sldId id="263" r:id="rId8"/>
    <p:sldId id="265" r:id="rId9"/>
    <p:sldId id="266" r:id="rId10"/>
    <p:sldId id="267" r:id="rId11"/>
    <p:sldId id="278" r:id="rId12"/>
    <p:sldId id="289" r:id="rId13"/>
    <p:sldId id="272" r:id="rId14"/>
    <p:sldId id="273" r:id="rId15"/>
    <p:sldId id="288" r:id="rId16"/>
    <p:sldId id="279" r:id="rId17"/>
    <p:sldId id="274" r:id="rId18"/>
    <p:sldId id="280" r:id="rId19"/>
    <p:sldId id="281" r:id="rId20"/>
    <p:sldId id="292" r:id="rId21"/>
    <p:sldId id="271" r:id="rId22"/>
    <p:sldId id="295" r:id="rId23"/>
    <p:sldId id="303" r:id="rId24"/>
    <p:sldId id="296" r:id="rId25"/>
    <p:sldId id="304" r:id="rId26"/>
    <p:sldId id="297" r:id="rId27"/>
    <p:sldId id="298" r:id="rId28"/>
    <p:sldId id="299" r:id="rId29"/>
    <p:sldId id="300" r:id="rId30"/>
    <p:sldId id="302" r:id="rId31"/>
    <p:sldId id="301" r:id="rId32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681" autoAdjust="0"/>
    <p:restoredTop sz="92895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3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0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9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  <p:sldLayoutId id="2147483720" r:id="rId29"/>
    <p:sldLayoutId id="2147483721" r:id="rId30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ierpaolodondio@dit.i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49694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Programming with Persistent Data</a:t>
            </a:r>
            <a:br>
              <a:rPr lang="en-IE" sz="4000" dirty="0" smtClean="0"/>
            </a:br>
            <a:r>
              <a:rPr lang="en-IE" sz="3500" i="1" dirty="0" smtClean="0"/>
              <a:t>Lecture 1: Introduction, what is a file, type of files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What’s in a file: Information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</a:t>
            </a:r>
            <a:r>
              <a:rPr lang="en-IE" dirty="0" smtClean="0"/>
              <a:t>it </a:t>
            </a:r>
            <a:r>
              <a:rPr lang="en-IE" dirty="0" smtClean="0"/>
              <a:t>– 0 or 1</a:t>
            </a:r>
          </a:p>
          <a:p>
            <a:r>
              <a:rPr lang="en-IE" dirty="0"/>
              <a:t>b</a:t>
            </a:r>
            <a:r>
              <a:rPr lang="en-IE" dirty="0" smtClean="0"/>
              <a:t>yte</a:t>
            </a:r>
            <a:r>
              <a:rPr lang="en-IE" dirty="0" smtClean="0"/>
              <a:t>: 8 bits </a:t>
            </a:r>
          </a:p>
          <a:p>
            <a:pPr lvl="1"/>
            <a:r>
              <a:rPr lang="en-IE" dirty="0" smtClean="0"/>
              <a:t>It can store 2^8 = 256 different symbols (number)</a:t>
            </a:r>
          </a:p>
          <a:p>
            <a:r>
              <a:rPr lang="en-IE" dirty="0" smtClean="0"/>
              <a:t>Kilo, </a:t>
            </a:r>
            <a:r>
              <a:rPr lang="en-IE" dirty="0" err="1" smtClean="0"/>
              <a:t>Mega,Giga,Tera</a:t>
            </a:r>
            <a:r>
              <a:rPr lang="en-IE" dirty="0" smtClean="0"/>
              <a:t>…</a:t>
            </a:r>
          </a:p>
          <a:p>
            <a:pPr lvl="1"/>
            <a:r>
              <a:rPr lang="en-IE" dirty="0" smtClean="0"/>
              <a:t>2^10 = 1024</a:t>
            </a:r>
          </a:p>
          <a:p>
            <a:pPr lvl="1"/>
            <a:r>
              <a:rPr lang="en-IE" dirty="0" smtClean="0"/>
              <a:t>2^20 bit more than 1 million</a:t>
            </a:r>
          </a:p>
          <a:p>
            <a:pPr lvl="1"/>
            <a:r>
              <a:rPr lang="en-IE" dirty="0" smtClean="0"/>
              <a:t>2^30 bit more than 1 billion</a:t>
            </a:r>
          </a:p>
          <a:p>
            <a:pPr lvl="1"/>
            <a:r>
              <a:rPr lang="en-IE" dirty="0" smtClean="0"/>
              <a:t>2^40 bit more than 1 trillion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4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Size of Variable (</a:t>
            </a:r>
            <a:r>
              <a:rPr lang="en-IE" dirty="0" err="1" smtClean="0"/>
              <a:t>Ansi</a:t>
            </a:r>
            <a:r>
              <a:rPr lang="en-IE" dirty="0" smtClean="0"/>
              <a:t> C)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656699"/>
              </p:ext>
            </p:extLst>
          </p:nvPr>
        </p:nvGraphicFramePr>
        <p:xfrm>
          <a:off x="457200" y="1524000"/>
          <a:ext cx="82296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1587624"/>
                <a:gridCol w="3898776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Data 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Size in Byte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One char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byte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Integer up to 256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int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Integer up to 65K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Long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Integer</a:t>
                      </a:r>
                      <a:r>
                        <a:rPr lang="en-IE" baseline="0" dirty="0" smtClean="0"/>
                        <a:t> up to 4 billion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Double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Decimal</a:t>
                      </a:r>
                      <a:r>
                        <a:rPr lang="en-IE" baseline="0" dirty="0" smtClean="0"/>
                        <a:t> numbers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String of n characters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n+1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One is the termination byte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struct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Sum of each variable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 </a:t>
                      </a:r>
                      <a:r>
                        <a:rPr lang="en-IE" dirty="0" err="1" smtClean="0"/>
                        <a:t>struct</a:t>
                      </a:r>
                      <a:r>
                        <a:rPr lang="en-IE" dirty="0" smtClean="0"/>
                        <a:t> </a:t>
                      </a:r>
                      <a:r>
                        <a:rPr lang="en-IE" baseline="0" dirty="0" smtClean="0"/>
                        <a:t> is a record, a collection of data types describing an object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3230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892967"/>
            <a:ext cx="829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How big is the class roster (name, surname) ?</a:t>
            </a:r>
          </a:p>
          <a:p>
            <a:r>
              <a:rPr lang="en-IE" dirty="0" smtClean="0"/>
              <a:t>Usually, colours are represented in RGB as a triple of numbers (</a:t>
            </a:r>
            <a:r>
              <a:rPr lang="en-IE" dirty="0" err="1" smtClean="0"/>
              <a:t>r,g,b</a:t>
            </a:r>
            <a:r>
              <a:rPr lang="en-IE" dirty="0" smtClean="0"/>
              <a:t>) each of them with 256 possible values. How big is an (uncompressed) picture of resolution 1024 X 786 ?</a:t>
            </a:r>
          </a:p>
          <a:p>
            <a:r>
              <a:rPr lang="en-IE" b="1" dirty="0" err="1"/>
              <a:t>s</a:t>
            </a:r>
            <a:r>
              <a:rPr lang="en-IE" b="1" dirty="0" err="1" smtClean="0"/>
              <a:t>izeof</a:t>
            </a:r>
            <a:r>
              <a:rPr lang="en-IE" b="1" dirty="0" smtClean="0"/>
              <a:t> function</a:t>
            </a:r>
            <a:r>
              <a:rPr lang="en-IE" dirty="0" smtClean="0"/>
              <a:t>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69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 database {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id_number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age; float salary; };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main() {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database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employee;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There is now an employee variable that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has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modifiable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variables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inside it. 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employee.age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22;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employee.id_number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1;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employee.salary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12000.21;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1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Text and Binary files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6800"/>
          </a:xfrm>
        </p:spPr>
        <p:txBody>
          <a:bodyPr/>
          <a:lstStyle/>
          <a:p>
            <a:r>
              <a:rPr lang="en-IE" sz="2400" dirty="0" smtClean="0"/>
              <a:t>In C, two types of files</a:t>
            </a:r>
          </a:p>
          <a:p>
            <a:r>
              <a:rPr lang="en-IE" sz="2400" dirty="0" smtClean="0"/>
              <a:t>Text File</a:t>
            </a:r>
          </a:p>
          <a:p>
            <a:pPr lvl="1"/>
            <a:r>
              <a:rPr lang="en-IE" sz="2000" dirty="0" smtClean="0"/>
              <a:t>Information (bits) are always interpreted as text</a:t>
            </a:r>
          </a:p>
          <a:p>
            <a:pPr lvl="1"/>
            <a:endParaRPr lang="en-IE" sz="2000" dirty="0" smtClean="0"/>
          </a:p>
          <a:p>
            <a:endParaRPr lang="en-IE" sz="2400" dirty="0" smtClean="0"/>
          </a:p>
          <a:p>
            <a:r>
              <a:rPr lang="en-IE" sz="2400" dirty="0" smtClean="0"/>
              <a:t>Binary Files</a:t>
            </a:r>
          </a:p>
          <a:p>
            <a:pPr lvl="1"/>
            <a:r>
              <a:rPr lang="en-IE" sz="2000" dirty="0" smtClean="0"/>
              <a:t>Information are interpreted as custom data (numbers, records, arrays….)</a:t>
            </a:r>
          </a:p>
          <a:p>
            <a:pPr lvl="1"/>
            <a:r>
              <a:rPr lang="en-IE" sz="2000" dirty="0" smtClean="0"/>
              <a:t>Sequence of records 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2000" dirty="0" smtClean="0"/>
              <a:t> variables !)</a:t>
            </a:r>
          </a:p>
          <a:p>
            <a:pPr marL="457200" lvl="1" indent="0">
              <a:buNone/>
            </a:pPr>
            <a:endParaRPr lang="en-IE" sz="2000" dirty="0" smtClean="0"/>
          </a:p>
          <a:p>
            <a:endParaRPr lang="en-IE" sz="2400" dirty="0" smtClean="0"/>
          </a:p>
          <a:p>
            <a:r>
              <a:rPr lang="en-IE" sz="2400" dirty="0" smtClean="0"/>
              <a:t>On a disk they are the same!</a:t>
            </a:r>
          </a:p>
          <a:p>
            <a:r>
              <a:rPr lang="en-IE" sz="2400" dirty="0" smtClean="0"/>
              <a:t>The difference is when data are read and interpreted!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70717"/>
              </p:ext>
            </p:extLst>
          </p:nvPr>
        </p:nvGraphicFramePr>
        <p:xfrm>
          <a:off x="395534" y="5085184"/>
          <a:ext cx="81369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151"/>
                <a:gridCol w="1356151"/>
                <a:gridCol w="1356151"/>
                <a:gridCol w="1356151"/>
                <a:gridCol w="1356151"/>
                <a:gridCol w="1356151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Database2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Database4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Database6</a:t>
                      </a:r>
                      <a:endParaRPr lang="en-I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39952" y="2564904"/>
            <a:ext cx="165618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200" dirty="0" err="1" smtClean="0"/>
              <a:t>Abc</a:t>
            </a:r>
            <a:r>
              <a:rPr lang="en-IE" sz="2200" dirty="0" smtClean="0"/>
              <a:t> </a:t>
            </a:r>
            <a:r>
              <a:rPr lang="en-IE" sz="2200" dirty="0" err="1" smtClean="0"/>
              <a:t>abc</a:t>
            </a:r>
            <a:r>
              <a:rPr lang="en-IE" sz="2200" dirty="0" smtClean="0"/>
              <a:t> /n</a:t>
            </a:r>
          </a:p>
          <a:p>
            <a:r>
              <a:rPr lang="en-IE" sz="2200" dirty="0" err="1"/>
              <a:t>d</a:t>
            </a:r>
            <a:r>
              <a:rPr lang="en-IE" sz="2200" dirty="0" err="1" smtClean="0"/>
              <a:t>ef</a:t>
            </a:r>
            <a:r>
              <a:rPr lang="en-IE" sz="2200" dirty="0" smtClean="0"/>
              <a:t> </a:t>
            </a:r>
            <a:r>
              <a:rPr lang="en-IE" sz="2200" dirty="0" err="1" smtClean="0"/>
              <a:t>gtf</a:t>
            </a:r>
            <a:r>
              <a:rPr lang="en-IE" sz="2200" dirty="0" smtClean="0"/>
              <a:t> /n</a:t>
            </a:r>
          </a:p>
          <a:p>
            <a:r>
              <a:rPr lang="en-IE" sz="2200" dirty="0" smtClean="0"/>
              <a:t>……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6706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Text File in 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A file is a pointer to a data type file</a:t>
            </a:r>
          </a:p>
          <a:p>
            <a:pPr marL="0" indent="0"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dirty="0" smtClean="0"/>
              <a:t> allows you to open a text file </a:t>
            </a:r>
          </a:p>
          <a:p>
            <a:pPr marL="0" indent="0">
              <a:buNone/>
            </a:pP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write.txt","w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r>
              <a:rPr lang="en-IE" dirty="0" smtClean="0"/>
              <a:t>In order to open a file:</a:t>
            </a:r>
          </a:p>
          <a:p>
            <a:pPr lvl="1"/>
            <a:r>
              <a:rPr lang="en-IE" dirty="0" smtClean="0"/>
              <a:t>Specify the </a:t>
            </a:r>
            <a:r>
              <a:rPr lang="en-IE" dirty="0" smtClean="0"/>
              <a:t>name (“write.txt” in the example)</a:t>
            </a:r>
            <a:endParaRPr lang="en-IE" dirty="0" smtClean="0"/>
          </a:p>
          <a:p>
            <a:pPr lvl="1"/>
            <a:r>
              <a:rPr lang="en-IE" dirty="0" smtClean="0"/>
              <a:t>Specify the opening </a:t>
            </a:r>
            <a:r>
              <a:rPr lang="en-IE" dirty="0" smtClean="0"/>
              <a:t>mode (“w” in the example)</a:t>
            </a:r>
            <a:endParaRPr lang="en-IE" dirty="0" smtClean="0"/>
          </a:p>
          <a:p>
            <a:r>
              <a:rPr lang="en-IE" dirty="0" smtClean="0"/>
              <a:t>If the file cannot be open, </a:t>
            </a:r>
            <a:r>
              <a:rPr lang="en-IE" dirty="0" err="1" smtClean="0"/>
              <a:t>fp</a:t>
            </a:r>
            <a:r>
              <a:rPr lang="en-IE" dirty="0" smtClean="0"/>
              <a:t> is 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10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Text File, opening modes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76800"/>
          </a:xfrm>
        </p:spPr>
        <p:txBody>
          <a:bodyPr/>
          <a:lstStyle/>
          <a:p>
            <a:r>
              <a:rPr lang="en-IE" sz="2600" dirty="0"/>
              <a:t>r </a:t>
            </a:r>
            <a:r>
              <a:rPr lang="en-IE" sz="2600" dirty="0" smtClean="0"/>
              <a:t>: </a:t>
            </a:r>
            <a:r>
              <a:rPr lang="en-IE" sz="2600" dirty="0"/>
              <a:t>open for reading </a:t>
            </a:r>
            <a:endParaRPr lang="en-IE" sz="2600" dirty="0" smtClean="0"/>
          </a:p>
          <a:p>
            <a:r>
              <a:rPr lang="en-IE" sz="2600" dirty="0" smtClean="0"/>
              <a:t>w : Truncate </a:t>
            </a:r>
            <a:r>
              <a:rPr lang="en-IE" sz="2600" dirty="0"/>
              <a:t>to zero length or create file for </a:t>
            </a:r>
            <a:r>
              <a:rPr lang="en-IE" sz="2600" dirty="0" smtClean="0"/>
              <a:t>writing</a:t>
            </a:r>
          </a:p>
          <a:p>
            <a:r>
              <a:rPr lang="en-IE" sz="2600" dirty="0" smtClean="0"/>
              <a:t>a : </a:t>
            </a:r>
            <a:r>
              <a:rPr lang="en-IE" sz="2600" dirty="0"/>
              <a:t>open or create file for writing at end-of-file</a:t>
            </a:r>
            <a:endParaRPr lang="en-IE" sz="2600" dirty="0" smtClean="0"/>
          </a:p>
          <a:p>
            <a:r>
              <a:rPr lang="en-IE" sz="2600" dirty="0" smtClean="0"/>
              <a:t>r</a:t>
            </a:r>
            <a:r>
              <a:rPr lang="en-IE" sz="2600" dirty="0"/>
              <a:t>+ </a:t>
            </a:r>
            <a:r>
              <a:rPr lang="en-IE" sz="2600" dirty="0" smtClean="0"/>
              <a:t>: </a:t>
            </a:r>
            <a:r>
              <a:rPr lang="en-IE" sz="2600" dirty="0"/>
              <a:t>open for reading and writing, start at beginning </a:t>
            </a:r>
            <a:endParaRPr lang="en-IE" sz="2600" dirty="0" smtClean="0"/>
          </a:p>
          <a:p>
            <a:r>
              <a:rPr lang="en-IE" sz="2600" dirty="0" smtClean="0"/>
              <a:t>w</a:t>
            </a:r>
            <a:r>
              <a:rPr lang="en-IE" sz="2600" dirty="0"/>
              <a:t>+ - open for reading and writing (overwrite file) a+ - open for reading and writing (append if file exists</a:t>
            </a:r>
            <a:r>
              <a:rPr lang="en-IE" sz="2600" dirty="0" smtClean="0"/>
              <a:t>)</a:t>
            </a:r>
          </a:p>
          <a:p>
            <a:pPr marL="0" indent="0">
              <a:buNone/>
            </a:pPr>
            <a:endParaRPr lang="en-IE" sz="2600" dirty="0" smtClean="0"/>
          </a:p>
          <a:p>
            <a:pPr marL="0" indent="0">
              <a:buNone/>
            </a:pPr>
            <a:r>
              <a:rPr lang="en-IE" sz="2600" dirty="0" smtClean="0"/>
              <a:t>In </a:t>
            </a:r>
            <a:r>
              <a:rPr lang="en-IE" sz="2600" dirty="0" smtClean="0"/>
              <a:t>order to close a file:</a:t>
            </a:r>
            <a:endParaRPr lang="en-IE" sz="2600" dirty="0"/>
          </a:p>
          <a:p>
            <a:pPr marL="0" indent="0">
              <a:buNone/>
            </a:pPr>
            <a:r>
              <a:rPr lang="en-IE" sz="2600" dirty="0" smtClean="0"/>
              <a:t>	</a:t>
            </a: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18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characters with </a:t>
            </a:r>
            <a:r>
              <a:rPr lang="en-IE" dirty="0" err="1" smtClean="0"/>
              <a:t>fgetc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600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IE" sz="2600" dirty="0" smtClean="0">
                <a:latin typeface="Courier New" pitchFamily="49" charset="0"/>
                <a:cs typeface="Courier New" pitchFamily="49" charset="0"/>
              </a:rPr>
              <a:t>(char)</a:t>
            </a:r>
            <a:endParaRPr lang="en-IE" sz="2600" dirty="0">
              <a:latin typeface="Courier New" pitchFamily="49" charset="0"/>
              <a:cs typeface="Courier New" pitchFamily="49" charset="0"/>
            </a:endParaRPr>
          </a:p>
          <a:p>
            <a:r>
              <a:rPr lang="en-IE" b="1" dirty="0" err="1"/>
              <a:t>fgetc</a:t>
            </a:r>
            <a:r>
              <a:rPr lang="en-IE" b="1" dirty="0"/>
              <a:t>()</a:t>
            </a:r>
            <a:r>
              <a:rPr lang="en-IE" dirty="0"/>
              <a:t> is a </a:t>
            </a:r>
            <a:r>
              <a:rPr lang="en-IE" i="1" dirty="0"/>
              <a:t>character</a:t>
            </a:r>
            <a:r>
              <a:rPr lang="en-IE" dirty="0"/>
              <a:t> oriented function.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function returns the </a:t>
            </a:r>
            <a:r>
              <a:rPr lang="en-IE" i="1" dirty="0"/>
              <a:t>next</a:t>
            </a:r>
            <a:r>
              <a:rPr lang="en-IE" dirty="0"/>
              <a:t> character in the </a:t>
            </a:r>
            <a:r>
              <a:rPr lang="en-IE" dirty="0" smtClean="0"/>
              <a:t>file as </a:t>
            </a:r>
            <a:r>
              <a:rPr lang="en-IE" dirty="0"/>
              <a:t>an </a:t>
            </a:r>
            <a:r>
              <a:rPr lang="en-IE" b="1" dirty="0"/>
              <a:t>unsigned </a:t>
            </a:r>
            <a:r>
              <a:rPr lang="en-IE" b="1" dirty="0" smtClean="0"/>
              <a:t>char </a:t>
            </a:r>
            <a:r>
              <a:rPr lang="en-IE" dirty="0" smtClean="0"/>
              <a:t>converted </a:t>
            </a:r>
            <a:r>
              <a:rPr lang="en-IE" dirty="0"/>
              <a:t>to an </a:t>
            </a:r>
            <a:r>
              <a:rPr lang="en-IE" b="1" dirty="0"/>
              <a:t>int</a:t>
            </a:r>
            <a:r>
              <a:rPr lang="en-IE" dirty="0"/>
              <a:t>. It will stop reading at the end of file or if a read error occurs.</a:t>
            </a:r>
          </a:p>
          <a:p>
            <a:r>
              <a:rPr lang="en-IE" dirty="0" smtClean="0"/>
              <a:t>reading </a:t>
            </a:r>
            <a:r>
              <a:rPr lang="en-IE" dirty="0"/>
              <a:t>a file byte-by-byte from disk is rather inefficient.</a:t>
            </a:r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60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– </a:t>
            </a:r>
            <a:r>
              <a:rPr lang="en-IE" dirty="0" err="1" smtClean="0"/>
              <a:t>fgetc</a:t>
            </a:r>
            <a:r>
              <a:rPr lang="en-IE" dirty="0" smtClean="0"/>
              <a:t>() Read a file character by character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 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 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FILE *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		//declaring a file variable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char 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myfile.txt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,"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")   // opening the file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== NULL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 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              //check for error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("Cannot open file.\n");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  exit(1);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 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 )) != 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EOF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 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 //while not end of file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("%c", 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		    //display on scree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}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  //close file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return 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0;</a:t>
            </a:r>
            <a:br>
              <a:rPr lang="en-IE" sz="1800" dirty="0">
                <a:latin typeface="Courier New" pitchFamily="49" charset="0"/>
                <a:cs typeface="Courier New" pitchFamily="49" charset="0"/>
              </a:rPr>
            </a:br>
            <a:r>
              <a:rPr lang="en-IE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5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79096" cy="990600"/>
          </a:xfrm>
        </p:spPr>
        <p:txBody>
          <a:bodyPr/>
          <a:lstStyle/>
          <a:p>
            <a:r>
              <a:rPr lang="en-IE" dirty="0" smtClean="0"/>
              <a:t>Reading </a:t>
            </a:r>
            <a:r>
              <a:rPr lang="en-IE" dirty="0" smtClean="0"/>
              <a:t>strings (=arrays of </a:t>
            </a:r>
            <a:r>
              <a:rPr lang="en-IE" i="1" dirty="0" smtClean="0"/>
              <a:t>char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3528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600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IE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600" dirty="0" err="1">
                <a:latin typeface="Courier New" pitchFamily="49" charset="0"/>
                <a:cs typeface="Courier New" pitchFamily="49" charset="0"/>
              </a:rPr>
              <a:t>string,size,file</a:t>
            </a:r>
            <a:r>
              <a:rPr lang="en-IE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E" sz="2400" dirty="0" smtClean="0"/>
              <a:t>The </a:t>
            </a:r>
            <a:r>
              <a:rPr lang="en-IE" sz="2400" dirty="0"/>
              <a:t>function reads from the </a:t>
            </a:r>
            <a:r>
              <a:rPr lang="en-IE" sz="2400" dirty="0" smtClean="0"/>
              <a:t>file and </a:t>
            </a:r>
            <a:r>
              <a:rPr lang="en-IE" sz="2400" dirty="0"/>
              <a:t>places the output into the character array pointed to by </a:t>
            </a:r>
            <a:r>
              <a:rPr lang="en-IE" sz="2400" b="1" dirty="0"/>
              <a:t>s</a:t>
            </a:r>
            <a:r>
              <a:rPr lang="en-IE" sz="2400" dirty="0"/>
              <a:t>. It will stop reading when any of the following conditions are true:</a:t>
            </a:r>
          </a:p>
          <a:p>
            <a:r>
              <a:rPr lang="en-IE" sz="2400" dirty="0"/>
              <a:t>It has read </a:t>
            </a:r>
            <a:r>
              <a:rPr lang="en-IE" sz="2400" b="1" dirty="0"/>
              <a:t>n - 1</a:t>
            </a:r>
            <a:r>
              <a:rPr lang="en-IE" sz="2400" dirty="0"/>
              <a:t> bytes (one character is reserved for the null-terminator), or</a:t>
            </a:r>
          </a:p>
          <a:p>
            <a:r>
              <a:rPr lang="en-IE" sz="2400" dirty="0"/>
              <a:t>It encounters a </a:t>
            </a:r>
            <a:r>
              <a:rPr lang="en-IE" sz="2400" i="1" dirty="0"/>
              <a:t>newline</a:t>
            </a:r>
            <a:r>
              <a:rPr lang="en-IE" sz="2400" dirty="0"/>
              <a:t> character (a line-feed in the compilers tested here), or</a:t>
            </a:r>
          </a:p>
          <a:p>
            <a:r>
              <a:rPr lang="en-IE" sz="2400" dirty="0"/>
              <a:t>It reaches the end of file, or</a:t>
            </a:r>
          </a:p>
          <a:p>
            <a:r>
              <a:rPr lang="en-IE" sz="2400" dirty="0"/>
              <a:t>A read error occurs.</a:t>
            </a:r>
          </a:p>
          <a:p>
            <a:r>
              <a:rPr lang="en-IE" sz="2400" dirty="0" err="1"/>
              <a:t>fgets</a:t>
            </a:r>
            <a:r>
              <a:rPr lang="en-IE" sz="2400" dirty="0"/>
              <a:t>() </a:t>
            </a:r>
            <a:r>
              <a:rPr lang="en-IE" sz="2400" dirty="0" smtClean="0"/>
              <a:t>appends </a:t>
            </a:r>
            <a:r>
              <a:rPr lang="en-IE" sz="2400" dirty="0"/>
              <a:t>a null-terminator to the data read.</a:t>
            </a:r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84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– </a:t>
            </a:r>
            <a:r>
              <a:rPr lang="en-IE" dirty="0" err="1" smtClean="0"/>
              <a:t>fgets</a:t>
            </a:r>
            <a:r>
              <a:rPr lang="en-IE" dirty="0" smtClean="0"/>
              <a:t>() – Reading a file line by line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900100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LINE_MAX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 50; //maximum size of a string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line[LINE_MAX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];     //string of size LINE_MAX-1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myfile.txt","r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");  //open file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==NULL)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               //check for errors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("Cannot open file.\n");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 line, LINE_MAX,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) !=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  //see next slide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("%s", line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);}  //print on scree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    //close file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return 0;}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06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 &amp; Timetable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Dr. Pierpaolo </a:t>
            </a:r>
            <a:r>
              <a:rPr lang="en-GB" dirty="0" err="1" smtClean="0"/>
              <a:t>Dondio</a:t>
            </a:r>
            <a:endParaRPr lang="en-GB" dirty="0" smtClean="0"/>
          </a:p>
          <a:p>
            <a:r>
              <a:rPr lang="en-GB" dirty="0" smtClean="0"/>
              <a:t>Office: K115a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pierpaolodondio@dit.ie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Class: Tuesday 9-10, room KE-4-008</a:t>
            </a:r>
          </a:p>
          <a:p>
            <a:r>
              <a:rPr lang="en-GB" dirty="0" smtClean="0"/>
              <a:t>Labs: Tuesday 12-13, labs KA-3-008</a:t>
            </a:r>
          </a:p>
          <a:p>
            <a:r>
              <a:rPr lang="en-GB" dirty="0" smtClean="0"/>
              <a:t>Tutorials: Thursday 12-13, KE-2-008</a:t>
            </a:r>
          </a:p>
          <a:p>
            <a:r>
              <a:rPr lang="en-GB" dirty="0" smtClean="0"/>
              <a:t>Classes are important!</a:t>
            </a:r>
          </a:p>
          <a:p>
            <a:r>
              <a:rPr lang="en-GB" dirty="0" smtClean="0"/>
              <a:t>Labs are important too!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6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</a:t>
            </a:r>
            <a:r>
              <a:rPr lang="en-IE" dirty="0" err="1" smtClean="0"/>
              <a:t>gets</a:t>
            </a:r>
            <a:r>
              <a:rPr lang="en-IE" dirty="0" smtClean="0"/>
              <a:t>() – extra explanations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 line, LINE_MAX,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) != </a:t>
            </a:r>
            <a:r>
              <a:rPr lang="en-IE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("%s", line);}  //print on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screen</a:t>
            </a:r>
          </a:p>
          <a:p>
            <a:pPr marL="0" indent="0">
              <a:buNone/>
            </a:pP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 the termination condition. We now check if the results of </a:t>
            </a:r>
            <a:r>
              <a:rPr lang="en-IE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fgets</a:t>
            </a:r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NULL (with </a:t>
            </a:r>
            <a:r>
              <a:rPr lang="en-IE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fgetc</a:t>
            </a:r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 check the EOF condition)</a:t>
            </a:r>
          </a:p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 any iteration we read LINE_MAX characters.</a:t>
            </a:r>
          </a:p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 line is shorter than LINE_MAX 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characters</a:t>
            </a:r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we only read to the end of the line</a:t>
            </a:r>
          </a:p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 line is longer than LINE_MAX characters, we read only part of the line (up to LINE_MAX characters). So chose the correct value of LINE_MAX, it must be bigger than the bigger line in your text!</a:t>
            </a:r>
            <a:endParaRPr lang="en-IE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IE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80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fields – </a:t>
            </a:r>
            <a:r>
              <a:rPr lang="en-IE" dirty="0" err="1" smtClean="0"/>
              <a:t>fscanf</a:t>
            </a:r>
            <a:r>
              <a:rPr lang="en-IE" dirty="0" smtClean="0"/>
              <a:t>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(FILE,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formatted_string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variable_list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IE" sz="2600" dirty="0"/>
              <a:t>Example:</a:t>
            </a:r>
          </a:p>
          <a:p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"%s" "%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", student , &amp;mark) != EOF) {…..}</a:t>
            </a:r>
          </a:p>
          <a:p>
            <a:r>
              <a:rPr lang="en-IE" sz="2600" dirty="0" smtClean="0"/>
              <a:t>You </a:t>
            </a:r>
            <a:r>
              <a:rPr lang="en-IE" sz="2600" dirty="0"/>
              <a:t>must know the exact data layout of the input file in advance and rewrite the function call for every different layout.</a:t>
            </a:r>
          </a:p>
          <a:p>
            <a:r>
              <a:rPr lang="en-IE" sz="2600" dirty="0"/>
              <a:t>It's difficult to read text strings that contain spaces because </a:t>
            </a:r>
            <a:r>
              <a:rPr lang="en-IE" sz="2600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IE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E" sz="2600" dirty="0"/>
              <a:t>sees space characters as field delimiters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7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</a:t>
            </a:r>
            <a:r>
              <a:rPr lang="en-IE" dirty="0" err="1" smtClean="0"/>
              <a:t>scanf</a:t>
            </a:r>
            <a:r>
              <a:rPr lang="en-IE" dirty="0" smtClean="0"/>
              <a:t>() extra explanation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36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Write to a text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3528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fputs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  //string is an array of char, therefore *char</a:t>
            </a: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(*FILE,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format_string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, variables)</a:t>
            </a: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ofp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"%s %d\n", username, score+10);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10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operation with chars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200800" cy="49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Files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Streams of bytes</a:t>
            </a:r>
          </a:p>
          <a:p>
            <a:r>
              <a:rPr lang="en-IE" dirty="0" smtClean="0"/>
              <a:t>Structure is given by the application</a:t>
            </a:r>
          </a:p>
          <a:p>
            <a:r>
              <a:rPr lang="en-IE" dirty="0" smtClean="0"/>
              <a:t>Open – add the letter b to the opening mode</a:t>
            </a:r>
          </a:p>
          <a:p>
            <a:r>
              <a:rPr lang="en-IE" dirty="0" smtClean="0"/>
              <a:t>Close – the same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7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a Binary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35280" cy="4876800"/>
          </a:xfrm>
        </p:spPr>
        <p:txBody>
          <a:bodyPr/>
          <a:lstStyle/>
          <a:p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(variable,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size_of_one_element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number_of_elements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FILE); </a:t>
            </a:r>
          </a:p>
          <a:p>
            <a:pPr marL="0" indent="0">
              <a:buNone/>
            </a:pP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0" indent="0">
              <a:buNone/>
            </a:pPr>
            <a:r>
              <a:rPr lang="nn-NO" sz="2200" dirty="0">
                <a:latin typeface="Courier New" pitchFamily="49" charset="0"/>
                <a:cs typeface="Courier New" pitchFamily="49" charset="0"/>
              </a:rPr>
              <a:t>FILE* file = fopen(FILENAME, "rb"); </a:t>
            </a:r>
            <a:endParaRPr lang="nn-NO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22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2200" dirty="0">
                <a:latin typeface="Courier New" pitchFamily="49" charset="0"/>
                <a:cs typeface="Courier New" pitchFamily="49" charset="0"/>
              </a:rPr>
              <a:t>buf[8</a:t>
            </a:r>
            <a:r>
              <a:rPr lang="nn-NO" sz="2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nn-NO" sz="22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nn-NO" sz="2200" dirty="0" smtClean="0">
                <a:latin typeface="Courier New" pitchFamily="49" charset="0"/>
                <a:cs typeface="Courier New" pitchFamily="49" charset="0"/>
              </a:rPr>
              <a:t>ouble num[8]</a:t>
            </a: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1, 8, file); // Read 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first 8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bytes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, 1, 8, file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); // Read next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8 bytes 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(double), 8,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); //read 8 integer of data (16 bytes)</a:t>
            </a: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Positioning in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876800"/>
          </a:xfrm>
        </p:spPr>
        <p:txBody>
          <a:bodyPr/>
          <a:lstStyle/>
          <a:p>
            <a:r>
              <a:rPr lang="en-IE" sz="2200" dirty="0" err="1"/>
              <a:t>f</a:t>
            </a:r>
            <a:r>
              <a:rPr lang="en-IE" sz="2200" dirty="0" err="1" smtClean="0"/>
              <a:t>seek</a:t>
            </a:r>
            <a:r>
              <a:rPr lang="en-IE" sz="2200" dirty="0" smtClean="0"/>
              <a:t>() can move the file pointer at any location.</a:t>
            </a:r>
          </a:p>
          <a:p>
            <a:r>
              <a:rPr lang="en-IE" sz="2200" dirty="0" smtClean="0"/>
              <a:t>Returns 0 if operation was correct</a:t>
            </a:r>
          </a:p>
          <a:p>
            <a:pPr marL="0" indent="0">
              <a:buNone/>
            </a:pP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(FILE, offset in byte, whence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2000" dirty="0"/>
              <a:t>w</a:t>
            </a:r>
            <a:r>
              <a:rPr lang="en-IE" sz="2000" dirty="0" smtClean="0"/>
              <a:t>hence is:</a:t>
            </a:r>
            <a:endParaRPr lang="en-IE" sz="2000" dirty="0"/>
          </a:p>
          <a:p>
            <a:pPr marL="0" indent="0">
              <a:buNone/>
            </a:pPr>
            <a:r>
              <a:rPr lang="en-IE" sz="2000" dirty="0"/>
              <a:t>SEEK_SET - Set position equal to offset. It is a default value and when whence is not specified, it automatically as SEEK_SET</a:t>
            </a:r>
            <a:br>
              <a:rPr lang="en-IE" sz="2000" dirty="0"/>
            </a:b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SEEK_CUR </a:t>
            </a:r>
            <a:r>
              <a:rPr lang="en-IE" sz="2000" dirty="0"/>
              <a:t>- Set position to current location plus offset</a:t>
            </a:r>
            <a:br>
              <a:rPr lang="en-IE" sz="2000" dirty="0"/>
            </a:b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SEEK_END </a:t>
            </a:r>
            <a:r>
              <a:rPr lang="en-IE" sz="2000" dirty="0"/>
              <a:t>- Set position to EOF plus offset (to move to a position before EOF, the offset must be a negative value</a:t>
            </a:r>
            <a:r>
              <a:rPr lang="en-IE" sz="2000" dirty="0" smtClean="0"/>
              <a:t>)</a:t>
            </a:r>
          </a:p>
          <a:p>
            <a:pPr marL="0" indent="0">
              <a:buNone/>
            </a:pPr>
            <a:r>
              <a:rPr lang="en-IE" sz="2000" dirty="0" smtClean="0"/>
              <a:t>Examples:</a:t>
            </a: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(file,10,SEEK_CUR)</a:t>
            </a:r>
          </a:p>
          <a:p>
            <a:pPr marL="0" indent="0">
              <a:buNone/>
            </a:pP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(file,10*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(double),SEEK_CUR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IE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086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Writing a Binary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(void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size_of_elements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number_of_elements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a_file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IE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void *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size_of_elements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number_of_elements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a_file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14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931224" cy="4876800"/>
          </a:xfrm>
        </p:spPr>
        <p:txBody>
          <a:bodyPr/>
          <a:lstStyle/>
          <a:p>
            <a:pPr marL="0" indent="0">
              <a:buNone/>
            </a:pPr>
            <a:r>
              <a:rPr lang="x-none" sz="2400" b="1" i="1"/>
              <a:t>Module Aims</a:t>
            </a:r>
            <a:endParaRPr lang="en-IE" sz="2400" b="1" i="1" dirty="0"/>
          </a:p>
          <a:p>
            <a:pPr lvl="0"/>
            <a:r>
              <a:rPr lang="en-IE" sz="2400" dirty="0" smtClean="0"/>
              <a:t>Teach </a:t>
            </a:r>
            <a:r>
              <a:rPr lang="en-IE" sz="2400" dirty="0"/>
              <a:t>the fundamentals of data storage methods and file formats</a:t>
            </a:r>
          </a:p>
          <a:p>
            <a:pPr lvl="0"/>
            <a:r>
              <a:rPr lang="en-IE" sz="2400" dirty="0"/>
              <a:t>Teach the procedural programming techniques to implement various storage methods and formats.</a:t>
            </a:r>
          </a:p>
          <a:p>
            <a:pPr marL="0" indent="0">
              <a:buNone/>
            </a:pPr>
            <a:r>
              <a:rPr lang="x-none" sz="2400" b="1" i="1"/>
              <a:t>Learning Outcomes</a:t>
            </a:r>
            <a:endParaRPr lang="en-IE" sz="2400" b="1" i="1" dirty="0"/>
          </a:p>
          <a:p>
            <a:pPr lvl="0"/>
            <a:r>
              <a:rPr lang="en-IE" sz="2400" dirty="0" smtClean="0"/>
              <a:t>Distinguish </a:t>
            </a:r>
            <a:r>
              <a:rPr lang="en-IE" sz="2400" dirty="0"/>
              <a:t>between various data storage methods and formats</a:t>
            </a:r>
          </a:p>
          <a:p>
            <a:pPr lvl="0"/>
            <a:r>
              <a:rPr lang="en-IE" sz="2400" dirty="0"/>
              <a:t>Choose the most appropriate data storage method for a specified requirement</a:t>
            </a:r>
          </a:p>
          <a:p>
            <a:pPr lvl="0"/>
            <a:r>
              <a:rPr lang="en-IE" sz="2400" dirty="0"/>
              <a:t>Design and write procedural programs to store and retrieve data in an efficient manner</a:t>
            </a:r>
          </a:p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9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in a nutshell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876800"/>
          </a:xfrm>
        </p:spPr>
        <p:txBody>
          <a:bodyPr/>
          <a:lstStyle/>
          <a:p>
            <a:r>
              <a:rPr lang="en-IE" sz="2300" dirty="0" smtClean="0"/>
              <a:t>File </a:t>
            </a:r>
            <a:r>
              <a:rPr lang="en-IE" sz="2300" dirty="0"/>
              <a:t>Structure: bytes, fields, records</a:t>
            </a:r>
            <a:r>
              <a:rPr lang="en-IE" sz="2300" dirty="0" smtClean="0"/>
              <a:t>, attributes</a:t>
            </a:r>
            <a:r>
              <a:rPr lang="en-IE" sz="2300" dirty="0"/>
              <a:t>, </a:t>
            </a:r>
            <a:r>
              <a:rPr lang="en-IE" sz="2300" dirty="0" smtClean="0"/>
              <a:t>rows, columns</a:t>
            </a:r>
            <a:r>
              <a:rPr lang="en-IE" sz="2300" dirty="0"/>
              <a:t>.</a:t>
            </a:r>
          </a:p>
          <a:p>
            <a:r>
              <a:rPr lang="en-IE" sz="2300" dirty="0"/>
              <a:t>File Types: ASCII, Binary, Relational</a:t>
            </a:r>
          </a:p>
          <a:p>
            <a:r>
              <a:rPr lang="en-IE" sz="2300" dirty="0"/>
              <a:t>File Access: Serial, Sequential, Random, Indexed, Index Sequential.</a:t>
            </a:r>
          </a:p>
          <a:p>
            <a:r>
              <a:rPr lang="en-IE" sz="2300" dirty="0"/>
              <a:t>Data Manipulation: Creating persistent data, Retrieving persistent data, Updating persistent data, Deleting persistent data.</a:t>
            </a:r>
          </a:p>
          <a:p>
            <a:r>
              <a:rPr lang="en-IE" sz="2300" dirty="0"/>
              <a:t>File Design:  Efficient design of file structure and content.</a:t>
            </a:r>
          </a:p>
          <a:p>
            <a:r>
              <a:rPr lang="en-IE" sz="2300" dirty="0"/>
              <a:t>Common File Techniques: Multiple-file matching, sorting, merging, filtering.</a:t>
            </a:r>
          </a:p>
          <a:p>
            <a:r>
              <a:rPr lang="en-IE" sz="2300" dirty="0"/>
              <a:t>File Security: Reading and writing file permissions.</a:t>
            </a:r>
          </a:p>
          <a:p>
            <a:r>
              <a:rPr lang="en-IE" sz="2300" dirty="0"/>
              <a:t>Programming with Common File </a:t>
            </a:r>
            <a:r>
              <a:rPr lang="en-IE" sz="2300" dirty="0" smtClean="0"/>
              <a:t>Formats</a:t>
            </a:r>
            <a:r>
              <a:rPr lang="en-IE" sz="2300" dirty="0"/>
              <a:t> </a:t>
            </a:r>
            <a:r>
              <a:rPr lang="en-IE" sz="2300" dirty="0" smtClean="0"/>
              <a:t>(html, xml)</a:t>
            </a:r>
            <a:endParaRPr lang="en-IE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21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Methods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Assignment </a:t>
            </a:r>
            <a:r>
              <a:rPr lang="en-GB" dirty="0" smtClean="0"/>
              <a:t>– 30%</a:t>
            </a:r>
          </a:p>
          <a:p>
            <a:pPr lvl="1"/>
            <a:r>
              <a:rPr lang="en-GB" dirty="0" smtClean="0"/>
              <a:t>Tutorials – 1 written quiz</a:t>
            </a:r>
          </a:p>
          <a:p>
            <a:pPr lvl="1"/>
            <a:r>
              <a:rPr lang="en-GB" dirty="0" smtClean="0"/>
              <a:t>Labs participation</a:t>
            </a:r>
          </a:p>
          <a:p>
            <a:pPr lvl="1"/>
            <a:r>
              <a:rPr lang="en-GB" dirty="0" smtClean="0"/>
              <a:t>Assignment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Written exam </a:t>
            </a:r>
            <a:r>
              <a:rPr lang="en-GB" dirty="0" smtClean="0"/>
              <a:t>– 70% </a:t>
            </a:r>
          </a:p>
          <a:p>
            <a:endParaRPr lang="en-GB" dirty="0" smtClean="0"/>
          </a:p>
          <a:p>
            <a:r>
              <a:rPr lang="en-GB" dirty="0" smtClean="0"/>
              <a:t>Theory and written exercises</a:t>
            </a:r>
          </a:p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6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520" y="1340768"/>
            <a:ext cx="78676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Lectures notes will go into web courses. </a:t>
            </a:r>
          </a:p>
          <a:p>
            <a:pPr marL="514350" indent="-514350">
              <a:buFont typeface="+mj-lt"/>
              <a:buAutoNum type="arabicPeriod"/>
            </a:pPr>
            <a:endParaRPr lang="en-GB" sz="2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lecture notes are a guideline that I use to structure the </a:t>
            </a:r>
            <a:r>
              <a:rPr lang="en-GB" sz="26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lecture.</a:t>
            </a:r>
            <a:r>
              <a:rPr lang="en-GB" sz="2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They</a:t>
            </a:r>
            <a:r>
              <a:rPr lang="en-GB" sz="2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not intended to contain all contents of the course</a:t>
            </a:r>
          </a:p>
          <a:p>
            <a:pPr marL="514350" indent="-514350">
              <a:buFont typeface="+mj-lt"/>
              <a:buAutoNum type="arabicPeriod"/>
            </a:pPr>
            <a:endParaRPr lang="en-GB" sz="26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exercises will be in web courses for the start of each lab (starting week 2)</a:t>
            </a:r>
          </a:p>
          <a:p>
            <a:pPr marL="514350" indent="-514350">
              <a:buFont typeface="+mj-lt"/>
              <a:buAutoNum type="arabicPeriod"/>
            </a:pPr>
            <a:endParaRPr lang="en-GB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Attendance please! Good for you, for me, and for the exam!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GB" dirty="0" smtClean="0"/>
              <a:t>How it works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50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71550" y="1340768"/>
            <a:ext cx="786765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E" sz="2400" dirty="0"/>
              <a:t>“Programming in C” by Paul </a:t>
            </a:r>
            <a:r>
              <a:rPr lang="en-IE" sz="2400" dirty="0" smtClean="0"/>
              <a:t>Kelly</a:t>
            </a:r>
          </a:p>
          <a:p>
            <a:endParaRPr lang="en-IE" sz="2400" dirty="0"/>
          </a:p>
          <a:p>
            <a:r>
              <a:rPr lang="en-IE" sz="2400" dirty="0"/>
              <a:t>“C – How to program” by </a:t>
            </a:r>
            <a:r>
              <a:rPr lang="en-IE" sz="2400" dirty="0" err="1"/>
              <a:t>Deitel</a:t>
            </a:r>
            <a:r>
              <a:rPr lang="en-IE" sz="2400" dirty="0"/>
              <a:t> &amp; </a:t>
            </a:r>
            <a:r>
              <a:rPr lang="en-IE" sz="2400" dirty="0" err="1" smtClean="0"/>
              <a:t>Deitel</a:t>
            </a:r>
            <a:r>
              <a:rPr lang="en-GB" sz="2000" b="1" dirty="0"/>
              <a:t> </a:t>
            </a:r>
            <a:r>
              <a:rPr lang="en-GB" sz="2000" b="1" dirty="0" smtClean="0"/>
              <a:t>(Pearson)</a:t>
            </a:r>
            <a:endParaRPr lang="en-I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GB" dirty="0" smtClean="0"/>
              <a:t>Book and Resources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1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b="1" dirty="0" smtClean="0"/>
              <a:t>Definition</a:t>
            </a:r>
            <a:endParaRPr lang="en-IE" sz="2400" b="1" dirty="0"/>
          </a:p>
          <a:p>
            <a:r>
              <a:rPr lang="en-IE" sz="2400" dirty="0"/>
              <a:t>A collection of records involving a set of entities with certain aspects in common and organized </a:t>
            </a:r>
            <a:r>
              <a:rPr lang="en-IE" sz="2400" dirty="0" smtClean="0"/>
              <a:t>for some </a:t>
            </a:r>
            <a:r>
              <a:rPr lang="en-IE" sz="2400" dirty="0"/>
              <a:t>particular purpose </a:t>
            </a:r>
            <a:r>
              <a:rPr lang="en-IE" sz="2400" i="1" dirty="0"/>
              <a:t>Tremblay and Sorenson [1984]</a:t>
            </a:r>
          </a:p>
          <a:p>
            <a:r>
              <a:rPr lang="en-IE" sz="2400" dirty="0"/>
              <a:t>A collection of similar records kept on secondary computer storage devices </a:t>
            </a:r>
            <a:r>
              <a:rPr lang="en-IE" sz="2400" i="1" dirty="0" err="1"/>
              <a:t>Wiederhold</a:t>
            </a:r>
            <a:r>
              <a:rPr lang="en-IE" sz="2400" i="1" dirty="0"/>
              <a:t> [1983]</a:t>
            </a:r>
          </a:p>
          <a:p>
            <a:pPr marL="0" indent="0">
              <a:buNone/>
            </a:pPr>
            <a:r>
              <a:rPr lang="en-IE" sz="2400" b="1" dirty="0" smtClean="0"/>
              <a:t>Organised</a:t>
            </a:r>
            <a:r>
              <a:rPr lang="en-IE" sz="2400" b="1" dirty="0"/>
              <a:t>?</a:t>
            </a:r>
          </a:p>
          <a:p>
            <a:r>
              <a:rPr lang="en-IE" sz="2400" dirty="0"/>
              <a:t>Data in a file does not somehow organize itself.</a:t>
            </a:r>
          </a:p>
          <a:p>
            <a:r>
              <a:rPr lang="en-IE" sz="2400" dirty="0"/>
              <a:t>The decisions related to structuring a file are among the most critical decisions made by the </a:t>
            </a:r>
            <a:r>
              <a:rPr lang="en-IE" sz="2400" dirty="0" smtClean="0"/>
              <a:t>designer of </a:t>
            </a:r>
            <a:r>
              <a:rPr lang="en-IE" sz="2400" dirty="0"/>
              <a:t>a file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8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Where files 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484783"/>
            <a:ext cx="4968552" cy="4876800"/>
          </a:xfrm>
        </p:spPr>
        <p:txBody>
          <a:bodyPr/>
          <a:lstStyle/>
          <a:p>
            <a:r>
              <a:rPr lang="en-IE" dirty="0" smtClean="0"/>
              <a:t>Abstract layer approach</a:t>
            </a:r>
          </a:p>
          <a:p>
            <a:r>
              <a:rPr lang="en-IE" dirty="0" smtClean="0"/>
              <a:t>Application works with names</a:t>
            </a:r>
          </a:p>
          <a:p>
            <a:r>
              <a:rPr lang="en-IE" dirty="0" smtClean="0"/>
              <a:t>In order to translate names into hardware location and instructions, many steps are needed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3"/>
            <a:ext cx="2448272" cy="494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9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54597</TotalTime>
  <Words>1510</Words>
  <Application>Microsoft Office PowerPoint</Application>
  <PresentationFormat>On-screen Show (4:3)</PresentationFormat>
  <Paragraphs>273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NDRC Template</vt:lpstr>
      <vt:lpstr>Programming with Persistent Data Lecture 1: Introduction, what is a file, type of files </vt:lpstr>
      <vt:lpstr>Lecturer &amp; Timetable</vt:lpstr>
      <vt:lpstr>Learning Outcomes</vt:lpstr>
      <vt:lpstr>Content in a nutshell</vt:lpstr>
      <vt:lpstr>Assessment Methods</vt:lpstr>
      <vt:lpstr>How it works</vt:lpstr>
      <vt:lpstr>Book and Resources</vt:lpstr>
      <vt:lpstr>What is a file</vt:lpstr>
      <vt:lpstr>Where files are</vt:lpstr>
      <vt:lpstr>What’s in a file: Information</vt:lpstr>
      <vt:lpstr>Size of Variable (Ansi C)</vt:lpstr>
      <vt:lpstr>Example of Struct</vt:lpstr>
      <vt:lpstr>Text and Binary files</vt:lpstr>
      <vt:lpstr>Text File in C</vt:lpstr>
      <vt:lpstr>Text File, opening modes</vt:lpstr>
      <vt:lpstr>Reading characters with fgetc</vt:lpstr>
      <vt:lpstr>Example – fgetc() Read a file character by character</vt:lpstr>
      <vt:lpstr>Reading strings (=arrays of char)</vt:lpstr>
      <vt:lpstr>Example – fgets() – Reading a file line by line</vt:lpstr>
      <vt:lpstr>fgets() – extra explanations</vt:lpstr>
      <vt:lpstr>Reading fields – fscanf()</vt:lpstr>
      <vt:lpstr>fscanf() extra explanation</vt:lpstr>
      <vt:lpstr>Write to a text file</vt:lpstr>
      <vt:lpstr>Some operation with chars</vt:lpstr>
      <vt:lpstr>Binary Files</vt:lpstr>
      <vt:lpstr>Reading a Binary file</vt:lpstr>
      <vt:lpstr>Positioning in a file</vt:lpstr>
      <vt:lpstr>Writing a Binary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488</cp:revision>
  <cp:lastPrinted>1601-01-01T00:00:00Z</cp:lastPrinted>
  <dcterms:created xsi:type="dcterms:W3CDTF">2010-08-13T08:18:53Z</dcterms:created>
  <dcterms:modified xsi:type="dcterms:W3CDTF">2013-02-04T15:18:44Z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