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9" r:id="rId5"/>
    <p:sldId id="260" r:id="rId6"/>
    <p:sldId id="274" r:id="rId7"/>
    <p:sldId id="264" r:id="rId8"/>
    <p:sldId id="265" r:id="rId9"/>
    <p:sldId id="261" r:id="rId10"/>
    <p:sldId id="262" r:id="rId11"/>
    <p:sldId id="263" r:id="rId12"/>
    <p:sldId id="273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00"/>
    <a:srgbClr val="3D8DC3"/>
    <a:srgbClr val="1E5BE2"/>
    <a:srgbClr val="83C937"/>
    <a:srgbClr val="0033CC"/>
    <a:srgbClr val="E54D49"/>
    <a:srgbClr val="84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681" autoAdjust="0"/>
    <p:restoredTop sz="92895" autoAdjust="0"/>
  </p:normalViewPr>
  <p:slideViewPr>
    <p:cSldViewPr>
      <p:cViewPr>
        <p:scale>
          <a:sx n="60" d="100"/>
          <a:sy n="60" d="100"/>
        </p:scale>
        <p:origin x="-141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37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9B3E30F-299C-491C-9E8E-EAFAE95A6DB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7500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 smtClean="0"/>
              <a:t>Click to edit Master text styles</a:t>
            </a:r>
          </a:p>
          <a:p>
            <a:pPr lvl="1"/>
            <a:r>
              <a:rPr lang="en-IE" noProof="0" smtClean="0"/>
              <a:t>Second level</a:t>
            </a:r>
          </a:p>
          <a:p>
            <a:pPr lvl="2"/>
            <a:r>
              <a:rPr lang="en-IE" noProof="0" smtClean="0"/>
              <a:t>Third level</a:t>
            </a:r>
          </a:p>
          <a:p>
            <a:pPr lvl="3"/>
            <a:r>
              <a:rPr lang="en-IE" noProof="0" smtClean="0"/>
              <a:t>Fourth level</a:t>
            </a:r>
          </a:p>
          <a:p>
            <a:pPr lvl="4"/>
            <a:r>
              <a:rPr lang="en-IE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0495A5C-DE47-43B9-B9BD-5C097220FF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7957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9E3DC-0419-4A9A-BE49-184546C05E71}" type="slidenum">
              <a:rPr lang="en-IE" smtClean="0"/>
              <a:pPr/>
              <a:t>1</a:t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733800"/>
            <a:ext cx="6400800" cy="1752600"/>
          </a:xfrm>
        </p:spPr>
        <p:txBody>
          <a:bodyPr/>
          <a:lstStyle>
            <a:lvl1pPr marL="0" indent="0">
              <a:buFont typeface="Arial Unicode MS" pitchFamily="34" charset="-128"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 smtClean="0"/>
          </a:p>
          <a:p>
            <a:pPr>
              <a:defRPr/>
            </a:pPr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0970C-C400-4E43-AAB0-B36362BEE2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14F48-A87F-4FA4-8DD3-3F2BD340BB3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35357-5A61-42B4-96C1-8DF35039801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285751" y="71439"/>
            <a:ext cx="8572500" cy="92868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sp>
        <p:nvSpPr>
          <p:cNvPr id="5" name="Rectangle 4"/>
          <p:cNvSpPr/>
          <p:nvPr userDrawn="1"/>
        </p:nvSpPr>
        <p:spPr>
          <a:xfrm>
            <a:off x="285751" y="1071564"/>
            <a:ext cx="8572500" cy="55721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8229600" cy="5429288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err="1" smtClean="0"/>
              <a:t>Fift</a:t>
            </a:r>
            <a:r>
              <a:rPr lang="en-US" dirty="0" smtClean="0"/>
              <a:t> level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27504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B0E39-F8AA-4982-923D-157BFA96FD1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2EFFE-8239-41FA-A3BC-5C797175EF8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0EB9-FD02-4210-BB7C-A4F96386CAF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E9EF7-B805-4939-BFE0-6A0CD9FC963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0A4A7-62C9-415D-BED7-BD9B9DF611B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8C9F2-5157-4806-921E-690864E56ED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CC3E0-B9ED-42ED-82A0-7C07CD642F9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FF66F-60DD-4889-8EE5-D577E8466A6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196752"/>
          </a:xfrm>
          <a:prstGeom prst="rect">
            <a:avLst/>
          </a:prstGeom>
          <a:solidFill>
            <a:srgbClr val="3D8D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627504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IE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 smtClean="0"/>
          </a:p>
          <a:p>
            <a:pPr>
              <a:defRPr/>
            </a:pPr>
            <a:endParaRPr lang="en-I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fld id="{2281E6A3-828C-48B2-B093-4D753F89946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0" y="6453336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1E5BE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179512" y="6525344"/>
            <a:ext cx="89644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E5BE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7596336" y="0"/>
            <a:ext cx="1547664" cy="12687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409" name="Picture 1" descr="C:\Users\ilaria\Downloads\images.jpg"/>
          <p:cNvPicPr>
            <a:picLocks noChangeAspect="1" noChangeArrowheads="1"/>
          </p:cNvPicPr>
          <p:nvPr userDrawn="1"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7884368" y="0"/>
            <a:ext cx="1124744" cy="11247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8" r:id="rId12"/>
    <p:sldLayoutId id="2147483689" r:id="rId13"/>
    <p:sldLayoutId id="2147483691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8" r:id="rId25"/>
    <p:sldLayoutId id="2147483715" r:id="rId26"/>
    <p:sldLayoutId id="2147483718" r:id="rId27"/>
    <p:sldLayoutId id="2147483719" r:id="rId28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D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2060848"/>
            <a:ext cx="9144000" cy="21602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2856"/>
            <a:ext cx="8496944" cy="2362200"/>
          </a:xfrm>
        </p:spPr>
        <p:txBody>
          <a:bodyPr>
            <a:noAutofit/>
          </a:bodyPr>
          <a:lstStyle/>
          <a:p>
            <a:r>
              <a:rPr lang="en-IE" sz="4000" dirty="0" smtClean="0"/>
              <a:t>Programming with Persistent Data</a:t>
            </a:r>
            <a:br>
              <a:rPr lang="en-IE" sz="4000" dirty="0" smtClean="0"/>
            </a:br>
            <a:r>
              <a:rPr lang="en-IE" sz="3500" i="1" dirty="0" smtClean="0"/>
              <a:t>Week 2: Binary Files</a:t>
            </a:r>
            <a:r>
              <a:rPr lang="en-IE" sz="4000" i="1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IE" sz="4000" i="1" dirty="0" smtClean="0">
                <a:solidFill>
                  <a:schemeClr val="accent3">
                    <a:lumMod val="75000"/>
                  </a:schemeClr>
                </a:solidFill>
              </a:rPr>
            </a:br>
            <a:endParaRPr lang="en-IE" sz="2000" dirty="0">
              <a:solidFill>
                <a:schemeClr val="accent3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55576" y="4988768"/>
            <a:ext cx="6400800" cy="160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Unicode MS" pitchFamily="34" charset="-128"/>
              <a:buNone/>
              <a:tabLst/>
              <a:defRPr/>
            </a:pPr>
            <a:r>
              <a:rPr lang="en-IE" sz="2000" kern="0" dirty="0" smtClean="0">
                <a:latin typeface="+mn-lt"/>
              </a:rPr>
              <a:t>Dr. </a:t>
            </a:r>
            <a:r>
              <a:rPr lang="en-IE" sz="2000" kern="0" dirty="0" err="1" smtClean="0">
                <a:latin typeface="+mn-lt"/>
              </a:rPr>
              <a:t>Pierpaolo</a:t>
            </a:r>
            <a:r>
              <a:rPr lang="en-IE" sz="2000" kern="0" dirty="0" smtClean="0">
                <a:latin typeface="+mn-lt"/>
              </a:rPr>
              <a:t> </a:t>
            </a:r>
            <a:r>
              <a:rPr lang="en-IE" sz="2000" kern="0" dirty="0" err="1" smtClean="0">
                <a:latin typeface="+mn-lt"/>
              </a:rPr>
              <a:t>Dondio</a:t>
            </a:r>
            <a:r>
              <a:rPr lang="en-IE" sz="2000" kern="0" dirty="0" smtClean="0">
                <a:latin typeface="+mn-lt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Unicode MS" pitchFamily="34" charset="-128"/>
              <a:buNone/>
              <a:tabLst/>
              <a:defRPr/>
            </a:pPr>
            <a:endParaRPr kumimoji="0" lang="en-IE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2012/2013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970C-C400-4E43-AAB0-B36362BEE2B1}" type="slidenum">
              <a:rPr lang="en-IE" smtClean="0"/>
              <a:pPr>
                <a:defRPr/>
              </a:pPr>
              <a:t>1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E" dirty="0" smtClean="0"/>
              <a:t>Copy a file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Copy a file: the duel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Reading the size of a bmp pictures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03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1 - Copy a binary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4876800"/>
          </a:xfrm>
        </p:spPr>
        <p:txBody>
          <a:bodyPr/>
          <a:lstStyle/>
          <a:p>
            <a:pPr marL="0" indent="0">
              <a:spcBef>
                <a:spcPts val="100"/>
              </a:spcBef>
              <a:buNone/>
            </a:pPr>
            <a:r>
              <a:rPr lang="en-IE" sz="13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IE" sz="1300" dirty="0">
                <a:latin typeface="Courier New" pitchFamily="49" charset="0"/>
                <a:cs typeface="Courier New" pitchFamily="49" charset="0"/>
              </a:rPr>
              <a:t>include &lt;</a:t>
            </a:r>
            <a:r>
              <a:rPr lang="en-IE" sz="13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IE" sz="13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3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E" sz="13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E" sz="13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IE" sz="1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IE" sz="13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300" dirty="0" smtClean="0">
                <a:latin typeface="Courier New" pitchFamily="49" charset="0"/>
                <a:cs typeface="Courier New" pitchFamily="49" charset="0"/>
              </a:rPr>
              <a:t>{	</a:t>
            </a:r>
            <a:r>
              <a:rPr lang="en-IE" sz="13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IE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300" dirty="0">
                <a:latin typeface="Courier New" pitchFamily="49" charset="0"/>
                <a:cs typeface="Courier New" pitchFamily="49" charset="0"/>
              </a:rPr>
              <a:t>* filer;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3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IE" sz="13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IE" sz="1300" dirty="0" err="1">
                <a:latin typeface="Courier New" pitchFamily="49" charset="0"/>
                <a:cs typeface="Courier New" pitchFamily="49" charset="0"/>
              </a:rPr>
              <a:t>filew</a:t>
            </a:r>
            <a:r>
              <a:rPr lang="en-IE" sz="13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3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3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300" dirty="0" err="1">
                <a:latin typeface="Courier New" pitchFamily="49" charset="0"/>
                <a:cs typeface="Courier New" pitchFamily="49" charset="0"/>
              </a:rPr>
              <a:t>numr,numw</a:t>
            </a:r>
            <a:r>
              <a:rPr lang="en-IE" sz="13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3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IE" sz="1300" dirty="0">
                <a:latin typeface="Courier New" pitchFamily="49" charset="0"/>
                <a:cs typeface="Courier New" pitchFamily="49" charset="0"/>
              </a:rPr>
              <a:t> buffer[100]; </a:t>
            </a:r>
            <a:r>
              <a:rPr lang="en-IE" sz="13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used to read the data, size 100 </a:t>
            </a:r>
            <a:r>
              <a:rPr lang="en-IE" sz="13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bytes</a:t>
            </a:r>
            <a:endParaRPr lang="en-IE" sz="13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IE" sz="1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3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Open the source file for reading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3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300" dirty="0">
                <a:latin typeface="Courier New" pitchFamily="49" charset="0"/>
                <a:cs typeface="Courier New" pitchFamily="49" charset="0"/>
              </a:rPr>
              <a:t>((filer=</a:t>
            </a:r>
            <a:r>
              <a:rPr lang="en-IE" sz="1300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IE" sz="1300" dirty="0">
                <a:latin typeface="Courier New" pitchFamily="49" charset="0"/>
                <a:cs typeface="Courier New" pitchFamily="49" charset="0"/>
              </a:rPr>
              <a:t>("big_text.txt","</a:t>
            </a:r>
            <a:r>
              <a:rPr lang="en-IE" sz="1300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IE" sz="1300" dirty="0">
                <a:latin typeface="Courier New" pitchFamily="49" charset="0"/>
                <a:cs typeface="Courier New" pitchFamily="49" charset="0"/>
              </a:rPr>
              <a:t>"))==NULL){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3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3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3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E" sz="1300" dirty="0">
                <a:latin typeface="Courier New" pitchFamily="49" charset="0"/>
                <a:cs typeface="Courier New" pitchFamily="49" charset="0"/>
              </a:rPr>
              <a:t>open read file error.\n");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3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300" b="1" dirty="0">
                <a:latin typeface="Courier New" pitchFamily="49" charset="0"/>
                <a:cs typeface="Courier New" pitchFamily="49" charset="0"/>
              </a:rPr>
              <a:t>exit</a:t>
            </a:r>
            <a:r>
              <a:rPr lang="en-IE" sz="1300" dirty="0">
                <a:latin typeface="Courier New" pitchFamily="49" charset="0"/>
                <a:cs typeface="Courier New" pitchFamily="49" charset="0"/>
              </a:rPr>
              <a:t>(1</a:t>
            </a:r>
            <a:r>
              <a:rPr lang="en-IE" sz="1300" dirty="0" smtClean="0">
                <a:latin typeface="Courier New" pitchFamily="49" charset="0"/>
                <a:cs typeface="Courier New" pitchFamily="49" charset="0"/>
              </a:rPr>
              <a:t>);}</a:t>
            </a:r>
            <a:endParaRPr lang="en-IE" sz="1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IE" sz="1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3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Open the destination file for writing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3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300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IE" sz="1300" dirty="0" err="1">
                <a:latin typeface="Courier New" pitchFamily="49" charset="0"/>
                <a:cs typeface="Courier New" pitchFamily="49" charset="0"/>
              </a:rPr>
              <a:t>filew</a:t>
            </a:r>
            <a:r>
              <a:rPr lang="en-IE" sz="13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E" sz="1300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IE" sz="1300" dirty="0">
                <a:latin typeface="Courier New" pitchFamily="49" charset="0"/>
                <a:cs typeface="Courier New" pitchFamily="49" charset="0"/>
              </a:rPr>
              <a:t>("big_text_bin.txt","</a:t>
            </a:r>
            <a:r>
              <a:rPr lang="en-IE" sz="1300" dirty="0" err="1">
                <a:latin typeface="Courier New" pitchFamily="49" charset="0"/>
                <a:cs typeface="Courier New" pitchFamily="49" charset="0"/>
              </a:rPr>
              <a:t>wb</a:t>
            </a:r>
            <a:r>
              <a:rPr lang="en-IE" sz="1300" dirty="0">
                <a:latin typeface="Courier New" pitchFamily="49" charset="0"/>
                <a:cs typeface="Courier New" pitchFamily="49" charset="0"/>
              </a:rPr>
              <a:t>"))==NULL){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3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3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300" dirty="0" smtClean="0">
                <a:latin typeface="Courier New" pitchFamily="49" charset="0"/>
                <a:cs typeface="Courier New" pitchFamily="49" charset="0"/>
              </a:rPr>
              <a:t>("open </a:t>
            </a:r>
            <a:r>
              <a:rPr lang="en-IE" sz="1300" dirty="0">
                <a:latin typeface="Courier New" pitchFamily="49" charset="0"/>
                <a:cs typeface="Courier New" pitchFamily="49" charset="0"/>
              </a:rPr>
              <a:t>write file error.\n");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3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300" b="1" dirty="0">
                <a:latin typeface="Courier New" pitchFamily="49" charset="0"/>
                <a:cs typeface="Courier New" pitchFamily="49" charset="0"/>
              </a:rPr>
              <a:t>exit</a:t>
            </a:r>
            <a:r>
              <a:rPr lang="en-IE" sz="1300" dirty="0">
                <a:latin typeface="Courier New" pitchFamily="49" charset="0"/>
                <a:cs typeface="Courier New" pitchFamily="49" charset="0"/>
              </a:rPr>
              <a:t>(1</a:t>
            </a:r>
            <a:r>
              <a:rPr lang="en-IE" sz="1300" dirty="0" smtClean="0">
                <a:latin typeface="Courier New" pitchFamily="49" charset="0"/>
                <a:cs typeface="Courier New" pitchFamily="49" charset="0"/>
              </a:rPr>
              <a:t>);}</a:t>
            </a:r>
            <a:endParaRPr lang="en-IE" sz="1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IE" sz="1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3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IE" sz="13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300" b="1" dirty="0" err="1">
                <a:latin typeface="Courier New" pitchFamily="49" charset="0"/>
                <a:cs typeface="Courier New" pitchFamily="49" charset="0"/>
              </a:rPr>
              <a:t>feof</a:t>
            </a:r>
            <a:r>
              <a:rPr lang="en-IE" sz="1300" dirty="0">
                <a:latin typeface="Courier New" pitchFamily="49" charset="0"/>
                <a:cs typeface="Courier New" pitchFamily="49" charset="0"/>
              </a:rPr>
              <a:t>(filer)==0){	</a:t>
            </a:r>
            <a:r>
              <a:rPr lang="en-IE" sz="13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E" sz="13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IE" sz="13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while not end of file for the source file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3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300" dirty="0" err="1">
                <a:latin typeface="Courier New" pitchFamily="49" charset="0"/>
                <a:cs typeface="Courier New" pitchFamily="49" charset="0"/>
              </a:rPr>
              <a:t>numr</a:t>
            </a:r>
            <a:r>
              <a:rPr lang="en-IE" sz="13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E" sz="1300" b="1" dirty="0" err="1">
                <a:latin typeface="Courier New" pitchFamily="49" charset="0"/>
                <a:cs typeface="Courier New" pitchFamily="49" charset="0"/>
              </a:rPr>
              <a:t>fread</a:t>
            </a:r>
            <a:r>
              <a:rPr lang="en-IE" sz="1300" dirty="0">
                <a:latin typeface="Courier New" pitchFamily="49" charset="0"/>
                <a:cs typeface="Courier New" pitchFamily="49" charset="0"/>
              </a:rPr>
              <a:t>(buffer,1,100,filer);   </a:t>
            </a:r>
            <a:r>
              <a:rPr lang="en-IE" sz="13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E" sz="13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E" sz="13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read 100 bytes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3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300" dirty="0" err="1">
                <a:latin typeface="Courier New" pitchFamily="49" charset="0"/>
                <a:cs typeface="Courier New" pitchFamily="49" charset="0"/>
              </a:rPr>
              <a:t>numw</a:t>
            </a:r>
            <a:r>
              <a:rPr lang="en-IE" sz="13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E" sz="1300" b="1" dirty="0" err="1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IE" sz="1300" dirty="0">
                <a:latin typeface="Courier New" pitchFamily="49" charset="0"/>
                <a:cs typeface="Courier New" pitchFamily="49" charset="0"/>
              </a:rPr>
              <a:t>(buffer,1,numr,filew);   </a:t>
            </a:r>
            <a:r>
              <a:rPr lang="en-IE" sz="13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E" sz="13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write 100 bytes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3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3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3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300" dirty="0" err="1">
                <a:latin typeface="Courier New" pitchFamily="49" charset="0"/>
                <a:cs typeface="Courier New" pitchFamily="49" charset="0"/>
              </a:rPr>
              <a:t>numw</a:t>
            </a:r>
            <a:r>
              <a:rPr lang="en-IE" sz="1300" dirty="0">
                <a:latin typeface="Courier New" pitchFamily="49" charset="0"/>
                <a:cs typeface="Courier New" pitchFamily="49" charset="0"/>
              </a:rPr>
              <a:t>!=</a:t>
            </a:r>
            <a:r>
              <a:rPr lang="en-IE" sz="1300" dirty="0" err="1">
                <a:latin typeface="Courier New" pitchFamily="49" charset="0"/>
                <a:cs typeface="Courier New" pitchFamily="49" charset="0"/>
              </a:rPr>
              <a:t>numr</a:t>
            </a:r>
            <a:r>
              <a:rPr lang="en-IE" sz="1300" dirty="0">
                <a:latin typeface="Courier New" pitchFamily="49" charset="0"/>
                <a:cs typeface="Courier New" pitchFamily="49" charset="0"/>
              </a:rPr>
              <a:t>){		 </a:t>
            </a:r>
            <a:r>
              <a:rPr lang="en-IE" sz="13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E" sz="13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E" sz="13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check if any error writing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3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3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3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300" dirty="0" smtClean="0">
                <a:latin typeface="Courier New" pitchFamily="49" charset="0"/>
                <a:cs typeface="Courier New" pitchFamily="49" charset="0"/>
              </a:rPr>
              <a:t>("write </a:t>
            </a:r>
            <a:r>
              <a:rPr lang="en-IE" sz="1300" dirty="0">
                <a:latin typeface="Courier New" pitchFamily="49" charset="0"/>
                <a:cs typeface="Courier New" pitchFamily="49" charset="0"/>
              </a:rPr>
              <a:t>file error.\n");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3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IE" sz="1300" b="1" dirty="0">
                <a:latin typeface="Courier New" pitchFamily="49" charset="0"/>
                <a:cs typeface="Courier New" pitchFamily="49" charset="0"/>
              </a:rPr>
              <a:t>exit</a:t>
            </a:r>
            <a:r>
              <a:rPr lang="en-IE" sz="1300" dirty="0">
                <a:latin typeface="Courier New" pitchFamily="49" charset="0"/>
                <a:cs typeface="Courier New" pitchFamily="49" charset="0"/>
              </a:rPr>
              <a:t>(1);}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300" dirty="0">
                <a:latin typeface="Courier New" pitchFamily="49" charset="0"/>
                <a:cs typeface="Courier New" pitchFamily="49" charset="0"/>
              </a:rPr>
              <a:t>	}	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300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IE" sz="1300" dirty="0">
                <a:latin typeface="Courier New" pitchFamily="49" charset="0"/>
                <a:cs typeface="Courier New" pitchFamily="49" charset="0"/>
              </a:rPr>
              <a:t>(filer</a:t>
            </a:r>
            <a:r>
              <a:rPr lang="en-IE" sz="13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IE" sz="1300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IE" sz="13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300" dirty="0" err="1" smtClean="0">
                <a:latin typeface="Courier New" pitchFamily="49" charset="0"/>
                <a:cs typeface="Courier New" pitchFamily="49" charset="0"/>
              </a:rPr>
              <a:t>filew</a:t>
            </a:r>
            <a:r>
              <a:rPr lang="en-IE" sz="13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IE" sz="13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3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IE" sz="1300" dirty="0" smtClean="0">
                <a:latin typeface="Courier New" pitchFamily="49" charset="0"/>
                <a:cs typeface="Courier New" pitchFamily="49" charset="0"/>
              </a:rPr>
              <a:t>;}</a:t>
            </a:r>
            <a:endParaRPr lang="en-IE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2012/2013 - DT228/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015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Computing Execution Time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88504"/>
            <a:ext cx="8964488" cy="4876800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time.h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clock_t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begin, end;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  double 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time_spent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endParaRPr lang="en-IE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 begin 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= clock(); //start the clock</a:t>
            </a:r>
          </a:p>
          <a:p>
            <a:pPr marL="0" indent="0">
              <a:spcBef>
                <a:spcPts val="200"/>
              </a:spcBef>
              <a:buNone/>
            </a:pPr>
            <a:endParaRPr lang="en-IE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	//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add your code here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  end 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= clock(); //stop the 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clock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//compute 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number of seconds. CLOCKS_PER_SEC is a constant 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time.h</a:t>
            </a:r>
            <a:endParaRPr lang="en-IE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time_spent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= (double)(end - begin) 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/ 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CLOCKS_PER_SEC;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E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("%f",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time_spent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); </a:t>
            </a:r>
            <a:endParaRPr lang="en-IE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if you want to print the time (in seconds), remember it is a 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float</a:t>
            </a:r>
            <a:endParaRPr lang="en-IE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;}</a:t>
            </a:r>
            <a:endParaRPr lang="en-I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34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Copy a file using </a:t>
            </a:r>
            <a:r>
              <a:rPr lang="en-IE" dirty="0" err="1" smtClean="0"/>
              <a:t>fputc</a:t>
            </a:r>
            <a:r>
              <a:rPr lang="en-IE" dirty="0" smtClean="0"/>
              <a:t>()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IE" sz="15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E" sz="15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IE" sz="15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E" sz="15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IE" sz="15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IE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indent="0">
              <a:buNone/>
            </a:pPr>
            <a:r>
              <a:rPr lang="en-IE" sz="1500" dirty="0" smtClean="0">
                <a:latin typeface="Courier New" pitchFamily="49" charset="0"/>
                <a:cs typeface="Courier New" pitchFamily="49" charset="0"/>
              </a:rPr>
              <a:t>{	FILE 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IE" sz="1500" dirty="0" smtClean="0">
                <a:latin typeface="Courier New" pitchFamily="49" charset="0"/>
                <a:cs typeface="Courier New" pitchFamily="49" charset="0"/>
              </a:rPr>
              <a:t>filer;</a:t>
            </a:r>
          </a:p>
          <a:p>
            <a:pPr marL="0" indent="0">
              <a:buNone/>
            </a:pPr>
            <a:r>
              <a:rPr lang="en-IE" sz="1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500" dirty="0" smtClean="0">
                <a:latin typeface="Courier New" pitchFamily="49" charset="0"/>
                <a:cs typeface="Courier New" pitchFamily="49" charset="0"/>
              </a:rPr>
              <a:t>FILE 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IE" sz="1500" dirty="0" err="1">
                <a:latin typeface="Courier New" pitchFamily="49" charset="0"/>
                <a:cs typeface="Courier New" pitchFamily="49" charset="0"/>
              </a:rPr>
              <a:t>filew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E" sz="1500" dirty="0" smtClean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IE" sz="15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IE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500" dirty="0" smtClean="0">
                <a:latin typeface="Courier New" pitchFamily="49" charset="0"/>
                <a:cs typeface="Courier New" pitchFamily="49" charset="0"/>
              </a:rPr>
              <a:t>	filer 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IE" sz="1500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E" sz="1500" dirty="0" err="1">
                <a:latin typeface="Courier New" pitchFamily="49" charset="0"/>
                <a:cs typeface="Courier New" pitchFamily="49" charset="0"/>
              </a:rPr>
              <a:t>big_text.txt","r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IE" sz="1500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(filer ==NULL) {</a:t>
            </a:r>
          </a:p>
          <a:p>
            <a:pPr marL="0" indent="0">
              <a:buNone/>
            </a:pPr>
            <a:r>
              <a:rPr lang="en-IE" sz="15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5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("Cannot open file.\n");</a:t>
            </a:r>
          </a:p>
          <a:p>
            <a:pPr marL="0" indent="0">
              <a:buNone/>
            </a:pPr>
            <a:r>
              <a:rPr lang="en-IE" sz="1500" dirty="0" smtClean="0">
                <a:latin typeface="Courier New" pitchFamily="49" charset="0"/>
                <a:cs typeface="Courier New" pitchFamily="49" charset="0"/>
              </a:rPr>
              <a:t>		exit(1);}</a:t>
            </a:r>
            <a:endParaRPr lang="en-IE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500" dirty="0" err="1" smtClean="0">
                <a:latin typeface="Courier New" pitchFamily="49" charset="0"/>
                <a:cs typeface="Courier New" pitchFamily="49" charset="0"/>
              </a:rPr>
              <a:t>filew</a:t>
            </a:r>
            <a:r>
              <a:rPr lang="en-IE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IE" sz="1500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E" sz="1500" dirty="0" err="1">
                <a:latin typeface="Courier New" pitchFamily="49" charset="0"/>
                <a:cs typeface="Courier New" pitchFamily="49" charset="0"/>
              </a:rPr>
              <a:t>big_text_copy.txt","w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IE" sz="1500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500" dirty="0" err="1">
                <a:latin typeface="Courier New" pitchFamily="49" charset="0"/>
                <a:cs typeface="Courier New" pitchFamily="49" charset="0"/>
              </a:rPr>
              <a:t>filew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 ==NULL) </a:t>
            </a:r>
            <a:r>
              <a:rPr lang="en-IE" sz="15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IE" sz="1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5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("Cannot open file.\n");</a:t>
            </a:r>
          </a:p>
          <a:p>
            <a:pPr marL="0" indent="0">
              <a:buNone/>
            </a:pPr>
            <a:r>
              <a:rPr lang="en-IE" sz="1500" dirty="0" smtClean="0">
                <a:latin typeface="Courier New" pitchFamily="49" charset="0"/>
                <a:cs typeface="Courier New" pitchFamily="49" charset="0"/>
              </a:rPr>
              <a:t>		exit(1);}</a:t>
            </a:r>
            <a:endParaRPr lang="en-IE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500" dirty="0" smtClean="0">
                <a:latin typeface="Courier New" pitchFamily="49" charset="0"/>
                <a:cs typeface="Courier New" pitchFamily="49" charset="0"/>
              </a:rPr>
              <a:t>	//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copy char by char </a:t>
            </a:r>
          </a:p>
          <a:p>
            <a:pPr marL="0" indent="0">
              <a:buNone/>
            </a:pPr>
            <a:r>
              <a:rPr lang="en-IE" sz="1500" dirty="0" smtClean="0">
                <a:latin typeface="Courier New" pitchFamily="49" charset="0"/>
                <a:cs typeface="Courier New" pitchFamily="49" charset="0"/>
              </a:rPr>
              <a:t>	while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IE" sz="15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E" sz="1500" dirty="0" err="1">
                <a:latin typeface="Courier New" pitchFamily="49" charset="0"/>
                <a:cs typeface="Courier New" pitchFamily="49" charset="0"/>
              </a:rPr>
              <a:t>fgetc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( filer )) != EOF) {  </a:t>
            </a:r>
          </a:p>
          <a:p>
            <a:pPr marL="0" indent="0">
              <a:buNone/>
            </a:pPr>
            <a:r>
              <a:rPr lang="en-IE" sz="15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500" dirty="0" err="1" smtClean="0">
                <a:latin typeface="Courier New" pitchFamily="49" charset="0"/>
                <a:cs typeface="Courier New" pitchFamily="49" charset="0"/>
              </a:rPr>
              <a:t>fputc</a:t>
            </a:r>
            <a:r>
              <a:rPr lang="en-IE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500" dirty="0" err="1" smtClean="0">
                <a:latin typeface="Courier New" pitchFamily="49" charset="0"/>
                <a:cs typeface="Courier New" pitchFamily="49" charset="0"/>
              </a:rPr>
              <a:t>ch,filew</a:t>
            </a:r>
            <a:r>
              <a:rPr lang="en-IE" sz="1500" dirty="0" smtClean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pPr marL="0" indent="0">
              <a:buNone/>
            </a:pPr>
            <a:r>
              <a:rPr lang="en-IE" sz="1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500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IE" sz="1500" dirty="0" smtClean="0">
                <a:latin typeface="Courier New" pitchFamily="49" charset="0"/>
                <a:cs typeface="Courier New" pitchFamily="49" charset="0"/>
              </a:rPr>
              <a:t>(filer); </a:t>
            </a:r>
            <a:r>
              <a:rPr lang="en-IE" sz="1500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IE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500" dirty="0" err="1" smtClean="0">
                <a:latin typeface="Courier New" pitchFamily="49" charset="0"/>
                <a:cs typeface="Courier New" pitchFamily="49" charset="0"/>
              </a:rPr>
              <a:t>filew</a:t>
            </a:r>
            <a:r>
              <a:rPr lang="en-IE" sz="1500" dirty="0" smtClean="0">
                <a:latin typeface="Courier New" pitchFamily="49" charset="0"/>
                <a:cs typeface="Courier New" pitchFamily="49" charset="0"/>
              </a:rPr>
              <a:t>); return 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IE" sz="1500" dirty="0" smtClean="0">
                <a:latin typeface="Courier New" pitchFamily="49" charset="0"/>
                <a:cs typeface="Courier New" pitchFamily="49" charset="0"/>
              </a:rPr>
              <a:t>;}</a:t>
            </a:r>
            <a:endParaRPr lang="en-IE" sz="1500" dirty="0">
              <a:latin typeface="Courier New" pitchFamily="49" charset="0"/>
              <a:cs typeface="Courier New" pitchFamily="49" charset="0"/>
            </a:endParaRPr>
          </a:p>
          <a:p>
            <a:endParaRPr lang="en-IE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77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2 - Comparison…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Binary:</a:t>
            </a:r>
          </a:p>
          <a:p>
            <a:r>
              <a:rPr lang="en-IE" dirty="0" smtClean="0"/>
              <a:t>Text: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166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779096" cy="990600"/>
          </a:xfrm>
        </p:spPr>
        <p:txBody>
          <a:bodyPr/>
          <a:lstStyle/>
          <a:p>
            <a:r>
              <a:rPr lang="en-IE" dirty="0" smtClean="0"/>
              <a:t>3 – Extracting the size of a bitmap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876800"/>
          </a:xfrm>
        </p:spPr>
        <p:txBody>
          <a:bodyPr/>
          <a:lstStyle/>
          <a:p>
            <a:r>
              <a:rPr lang="en-IE" sz="2300" dirty="0" smtClean="0"/>
              <a:t>Bitmap = standard uncompressed picture file format</a:t>
            </a:r>
          </a:p>
          <a:p>
            <a:r>
              <a:rPr lang="en-IE" sz="2300" dirty="0" smtClean="0"/>
              <a:t>It is composed by:</a:t>
            </a:r>
          </a:p>
          <a:p>
            <a:pPr lvl="1"/>
            <a:r>
              <a:rPr lang="en-IE" sz="2300" dirty="0" smtClean="0"/>
              <a:t>A header (54 bytes) containing information on the file, such as type of format, dimensions, number of </a:t>
            </a:r>
            <a:r>
              <a:rPr lang="en-IE" sz="2300" dirty="0" err="1" smtClean="0"/>
              <a:t>colors</a:t>
            </a:r>
            <a:r>
              <a:rPr lang="en-IE" sz="2300" dirty="0" smtClean="0"/>
              <a:t> used…</a:t>
            </a:r>
          </a:p>
          <a:p>
            <a:pPr lvl="1"/>
            <a:r>
              <a:rPr lang="en-IE" sz="2300" dirty="0" smtClean="0"/>
              <a:t>A data section, containing information about each pixel. The </a:t>
            </a:r>
            <a:r>
              <a:rPr lang="en-IE" sz="2300" dirty="0" err="1" smtClean="0"/>
              <a:t>color</a:t>
            </a:r>
            <a:r>
              <a:rPr lang="en-IE" sz="2300" dirty="0" smtClean="0"/>
              <a:t> of the pixel is stored. In a 24-bit bmp, for each pixel 24 bits (3 bytes) are saved + 1 control byte. </a:t>
            </a:r>
            <a:endParaRPr lang="en-IE" sz="2300" dirty="0"/>
          </a:p>
          <a:p>
            <a:pPr lvl="1"/>
            <a:r>
              <a:rPr lang="en-IE" sz="2300" dirty="0" smtClean="0"/>
              <a:t>The dimension of the picture is store in two variable of type long (4 bytes) at position 18</a:t>
            </a:r>
            <a:r>
              <a:rPr lang="en-IE" sz="2300" baseline="30000" dirty="0" smtClean="0"/>
              <a:t>th</a:t>
            </a:r>
            <a:r>
              <a:rPr lang="en-IE" sz="2300" dirty="0" smtClean="0"/>
              <a:t>  and 22</a:t>
            </a:r>
            <a:r>
              <a:rPr lang="en-IE" sz="2300" baseline="30000" dirty="0" smtClean="0"/>
              <a:t>nd</a:t>
            </a:r>
            <a:r>
              <a:rPr lang="en-IE" sz="2300" dirty="0" smtClean="0"/>
              <a:t>  </a:t>
            </a:r>
          </a:p>
          <a:p>
            <a:pPr lvl="1"/>
            <a:r>
              <a:rPr lang="en-IE" sz="2300" dirty="0" smtClean="0"/>
              <a:t>Can you extract this information from a bmp file?</a:t>
            </a:r>
            <a:endParaRPr lang="en-IE" sz="2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15</a:t>
            </a:fld>
            <a:endParaRPr lang="en-I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469779"/>
              </p:ext>
            </p:extLst>
          </p:nvPr>
        </p:nvGraphicFramePr>
        <p:xfrm>
          <a:off x="251520" y="5661248"/>
          <a:ext cx="8712969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1224136"/>
                <a:gridCol w="1224136"/>
                <a:gridCol w="2232248"/>
                <a:gridCol w="28803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18 bytes</a:t>
                      </a:r>
                      <a:endParaRPr lang="en-I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 bytes</a:t>
                      </a:r>
                      <a:r>
                        <a:rPr lang="en-IE" baseline="0" dirty="0" smtClean="0"/>
                        <a:t> (width)</a:t>
                      </a:r>
                      <a:endParaRPr lang="en-I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 bytes</a:t>
                      </a:r>
                    </a:p>
                    <a:p>
                      <a:pPr algn="ctr"/>
                      <a:r>
                        <a:rPr lang="en-IE" dirty="0" smtClean="0"/>
                        <a:t>(</a:t>
                      </a:r>
                      <a:r>
                        <a:rPr lang="en-IE" dirty="0" err="1" smtClean="0"/>
                        <a:t>heigth</a:t>
                      </a:r>
                      <a:r>
                        <a:rPr lang="en-IE" dirty="0" smtClean="0"/>
                        <a:t>)</a:t>
                      </a:r>
                      <a:endParaRPr lang="en-I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28 bytes</a:t>
                      </a:r>
                      <a:endParaRPr lang="en-I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many</a:t>
                      </a:r>
                      <a:r>
                        <a:rPr lang="en-IE" baseline="0" dirty="0" smtClean="0"/>
                        <a:t> bytes</a:t>
                      </a:r>
                    </a:p>
                    <a:p>
                      <a:pPr algn="ctr"/>
                      <a:r>
                        <a:rPr lang="en-IE" baseline="0" dirty="0" smtClean="0"/>
                        <a:t>(pixels </a:t>
                      </a:r>
                      <a:r>
                        <a:rPr lang="en-IE" baseline="0" dirty="0" err="1" smtClean="0"/>
                        <a:t>color</a:t>
                      </a:r>
                      <a:r>
                        <a:rPr lang="en-IE" baseline="0" dirty="0" smtClean="0"/>
                        <a:t> data)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655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Read the size of a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876800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IE" sz="15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E" sz="15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5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E" sz="15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E" sz="15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IE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5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500" dirty="0">
                <a:latin typeface="Courier New" pitchFamily="49" charset="0"/>
                <a:cs typeface="Courier New" pitchFamily="49" charset="0"/>
              </a:rPr>
              <a:t>	FILE * f;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500" dirty="0">
                <a:latin typeface="Courier New" pitchFamily="49" charset="0"/>
                <a:cs typeface="Courier New" pitchFamily="49" charset="0"/>
              </a:rPr>
              <a:t>	unsigned char header[54];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500" dirty="0">
                <a:latin typeface="Courier New" pitchFamily="49" charset="0"/>
                <a:cs typeface="Courier New" pitchFamily="49" charset="0"/>
              </a:rPr>
              <a:t>	long  width;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500" dirty="0">
                <a:latin typeface="Courier New" pitchFamily="49" charset="0"/>
                <a:cs typeface="Courier New" pitchFamily="49" charset="0"/>
              </a:rPr>
              <a:t>	long  </a:t>
            </a:r>
            <a:r>
              <a:rPr lang="en-IE" sz="1500" dirty="0" err="1">
                <a:latin typeface="Courier New" pitchFamily="49" charset="0"/>
                <a:cs typeface="Courier New" pitchFamily="49" charset="0"/>
              </a:rPr>
              <a:t>heigth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5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500" dirty="0">
                <a:latin typeface="Courier New" pitchFamily="49" charset="0"/>
                <a:cs typeface="Courier New" pitchFamily="49" charset="0"/>
              </a:rPr>
              <a:t>	if((f=</a:t>
            </a:r>
            <a:r>
              <a:rPr lang="en-IE" sz="1500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("in.bmp","</a:t>
            </a:r>
            <a:r>
              <a:rPr lang="en-IE" sz="1500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"))==NULL){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5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5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500" dirty="0" smtClean="0">
                <a:latin typeface="Courier New" pitchFamily="49" charset="0"/>
                <a:cs typeface="Courier New" pitchFamily="49" charset="0"/>
              </a:rPr>
              <a:t>("open 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read file error.\n");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500" dirty="0">
                <a:latin typeface="Courier New" pitchFamily="49" charset="0"/>
                <a:cs typeface="Courier New" pitchFamily="49" charset="0"/>
              </a:rPr>
              <a:t>		exit(1</a:t>
            </a:r>
            <a:r>
              <a:rPr lang="en-IE" sz="1500" dirty="0" smtClean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pPr marL="0" indent="0">
              <a:spcBef>
                <a:spcPts val="200"/>
              </a:spcBef>
              <a:buNone/>
            </a:pPr>
            <a:endParaRPr lang="en-IE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500" dirty="0">
                <a:latin typeface="Courier New" pitchFamily="49" charset="0"/>
                <a:cs typeface="Courier New" pitchFamily="49" charset="0"/>
              </a:rPr>
              <a:t>	//reading the header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500" dirty="0" err="1">
                <a:latin typeface="Courier New" pitchFamily="49" charset="0"/>
                <a:cs typeface="Courier New" pitchFamily="49" charset="0"/>
              </a:rPr>
              <a:t>fseek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(f,18,SEEK_CUR);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500" dirty="0" err="1">
                <a:latin typeface="Courier New" pitchFamily="49" charset="0"/>
                <a:cs typeface="Courier New" pitchFamily="49" charset="0"/>
              </a:rPr>
              <a:t>fread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IE" sz="1500" dirty="0" err="1">
                <a:latin typeface="Courier New" pitchFamily="49" charset="0"/>
                <a:cs typeface="Courier New" pitchFamily="49" charset="0"/>
              </a:rPr>
              <a:t>heigth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,  </a:t>
            </a:r>
            <a:r>
              <a:rPr lang="en-IE" sz="15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(long),1, f);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500" dirty="0" err="1">
                <a:latin typeface="Courier New" pitchFamily="49" charset="0"/>
                <a:cs typeface="Courier New" pitchFamily="49" charset="0"/>
              </a:rPr>
              <a:t>fread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(&amp;width, </a:t>
            </a:r>
            <a:r>
              <a:rPr lang="en-IE" sz="15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(long),1, f);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("Length: %</a:t>
            </a:r>
            <a:r>
              <a:rPr lang="en-IE" sz="15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 , </a:t>
            </a:r>
            <a:r>
              <a:rPr lang="en-IE" sz="1500" dirty="0" err="1">
                <a:latin typeface="Courier New" pitchFamily="49" charset="0"/>
                <a:cs typeface="Courier New" pitchFamily="49" charset="0"/>
              </a:rPr>
              <a:t>Heigth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: %</a:t>
            </a:r>
            <a:r>
              <a:rPr lang="en-IE" sz="15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 \n",</a:t>
            </a:r>
            <a:r>
              <a:rPr lang="en-IE" sz="1500" dirty="0" err="1">
                <a:latin typeface="Courier New" pitchFamily="49" charset="0"/>
                <a:cs typeface="Courier New" pitchFamily="49" charset="0"/>
              </a:rPr>
              <a:t>heigth,width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500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(f);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5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IE" sz="15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IE" sz="1500" dirty="0" smtClean="0">
                <a:latin typeface="Courier New" pitchFamily="49" charset="0"/>
                <a:cs typeface="Courier New" pitchFamily="49" charset="0"/>
              </a:rPr>
              <a:t>;}</a:t>
            </a:r>
            <a:endParaRPr lang="en-IE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626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Binary Files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76800"/>
          </a:xfrm>
        </p:spPr>
        <p:txBody>
          <a:bodyPr/>
          <a:lstStyle/>
          <a:p>
            <a:r>
              <a:rPr lang="en-IE" sz="2500" dirty="0" smtClean="0"/>
              <a:t>Stream </a:t>
            </a:r>
            <a:r>
              <a:rPr lang="en-IE" sz="2500" dirty="0" smtClean="0"/>
              <a:t>of </a:t>
            </a:r>
            <a:r>
              <a:rPr lang="en-IE" sz="2500" dirty="0" smtClean="0"/>
              <a:t>bytes</a:t>
            </a:r>
          </a:p>
          <a:p>
            <a:r>
              <a:rPr lang="en-IE" sz="2500" dirty="0" smtClean="0"/>
              <a:t>It can handle any data type – not only text</a:t>
            </a:r>
            <a:endParaRPr lang="en-IE" sz="2500" dirty="0" smtClean="0"/>
          </a:p>
          <a:p>
            <a:r>
              <a:rPr lang="en-IE" sz="2500" dirty="0" smtClean="0"/>
              <a:t>Structure is given by the </a:t>
            </a:r>
            <a:r>
              <a:rPr lang="en-IE" sz="2500" dirty="0" smtClean="0"/>
              <a:t>application</a:t>
            </a:r>
          </a:p>
          <a:p>
            <a:r>
              <a:rPr lang="en-IE" sz="2500" dirty="0" smtClean="0"/>
              <a:t>In order to use the data inside a binary file, the application needs to know how they are structured</a:t>
            </a:r>
          </a:p>
          <a:p>
            <a:r>
              <a:rPr lang="en-IE" sz="2500" dirty="0" smtClean="0"/>
              <a:t>Why binary files?</a:t>
            </a:r>
          </a:p>
          <a:p>
            <a:pPr lvl="1"/>
            <a:r>
              <a:rPr lang="en-IE" sz="2200" dirty="0" smtClean="0"/>
              <a:t>Faster</a:t>
            </a:r>
          </a:p>
          <a:p>
            <a:pPr lvl="1"/>
            <a:r>
              <a:rPr lang="en-IE" sz="2200" dirty="0" smtClean="0"/>
              <a:t>Can be accessed randomly</a:t>
            </a:r>
          </a:p>
          <a:p>
            <a:pPr lvl="1"/>
            <a:r>
              <a:rPr lang="en-IE" sz="2200" dirty="0" smtClean="0"/>
              <a:t>Can handle any data types</a:t>
            </a:r>
          </a:p>
          <a:p>
            <a:pPr lvl="1"/>
            <a:r>
              <a:rPr lang="en-IE" sz="2200" dirty="0" smtClean="0"/>
              <a:t>More storage efficient!</a:t>
            </a:r>
          </a:p>
          <a:p>
            <a:pPr lvl="1"/>
            <a:r>
              <a:rPr lang="en-IE" sz="2200" dirty="0" smtClean="0"/>
              <a:t>Text file cannot handle binary files!</a:t>
            </a:r>
            <a:endParaRPr lang="en-IE" sz="2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818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779096" cy="990600"/>
          </a:xfrm>
        </p:spPr>
        <p:txBody>
          <a:bodyPr/>
          <a:lstStyle/>
          <a:p>
            <a:r>
              <a:rPr lang="en-IE" dirty="0" smtClean="0"/>
              <a:t>Storage efficiency and EOF problem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Example: storing numbers</a:t>
            </a:r>
          </a:p>
          <a:p>
            <a:r>
              <a:rPr lang="en-IE" dirty="0" smtClean="0"/>
              <a:t>1586.57</a:t>
            </a:r>
          </a:p>
          <a:p>
            <a:pPr lvl="1"/>
            <a:r>
              <a:rPr lang="en-IE" dirty="0" smtClean="0"/>
              <a:t>How many bytes as a string?</a:t>
            </a:r>
          </a:p>
          <a:p>
            <a:pPr lvl="1"/>
            <a:r>
              <a:rPr lang="en-IE" dirty="0" smtClean="0"/>
              <a:t>How many bytes as a float?</a:t>
            </a:r>
          </a:p>
          <a:p>
            <a:r>
              <a:rPr lang="en-IE" dirty="0" smtClean="0"/>
              <a:t>A problem opening binary files as text</a:t>
            </a:r>
          </a:p>
          <a:p>
            <a:pPr lvl="1"/>
            <a:r>
              <a:rPr lang="en-IE" dirty="0" smtClean="0"/>
              <a:t>A text file stops when a reserved special character EOF is reached. EOF has only that usage.</a:t>
            </a:r>
          </a:p>
          <a:p>
            <a:pPr lvl="1"/>
            <a:r>
              <a:rPr lang="en-IE" dirty="0" smtClean="0"/>
              <a:t>In a binary file EOF does not exist, it is just another byte</a:t>
            </a:r>
          </a:p>
          <a:p>
            <a:pPr lvl="1"/>
            <a:r>
              <a:rPr lang="en-IE" dirty="0" smtClean="0"/>
              <a:t>If a byte is equal to the special byte EOF used by text file, the file won’t be read completely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02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Binary </a:t>
            </a:r>
            <a:r>
              <a:rPr lang="en-IE" dirty="0" err="1" smtClean="0"/>
              <a:t>vs</a:t>
            </a:r>
            <a:r>
              <a:rPr lang="en-IE" dirty="0" smtClean="0"/>
              <a:t> Text files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It is possible to open a text file as binary (at the end of the day, characters are bytes!)</a:t>
            </a:r>
          </a:p>
          <a:p>
            <a:r>
              <a:rPr lang="en-IE" dirty="0" smtClean="0"/>
              <a:t>It is not possible to open a binary file as text (well, you can but it does not make any sense)</a:t>
            </a:r>
          </a:p>
          <a:p>
            <a:r>
              <a:rPr lang="en-IE" dirty="0" smtClean="0"/>
              <a:t>We can move inside a binary file, not only sequential access but random access. For instance, we can:</a:t>
            </a:r>
          </a:p>
          <a:p>
            <a:pPr lvl="1"/>
            <a:r>
              <a:rPr lang="en-IE" dirty="0" smtClean="0"/>
              <a:t>Open a binary file</a:t>
            </a:r>
          </a:p>
          <a:p>
            <a:pPr lvl="1"/>
            <a:r>
              <a:rPr lang="en-IE" dirty="0" smtClean="0"/>
              <a:t>Move to the byte number 18</a:t>
            </a:r>
          </a:p>
          <a:p>
            <a:pPr lvl="1"/>
            <a:r>
              <a:rPr lang="en-IE" dirty="0" smtClean="0"/>
              <a:t>Read 2 bytes from there</a:t>
            </a:r>
          </a:p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917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Open a Binary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Use </a:t>
            </a:r>
            <a:r>
              <a:rPr lang="en-IE" dirty="0" err="1" smtClean="0"/>
              <a:t>fopen</a:t>
            </a:r>
            <a:endParaRPr lang="en-IE" dirty="0" smtClean="0"/>
          </a:p>
          <a:p>
            <a:r>
              <a:rPr lang="en-IE" dirty="0" smtClean="0"/>
              <a:t>Add the letter “b”</a:t>
            </a:r>
          </a:p>
          <a:p>
            <a:endParaRPr lang="en-IE" dirty="0"/>
          </a:p>
          <a:p>
            <a:pPr marL="0" indent="0">
              <a:buNone/>
            </a:pPr>
            <a:r>
              <a:rPr lang="nn-NO" dirty="0">
                <a:latin typeface="Courier New" pitchFamily="49" charset="0"/>
                <a:cs typeface="Courier New" pitchFamily="49" charset="0"/>
              </a:rPr>
              <a:t>FILE* file = fopen(FILENAME, "rb"); </a:t>
            </a:r>
          </a:p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66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Reading a Binary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35280" cy="4876800"/>
          </a:xfrm>
        </p:spPr>
        <p:txBody>
          <a:bodyPr/>
          <a:lstStyle/>
          <a:p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(variable, 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size_of_one_element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number_of_elements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FILE); </a:t>
            </a:r>
          </a:p>
          <a:p>
            <a:pPr marL="0" indent="0">
              <a:buNone/>
            </a:pPr>
            <a:endParaRPr lang="en-IE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0" indent="0">
              <a:buNone/>
            </a:pPr>
            <a:r>
              <a:rPr lang="nn-NO" sz="2200" dirty="0">
                <a:latin typeface="Courier New" pitchFamily="49" charset="0"/>
                <a:cs typeface="Courier New" pitchFamily="49" charset="0"/>
              </a:rPr>
              <a:t>FILE* file = fopen(FILENAME, "rb"); </a:t>
            </a:r>
            <a:endParaRPr lang="nn-NO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sz="22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2200" dirty="0">
                <a:latin typeface="Courier New" pitchFamily="49" charset="0"/>
                <a:cs typeface="Courier New" pitchFamily="49" charset="0"/>
              </a:rPr>
              <a:t>buf[8</a:t>
            </a:r>
            <a:r>
              <a:rPr lang="nn-NO" sz="2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nn-NO" sz="22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nn-NO" sz="2200" dirty="0" smtClean="0">
                <a:latin typeface="Courier New" pitchFamily="49" charset="0"/>
                <a:cs typeface="Courier New" pitchFamily="49" charset="0"/>
              </a:rPr>
              <a:t>ouble num[8]</a:t>
            </a:r>
            <a:endParaRPr lang="en-IE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, 1, 8, file); // Read 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first 8 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bytes </a:t>
            </a:r>
            <a:endParaRPr lang="en-IE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, 1, 8, file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); // Read next 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8 bytes </a:t>
            </a:r>
            <a:endParaRPr lang="en-IE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(double), 8, 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); //read 8 integer of data (16 bytes)</a:t>
            </a:r>
            <a:endParaRPr lang="en-IE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IE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503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Positioning in a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4876800"/>
          </a:xfrm>
        </p:spPr>
        <p:txBody>
          <a:bodyPr/>
          <a:lstStyle/>
          <a:p>
            <a:r>
              <a:rPr lang="en-IE" sz="2200" dirty="0" err="1"/>
              <a:t>f</a:t>
            </a:r>
            <a:r>
              <a:rPr lang="en-IE" sz="2200" dirty="0" err="1" smtClean="0"/>
              <a:t>seek</a:t>
            </a:r>
            <a:r>
              <a:rPr lang="en-IE" sz="2200" dirty="0" smtClean="0"/>
              <a:t>() can move the file pointer at any location.</a:t>
            </a:r>
          </a:p>
          <a:p>
            <a:r>
              <a:rPr lang="en-IE" sz="2200" dirty="0" smtClean="0"/>
              <a:t>Returns 0 if operation was correct</a:t>
            </a:r>
          </a:p>
          <a:p>
            <a:pPr marL="0" indent="0">
              <a:buNone/>
            </a:pPr>
            <a:r>
              <a:rPr lang="en-IE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fseek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(FILE, offset in byte, whence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IE" sz="2000" dirty="0"/>
              <a:t>w</a:t>
            </a:r>
            <a:r>
              <a:rPr lang="en-IE" sz="2000" dirty="0" smtClean="0"/>
              <a:t>hence is:</a:t>
            </a:r>
            <a:endParaRPr lang="en-IE" sz="2000" dirty="0"/>
          </a:p>
          <a:p>
            <a:pPr marL="0" indent="0">
              <a:buNone/>
            </a:pPr>
            <a:r>
              <a:rPr lang="en-IE" sz="2000" dirty="0"/>
              <a:t>SEEK_SET - Set position equal to offset. It is a default </a:t>
            </a:r>
            <a:r>
              <a:rPr lang="en-IE" sz="2000" dirty="0" smtClean="0"/>
              <a:t>value</a:t>
            </a:r>
            <a:r>
              <a:rPr lang="en-IE" sz="2000" smtClean="0"/>
              <a:t>, If </a:t>
            </a:r>
            <a:r>
              <a:rPr lang="en-IE" sz="2000" dirty="0"/>
              <a:t>whence is not specified, it automatically </a:t>
            </a:r>
            <a:r>
              <a:rPr lang="en-IE" sz="2000" dirty="0" smtClean="0"/>
              <a:t>set to SEEK_SET</a:t>
            </a:r>
            <a:r>
              <a:rPr lang="en-IE" sz="2000" dirty="0"/>
              <a:t/>
            </a:r>
            <a:br>
              <a:rPr lang="en-IE" sz="2000" dirty="0"/>
            </a:br>
            <a:endParaRPr lang="en-IE" sz="2000" dirty="0" smtClean="0"/>
          </a:p>
          <a:p>
            <a:pPr marL="0" indent="0">
              <a:buNone/>
            </a:pPr>
            <a:r>
              <a:rPr lang="en-IE" sz="2000" dirty="0" smtClean="0"/>
              <a:t>SEEK_CUR </a:t>
            </a:r>
            <a:r>
              <a:rPr lang="en-IE" sz="2000" dirty="0"/>
              <a:t>- Set position to current location plus offset</a:t>
            </a:r>
            <a:br>
              <a:rPr lang="en-IE" sz="2000" dirty="0"/>
            </a:br>
            <a:endParaRPr lang="en-IE" sz="2000" dirty="0" smtClean="0"/>
          </a:p>
          <a:p>
            <a:pPr marL="0" indent="0">
              <a:buNone/>
            </a:pPr>
            <a:r>
              <a:rPr lang="en-IE" sz="2000" dirty="0" smtClean="0"/>
              <a:t>SEEK_END </a:t>
            </a:r>
            <a:r>
              <a:rPr lang="en-IE" sz="2000" dirty="0"/>
              <a:t>- Set position to EOF plus offset (to move to a position before EOF, the offset must be a negative value</a:t>
            </a:r>
            <a:r>
              <a:rPr lang="en-IE" sz="2000" dirty="0" smtClean="0"/>
              <a:t>)</a:t>
            </a:r>
          </a:p>
          <a:p>
            <a:pPr marL="0" indent="0">
              <a:buNone/>
            </a:pPr>
            <a:r>
              <a:rPr lang="en-IE" sz="2000" dirty="0" smtClean="0"/>
              <a:t>Examples:</a:t>
            </a:r>
          </a:p>
          <a:p>
            <a:pPr marL="0" indent="0">
              <a:buNone/>
            </a:pP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fseek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(file,10,SEEK_CUR)</a:t>
            </a:r>
          </a:p>
          <a:p>
            <a:pPr marL="0" indent="0">
              <a:buNone/>
            </a:pP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fseek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(file,10*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(double),SEEK_CUR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IE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IE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19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Writing a Binary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void *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size_of_elements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number_of_elements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, FILE *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a_file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IE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IE" sz="2000" dirty="0" smtClean="0">
                <a:latin typeface="+mj-lt"/>
                <a:cs typeface="Courier New" pitchFamily="49" charset="0"/>
              </a:rPr>
              <a:t>The output is the number of element written</a:t>
            </a:r>
          </a:p>
          <a:p>
            <a:endParaRPr lang="en-IE" sz="2000" dirty="0" smtClean="0">
              <a:latin typeface="+mj-lt"/>
              <a:cs typeface="Courier New" pitchFamily="49" charset="0"/>
            </a:endParaRPr>
          </a:p>
          <a:p>
            <a:r>
              <a:rPr lang="en-IE" sz="2000" dirty="0" smtClean="0">
                <a:latin typeface="+mj-lt"/>
                <a:cs typeface="Courier New" pitchFamily="49" charset="0"/>
              </a:rPr>
              <a:t>Example:</a:t>
            </a:r>
          </a:p>
          <a:p>
            <a:pPr marL="0" indent="0">
              <a:buNone/>
            </a:pPr>
            <a:endParaRPr lang="en-IE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r>
              <a:rPr lang="en-IE" sz="2000" b="1" dirty="0" err="1" smtClean="0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(buffer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IE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0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(double),10,filew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IE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2000" dirty="0" smtClean="0">
                <a:latin typeface="+mj-lt"/>
                <a:cs typeface="Courier New" pitchFamily="49" charset="0"/>
              </a:rPr>
              <a:t>The above instruction is writing 10 variables double from the variable buffer and saving them into the file </a:t>
            </a:r>
            <a:r>
              <a:rPr lang="en-IE" sz="2000" dirty="0" err="1" smtClean="0">
                <a:latin typeface="+mj-lt"/>
                <a:cs typeface="Courier New" pitchFamily="49" charset="0"/>
              </a:rPr>
              <a:t>filew</a:t>
            </a:r>
            <a:endParaRPr lang="en-IE" sz="2000" dirty="0" smtClean="0">
              <a:latin typeface="+mj-lt"/>
              <a:cs typeface="Courier New" pitchFamily="49" charset="0"/>
            </a:endParaRPr>
          </a:p>
          <a:p>
            <a:endParaRPr lang="en-I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166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of </a:t>
            </a:r>
            <a:r>
              <a:rPr lang="en-IE" dirty="0" err="1" smtClean="0"/>
              <a:t>fread</a:t>
            </a:r>
            <a:r>
              <a:rPr lang="en-IE" dirty="0" smtClean="0"/>
              <a:t>, </a:t>
            </a:r>
            <a:r>
              <a:rPr lang="en-IE" dirty="0" err="1" smtClean="0"/>
              <a:t>fwrite</a:t>
            </a:r>
            <a:r>
              <a:rPr lang="en-IE" dirty="0" smtClean="0"/>
              <a:t>, </a:t>
            </a:r>
            <a:r>
              <a:rPr lang="en-IE" dirty="0" err="1" smtClean="0"/>
              <a:t>fseek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24000"/>
            <a:ext cx="8784976" cy="4876800"/>
          </a:xfrm>
        </p:spPr>
        <p:txBody>
          <a:bodyPr/>
          <a:lstStyle/>
          <a:p>
            <a:pPr marL="0" indent="0">
              <a:spcBef>
                <a:spcPts val="100"/>
              </a:spcBef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IE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* filer;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filew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numr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IE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buffer[10]; </a:t>
            </a:r>
            <a:r>
              <a:rPr lang="en-IE" sz="1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used to read the data, size 100 bytes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Open the source file for reading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(“myfile.txt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Open the destination file for writing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(“myfileout.txt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wb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b="1" dirty="0" err="1" smtClean="0">
                <a:latin typeface="Courier New" pitchFamily="49" charset="0"/>
                <a:cs typeface="Courier New" pitchFamily="49" charset="0"/>
              </a:rPr>
              <a:t>fseek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(file,10,SEEK_SET)  </a:t>
            </a:r>
            <a:r>
              <a:rPr lang="en-IE" sz="1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//go to the 10th byte</a:t>
            </a:r>
            <a:endParaRPr lang="en-IE" sz="14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400" b="1" dirty="0" err="1">
                <a:latin typeface="Courier New" pitchFamily="49" charset="0"/>
                <a:cs typeface="Courier New" pitchFamily="49" charset="0"/>
              </a:rPr>
              <a:t>feof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(filer)==0){	  </a:t>
            </a:r>
            <a:r>
              <a:rPr lang="en-IE" sz="1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while not end of </a:t>
            </a:r>
            <a:r>
              <a:rPr lang="en-IE" sz="1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file</a:t>
            </a:r>
            <a:endParaRPr lang="en-IE" sz="14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E" sz="1400" b="1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buffer,</a:t>
            </a:r>
            <a:r>
              <a:rPr lang="en-IE" sz="14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(double),10,filer);</a:t>
            </a:r>
            <a:r>
              <a:rPr lang="en-IE" sz="1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E" sz="1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read 100 </a:t>
            </a:r>
            <a:r>
              <a:rPr lang="en-IE" sz="1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variable double</a:t>
            </a:r>
            <a:endParaRPr lang="en-IE" sz="14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E" sz="1400" b="1" dirty="0" err="1" smtClean="0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(buffer,</a:t>
            </a:r>
            <a:r>
              <a:rPr lang="en-I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4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(double)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,10,filew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);  </a:t>
            </a:r>
            <a:r>
              <a:rPr lang="en-IE" sz="1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E" sz="1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write 100 </a:t>
            </a:r>
            <a:r>
              <a:rPr lang="en-IE" sz="1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variables double</a:t>
            </a:r>
            <a:endParaRPr lang="en-IE" sz="14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	}	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(filer); </a:t>
            </a:r>
            <a:r>
              <a:rPr lang="en-IE" sz="1400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filew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IE" sz="14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0;}</a:t>
            </a:r>
          </a:p>
          <a:p>
            <a:endParaRPr lang="en-IE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947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DRC Template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FF009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0082"/>
        </a:accent6>
        <a:hlink>
          <a:srgbClr val="A6A6A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E7E700"/>
        </a:accent6>
        <a:hlink>
          <a:srgbClr val="FF0090"/>
        </a:hlink>
        <a:folHlink>
          <a:srgbClr val="A6A6A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DRC Document" ma:contentTypeID="0x01010067DD71A3E2A05543A829DA82727911F90077C82967715ED94B96AD0B60EC67406A" ma:contentTypeVersion="25" ma:contentTypeDescription="This is the default template for NDRC document." ma:contentTypeScope="" ma:versionID="975fd59ca4815150fd9994aab2aebd8d">
  <xsd:schema xmlns:xsd="http://www.w3.org/2001/XMLSchema" xmlns:p="http://schemas.microsoft.com/office/2006/metadata/properties" targetNamespace="http://schemas.microsoft.com/office/2006/metadata/properties" ma:root="true" ma:fieldsID="ddd02c06f875442d2d8e0c0357ce414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FA0D13-7183-4503-AA10-815D0BE334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621B16E-042D-454A-BA04-BEC5DDB2B281}">
  <ds:schemaRefs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59CE32C-DA76-40C8-A133-90BBA7D755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NDRC Template</Template>
  <TotalTime>55718</TotalTime>
  <Words>751</Words>
  <Application>Microsoft Office PowerPoint</Application>
  <PresentationFormat>On-screen Show (4:3)</PresentationFormat>
  <Paragraphs>207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NDRC Template</vt:lpstr>
      <vt:lpstr>Programming with Persistent Data Week 2: Binary Files </vt:lpstr>
      <vt:lpstr>Binary Files</vt:lpstr>
      <vt:lpstr>Storage efficiency and EOF problem</vt:lpstr>
      <vt:lpstr>Binary vs Text files</vt:lpstr>
      <vt:lpstr>Open a Binary file</vt:lpstr>
      <vt:lpstr>Reading a Binary file</vt:lpstr>
      <vt:lpstr>Positioning in a file</vt:lpstr>
      <vt:lpstr>Writing a Binary File</vt:lpstr>
      <vt:lpstr>Example of fread, fwrite, fseek</vt:lpstr>
      <vt:lpstr>Examples</vt:lpstr>
      <vt:lpstr>1 - Copy a binary file</vt:lpstr>
      <vt:lpstr>Computing Execution Time</vt:lpstr>
      <vt:lpstr>Copy a file using fputc()</vt:lpstr>
      <vt:lpstr>2 - Comparison…</vt:lpstr>
      <vt:lpstr>3 – Extracting the size of a bitmap</vt:lpstr>
      <vt:lpstr>Read the size of a 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Haystack</dc:title>
  <dc:creator>kquinn</dc:creator>
  <cp:lastModifiedBy>Pierpaolo Dondio</cp:lastModifiedBy>
  <cp:revision>512</cp:revision>
  <cp:lastPrinted>1601-01-01T00:00:00Z</cp:lastPrinted>
  <dcterms:created xsi:type="dcterms:W3CDTF">2010-08-13T08:18:53Z</dcterms:created>
  <dcterms:modified xsi:type="dcterms:W3CDTF">2013-02-05T10:09:44Z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