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9" r:id="rId5"/>
    <p:sldId id="273" r:id="rId6"/>
    <p:sldId id="295" r:id="rId7"/>
    <p:sldId id="296" r:id="rId8"/>
    <p:sldId id="297" r:id="rId9"/>
    <p:sldId id="298" r:id="rId10"/>
    <p:sldId id="299" r:id="rId11"/>
    <p:sldId id="302" r:id="rId12"/>
    <p:sldId id="300" r:id="rId13"/>
    <p:sldId id="301" r:id="rId14"/>
    <p:sldId id="288" r:id="rId15"/>
    <p:sldId id="279" r:id="rId16"/>
    <p:sldId id="289" r:id="rId17"/>
    <p:sldId id="293" r:id="rId18"/>
    <p:sldId id="290" r:id="rId19"/>
    <p:sldId id="291" r:id="rId20"/>
    <p:sldId id="292" r:id="rId21"/>
    <p:sldId id="294" r:id="rId22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81" autoAdjust="0"/>
    <p:restoredTop sz="92895" autoAdjust="0"/>
  </p:normalViewPr>
  <p:slideViewPr>
    <p:cSldViewPr>
      <p:cViewPr>
        <p:scale>
          <a:sx n="70" d="100"/>
          <a:sy n="70" d="100"/>
        </p:scale>
        <p:origin x="-11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3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0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9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49694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Programming with Persistent Data</a:t>
            </a:r>
            <a:br>
              <a:rPr lang="en-IE" sz="4000" dirty="0" smtClean="0"/>
            </a:br>
            <a:r>
              <a:rPr lang="en-IE" sz="3500" i="1" dirty="0" smtClean="0"/>
              <a:t>Lecture </a:t>
            </a:r>
            <a:r>
              <a:rPr lang="en-IE" sz="3500" i="1" dirty="0" smtClean="0"/>
              <a:t>3: strings and </a:t>
            </a:r>
            <a:r>
              <a:rPr lang="en-IE" sz="3500" i="1" smtClean="0"/>
              <a:t>struct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- </a:t>
            </a:r>
            <a:r>
              <a:rPr lang="en-IE" dirty="0" err="1" smtClean="0"/>
              <a:t>strstr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9248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[0] = 'h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';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 = '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';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[2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 = '\0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char str2[10];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(str2, “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say hi“);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//check if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is contained in str2, NULL if it is not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(str2,str)==NULL)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{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("Not found \n");}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{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("found \n");}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return 0;}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32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 database {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age;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salary; };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main() {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database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employee;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There is now an employee variable that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has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modifiable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variables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inside it. 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employee.age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22;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employee.id_number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1;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employee.salary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12000.21;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1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Text and Binary files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6800"/>
          </a:xfrm>
        </p:spPr>
        <p:txBody>
          <a:bodyPr/>
          <a:lstStyle/>
          <a:p>
            <a:r>
              <a:rPr lang="en-IE" sz="2400" dirty="0" smtClean="0"/>
              <a:t>In C, two types of files</a:t>
            </a:r>
          </a:p>
          <a:p>
            <a:r>
              <a:rPr lang="en-IE" sz="2400" dirty="0" smtClean="0"/>
              <a:t>Text File</a:t>
            </a:r>
          </a:p>
          <a:p>
            <a:pPr lvl="1"/>
            <a:r>
              <a:rPr lang="en-IE" sz="2000" dirty="0" smtClean="0"/>
              <a:t>Information (bits) are always interpreted as text</a:t>
            </a:r>
          </a:p>
          <a:p>
            <a:pPr lvl="1"/>
            <a:endParaRPr lang="en-IE" sz="2000" dirty="0" smtClean="0"/>
          </a:p>
          <a:p>
            <a:endParaRPr lang="en-IE" sz="2400" dirty="0" smtClean="0"/>
          </a:p>
          <a:p>
            <a:r>
              <a:rPr lang="en-IE" sz="2400" dirty="0" smtClean="0"/>
              <a:t>Binary Files</a:t>
            </a:r>
          </a:p>
          <a:p>
            <a:pPr lvl="1"/>
            <a:r>
              <a:rPr lang="en-IE" sz="2000" dirty="0" smtClean="0"/>
              <a:t>Information are interpreted as custom data (numbers, records, arrays….)</a:t>
            </a:r>
          </a:p>
          <a:p>
            <a:pPr lvl="1"/>
            <a:r>
              <a:rPr lang="en-IE" sz="2000" dirty="0" smtClean="0"/>
              <a:t>Sequence of records 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2000" dirty="0" smtClean="0"/>
              <a:t> variables !)</a:t>
            </a:r>
          </a:p>
          <a:p>
            <a:pPr marL="457200" lvl="1" indent="0">
              <a:buNone/>
            </a:pPr>
            <a:endParaRPr lang="en-IE" sz="2000" dirty="0" smtClean="0"/>
          </a:p>
          <a:p>
            <a:endParaRPr lang="en-IE" sz="2400" dirty="0" smtClean="0"/>
          </a:p>
          <a:p>
            <a:r>
              <a:rPr lang="en-IE" sz="2400" dirty="0" smtClean="0"/>
              <a:t>On a disk they are the same!</a:t>
            </a:r>
          </a:p>
          <a:p>
            <a:r>
              <a:rPr lang="en-IE" sz="2400" dirty="0" smtClean="0"/>
              <a:t>The difference is when data are read and interpreted!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70717"/>
              </p:ext>
            </p:extLst>
          </p:nvPr>
        </p:nvGraphicFramePr>
        <p:xfrm>
          <a:off x="395534" y="5085184"/>
          <a:ext cx="81369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151"/>
                <a:gridCol w="1356151"/>
                <a:gridCol w="1356151"/>
                <a:gridCol w="1356151"/>
                <a:gridCol w="1356151"/>
                <a:gridCol w="1356151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Database2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Database4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Database6</a:t>
                      </a:r>
                      <a:endParaRPr lang="en-I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9952" y="2564904"/>
            <a:ext cx="165618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200" dirty="0" err="1" smtClean="0"/>
              <a:t>Abc</a:t>
            </a:r>
            <a:r>
              <a:rPr lang="en-IE" sz="2200" dirty="0" smtClean="0"/>
              <a:t> </a:t>
            </a:r>
            <a:r>
              <a:rPr lang="en-IE" sz="2200" dirty="0" err="1" smtClean="0"/>
              <a:t>abc</a:t>
            </a:r>
            <a:r>
              <a:rPr lang="en-IE" sz="2200" dirty="0" smtClean="0"/>
              <a:t> /n</a:t>
            </a:r>
          </a:p>
          <a:p>
            <a:r>
              <a:rPr lang="en-IE" sz="2200" dirty="0" err="1"/>
              <a:t>d</a:t>
            </a:r>
            <a:r>
              <a:rPr lang="en-IE" sz="2200" dirty="0" err="1" smtClean="0"/>
              <a:t>ef</a:t>
            </a:r>
            <a:r>
              <a:rPr lang="en-IE" sz="2200" dirty="0" smtClean="0"/>
              <a:t> </a:t>
            </a:r>
            <a:r>
              <a:rPr lang="en-IE" sz="2200" dirty="0" err="1" smtClean="0"/>
              <a:t>gtf</a:t>
            </a:r>
            <a:r>
              <a:rPr lang="en-IE" sz="2200" dirty="0" smtClean="0"/>
              <a:t> /n</a:t>
            </a:r>
          </a:p>
          <a:p>
            <a:r>
              <a:rPr lang="en-IE" sz="2200" dirty="0" smtClean="0"/>
              <a:t>……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6706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Writing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database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float salary; }; </a:t>
            </a:r>
          </a:p>
          <a:p>
            <a:pPr marL="0" indent="0">
              <a:spcBef>
                <a:spcPts val="200"/>
              </a:spcBef>
              <a:buNone/>
            </a:pP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	FILE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* 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database employee;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f=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("database.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//First Employee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employee.id_number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employee.age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= 22;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employee.salary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= 25000.21;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employee,sizeof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(employee),1,f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 return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544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Typedef</a:t>
            </a:r>
            <a:r>
              <a:rPr lang="en-IE" dirty="0" smtClean="0"/>
              <a:t> – shortcut for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database {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float salary; }; 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database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mytype_db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;  </a:t>
            </a:r>
            <a:endParaRPr lang="en-IE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mytype_db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is = "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database” it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is a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like "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" or "float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mytype_db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employee;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 //declaration of a variable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employee 					of type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mytype_db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("Size of an employee: %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\n",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mytype_db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return 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48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database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float salary; };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	FILE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* 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database employee;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f=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("database.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//Read the second employee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//move to the second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position 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(f,2*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(employee),SEEK_SET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employee,sizeof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(employee),1,f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);  //read</a:t>
            </a:r>
            <a:endParaRPr lang="en-I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//Display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("ID: %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\n",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employee.id_number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("Age: %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\n",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employee.age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("Salary: %f \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employee.salary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);return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23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Writing an array of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database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float salary; };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	FILE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* 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database employee[10];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=0 ;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f=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("database.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=0;i&lt;10;i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++)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//fill the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{ employee[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	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employee[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age=i+20;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employee[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].salary=10000*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write the array in one instruction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employee,sizeof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(employee),1,f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(f);return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996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an array of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database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float salary; };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{	FILE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* 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database	employee[10];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=0;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f=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("database.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//Read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employee,sizeof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(employee),1,f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//Display all the employee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("== Employee Data ==\n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("ID: %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\n", employee[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("Age: %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\n", employee[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].age);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("Salary: %f \n", employee[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].salary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);}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(f);return 0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91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– </a:t>
            </a:r>
            <a:r>
              <a:rPr lang="en-IE" dirty="0" err="1" smtClean="0"/>
              <a:t>typedef</a:t>
            </a:r>
            <a:r>
              <a:rPr lang="en-IE" dirty="0" smtClean="0"/>
              <a:t> notation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9552" y="126876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database { 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float salary; };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 database 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mytype_db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;  </a:t>
            </a: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{	FILE * 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mytype_db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employee[10];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=0;	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f=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("database.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");	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//Read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employee,sizeof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mytype_db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),10,f);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//Display all the employee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{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("== Employee Data ==\n");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("ID: %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\n", employee[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("Age: %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\n", employee[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].age);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("Salary: %f \n", employee[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].salary);}</a:t>
            </a:r>
          </a:p>
          <a:p>
            <a:pPr marL="0" indent="0">
              <a:spcBef>
                <a:spcPts val="200"/>
              </a:spcBef>
              <a:buFont typeface="Arial Unicode MS" pitchFamily="34" charset="-128"/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(f);return 0;}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0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Size of Variable (</a:t>
            </a:r>
            <a:r>
              <a:rPr lang="en-IE" dirty="0" err="1" smtClean="0"/>
              <a:t>Ansi</a:t>
            </a:r>
            <a:r>
              <a:rPr lang="en-IE" dirty="0" smtClean="0"/>
              <a:t> C)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656699"/>
              </p:ext>
            </p:extLst>
          </p:nvPr>
        </p:nvGraphicFramePr>
        <p:xfrm>
          <a:off x="457200" y="1524000"/>
          <a:ext cx="82296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1587624"/>
                <a:gridCol w="3898776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Data 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Size in Byte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One char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byte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Integer up to 256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int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Integer up to 65K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Long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Integer</a:t>
                      </a:r>
                      <a:r>
                        <a:rPr lang="en-IE" baseline="0" dirty="0" smtClean="0"/>
                        <a:t> up to 4 billion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Double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Decimal</a:t>
                      </a:r>
                      <a:r>
                        <a:rPr lang="en-IE" baseline="0" dirty="0" smtClean="0"/>
                        <a:t> numbers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String of n characters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n+1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One is the termination byte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struct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Sum of each variable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 </a:t>
                      </a:r>
                      <a:r>
                        <a:rPr lang="en-IE" dirty="0" err="1" smtClean="0"/>
                        <a:t>struct</a:t>
                      </a:r>
                      <a:r>
                        <a:rPr lang="en-IE" dirty="0" smtClean="0"/>
                        <a:t> </a:t>
                      </a:r>
                      <a:r>
                        <a:rPr lang="en-IE" baseline="0" dirty="0" smtClean="0"/>
                        <a:t> is a record, a collection of data types describing an object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3230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892967"/>
            <a:ext cx="829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How big is the class roster (name, surname) ?</a:t>
            </a:r>
          </a:p>
          <a:p>
            <a:r>
              <a:rPr lang="en-IE" dirty="0" smtClean="0"/>
              <a:t>Usually, colours are represented in RGB as a triple of numbers (</a:t>
            </a:r>
            <a:r>
              <a:rPr lang="en-IE" dirty="0" err="1" smtClean="0"/>
              <a:t>r,g,b</a:t>
            </a:r>
            <a:r>
              <a:rPr lang="en-IE" dirty="0" smtClean="0"/>
              <a:t>) each of them with 256 possible values. How big is an (uncompressed) picture of resolution 1024 X 786 ?</a:t>
            </a:r>
          </a:p>
          <a:p>
            <a:r>
              <a:rPr lang="en-IE" b="1" dirty="0" err="1"/>
              <a:t>s</a:t>
            </a:r>
            <a:r>
              <a:rPr lang="en-IE" b="1" dirty="0" err="1" smtClean="0"/>
              <a:t>izeof</a:t>
            </a:r>
            <a:r>
              <a:rPr lang="en-IE" b="1" dirty="0" smtClean="0"/>
              <a:t> function</a:t>
            </a:r>
            <a:r>
              <a:rPr lang="en-IE" dirty="0" smtClean="0"/>
              <a:t>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69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Strings in 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876800"/>
          </a:xfrm>
        </p:spPr>
        <p:txBody>
          <a:bodyPr/>
          <a:lstStyle/>
          <a:p>
            <a:r>
              <a:rPr lang="en-IE" dirty="0" smtClean="0"/>
              <a:t>Array of chars</a:t>
            </a:r>
          </a:p>
          <a:p>
            <a:r>
              <a:rPr lang="en-IE" dirty="0" smtClean="0"/>
              <a:t>Must end with termination character ‘\0’ otherwise C does not know when the string is over</a:t>
            </a:r>
          </a:p>
          <a:p>
            <a:r>
              <a:rPr lang="en-IE" dirty="0" smtClean="0"/>
              <a:t>Use %s to print a string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[3];	// need space for chars in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, plus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			for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terminating '\0' char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[0] = 'h';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[1] = '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[2] = '\0';  //remember the null character at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the end!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=“hi”; //NOT ALLOWED</a:t>
            </a:r>
            <a:endParaRPr lang="en-IE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14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strlen</a:t>
            </a:r>
            <a:endParaRPr lang="en-IE" dirty="0" smtClean="0"/>
          </a:p>
          <a:p>
            <a:pPr lvl="1"/>
            <a:r>
              <a:rPr lang="en-IE" dirty="0" smtClean="0"/>
              <a:t>Length of a string</a:t>
            </a:r>
          </a:p>
          <a:p>
            <a:r>
              <a:rPr lang="en-IE" dirty="0" err="1"/>
              <a:t>s</a:t>
            </a:r>
            <a:r>
              <a:rPr lang="en-IE" dirty="0" err="1" smtClean="0"/>
              <a:t>trcmp</a:t>
            </a:r>
            <a:endParaRPr lang="en-IE" dirty="0" smtClean="0"/>
          </a:p>
          <a:p>
            <a:pPr lvl="1"/>
            <a:r>
              <a:rPr lang="en-IE" dirty="0" smtClean="0"/>
              <a:t>Compare 2 strings</a:t>
            </a:r>
          </a:p>
          <a:p>
            <a:r>
              <a:rPr lang="en-IE" dirty="0" err="1"/>
              <a:t>s</a:t>
            </a:r>
            <a:r>
              <a:rPr lang="en-IE" dirty="0" err="1" smtClean="0"/>
              <a:t>trcpy</a:t>
            </a:r>
            <a:endParaRPr lang="en-IE" dirty="0" smtClean="0"/>
          </a:p>
          <a:p>
            <a:pPr lvl="1"/>
            <a:r>
              <a:rPr lang="en-IE" dirty="0" smtClean="0"/>
              <a:t>Copy 2 strings</a:t>
            </a:r>
          </a:p>
          <a:p>
            <a:r>
              <a:rPr lang="en-IE" dirty="0" err="1"/>
              <a:t>s</a:t>
            </a:r>
            <a:r>
              <a:rPr lang="en-IE" dirty="0" err="1" smtClean="0"/>
              <a:t>trcat</a:t>
            </a:r>
            <a:endParaRPr lang="en-IE" dirty="0" smtClean="0"/>
          </a:p>
          <a:p>
            <a:pPr lvl="1"/>
            <a:r>
              <a:rPr lang="en-IE" dirty="0" err="1" smtClean="0"/>
              <a:t>Concat</a:t>
            </a:r>
            <a:r>
              <a:rPr lang="en-IE" dirty="0" smtClean="0"/>
              <a:t> 2 strings</a:t>
            </a:r>
          </a:p>
          <a:p>
            <a:r>
              <a:rPr lang="en-IE" dirty="0" err="1"/>
              <a:t>s</a:t>
            </a:r>
            <a:r>
              <a:rPr lang="en-IE" dirty="0" err="1" smtClean="0"/>
              <a:t>trstr</a:t>
            </a:r>
            <a:endParaRPr lang="en-IE" dirty="0" smtClean="0"/>
          </a:p>
          <a:p>
            <a:pPr lvl="1"/>
            <a:r>
              <a:rPr lang="en-IE" dirty="0" smtClean="0"/>
              <a:t>Look for a substring </a:t>
            </a:r>
            <a:r>
              <a:rPr lang="en-IE" dirty="0" err="1" smtClean="0"/>
              <a:t>ina</a:t>
            </a:r>
            <a:r>
              <a:rPr lang="en-IE" dirty="0" smtClean="0"/>
              <a:t> string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73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- </a:t>
            </a:r>
            <a:r>
              <a:rPr lang="en-IE" dirty="0" err="1" smtClean="0"/>
              <a:t>strlen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[0] = 'h';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[1] = '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[2] = '\0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of a string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("Len: %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\n",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return 0;}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62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- </a:t>
            </a:r>
            <a:r>
              <a:rPr lang="en-IE" dirty="0" err="1" smtClean="0"/>
              <a:t>strcmp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[0] = 'h';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[1] = '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[2] = '\0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Comparison of strings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");  //1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higer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, -1 lower, 0 equal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("higher: %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\n",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return 0;}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249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- </a:t>
            </a:r>
            <a:r>
              <a:rPr lang="en-IE" dirty="0" err="1" smtClean="0"/>
              <a:t>strcpy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92480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[0] = 'h';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[1] = '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[2] = '\0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//Copy a string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str2[10];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// another string, must be big enough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(str2,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("Value of str2: %s \n",str2); 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(str2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, “say: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“);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//use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to assign a string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("Value of str2: %s \n",str2);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return 0;}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927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</a:t>
            </a:r>
            <a:r>
              <a:rPr lang="en-IE" dirty="0" err="1" smtClean="0"/>
              <a:t>strcpy</a:t>
            </a:r>
            <a:r>
              <a:rPr lang="en-IE" dirty="0" smtClean="0"/>
              <a:t> is useful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 smtClean="0"/>
              <a:t>Useful to initialize strings. These codes do the same: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[0] = 'h';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[1] = '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[2] = '\0';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IE" sz="1800" dirty="0" smtClean="0"/>
              <a:t>;}</a:t>
            </a:r>
          </a:p>
          <a:p>
            <a:pPr marL="0" indent="0">
              <a:spcBef>
                <a:spcPts val="200"/>
              </a:spcBef>
              <a:buNone/>
            </a:pPr>
            <a:endParaRPr lang="en-IE" sz="18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,”hi”);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800" dirty="0" smtClean="0"/>
              <a:t>;}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75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- </a:t>
            </a:r>
            <a:r>
              <a:rPr lang="en-IE" dirty="0" err="1" smtClean="0"/>
              <a:t>strcat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89248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[3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[0] = 'h';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[1] = '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[2] = '\0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   // prints hi to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//Join 2 strings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str2[10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(str2,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“say: “);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(str2,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  // append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to the end of str2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("Value of str2: %s \n",str2);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//str2 = “say hi”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return 0;}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3349621"/>
      </p:ext>
    </p:extLst>
  </p:cSld>
  <p:clrMapOvr>
    <a:masterClrMapping/>
  </p:clrMapOvr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54913</TotalTime>
  <Words>507</Words>
  <Application>Microsoft Office PowerPoint</Application>
  <PresentationFormat>On-screen Show (4:3)</PresentationFormat>
  <Paragraphs>326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NDRC Template</vt:lpstr>
      <vt:lpstr>Programming with Persistent Data Lecture 3: strings and struct </vt:lpstr>
      <vt:lpstr>Size of Variable (Ansi C)</vt:lpstr>
      <vt:lpstr>Strings in C</vt:lpstr>
      <vt:lpstr>Functions</vt:lpstr>
      <vt:lpstr>Example - strlen</vt:lpstr>
      <vt:lpstr>Example - strcmp</vt:lpstr>
      <vt:lpstr>Example - strcpy</vt:lpstr>
      <vt:lpstr>Why strcpy is useful</vt:lpstr>
      <vt:lpstr>Example - strcat</vt:lpstr>
      <vt:lpstr>Example - strstr</vt:lpstr>
      <vt:lpstr>Example of Struct</vt:lpstr>
      <vt:lpstr>Text and Binary files</vt:lpstr>
      <vt:lpstr>Writing Struct</vt:lpstr>
      <vt:lpstr>Typedef – shortcut for struct</vt:lpstr>
      <vt:lpstr>Reading Struct</vt:lpstr>
      <vt:lpstr>Writing an array of struct</vt:lpstr>
      <vt:lpstr>Reading an array of struct</vt:lpstr>
      <vt:lpstr>Reading – typedef 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501</cp:revision>
  <cp:lastPrinted>1601-01-01T00:00:00Z</cp:lastPrinted>
  <dcterms:created xsi:type="dcterms:W3CDTF">2010-08-13T08:18:53Z</dcterms:created>
  <dcterms:modified xsi:type="dcterms:W3CDTF">2013-02-12T08:58:34Z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