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9" r:id="rId5"/>
    <p:sldId id="347" r:id="rId6"/>
    <p:sldId id="304" r:id="rId7"/>
    <p:sldId id="310" r:id="rId8"/>
    <p:sldId id="305" r:id="rId9"/>
    <p:sldId id="348" r:id="rId10"/>
    <p:sldId id="306" r:id="rId11"/>
    <p:sldId id="307" r:id="rId12"/>
    <p:sldId id="308" r:id="rId13"/>
    <p:sldId id="314" r:id="rId14"/>
    <p:sldId id="315" r:id="rId15"/>
    <p:sldId id="329" r:id="rId16"/>
    <p:sldId id="331" r:id="rId17"/>
    <p:sldId id="332" r:id="rId18"/>
    <p:sldId id="333" r:id="rId19"/>
    <p:sldId id="334" r:id="rId20"/>
    <p:sldId id="349" r:id="rId21"/>
    <p:sldId id="351" r:id="rId22"/>
    <p:sldId id="335" r:id="rId23"/>
    <p:sldId id="336" r:id="rId24"/>
    <p:sldId id="346" r:id="rId25"/>
    <p:sldId id="337" r:id="rId26"/>
    <p:sldId id="338" r:id="rId27"/>
    <p:sldId id="350" r:id="rId28"/>
    <p:sldId id="340" r:id="rId29"/>
    <p:sldId id="341" r:id="rId30"/>
    <p:sldId id="344" r:id="rId31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3D8DC3"/>
    <a:srgbClr val="1E5BE2"/>
    <a:srgbClr val="83C937"/>
    <a:srgbClr val="0033CC"/>
    <a:srgbClr val="006600"/>
    <a:srgbClr val="E54D49"/>
    <a:srgbClr val="84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681" autoAdjust="0"/>
    <p:restoredTop sz="92895" autoAdjust="0"/>
  </p:normalViewPr>
  <p:slideViewPr>
    <p:cSldViewPr>
      <p:cViewPr>
        <p:scale>
          <a:sx n="70" d="100"/>
          <a:sy n="70" d="100"/>
        </p:scale>
        <p:origin x="-1140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37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89B3E30F-299C-491C-9E8E-EAFAE95A6DB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7500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69"/>
            <a:ext cx="543814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 smtClean="0"/>
              <a:t>Click to edit Master text styles</a:t>
            </a:r>
          </a:p>
          <a:p>
            <a:pPr lvl="1"/>
            <a:r>
              <a:rPr lang="en-IE" noProof="0" smtClean="0"/>
              <a:t>Second level</a:t>
            </a:r>
          </a:p>
          <a:p>
            <a:pPr lvl="2"/>
            <a:r>
              <a:rPr lang="en-IE" noProof="0" smtClean="0"/>
              <a:t>Third level</a:t>
            </a:r>
          </a:p>
          <a:p>
            <a:pPr lvl="3"/>
            <a:r>
              <a:rPr lang="en-IE" noProof="0" smtClean="0"/>
              <a:t>Fourth level</a:t>
            </a:r>
          </a:p>
          <a:p>
            <a:pPr lvl="4"/>
            <a:r>
              <a:rPr lang="en-IE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0495A5C-DE47-43B9-B9BD-5C097220FFB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7957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9E3DC-0419-4A9A-BE49-184546C05E71}" type="slidenum">
              <a:rPr lang="en-IE" smtClean="0"/>
              <a:pPr/>
              <a:t>1</a:t>
            </a:fld>
            <a:endParaRPr lang="en-I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733800"/>
            <a:ext cx="6400800" cy="1752600"/>
          </a:xfrm>
        </p:spPr>
        <p:txBody>
          <a:bodyPr/>
          <a:lstStyle>
            <a:lvl1pPr marL="0" indent="0">
              <a:buFont typeface="Arial Unicode MS" pitchFamily="34" charset="-128"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2012/2013 - DT228/4</a:t>
            </a:r>
            <a:endParaRPr lang="en-IE" dirty="0" smtClean="0"/>
          </a:p>
          <a:p>
            <a:pPr>
              <a:defRPr/>
            </a:pPr>
            <a:endParaRPr lang="en-I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 smtClean="0"/>
              <a:t>DT228/4</a:t>
            </a:r>
            <a:endParaRPr lang="en-I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0970C-C400-4E43-AAB0-B36362BEE2B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14F48-A87F-4FA4-8DD3-3F2BD340BB3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35357-5A61-42B4-96C1-8DF35039801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285751" y="71439"/>
            <a:ext cx="8572500" cy="92868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E"/>
          </a:p>
        </p:txBody>
      </p:sp>
      <p:sp>
        <p:nvSpPr>
          <p:cNvPr id="5" name="Rectangle 4"/>
          <p:cNvSpPr/>
          <p:nvPr userDrawn="1"/>
        </p:nvSpPr>
        <p:spPr>
          <a:xfrm>
            <a:off x="285751" y="1071564"/>
            <a:ext cx="8572500" cy="55721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143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8229600" cy="5429288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err="1" smtClean="0"/>
              <a:t>Fift</a:t>
            </a:r>
            <a:r>
              <a:rPr lang="en-US" dirty="0" smtClean="0"/>
              <a:t> level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27504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2012/2013 - DT228/4</a:t>
            </a:r>
            <a:endParaRPr lang="en-I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 smtClean="0"/>
              <a:t>DT228/4</a:t>
            </a:r>
            <a:endParaRPr lang="en-I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B0E39-F8AA-4982-923D-157BFA96FD1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2EFFE-8239-41FA-A3BC-5C797175EF8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80EB9-FD02-4210-BB7C-A4F96386CAF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E9EF7-B805-4939-BFE0-6A0CD9FC963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0A4A7-62C9-415D-BED7-BD9B9DF611B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8C9F2-5157-4806-921E-690864E56ED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CC3E0-B9ED-42ED-82A0-7C07CD642F9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FF66F-60DD-4889-8EE5-D577E8466A6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1196752"/>
          </a:xfrm>
          <a:prstGeom prst="rect">
            <a:avLst/>
          </a:prstGeom>
          <a:solidFill>
            <a:srgbClr val="3D8D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627504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IE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135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2012/2013 - DT228/4</a:t>
            </a:r>
            <a:endParaRPr lang="en-IE" dirty="0" smtClean="0"/>
          </a:p>
          <a:p>
            <a:pPr>
              <a:defRPr/>
            </a:pPr>
            <a:endParaRPr lang="en-I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IE" dirty="0" smtClean="0"/>
              <a:t>DT228/4</a:t>
            </a:r>
            <a:endParaRPr lang="en-I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135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fld id="{2281E6A3-828C-48B2-B093-4D753F89946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0" y="6453336"/>
            <a:ext cx="91440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1E5BE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179512" y="6525344"/>
            <a:ext cx="896448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E5BE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7596336" y="0"/>
            <a:ext cx="1547664" cy="12687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7409" name="Picture 1" descr="C:\Users\ilaria\Downloads\images.jpg"/>
          <p:cNvPicPr>
            <a:picLocks noChangeAspect="1" noChangeArrowheads="1"/>
          </p:cNvPicPr>
          <p:nvPr userDrawn="1"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7884368" y="0"/>
            <a:ext cx="1124744" cy="112474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8" r:id="rId12"/>
    <p:sldLayoutId id="2147483689" r:id="rId13"/>
    <p:sldLayoutId id="2147483691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8" r:id="rId25"/>
    <p:sldLayoutId id="2147483715" r:id="rId26"/>
    <p:sldLayoutId id="2147483718" r:id="rId27"/>
    <p:sldLayoutId id="2147483719" r:id="rId28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D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0" y="2060848"/>
            <a:ext cx="9144000" cy="21602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2856"/>
            <a:ext cx="8496944" cy="2362200"/>
          </a:xfrm>
        </p:spPr>
        <p:txBody>
          <a:bodyPr>
            <a:noAutofit/>
          </a:bodyPr>
          <a:lstStyle/>
          <a:p>
            <a:r>
              <a:rPr lang="en-IE" sz="4000" dirty="0" smtClean="0"/>
              <a:t>Programming with Persistent Data</a:t>
            </a:r>
            <a:br>
              <a:rPr lang="en-IE" sz="4000" dirty="0" smtClean="0"/>
            </a:br>
            <a:r>
              <a:rPr lang="en-IE" sz="3500" i="1" dirty="0" smtClean="0"/>
              <a:t>Lecture 4: Working with Sorted Files</a:t>
            </a:r>
            <a:r>
              <a:rPr lang="en-IE" sz="4000" i="1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IE" sz="4000" i="1" dirty="0" smtClean="0">
                <a:solidFill>
                  <a:schemeClr val="accent3">
                    <a:lumMod val="75000"/>
                  </a:schemeClr>
                </a:solidFill>
              </a:rPr>
            </a:br>
            <a:endParaRPr lang="en-IE" sz="2000" dirty="0">
              <a:solidFill>
                <a:schemeClr val="accent3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755576" y="4988768"/>
            <a:ext cx="6400800" cy="1608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Unicode MS" pitchFamily="34" charset="-128"/>
              <a:buNone/>
              <a:tabLst/>
              <a:defRPr/>
            </a:pPr>
            <a:r>
              <a:rPr lang="en-IE" sz="2000" kern="0" dirty="0" smtClean="0">
                <a:latin typeface="+mn-lt"/>
              </a:rPr>
              <a:t>Dr. </a:t>
            </a:r>
            <a:r>
              <a:rPr lang="en-IE" sz="2000" kern="0" dirty="0" err="1" smtClean="0">
                <a:latin typeface="+mn-lt"/>
              </a:rPr>
              <a:t>Pierpaolo</a:t>
            </a:r>
            <a:r>
              <a:rPr lang="en-IE" sz="2000" kern="0" dirty="0" smtClean="0">
                <a:latin typeface="+mn-lt"/>
              </a:rPr>
              <a:t> </a:t>
            </a:r>
            <a:r>
              <a:rPr lang="en-IE" sz="2000" kern="0" dirty="0" err="1" smtClean="0">
                <a:latin typeface="+mn-lt"/>
              </a:rPr>
              <a:t>Dondio</a:t>
            </a:r>
            <a:r>
              <a:rPr lang="en-IE" sz="2000" kern="0" dirty="0" smtClean="0">
                <a:latin typeface="+mn-lt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Unicode MS" pitchFamily="34" charset="-128"/>
              <a:buNone/>
              <a:tabLst/>
              <a:defRPr/>
            </a:pPr>
            <a:endParaRPr kumimoji="0" lang="en-IE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2012/2013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0970C-C400-4E43-AAB0-B36362BEE2B1}" type="slidenum">
              <a:rPr lang="en-IE" smtClean="0"/>
              <a:pPr>
                <a:defRPr/>
              </a:pPr>
              <a:t>1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 of </a:t>
            </a:r>
            <a:r>
              <a:rPr lang="en-IE" dirty="0" err="1" smtClean="0"/>
              <a:t>struct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our examples we refer to a file containing record of the following </a:t>
            </a:r>
            <a:r>
              <a:rPr lang="en-IE" dirty="0" err="1" smtClean="0"/>
              <a:t>struct</a:t>
            </a:r>
            <a:r>
              <a:rPr lang="en-IE" dirty="0" smtClean="0"/>
              <a:t>:</a:t>
            </a:r>
          </a:p>
          <a:p>
            <a:pPr marL="0" indent="0">
              <a:buNone/>
            </a:pPr>
            <a:r>
              <a:rPr lang="en-IE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2000" dirty="0" err="1" smtClean="0">
                <a:latin typeface="Courier New" pitchFamily="49" charset="0"/>
                <a:cs typeface="Courier New" pitchFamily="49" charset="0"/>
              </a:rPr>
              <a:t>st_student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har name[20];</a:t>
            </a:r>
          </a:p>
          <a:p>
            <a:pPr marL="400050" lvl="1" indent="0">
              <a:buNone/>
            </a:pPr>
            <a:r>
              <a:rPr lang="en-IE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2000" dirty="0" err="1" smtClean="0">
                <a:latin typeface="Courier New" pitchFamily="49" charset="0"/>
                <a:cs typeface="Courier New" pitchFamily="49" charset="0"/>
              </a:rPr>
              <a:t>st_id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 ;</a:t>
            </a:r>
          </a:p>
          <a:p>
            <a:pPr marL="400050" lvl="1" indent="0">
              <a:buNone/>
            </a:pP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2000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 age;</a:t>
            </a:r>
          </a:p>
          <a:p>
            <a:pPr marL="400050" lvl="1" indent="0">
              <a:buNone/>
            </a:pP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char gender;</a:t>
            </a:r>
          </a:p>
          <a:p>
            <a:pPr marL="0" indent="0">
              <a:buNone/>
            </a:pP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en-IE" sz="2000" dirty="0" err="1" smtClean="0">
                <a:latin typeface="Courier New" pitchFamily="49" charset="0"/>
                <a:cs typeface="Courier New" pitchFamily="49" charset="0"/>
              </a:rPr>
              <a:t>ypedef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E" sz="2000" dirty="0" err="1" smtClean="0">
                <a:latin typeface="Courier New" pitchFamily="49" charset="0"/>
                <a:cs typeface="Courier New" pitchFamily="49" charset="0"/>
              </a:rPr>
              <a:t>st_student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2000" dirty="0" err="1" smtClean="0">
                <a:latin typeface="Courier New" pitchFamily="49" charset="0"/>
                <a:cs typeface="Courier New" pitchFamily="49" charset="0"/>
              </a:rPr>
              <a:t>type_student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ain(){</a:t>
            </a:r>
          </a:p>
          <a:p>
            <a:pPr marL="0" indent="0">
              <a:buNone/>
            </a:pP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2000" dirty="0" err="1" smtClean="0">
                <a:latin typeface="Courier New" pitchFamily="49" charset="0"/>
                <a:cs typeface="Courier New" pitchFamily="49" charset="0"/>
              </a:rPr>
              <a:t>type_student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 student;</a:t>
            </a:r>
          </a:p>
          <a:p>
            <a:pPr marL="0" indent="0">
              <a:buNone/>
            </a:pPr>
            <a:r>
              <a:rPr lang="en-IE" dirty="0" err="1"/>
              <a:t>St_id</a:t>
            </a:r>
            <a:r>
              <a:rPr lang="en-IE" dirty="0"/>
              <a:t> is a unique key</a:t>
            </a:r>
          </a:p>
          <a:p>
            <a:pPr marL="0" indent="0">
              <a:buNone/>
            </a:pPr>
            <a:endParaRPr lang="en-I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0127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Performing a binary </a:t>
            </a:r>
            <a:r>
              <a:rPr lang="en-IE" dirty="0" smtClean="0"/>
              <a:t>search on a file of records (</a:t>
            </a:r>
            <a:r>
              <a:rPr lang="en-IE" dirty="0" err="1" smtClean="0"/>
              <a:t>structs</a:t>
            </a:r>
            <a:r>
              <a:rPr lang="en-IE" dirty="0" smtClean="0"/>
              <a:t>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24000"/>
            <a:ext cx="8640960" cy="4876800"/>
          </a:xfrm>
        </p:spPr>
        <p:txBody>
          <a:bodyPr/>
          <a:lstStyle/>
          <a:p>
            <a:r>
              <a:rPr lang="en-IE" dirty="0" smtClean="0"/>
              <a:t>Remember that each element of the file has size </a:t>
            </a:r>
            <a:r>
              <a:rPr lang="en-IE" b="1" dirty="0" err="1" smtClean="0"/>
              <a:t>sizeof</a:t>
            </a:r>
            <a:r>
              <a:rPr lang="en-IE" b="1" dirty="0" smtClean="0"/>
              <a:t>(student)</a:t>
            </a:r>
          </a:p>
          <a:p>
            <a:r>
              <a:rPr lang="en-IE" dirty="0" smtClean="0"/>
              <a:t>The size of the file in number of records is needed – not bytes!</a:t>
            </a:r>
          </a:p>
          <a:p>
            <a:r>
              <a:rPr lang="en-IE" dirty="0" smtClean="0"/>
              <a:t>Use </a:t>
            </a:r>
            <a:r>
              <a:rPr lang="en-IE" b="1" dirty="0" err="1" smtClean="0"/>
              <a:t>fseek</a:t>
            </a:r>
            <a:r>
              <a:rPr lang="en-IE" b="1" dirty="0" smtClean="0"/>
              <a:t>() </a:t>
            </a:r>
            <a:r>
              <a:rPr lang="en-IE" dirty="0" smtClean="0"/>
              <a:t>with </a:t>
            </a:r>
            <a:r>
              <a:rPr lang="en-IE" b="1" dirty="0" err="1" smtClean="0"/>
              <a:t>sizeof</a:t>
            </a:r>
            <a:r>
              <a:rPr lang="en-IE" dirty="0" smtClean="0"/>
              <a:t> to move into the file. Example:</a:t>
            </a:r>
          </a:p>
          <a:p>
            <a:pPr marL="0" indent="0">
              <a:buNone/>
            </a:pPr>
            <a:r>
              <a:rPr lang="en-IE" dirty="0" err="1">
                <a:latin typeface="Courier New" pitchFamily="49" charset="0"/>
                <a:cs typeface="Courier New" pitchFamily="49" charset="0"/>
              </a:rPr>
              <a:t>f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seek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(f,3*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(student),SEEK_SET)</a:t>
            </a:r>
          </a:p>
          <a:p>
            <a:r>
              <a:rPr lang="en-IE" dirty="0" smtClean="0"/>
              <a:t>Compare the records using the key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stuent.st_id</a:t>
            </a:r>
            <a:endParaRPr lang="en-I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4510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 </a:t>
            </a:r>
            <a:r>
              <a:rPr lang="en-IE" dirty="0" smtClean="0"/>
              <a:t>Demo</a:t>
            </a:r>
          </a:p>
          <a:p>
            <a:r>
              <a:rPr lang="en-IE" dirty="0" smtClean="0"/>
              <a:t>See file </a:t>
            </a:r>
            <a:r>
              <a:rPr lang="en-IE" dirty="0" err="1" smtClean="0"/>
              <a:t>search.c</a:t>
            </a:r>
            <a:r>
              <a:rPr lang="en-IE" dirty="0" smtClean="0"/>
              <a:t> on </a:t>
            </a:r>
            <a:r>
              <a:rPr lang="en-IE" dirty="0" err="1" smtClean="0"/>
              <a:t>webcourse</a:t>
            </a:r>
            <a:r>
              <a:rPr lang="en-IE" dirty="0" smtClean="0"/>
              <a:t> (lectures notes, lecture 4)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7743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Working with unsorted files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Adding, Updating, Deleting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smtClean="0"/>
          </a:p>
          <a:p>
            <a:pPr>
              <a:defRPr/>
            </a:pP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0970C-C400-4E43-AAB0-B36362BEE2B1}" type="slidenum">
              <a:rPr lang="en-IE" smtClean="0"/>
              <a:pPr>
                <a:defRPr/>
              </a:pPr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6223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Inserting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file is not sorted</a:t>
            </a:r>
          </a:p>
          <a:p>
            <a:r>
              <a:rPr lang="en-IE" dirty="0" smtClean="0"/>
              <a:t>Just append to the end of the file</a:t>
            </a:r>
          </a:p>
          <a:p>
            <a:r>
              <a:rPr lang="en-IE" dirty="0" smtClean="0"/>
              <a:t>Use </a:t>
            </a:r>
            <a:r>
              <a:rPr lang="en-IE" dirty="0" err="1" smtClean="0"/>
              <a:t>fseek</a:t>
            </a:r>
            <a:r>
              <a:rPr lang="en-IE" dirty="0" smtClean="0"/>
              <a:t>(f,0,SEEK_END)</a:t>
            </a:r>
          </a:p>
          <a:p>
            <a:r>
              <a:rPr lang="en-IE" dirty="0" smtClean="0"/>
              <a:t>Use </a:t>
            </a:r>
            <a:r>
              <a:rPr lang="en-IE" dirty="0" err="1" smtClean="0"/>
              <a:t>fopen</a:t>
            </a:r>
            <a:r>
              <a:rPr lang="en-IE" dirty="0" smtClean="0"/>
              <a:t>(</a:t>
            </a:r>
            <a:r>
              <a:rPr lang="en-IE" dirty="0" err="1" smtClean="0"/>
              <a:t>filename,’a</a:t>
            </a:r>
            <a:r>
              <a:rPr lang="en-IE" dirty="0" smtClean="0"/>
              <a:t>’)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14</a:t>
            </a:fld>
            <a:endParaRPr lang="en-I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356046"/>
              </p:ext>
            </p:extLst>
          </p:nvPr>
        </p:nvGraphicFramePr>
        <p:xfrm>
          <a:off x="755576" y="449832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603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Deleting – unsorted file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712968" cy="4876800"/>
          </a:xfrm>
        </p:spPr>
        <p:txBody>
          <a:bodyPr/>
          <a:lstStyle/>
          <a:p>
            <a:r>
              <a:rPr lang="en-IE" sz="2200" dirty="0" smtClean="0"/>
              <a:t>Linear Search to find the position of  the element to delete. Suppose this position is p</a:t>
            </a:r>
          </a:p>
          <a:p>
            <a:r>
              <a:rPr lang="en-IE" sz="2200" dirty="0" smtClean="0"/>
              <a:t>Read the last element of the file</a:t>
            </a:r>
          </a:p>
          <a:p>
            <a:r>
              <a:rPr lang="en-IE" sz="2200" dirty="0" smtClean="0"/>
              <a:t>Move to p and write the last element of the file overriding the element to delete</a:t>
            </a:r>
          </a:p>
          <a:p>
            <a:r>
              <a:rPr lang="en-IE" sz="2200" dirty="0" smtClean="0"/>
              <a:t>Truncate the file by 1 record</a:t>
            </a:r>
          </a:p>
          <a:p>
            <a:r>
              <a:rPr lang="en-IE" sz="2200" dirty="0" smtClean="0"/>
              <a:t>Use </a:t>
            </a:r>
            <a:r>
              <a:rPr lang="en-IE" sz="2200" dirty="0" err="1" smtClean="0"/>
              <a:t>fseek</a:t>
            </a:r>
            <a:r>
              <a:rPr lang="en-IE" sz="2200" dirty="0" smtClean="0"/>
              <a:t>()</a:t>
            </a:r>
          </a:p>
          <a:p>
            <a:r>
              <a:rPr lang="en-IE" sz="2200" dirty="0" smtClean="0"/>
              <a:t>Use </a:t>
            </a:r>
            <a:r>
              <a:rPr lang="en-IE" sz="2200" dirty="0" err="1" smtClean="0"/>
              <a:t>fopen</a:t>
            </a:r>
            <a:r>
              <a:rPr lang="en-IE" sz="2200" dirty="0" smtClean="0"/>
              <a:t>(filename,’</a:t>
            </a:r>
            <a:r>
              <a:rPr lang="en-IE" sz="2200" dirty="0" err="1" smtClean="0"/>
              <a:t>rwb</a:t>
            </a:r>
            <a:r>
              <a:rPr lang="en-IE" sz="2200" dirty="0" smtClean="0"/>
              <a:t>’)</a:t>
            </a:r>
          </a:p>
          <a:p>
            <a:r>
              <a:rPr lang="en-IE" sz="2200" dirty="0" smtClean="0"/>
              <a:t>Use </a:t>
            </a:r>
            <a:r>
              <a:rPr lang="en-IE" sz="2200" dirty="0" err="1" smtClean="0"/>
              <a:t>ftruncate</a:t>
            </a:r>
            <a:r>
              <a:rPr lang="en-IE" sz="2200" dirty="0" smtClean="0"/>
              <a:t>(</a:t>
            </a:r>
            <a:r>
              <a:rPr lang="en-IE" sz="2200" dirty="0" err="1" smtClean="0"/>
              <a:t>f,lenght</a:t>
            </a:r>
            <a:r>
              <a:rPr lang="en-IE" sz="2200" dirty="0" smtClean="0"/>
              <a:t>)  //truncate file f at position length, in bytes!</a:t>
            </a:r>
          </a:p>
          <a:p>
            <a:pPr marL="0" indent="0">
              <a:buNone/>
            </a:pPr>
            <a:endParaRPr lang="en-IE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4955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707088" cy="990600"/>
          </a:xfrm>
        </p:spPr>
        <p:txBody>
          <a:bodyPr/>
          <a:lstStyle/>
          <a:p>
            <a:r>
              <a:rPr lang="en-IE" dirty="0" smtClean="0"/>
              <a:t>Deleting a record – unsorted file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16</a:t>
            </a:fld>
            <a:endParaRPr lang="en-I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720245"/>
              </p:ext>
            </p:extLst>
          </p:nvPr>
        </p:nvGraphicFramePr>
        <p:xfrm>
          <a:off x="1212304" y="385024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991626"/>
              </p:ext>
            </p:extLst>
          </p:nvPr>
        </p:nvGraphicFramePr>
        <p:xfrm>
          <a:off x="1187624" y="205004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 bwMode="auto">
          <a:xfrm flipV="1">
            <a:off x="6804248" y="1556792"/>
            <a:ext cx="0" cy="36004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H="1">
            <a:off x="3779912" y="1556792"/>
            <a:ext cx="302433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779912" y="1556792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V="1">
            <a:off x="6516216" y="3356992"/>
            <a:ext cx="0" cy="144016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516216" y="443711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Truncate</a:t>
            </a:r>
            <a:endParaRPr lang="en-IE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263823"/>
              </p:ext>
            </p:extLst>
          </p:nvPr>
        </p:nvGraphicFramePr>
        <p:xfrm>
          <a:off x="1284312" y="5434424"/>
          <a:ext cx="533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57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 Demo of Deleting from unsorted file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See file </a:t>
            </a:r>
            <a:r>
              <a:rPr lang="en-IE" dirty="0" err="1" smtClean="0"/>
              <a:t>remove_nosort.c</a:t>
            </a:r>
            <a:r>
              <a:rPr lang="en-IE" dirty="0" smtClean="0"/>
              <a:t> on </a:t>
            </a:r>
            <a:r>
              <a:rPr lang="en-IE" dirty="0" err="1" smtClean="0"/>
              <a:t>webcorse</a:t>
            </a:r>
            <a:r>
              <a:rPr lang="en-IE" dirty="0" smtClean="0"/>
              <a:t> (lectures </a:t>
            </a:r>
            <a:r>
              <a:rPr lang="en-IE" dirty="0"/>
              <a:t>notes, lecture 4)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4875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Importat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command truncate depends on the operating system used (windows, </a:t>
            </a:r>
            <a:r>
              <a:rPr lang="en-IE" dirty="0" err="1" smtClean="0"/>
              <a:t>linux</a:t>
            </a:r>
            <a:r>
              <a:rPr lang="en-IE" dirty="0" smtClean="0"/>
              <a:t> or </a:t>
            </a:r>
            <a:r>
              <a:rPr lang="en-IE" dirty="0" err="1" smtClean="0"/>
              <a:t>unix</a:t>
            </a:r>
            <a:r>
              <a:rPr lang="en-IE" dirty="0" smtClean="0"/>
              <a:t>) and on the C compiler (</a:t>
            </a:r>
            <a:r>
              <a:rPr lang="en-IE" dirty="0" err="1" smtClean="0"/>
              <a:t>borland</a:t>
            </a:r>
            <a:r>
              <a:rPr lang="en-IE" dirty="0" smtClean="0"/>
              <a:t>, </a:t>
            </a:r>
            <a:r>
              <a:rPr lang="en-IE" dirty="0" err="1" smtClean="0"/>
              <a:t>gcc</a:t>
            </a:r>
            <a:r>
              <a:rPr lang="en-IE" dirty="0" smtClean="0"/>
              <a:t>…)</a:t>
            </a:r>
          </a:p>
          <a:p>
            <a:r>
              <a:rPr lang="en-IE" dirty="0" smtClean="0"/>
              <a:t>On a windows machine with </a:t>
            </a:r>
            <a:r>
              <a:rPr lang="en-IE" dirty="0" err="1" smtClean="0"/>
              <a:t>gcc</a:t>
            </a:r>
            <a:r>
              <a:rPr lang="en-IE" dirty="0" smtClean="0"/>
              <a:t> in order to truncate a file use:</a:t>
            </a:r>
          </a:p>
          <a:p>
            <a:pPr marL="0" indent="0">
              <a:buNone/>
            </a:pP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IE" sz="2400" dirty="0" err="1">
                <a:latin typeface="Courier New" pitchFamily="49" charset="0"/>
                <a:cs typeface="Courier New" pitchFamily="49" charset="0"/>
              </a:rPr>
              <a:t>chsize</a:t>
            </a:r>
            <a:r>
              <a:rPr lang="en-IE" sz="2400" dirty="0">
                <a:latin typeface="Courier New" pitchFamily="49" charset="0"/>
                <a:cs typeface="Courier New" pitchFamily="49" charset="0"/>
              </a:rPr>
              <a:t>(_</a:t>
            </a:r>
            <a:r>
              <a:rPr lang="en-IE" sz="2400" dirty="0" err="1">
                <a:latin typeface="Courier New" pitchFamily="49" charset="0"/>
                <a:cs typeface="Courier New" pitchFamily="49" charset="0"/>
              </a:rPr>
              <a:t>fileno</a:t>
            </a:r>
            <a:r>
              <a:rPr lang="en-IE" sz="2400" dirty="0">
                <a:latin typeface="Courier New" pitchFamily="49" charset="0"/>
                <a:cs typeface="Courier New" pitchFamily="49" charset="0"/>
              </a:rPr>
              <a:t>(f</a:t>
            </a: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),</a:t>
            </a:r>
            <a:r>
              <a:rPr lang="en-IE" sz="24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IE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f </a:t>
            </a:r>
            <a:r>
              <a:rPr lang="en-IE" sz="2400" dirty="0">
                <a:latin typeface="Courier New" pitchFamily="49" charset="0"/>
                <a:cs typeface="Courier New" pitchFamily="49" charset="0"/>
              </a:rPr>
              <a:t>is </a:t>
            </a: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the file variable (file pointer)</a:t>
            </a:r>
          </a:p>
          <a:p>
            <a:pPr marL="0" indent="0">
              <a:buNone/>
            </a:pPr>
            <a:r>
              <a:rPr lang="en-IE" sz="2400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IE" sz="2400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 is the location in bytes where the file needs to be truncated</a:t>
            </a:r>
            <a:endParaRPr lang="en-IE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8912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Updating– unsorted file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876800"/>
          </a:xfrm>
        </p:spPr>
        <p:txBody>
          <a:bodyPr/>
          <a:lstStyle/>
          <a:p>
            <a:r>
              <a:rPr lang="en-IE" sz="2200" dirty="0" smtClean="0"/>
              <a:t>Linear Search to find the position of  the element to update. Suppose this position is p</a:t>
            </a:r>
          </a:p>
          <a:p>
            <a:r>
              <a:rPr lang="en-IE" sz="2200" dirty="0" smtClean="0"/>
              <a:t>Move to p and write the new version of the element</a:t>
            </a:r>
          </a:p>
          <a:p>
            <a:r>
              <a:rPr lang="en-IE" sz="2200" dirty="0" smtClean="0"/>
              <a:t>Use </a:t>
            </a:r>
            <a:r>
              <a:rPr lang="en-IE" sz="2200" dirty="0" err="1" smtClean="0"/>
              <a:t>fseek</a:t>
            </a:r>
            <a:r>
              <a:rPr lang="en-IE" sz="2200" dirty="0" smtClean="0"/>
              <a:t>()</a:t>
            </a:r>
          </a:p>
          <a:p>
            <a:r>
              <a:rPr lang="en-IE" sz="2200" dirty="0" smtClean="0"/>
              <a:t>Use </a:t>
            </a:r>
            <a:r>
              <a:rPr lang="en-IE" sz="2200" dirty="0" err="1" smtClean="0"/>
              <a:t>fopen</a:t>
            </a:r>
            <a:r>
              <a:rPr lang="en-IE" sz="2200" dirty="0" smtClean="0"/>
              <a:t>(filename,’</a:t>
            </a:r>
            <a:r>
              <a:rPr lang="en-IE" sz="2200" dirty="0" err="1" smtClean="0"/>
              <a:t>rwb</a:t>
            </a:r>
            <a:r>
              <a:rPr lang="en-IE" sz="2200" dirty="0" smtClean="0"/>
              <a:t>’)</a:t>
            </a:r>
          </a:p>
          <a:p>
            <a:endParaRPr lang="en-IE" sz="2200" dirty="0"/>
          </a:p>
          <a:p>
            <a:endParaRPr lang="en-IE" sz="2200" dirty="0" smtClean="0"/>
          </a:p>
          <a:p>
            <a:r>
              <a:rPr lang="en-IE" sz="2200" dirty="0" smtClean="0"/>
              <a:t>Search is always linear!</a:t>
            </a:r>
          </a:p>
          <a:p>
            <a:endParaRPr lang="en-IE" sz="2200" dirty="0" smtClean="0"/>
          </a:p>
          <a:p>
            <a:pPr marL="0" indent="0">
              <a:buNone/>
            </a:pPr>
            <a:endParaRPr lang="en-IE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408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Content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Get the size of the file</a:t>
            </a:r>
          </a:p>
          <a:p>
            <a:r>
              <a:rPr lang="en-IE" dirty="0" smtClean="0"/>
              <a:t>Binary Search in a file</a:t>
            </a:r>
          </a:p>
          <a:p>
            <a:r>
              <a:rPr lang="en-IE" dirty="0" smtClean="0"/>
              <a:t>Linear Search in a File</a:t>
            </a:r>
          </a:p>
          <a:p>
            <a:r>
              <a:rPr lang="en-IE" dirty="0" smtClean="0"/>
              <a:t>Updating, Removing and Inserting into an unsorted File</a:t>
            </a:r>
          </a:p>
          <a:p>
            <a:r>
              <a:rPr lang="en-IE" dirty="0"/>
              <a:t>Updating, Removing and Inserting into </a:t>
            </a:r>
            <a:r>
              <a:rPr lang="en-IE" dirty="0" smtClean="0"/>
              <a:t>a sorted </a:t>
            </a:r>
            <a:r>
              <a:rPr lang="en-IE" dirty="0"/>
              <a:t>File</a:t>
            </a:r>
          </a:p>
          <a:p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2265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Working with sorted files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smtClean="0"/>
          </a:p>
          <a:p>
            <a:pPr>
              <a:defRPr/>
            </a:pP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0970C-C400-4E43-AAB0-B36362BEE2B1}" type="slidenum">
              <a:rPr lang="en-IE" smtClean="0"/>
              <a:pPr>
                <a:defRPr/>
              </a:pPr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4395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key field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68760"/>
            <a:ext cx="8712968" cy="4876800"/>
          </a:xfrm>
        </p:spPr>
        <p:txBody>
          <a:bodyPr/>
          <a:lstStyle/>
          <a:p>
            <a:r>
              <a:rPr lang="en-IE" sz="2300" dirty="0" smtClean="0"/>
              <a:t>Usually one field of the record is used as a key, the value used to sort and identify each record</a:t>
            </a:r>
          </a:p>
          <a:p>
            <a:r>
              <a:rPr lang="en-IE" sz="2300" dirty="0" smtClean="0"/>
              <a:t>A good key is unique, but in many applications a unique key is not needed</a:t>
            </a:r>
          </a:p>
          <a:p>
            <a:r>
              <a:rPr lang="en-IE" sz="2300" dirty="0" smtClean="0"/>
              <a:t>Examples of unique key:</a:t>
            </a:r>
          </a:p>
          <a:p>
            <a:pPr lvl="1"/>
            <a:r>
              <a:rPr lang="en-IE" sz="1900" dirty="0" smtClean="0"/>
              <a:t>….</a:t>
            </a:r>
            <a:endParaRPr lang="en-IE" sz="2300" dirty="0"/>
          </a:p>
          <a:p>
            <a:r>
              <a:rPr lang="en-IE" sz="2300" dirty="0" smtClean="0"/>
              <a:t>Examples of non-unique keys:</a:t>
            </a:r>
          </a:p>
          <a:p>
            <a:pPr lvl="1"/>
            <a:r>
              <a:rPr lang="en-IE" sz="1900" dirty="0" smtClean="0"/>
              <a:t>…..</a:t>
            </a:r>
            <a:endParaRPr lang="en-IE" sz="1900" dirty="0"/>
          </a:p>
          <a:p>
            <a:r>
              <a:rPr lang="en-IE" sz="2300" dirty="0" smtClean="0"/>
              <a:t>The field representing the key is called the key fields. All the other are the non-key fields. Maybe more than one field could be the key</a:t>
            </a:r>
          </a:p>
          <a:p>
            <a:r>
              <a:rPr lang="en-IE" sz="2300" dirty="0" smtClean="0"/>
              <a:t>In database applications sometime the key is composed by 2 or more fields (ex: </a:t>
            </a:r>
            <a:r>
              <a:rPr lang="en-IE" sz="2300" dirty="0" err="1" smtClean="0"/>
              <a:t>name+surname</a:t>
            </a:r>
            <a:r>
              <a:rPr lang="en-IE" sz="2300" dirty="0" smtClean="0"/>
              <a:t>..)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8325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Inserting in a sorted file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file is sorted by the key field!</a:t>
            </a:r>
          </a:p>
          <a:p>
            <a:r>
              <a:rPr lang="en-IE" dirty="0" smtClean="0"/>
              <a:t>Find the correct position (linear or binary search). Suppose the position is p</a:t>
            </a:r>
          </a:p>
          <a:p>
            <a:r>
              <a:rPr lang="en-IE" dirty="0" smtClean="0"/>
              <a:t>Write the element at position p and move all the other elements by one</a:t>
            </a:r>
          </a:p>
          <a:p>
            <a:r>
              <a:rPr lang="en-IE" dirty="0" smtClean="0"/>
              <a:t>Before writing an element read the one you are overwriting!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2870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Inserting in a sorted file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76064"/>
          </a:xfrm>
        </p:spPr>
        <p:txBody>
          <a:bodyPr/>
          <a:lstStyle/>
          <a:p>
            <a:r>
              <a:rPr lang="en-IE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Insert 9</a:t>
            </a:r>
            <a:endParaRPr lang="en-IE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23</a:t>
            </a:fld>
            <a:endParaRPr lang="en-I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63742"/>
              </p:ext>
            </p:extLst>
          </p:nvPr>
        </p:nvGraphicFramePr>
        <p:xfrm>
          <a:off x="683568" y="191683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13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512985"/>
              </p:ext>
            </p:extLst>
          </p:nvPr>
        </p:nvGraphicFramePr>
        <p:xfrm>
          <a:off x="683568" y="328498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13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>
            <a:off x="4788024" y="285293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67544" y="2420888"/>
            <a:ext cx="82296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IE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Find correct position: (6</a:t>
            </a:r>
            <a:r>
              <a:rPr lang="en-IE" sz="2400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</a:t>
            </a:r>
            <a:r>
              <a:rPr lang="en-IE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record)</a:t>
            </a:r>
            <a:endParaRPr lang="en-IE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963953"/>
              </p:ext>
            </p:extLst>
          </p:nvPr>
        </p:nvGraphicFramePr>
        <p:xfrm>
          <a:off x="683568" y="5900542"/>
          <a:ext cx="68160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342"/>
                <a:gridCol w="757342"/>
                <a:gridCol w="757342"/>
                <a:gridCol w="757342"/>
                <a:gridCol w="757342"/>
                <a:gridCol w="757342"/>
                <a:gridCol w="757342"/>
                <a:gridCol w="757342"/>
                <a:gridCol w="7573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13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518864" y="3861048"/>
            <a:ext cx="830160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IE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Sequence of operations:</a:t>
            </a:r>
          </a:p>
          <a:p>
            <a:r>
              <a:rPr lang="en-IE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read 11, write 9, read 13, write 11, read 20, write 13, append 20</a:t>
            </a:r>
            <a:endParaRPr lang="en-IE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763344" y="5479294"/>
            <a:ext cx="648072" cy="366620"/>
            <a:chOff x="4788024" y="5157192"/>
            <a:chExt cx="648072" cy="366620"/>
          </a:xfrm>
        </p:grpSpPr>
        <p:cxnSp>
          <p:nvCxnSpPr>
            <p:cNvPr id="18" name="Straight Connector 17"/>
            <p:cNvCxnSpPr/>
            <p:nvPr/>
          </p:nvCxnSpPr>
          <p:spPr bwMode="auto">
            <a:xfrm flipV="1">
              <a:off x="4788024" y="5163772"/>
              <a:ext cx="0" cy="36004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4788024" y="5157192"/>
              <a:ext cx="648072" cy="9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5436096" y="5157192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5699448" y="5479294"/>
            <a:ext cx="648072" cy="366620"/>
            <a:chOff x="4788024" y="5157192"/>
            <a:chExt cx="648072" cy="366620"/>
          </a:xfrm>
        </p:grpSpPr>
        <p:cxnSp>
          <p:nvCxnSpPr>
            <p:cNvPr id="25" name="Straight Connector 24"/>
            <p:cNvCxnSpPr/>
            <p:nvPr/>
          </p:nvCxnSpPr>
          <p:spPr bwMode="auto">
            <a:xfrm flipV="1">
              <a:off x="4788024" y="5163772"/>
              <a:ext cx="0" cy="36004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flipH="1">
              <a:off x="4788024" y="5157192"/>
              <a:ext cx="648072" cy="9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5436096" y="5157192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28" name="Group 27"/>
          <p:cNvGrpSpPr/>
          <p:nvPr/>
        </p:nvGrpSpPr>
        <p:grpSpPr>
          <a:xfrm>
            <a:off x="6563544" y="5472714"/>
            <a:ext cx="648072" cy="366620"/>
            <a:chOff x="4788024" y="5157192"/>
            <a:chExt cx="648072" cy="366620"/>
          </a:xfrm>
        </p:grpSpPr>
        <p:cxnSp>
          <p:nvCxnSpPr>
            <p:cNvPr id="29" name="Straight Connector 28"/>
            <p:cNvCxnSpPr/>
            <p:nvPr/>
          </p:nvCxnSpPr>
          <p:spPr bwMode="auto">
            <a:xfrm flipV="1">
              <a:off x="4788024" y="5163772"/>
              <a:ext cx="0" cy="36004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flipH="1">
              <a:off x="4788024" y="5157192"/>
              <a:ext cx="648072" cy="91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>
              <a:off x="5436096" y="5157192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32" name="Straight Arrow Connector 31"/>
          <p:cNvCxnSpPr/>
          <p:nvPr/>
        </p:nvCxnSpPr>
        <p:spPr bwMode="auto">
          <a:xfrm>
            <a:off x="4331296" y="5472714"/>
            <a:ext cx="226368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707904" y="515719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9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16016" y="50851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11</a:t>
            </a:r>
            <a:endParaRPr lang="en-IE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52120" y="50851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13</a:t>
            </a:r>
            <a:endParaRPr lang="en-IE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88224" y="50851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</a:t>
            </a:r>
            <a:endParaRPr lang="en-IE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236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 Demo of </a:t>
            </a:r>
            <a:r>
              <a:rPr lang="en-IE" dirty="0"/>
              <a:t>Inserting in </a:t>
            </a:r>
            <a:r>
              <a:rPr lang="en-IE" dirty="0" smtClean="0"/>
              <a:t>a sorted </a:t>
            </a:r>
            <a:r>
              <a:rPr lang="en-IE" dirty="0"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See file </a:t>
            </a:r>
            <a:r>
              <a:rPr lang="en-IE" dirty="0" err="1" smtClean="0"/>
              <a:t>inserting.c</a:t>
            </a:r>
            <a:r>
              <a:rPr lang="en-IE" dirty="0" smtClean="0"/>
              <a:t> on </a:t>
            </a:r>
            <a:r>
              <a:rPr lang="en-IE" dirty="0" err="1" smtClean="0"/>
              <a:t>webcorse</a:t>
            </a:r>
            <a:r>
              <a:rPr lang="en-IE" dirty="0" smtClean="0"/>
              <a:t> (lectures </a:t>
            </a:r>
            <a:r>
              <a:rPr lang="en-IE" dirty="0"/>
              <a:t>notes, lecture 4)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6894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Deleting in a sorted file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Find the position of the element to delete (linear or binary search)</a:t>
            </a:r>
          </a:p>
          <a:p>
            <a:r>
              <a:rPr lang="en-IE" dirty="0" smtClean="0"/>
              <a:t>Shift all the elements from that position to the end of the file by one left</a:t>
            </a:r>
          </a:p>
          <a:p>
            <a:r>
              <a:rPr lang="en-IE" dirty="0" smtClean="0"/>
              <a:t>Truncate the last element of the file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6216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Updating in a sorted file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Find the position of the element to update</a:t>
            </a:r>
          </a:p>
          <a:p>
            <a:r>
              <a:rPr lang="en-IE" dirty="0" smtClean="0"/>
              <a:t>Overwrite the element</a:t>
            </a:r>
          </a:p>
          <a:p>
            <a:endParaRPr lang="en-IE" dirty="0"/>
          </a:p>
          <a:p>
            <a:r>
              <a:rPr lang="en-IE" dirty="0" smtClean="0"/>
              <a:t>Note: we are updating a non-key field</a:t>
            </a:r>
          </a:p>
          <a:p>
            <a:r>
              <a:rPr lang="en-IE" dirty="0" smtClean="0"/>
              <a:t>If the key changes, we need to maintain the file sorted. The fastest way is:</a:t>
            </a:r>
          </a:p>
          <a:p>
            <a:pPr lvl="1"/>
            <a:r>
              <a:rPr lang="en-IE" dirty="0" smtClean="0"/>
              <a:t>Delete the old record</a:t>
            </a:r>
          </a:p>
          <a:p>
            <a:pPr lvl="1"/>
            <a:r>
              <a:rPr lang="en-IE" dirty="0" smtClean="0"/>
              <a:t>Insert the new record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2347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Delete in a sorted file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76064"/>
          </a:xfrm>
        </p:spPr>
        <p:txBody>
          <a:bodyPr/>
          <a:lstStyle/>
          <a:p>
            <a:r>
              <a:rPr lang="en-IE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Delete 11</a:t>
            </a:r>
            <a:endParaRPr lang="en-IE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8" y="6295876"/>
            <a:ext cx="2133600" cy="244475"/>
          </a:xfrm>
        </p:spPr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27</a:t>
            </a:fld>
            <a:endParaRPr lang="en-I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882011"/>
              </p:ext>
            </p:extLst>
          </p:nvPr>
        </p:nvGraphicFramePr>
        <p:xfrm>
          <a:off x="683568" y="191683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13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71920"/>
              </p:ext>
            </p:extLst>
          </p:nvPr>
        </p:nvGraphicFramePr>
        <p:xfrm>
          <a:off x="683568" y="328498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13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>
            <a:off x="4788024" y="285293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67544" y="2420888"/>
            <a:ext cx="82296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IE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Find correct position: (6</a:t>
            </a:r>
            <a:r>
              <a:rPr lang="en-IE" sz="2400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</a:t>
            </a:r>
            <a:r>
              <a:rPr lang="en-IE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record)</a:t>
            </a:r>
            <a:endParaRPr lang="en-IE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11934"/>
              </p:ext>
            </p:extLst>
          </p:nvPr>
        </p:nvGraphicFramePr>
        <p:xfrm>
          <a:off x="755576" y="5582893"/>
          <a:ext cx="60587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342"/>
                <a:gridCol w="757342"/>
                <a:gridCol w="757342"/>
                <a:gridCol w="757342"/>
                <a:gridCol w="757342"/>
                <a:gridCol w="757342"/>
                <a:gridCol w="757342"/>
                <a:gridCol w="7573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13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</a:t>
                      </a:r>
                      <a:endParaRPr lang="en-I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518864" y="3861048"/>
            <a:ext cx="830160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Unicode MS" pitchFamily="34" charset="-128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IE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Sequence of operations:</a:t>
            </a:r>
          </a:p>
          <a:p>
            <a:r>
              <a:rPr lang="en-IE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read 13, write 13, read 20, write 20, truncate</a:t>
            </a:r>
            <a:endParaRPr lang="en-IE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 flipV="1">
            <a:off x="5580112" y="5162561"/>
            <a:ext cx="0" cy="36004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H="1">
            <a:off x="4932040" y="5161645"/>
            <a:ext cx="648072" cy="9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4940096" y="5162561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4953350" y="476294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13</a:t>
            </a:r>
            <a:endParaRPr lang="en-IE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 flipV="1">
            <a:off x="6516216" y="5199583"/>
            <a:ext cx="0" cy="36004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H="1">
            <a:off x="5868144" y="5198667"/>
            <a:ext cx="648072" cy="9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5876200" y="5199583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5889454" y="479996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</a:t>
            </a:r>
            <a:endParaRPr lang="en-IE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 flipV="1">
            <a:off x="6084168" y="5199583"/>
            <a:ext cx="0" cy="144016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6372200" y="6021288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Truncate</a:t>
            </a:r>
            <a:endParaRPr lang="en-IE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574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this program doing?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IE" sz="19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E" sz="19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IE" sz="1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IE" sz="1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900" dirty="0">
                <a:latin typeface="Courier New" pitchFamily="49" charset="0"/>
                <a:cs typeface="Courier New" pitchFamily="49" charset="0"/>
              </a:rPr>
              <a:t>main ()</a:t>
            </a:r>
          </a:p>
          <a:p>
            <a:pPr marL="0" indent="0">
              <a:buNone/>
            </a:pPr>
            <a:r>
              <a:rPr lang="en-IE" sz="19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IE" sz="1900" dirty="0">
                <a:latin typeface="Courier New" pitchFamily="49" charset="0"/>
                <a:cs typeface="Courier New" pitchFamily="49" charset="0"/>
              </a:rPr>
              <a:t>  FILE * </a:t>
            </a:r>
            <a:r>
              <a:rPr lang="en-IE" sz="1900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IE" sz="1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IE" sz="1900" dirty="0">
                <a:latin typeface="Courier New" pitchFamily="49" charset="0"/>
                <a:cs typeface="Courier New" pitchFamily="49" charset="0"/>
              </a:rPr>
              <a:t>  long </a:t>
            </a:r>
            <a:r>
              <a:rPr lang="en-IE" sz="1900" dirty="0" smtClean="0">
                <a:latin typeface="Courier New" pitchFamily="49" charset="0"/>
                <a:cs typeface="Courier New" pitchFamily="49" charset="0"/>
              </a:rPr>
              <a:t>s;</a:t>
            </a:r>
            <a:endParaRPr lang="en-IE" sz="1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19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E" sz="1900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IE" sz="19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E" sz="1900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IE" sz="1900" dirty="0">
                <a:latin typeface="Courier New" pitchFamily="49" charset="0"/>
                <a:cs typeface="Courier New" pitchFamily="49" charset="0"/>
              </a:rPr>
              <a:t> ("students_db.</a:t>
            </a:r>
            <a:r>
              <a:rPr lang="en-IE" sz="1900" dirty="0" err="1">
                <a:latin typeface="Courier New" pitchFamily="49" charset="0"/>
                <a:cs typeface="Courier New" pitchFamily="49" charset="0"/>
              </a:rPr>
              <a:t>dat</a:t>
            </a:r>
            <a:r>
              <a:rPr lang="en-IE" sz="19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IE" sz="1900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IE" sz="19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en-IE" sz="1900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IE" sz="1900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IE" sz="1900" dirty="0">
                <a:latin typeface="Courier New" pitchFamily="49" charset="0"/>
                <a:cs typeface="Courier New" pitchFamily="49" charset="0"/>
              </a:rPr>
              <a:t>==NULL) </a:t>
            </a:r>
            <a:r>
              <a:rPr lang="en-IE" sz="1900" dirty="0" err="1">
                <a:latin typeface="Courier New" pitchFamily="49" charset="0"/>
                <a:cs typeface="Courier New" pitchFamily="49" charset="0"/>
              </a:rPr>
              <a:t>perror</a:t>
            </a:r>
            <a:r>
              <a:rPr lang="en-IE" sz="1900" dirty="0">
                <a:latin typeface="Courier New" pitchFamily="49" charset="0"/>
                <a:cs typeface="Courier New" pitchFamily="49" charset="0"/>
              </a:rPr>
              <a:t> ("Error opening file");</a:t>
            </a:r>
          </a:p>
          <a:p>
            <a:pPr marL="0" indent="0">
              <a:buNone/>
            </a:pPr>
            <a:r>
              <a:rPr lang="en-IE" sz="1900" dirty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pPr marL="0" indent="0">
              <a:buNone/>
            </a:pPr>
            <a:r>
              <a:rPr lang="en-IE" sz="19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None/>
            </a:pPr>
            <a:r>
              <a:rPr lang="en-IE" sz="19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1900" dirty="0" err="1">
                <a:latin typeface="Courier New" pitchFamily="49" charset="0"/>
                <a:cs typeface="Courier New" pitchFamily="49" charset="0"/>
              </a:rPr>
              <a:t>fseek</a:t>
            </a:r>
            <a:r>
              <a:rPr lang="en-IE" sz="19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E" sz="1900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IE" sz="1900" dirty="0">
                <a:latin typeface="Courier New" pitchFamily="49" charset="0"/>
                <a:cs typeface="Courier New" pitchFamily="49" charset="0"/>
              </a:rPr>
              <a:t>, 0, SEEK_END);   </a:t>
            </a:r>
          </a:p>
          <a:p>
            <a:pPr marL="0" indent="0">
              <a:buNone/>
            </a:pPr>
            <a:r>
              <a:rPr lang="en-IE" sz="19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1900" dirty="0" smtClean="0">
                <a:latin typeface="Courier New" pitchFamily="49" charset="0"/>
                <a:cs typeface="Courier New" pitchFamily="49" charset="0"/>
              </a:rPr>
              <a:t>s=</a:t>
            </a:r>
            <a:r>
              <a:rPr lang="en-IE" sz="1900" dirty="0" err="1" smtClean="0">
                <a:latin typeface="Courier New" pitchFamily="49" charset="0"/>
                <a:cs typeface="Courier New" pitchFamily="49" charset="0"/>
              </a:rPr>
              <a:t>ftell</a:t>
            </a:r>
            <a:r>
              <a:rPr lang="en-IE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900" dirty="0" err="1" smtClean="0">
                <a:latin typeface="Courier New" pitchFamily="49" charset="0"/>
                <a:cs typeface="Courier New" pitchFamily="49" charset="0"/>
              </a:rPr>
              <a:t>pFile</a:t>
            </a:r>
            <a:r>
              <a:rPr lang="en-IE" sz="19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IE" sz="19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1900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IE" sz="19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E" sz="1900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IE" sz="19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IE" sz="1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19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900" dirty="0" smtClean="0">
                <a:latin typeface="Courier New" pitchFamily="49" charset="0"/>
                <a:cs typeface="Courier New" pitchFamily="49" charset="0"/>
              </a:rPr>
              <a:t>(“The output is: </a:t>
            </a:r>
            <a:r>
              <a:rPr lang="en-IE" sz="19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IE" sz="1900" dirty="0" err="1">
                <a:latin typeface="Courier New" pitchFamily="49" charset="0"/>
                <a:cs typeface="Courier New" pitchFamily="49" charset="0"/>
              </a:rPr>
              <a:t>ld</a:t>
            </a:r>
            <a:r>
              <a:rPr lang="en-IE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900" dirty="0" smtClean="0">
                <a:latin typeface="Courier New" pitchFamily="49" charset="0"/>
                <a:cs typeface="Courier New" pitchFamily="49" charset="0"/>
              </a:rPr>
              <a:t>.\</a:t>
            </a:r>
            <a:r>
              <a:rPr lang="en-IE" sz="19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IE" sz="1900" dirty="0" err="1" smtClean="0">
                <a:latin typeface="Courier New" pitchFamily="49" charset="0"/>
                <a:cs typeface="Courier New" pitchFamily="49" charset="0"/>
              </a:rPr>
              <a:t>",s</a:t>
            </a:r>
            <a:r>
              <a:rPr lang="en-IE" sz="19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IE" sz="1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9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IE" sz="19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IE" sz="19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IE" sz="1900" dirty="0" smtClean="0">
                <a:latin typeface="Courier New" pitchFamily="49" charset="0"/>
                <a:cs typeface="Courier New" pitchFamily="49" charset="0"/>
              </a:rPr>
              <a:t>;}</a:t>
            </a:r>
            <a:endParaRPr lang="en-IE" sz="1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950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851104" cy="990600"/>
          </a:xfrm>
        </p:spPr>
        <p:txBody>
          <a:bodyPr/>
          <a:lstStyle/>
          <a:p>
            <a:r>
              <a:rPr lang="en-IE" dirty="0" smtClean="0"/>
              <a:t>Size of a file in number of records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229600" cy="4876800"/>
          </a:xfrm>
        </p:spPr>
        <p:txBody>
          <a:bodyPr/>
          <a:lstStyle/>
          <a:p>
            <a:r>
              <a:rPr lang="en-IE" sz="2400" dirty="0" smtClean="0"/>
              <a:t>The program finds the size of a file in </a:t>
            </a:r>
            <a:r>
              <a:rPr lang="en-IE" sz="2400" b="1" u="sng" dirty="0" smtClean="0"/>
              <a:t>bytes</a:t>
            </a:r>
          </a:p>
          <a:p>
            <a:r>
              <a:rPr lang="en-IE" sz="2400" dirty="0" smtClean="0"/>
              <a:t>If the file contains records (structures), in order to find the number of records the program has to be modified as follows:</a:t>
            </a:r>
            <a:endParaRPr lang="en-IE" sz="2400" dirty="0"/>
          </a:p>
          <a:p>
            <a:pPr marL="0" indent="0">
              <a:buNone/>
            </a:pP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truct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mystruc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ypedef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mystruct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type_struct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type_struct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record;</a:t>
            </a:r>
          </a:p>
          <a:p>
            <a:pPr marL="0" indent="0"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marL="0" indent="0"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fseek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, 0, SEEK_END);   </a:t>
            </a:r>
          </a:p>
          <a:p>
            <a:pPr marL="0" indent="0"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	s=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ftell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pFile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(“The output is: %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ld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.\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n",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(record));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endParaRPr lang="en-IE" dirty="0" smtClean="0"/>
          </a:p>
          <a:p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357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Linear Search in a file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Linear Search</a:t>
            </a:r>
          </a:p>
          <a:p>
            <a:r>
              <a:rPr lang="en-IE" dirty="0" smtClean="0"/>
              <a:t>Scan until you found it or you reach the end of file</a:t>
            </a:r>
          </a:p>
          <a:p>
            <a:r>
              <a:rPr lang="en-IE" dirty="0" smtClean="0"/>
              <a:t>On average, if the file has size n records, n/2 records have to be scanned</a:t>
            </a:r>
          </a:p>
          <a:p>
            <a:r>
              <a:rPr lang="en-IE" dirty="0" smtClean="0"/>
              <a:t>The file does not be to be sorted (advantage)</a:t>
            </a:r>
          </a:p>
          <a:p>
            <a:r>
              <a:rPr lang="en-IE" dirty="0" smtClean="0"/>
              <a:t>The search is slow and not scalable, i.e. when the number of elements grows the searching time grows at the same speed (disadvantage)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353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Linear Se	arch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712968" cy="525658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E" sz="14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E" sz="14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IE" sz="1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st_student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marL="0" indent="0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char name[20];</a:t>
            </a:r>
          </a:p>
          <a:p>
            <a:pPr marL="0" indent="0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st_id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;  //unique key </a:t>
            </a:r>
          </a:p>
          <a:p>
            <a:pPr marL="0" indent="0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 age;  </a:t>
            </a:r>
          </a:p>
          <a:p>
            <a:pPr marL="0" indent="0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char gender;}; </a:t>
            </a:r>
          </a:p>
          <a:p>
            <a:pPr marL="0" indent="0">
              <a:buNone/>
            </a:pP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st_student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type_student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IE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400" dirty="0" err="1" smtClean="0">
                <a:latin typeface="Courier New" pitchFamily="49" charset="0"/>
                <a:cs typeface="Courier New" pitchFamily="49" charset="0"/>
              </a:rPr>
              <a:t>key,i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IE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*f;</a:t>
            </a:r>
          </a:p>
          <a:p>
            <a:pPr marL="0" indent="0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type_student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 student; </a:t>
            </a:r>
          </a:p>
          <a:p>
            <a:pPr marL="0" indent="0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  key =1;  //key of the student to find</a:t>
            </a:r>
          </a:p>
          <a:p>
            <a:pPr marL="0" indent="0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  f=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("students.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dat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"); //open the 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file</a:t>
            </a:r>
            <a:endParaRPr lang="en-IE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E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=1;  //</a:t>
            </a:r>
            <a:r>
              <a:rPr lang="en-IE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 is the position in the file</a:t>
            </a:r>
            <a:endParaRPr lang="en-IE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  while (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fread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student,sizeof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type_student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),1,f)!=0 &amp;&amp; 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student.st_id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!=key)</a:t>
            </a:r>
          </a:p>
          <a:p>
            <a:pPr marL="0" indent="0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E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++;}</a:t>
            </a:r>
            <a:endParaRPr lang="en-IE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  if (key==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student.st_id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){ </a:t>
            </a:r>
            <a:r>
              <a:rPr lang="en-IE" sz="1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("Found at position %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 \n",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("The name of the student is %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s",student.name</a:t>
            </a: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);}</a:t>
            </a:r>
            <a:endParaRPr lang="en-IE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1400" dirty="0">
                <a:latin typeface="Courier New" pitchFamily="49" charset="0"/>
                <a:cs typeface="Courier New" pitchFamily="49" charset="0"/>
              </a:rPr>
              <a:t>  else {</a:t>
            </a:r>
            <a:r>
              <a:rPr lang="en-IE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400" dirty="0">
                <a:latin typeface="Courier New" pitchFamily="49" charset="0"/>
                <a:cs typeface="Courier New" pitchFamily="49" charset="0"/>
              </a:rPr>
              <a:t>("The student is not in the file");}</a:t>
            </a:r>
          </a:p>
          <a:p>
            <a:pPr marL="0" indent="0">
              <a:buNone/>
            </a:pPr>
            <a:r>
              <a:rPr lang="en-IE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016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Binary Search in an array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168" y="1288504"/>
            <a:ext cx="9155360" cy="4876800"/>
          </a:xfrm>
        </p:spPr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IE" sz="17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IE" sz="1700" dirty="0" smtClean="0">
                <a:latin typeface="Courier New" pitchFamily="49" charset="0"/>
                <a:cs typeface="Courier New" pitchFamily="49" charset="0"/>
              </a:rPr>
              <a:t> = 10;  //number to search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700" dirty="0" smtClean="0">
                <a:latin typeface="Courier New" pitchFamily="49" charset="0"/>
                <a:cs typeface="Courier New" pitchFamily="49" charset="0"/>
              </a:rPr>
              <a:t>first </a:t>
            </a:r>
            <a:r>
              <a:rPr lang="en-IE" sz="1700" dirty="0">
                <a:latin typeface="Courier New" pitchFamily="49" charset="0"/>
                <a:cs typeface="Courier New" pitchFamily="49" charset="0"/>
              </a:rPr>
              <a:t>= 0; </a:t>
            </a:r>
            <a:endParaRPr lang="en-IE" sz="17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IE" sz="1700" dirty="0" smtClean="0">
                <a:latin typeface="Courier New" pitchFamily="49" charset="0"/>
                <a:cs typeface="Courier New" pitchFamily="49" charset="0"/>
              </a:rPr>
              <a:t>last </a:t>
            </a:r>
            <a:r>
              <a:rPr lang="en-IE" sz="1700" dirty="0">
                <a:latin typeface="Courier New" pitchFamily="49" charset="0"/>
                <a:cs typeface="Courier New" pitchFamily="49" charset="0"/>
              </a:rPr>
              <a:t>= n - 1; </a:t>
            </a:r>
            <a:endParaRPr lang="en-IE" sz="17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IE" sz="1700" dirty="0" smtClean="0">
                <a:latin typeface="Courier New" pitchFamily="49" charset="0"/>
                <a:cs typeface="Courier New" pitchFamily="49" charset="0"/>
              </a:rPr>
              <a:t>middle </a:t>
            </a:r>
            <a:r>
              <a:rPr lang="en-IE" sz="1700" dirty="0">
                <a:latin typeface="Courier New" pitchFamily="49" charset="0"/>
                <a:cs typeface="Courier New" pitchFamily="49" charset="0"/>
              </a:rPr>
              <a:t>= (</a:t>
            </a:r>
            <a:r>
              <a:rPr lang="en-IE" sz="1700" dirty="0" smtClean="0">
                <a:latin typeface="Courier New" pitchFamily="49" charset="0"/>
                <a:cs typeface="Courier New" pitchFamily="49" charset="0"/>
              </a:rPr>
              <a:t>first + last</a:t>
            </a:r>
            <a:r>
              <a:rPr lang="en-IE" sz="1700" dirty="0">
                <a:latin typeface="Courier New" pitchFamily="49" charset="0"/>
                <a:cs typeface="Courier New" pitchFamily="49" charset="0"/>
              </a:rPr>
              <a:t>)/2;   </a:t>
            </a:r>
            <a:r>
              <a:rPr lang="en-IE" sz="1700" dirty="0" smtClean="0">
                <a:latin typeface="Courier New" pitchFamily="49" charset="0"/>
                <a:cs typeface="Courier New" pitchFamily="49" charset="0"/>
              </a:rPr>
              <a:t>//element in the middle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7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IE" sz="1700" dirty="0">
                <a:latin typeface="Courier New" pitchFamily="49" charset="0"/>
                <a:cs typeface="Courier New" pitchFamily="49" charset="0"/>
              </a:rPr>
              <a:t>( first &lt;= last ) </a:t>
            </a:r>
            <a:endParaRPr lang="en-IE" sz="17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IE" sz="17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7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IE" sz="1700" dirty="0">
                <a:latin typeface="Courier New" pitchFamily="49" charset="0"/>
                <a:cs typeface="Courier New" pitchFamily="49" charset="0"/>
              </a:rPr>
              <a:t>( array[middle] &lt; </a:t>
            </a:r>
            <a:r>
              <a:rPr lang="en-IE" sz="1700" dirty="0" smtClean="0">
                <a:latin typeface="Courier New" pitchFamily="49" charset="0"/>
                <a:cs typeface="Courier New" pitchFamily="49" charset="0"/>
              </a:rPr>
              <a:t>s) //s is in the upper part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700" dirty="0" smtClean="0">
                <a:latin typeface="Courier New" pitchFamily="49" charset="0"/>
                <a:cs typeface="Courier New" pitchFamily="49" charset="0"/>
              </a:rPr>
              <a:t>   first </a:t>
            </a:r>
            <a:r>
              <a:rPr lang="en-IE" sz="1700" dirty="0">
                <a:latin typeface="Courier New" pitchFamily="49" charset="0"/>
                <a:cs typeface="Courier New" pitchFamily="49" charset="0"/>
              </a:rPr>
              <a:t>= middle + 1; </a:t>
            </a:r>
            <a:r>
              <a:rPr lang="en-IE" sz="1700" dirty="0" smtClean="0">
                <a:latin typeface="Courier New" pitchFamily="49" charset="0"/>
                <a:cs typeface="Courier New" pitchFamily="49" charset="0"/>
              </a:rPr>
              <a:t> //select the upper part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700" dirty="0" smtClean="0">
                <a:latin typeface="Courier New" pitchFamily="49" charset="0"/>
                <a:cs typeface="Courier New" pitchFamily="49" charset="0"/>
              </a:rPr>
              <a:t>	else </a:t>
            </a:r>
            <a:r>
              <a:rPr lang="en-IE" sz="1700" dirty="0">
                <a:latin typeface="Courier New" pitchFamily="49" charset="0"/>
                <a:cs typeface="Courier New" pitchFamily="49" charset="0"/>
              </a:rPr>
              <a:t>if ( array[middle] == </a:t>
            </a:r>
            <a:r>
              <a:rPr lang="en-IE" sz="1700" dirty="0" smtClean="0">
                <a:latin typeface="Courier New" pitchFamily="49" charset="0"/>
                <a:cs typeface="Courier New" pitchFamily="49" charset="0"/>
              </a:rPr>
              <a:t>s)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7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IE" sz="1700" dirty="0" smtClean="0">
                <a:latin typeface="Courier New" pitchFamily="49" charset="0"/>
                <a:cs typeface="Courier New" pitchFamily="49" charset="0"/>
              </a:rPr>
              <a:t>  { </a:t>
            </a:r>
            <a:r>
              <a:rPr lang="en-IE" sz="17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700" dirty="0">
                <a:latin typeface="Courier New" pitchFamily="49" charset="0"/>
                <a:cs typeface="Courier New" pitchFamily="49" charset="0"/>
              </a:rPr>
              <a:t>("%d found at location %d.</a:t>
            </a:r>
            <a:r>
              <a:rPr lang="en-IE" sz="1700" b="1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en-IE" sz="17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IE" sz="17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IE" sz="1700" dirty="0">
                <a:latin typeface="Courier New" pitchFamily="49" charset="0"/>
                <a:cs typeface="Courier New" pitchFamily="49" charset="0"/>
              </a:rPr>
              <a:t>middle+1); </a:t>
            </a:r>
            <a:endParaRPr lang="en-IE" sz="17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IE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700" b="1" dirty="0" smtClean="0">
                <a:latin typeface="Courier New" pitchFamily="49" charset="0"/>
                <a:cs typeface="Courier New" pitchFamily="49" charset="0"/>
              </a:rPr>
              <a:t>   break</a:t>
            </a:r>
            <a:r>
              <a:rPr lang="en-IE" sz="17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IE" sz="17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700" dirty="0" smtClean="0">
                <a:latin typeface="Courier New" pitchFamily="49" charset="0"/>
                <a:cs typeface="Courier New" pitchFamily="49" charset="0"/>
              </a:rPr>
              <a:t>	else                   //s is in the lower part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700" dirty="0" smtClean="0">
                <a:latin typeface="Courier New" pitchFamily="49" charset="0"/>
                <a:cs typeface="Courier New" pitchFamily="49" charset="0"/>
              </a:rPr>
              <a:t>   last </a:t>
            </a:r>
            <a:r>
              <a:rPr lang="en-IE" sz="1700" dirty="0">
                <a:latin typeface="Courier New" pitchFamily="49" charset="0"/>
                <a:cs typeface="Courier New" pitchFamily="49" charset="0"/>
              </a:rPr>
              <a:t>= middle - 1;   </a:t>
            </a:r>
            <a:r>
              <a:rPr lang="en-IE" sz="1700" dirty="0" smtClean="0">
                <a:latin typeface="Courier New" pitchFamily="49" charset="0"/>
                <a:cs typeface="Courier New" pitchFamily="49" charset="0"/>
              </a:rPr>
              <a:t>//select the lower part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700" dirty="0" smtClean="0">
                <a:latin typeface="Courier New" pitchFamily="49" charset="0"/>
                <a:cs typeface="Courier New" pitchFamily="49" charset="0"/>
              </a:rPr>
              <a:t>middle </a:t>
            </a:r>
            <a:r>
              <a:rPr lang="en-IE" sz="1700" dirty="0">
                <a:latin typeface="Courier New" pitchFamily="49" charset="0"/>
                <a:cs typeface="Courier New" pitchFamily="49" charset="0"/>
              </a:rPr>
              <a:t>= (first + last)/2; </a:t>
            </a:r>
            <a:r>
              <a:rPr lang="en-IE" sz="1700" dirty="0" smtClean="0">
                <a:latin typeface="Courier New" pitchFamily="49" charset="0"/>
                <a:cs typeface="Courier New" pitchFamily="49" charset="0"/>
              </a:rPr>
              <a:t>  //new element in the middle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7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E" sz="17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IE" sz="1700" dirty="0">
                <a:latin typeface="Courier New" pitchFamily="49" charset="0"/>
                <a:cs typeface="Courier New" pitchFamily="49" charset="0"/>
              </a:rPr>
              <a:t>( first &gt; last ) </a:t>
            </a:r>
            <a:endParaRPr lang="en-IE" sz="17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IE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7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700" dirty="0">
                <a:latin typeface="Courier New" pitchFamily="49" charset="0"/>
                <a:cs typeface="Courier New" pitchFamily="49" charset="0"/>
              </a:rPr>
              <a:t>("Not found! %d is not </a:t>
            </a:r>
            <a:r>
              <a:rPr lang="en-IE" sz="1700" dirty="0" smtClean="0">
                <a:latin typeface="Courier New" pitchFamily="49" charset="0"/>
                <a:cs typeface="Courier New" pitchFamily="49" charset="0"/>
              </a:rPr>
              <a:t>present.</a:t>
            </a:r>
            <a:r>
              <a:rPr lang="en-IE" sz="17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IE" sz="17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IE" sz="17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IE" sz="1700" dirty="0" smtClean="0">
                <a:latin typeface="Courier New" pitchFamily="49" charset="0"/>
                <a:cs typeface="Courier New" pitchFamily="49" charset="0"/>
              </a:rPr>
              <a:t>s); </a:t>
            </a:r>
            <a:r>
              <a:rPr lang="en-IE" sz="1700" dirty="0">
                <a:latin typeface="Courier New" pitchFamily="49" charset="0"/>
                <a:cs typeface="Courier New" pitchFamily="49" charset="0"/>
              </a:rPr>
              <a:t>  </a:t>
            </a:r>
            <a:endParaRPr lang="en-IE" sz="17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IE" sz="17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IE" sz="1700" dirty="0">
                <a:latin typeface="Courier New" pitchFamily="49" charset="0"/>
                <a:cs typeface="Courier New" pitchFamily="49" charset="0"/>
              </a:rPr>
              <a:t>0; 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719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Binary Search in a file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 file is like an array</a:t>
            </a:r>
          </a:p>
          <a:p>
            <a:r>
              <a:rPr lang="en-IE" dirty="0" smtClean="0"/>
              <a:t>Use </a:t>
            </a:r>
            <a:r>
              <a:rPr lang="en-IE" dirty="0" err="1" smtClean="0"/>
              <a:t>fseek</a:t>
            </a:r>
            <a:r>
              <a:rPr lang="en-IE" dirty="0" smtClean="0"/>
              <a:t> to move in the array</a:t>
            </a:r>
          </a:p>
          <a:p>
            <a:r>
              <a:rPr lang="en-IE" dirty="0" smtClean="0"/>
              <a:t>Find the size of the file first</a:t>
            </a:r>
          </a:p>
          <a:p>
            <a:r>
              <a:rPr lang="en-IE" dirty="0" smtClean="0"/>
              <a:t>Careful if the file contains (record) </a:t>
            </a:r>
            <a:r>
              <a:rPr lang="en-IE" dirty="0" err="1" smtClean="0"/>
              <a:t>struct</a:t>
            </a:r>
            <a:r>
              <a:rPr lang="en-IE" dirty="0" smtClean="0"/>
              <a:t>. You need to know the size in number of records not bytes.</a:t>
            </a:r>
          </a:p>
          <a:p>
            <a:r>
              <a:rPr lang="en-IE" dirty="0" smtClean="0"/>
              <a:t>If the file contains records (</a:t>
            </a:r>
            <a:r>
              <a:rPr lang="en-IE" dirty="0" err="1" smtClean="0"/>
              <a:t>structs</a:t>
            </a:r>
            <a:r>
              <a:rPr lang="en-IE" dirty="0" smtClean="0"/>
              <a:t>), the comparison is done using one of the field of the </a:t>
            </a:r>
            <a:r>
              <a:rPr lang="en-IE" dirty="0" err="1" smtClean="0"/>
              <a:t>struct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200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Example: binary file of integer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/>
              <a:t>Demostration</a:t>
            </a:r>
            <a:r>
              <a:rPr lang="en-IE" dirty="0" smtClean="0"/>
              <a:t>…</a:t>
            </a:r>
          </a:p>
          <a:p>
            <a:r>
              <a:rPr lang="en-IE" dirty="0" smtClean="0"/>
              <a:t>See file </a:t>
            </a:r>
            <a:r>
              <a:rPr lang="en-IE" dirty="0" err="1" smtClean="0"/>
              <a:t>bina.c</a:t>
            </a:r>
            <a:r>
              <a:rPr lang="en-IE" dirty="0" smtClean="0"/>
              <a:t> on </a:t>
            </a:r>
            <a:r>
              <a:rPr lang="en-IE" dirty="0" err="1" smtClean="0"/>
              <a:t>webcourse</a:t>
            </a:r>
            <a:r>
              <a:rPr lang="en-IE" dirty="0" smtClean="0"/>
              <a:t> </a:t>
            </a:r>
            <a:r>
              <a:rPr lang="en-IE" dirty="0"/>
              <a:t>(lectures notes, lecture 4)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DRC Template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FF009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0082"/>
        </a:accent6>
        <a:hlink>
          <a:srgbClr val="A6A6A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00"/>
        </a:accent1>
        <a:accent2>
          <a:srgbClr val="FFFF00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E7E700"/>
        </a:accent6>
        <a:hlink>
          <a:srgbClr val="FF0090"/>
        </a:hlink>
        <a:folHlink>
          <a:srgbClr val="A6A6A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NDRC Document" ma:contentTypeID="0x01010067DD71A3E2A05543A829DA82727911F90077C82967715ED94B96AD0B60EC67406A" ma:contentTypeVersion="25" ma:contentTypeDescription="This is the default template for NDRC document." ma:contentTypeScope="" ma:versionID="975fd59ca4815150fd9994aab2aebd8d">
  <xsd:schema xmlns:xsd="http://www.w3.org/2001/XMLSchema" xmlns:p="http://schemas.microsoft.com/office/2006/metadata/properties" targetNamespace="http://schemas.microsoft.com/office/2006/metadata/properties" ma:root="true" ma:fieldsID="ddd02c06f875442d2d8e0c0357ce414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59CE32C-DA76-40C8-A133-90BBA7D755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21B16E-042D-454A-BA04-BEC5DDB2B281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EFA0D13-7183-4503-AA10-815D0BE334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NDRC Template</Template>
  <TotalTime>73227</TotalTime>
  <Words>1287</Words>
  <Application>Microsoft Office PowerPoint</Application>
  <PresentationFormat>On-screen Show (4:3)</PresentationFormat>
  <Paragraphs>329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NDRC Template</vt:lpstr>
      <vt:lpstr>Programming with Persistent Data Lecture 4: Working with Sorted Files </vt:lpstr>
      <vt:lpstr>Content</vt:lpstr>
      <vt:lpstr>What is this program doing?</vt:lpstr>
      <vt:lpstr>Size of a file in number of records</vt:lpstr>
      <vt:lpstr>Linear Search in a file</vt:lpstr>
      <vt:lpstr>Linear Se arch Example</vt:lpstr>
      <vt:lpstr>Binary Search in an array</vt:lpstr>
      <vt:lpstr>Binary Search in a file</vt:lpstr>
      <vt:lpstr>Example: binary file of integer</vt:lpstr>
      <vt:lpstr>Example of struct</vt:lpstr>
      <vt:lpstr>Performing a binary search on a file of records (structs)</vt:lpstr>
      <vt:lpstr>Example</vt:lpstr>
      <vt:lpstr>Working with unsorted files</vt:lpstr>
      <vt:lpstr>Inserting</vt:lpstr>
      <vt:lpstr>Deleting – unsorted file</vt:lpstr>
      <vt:lpstr>Deleting a record – unsorted file</vt:lpstr>
      <vt:lpstr>C Demo of Deleting from unsorted file</vt:lpstr>
      <vt:lpstr>Importat</vt:lpstr>
      <vt:lpstr>Updating– unsorted file</vt:lpstr>
      <vt:lpstr>Working with sorted files</vt:lpstr>
      <vt:lpstr>The key field</vt:lpstr>
      <vt:lpstr>Inserting in a sorted file</vt:lpstr>
      <vt:lpstr>Inserting in a sorted file</vt:lpstr>
      <vt:lpstr>C Demo of Inserting in a sorted file</vt:lpstr>
      <vt:lpstr>Deleting in a sorted file</vt:lpstr>
      <vt:lpstr>Updating in a sorted file</vt:lpstr>
      <vt:lpstr>Delete in a sorted file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Haystack</dc:title>
  <dc:creator>kquinn</dc:creator>
  <cp:lastModifiedBy>Pierpaolo Dondio</cp:lastModifiedBy>
  <cp:revision>526</cp:revision>
  <cp:lastPrinted>1601-01-01T00:00:00Z</cp:lastPrinted>
  <dcterms:created xsi:type="dcterms:W3CDTF">2010-08-13T08:18:53Z</dcterms:created>
  <dcterms:modified xsi:type="dcterms:W3CDTF">2013-03-12T12:03:45Z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