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9" r:id="rId5"/>
    <p:sldId id="352" r:id="rId6"/>
    <p:sldId id="353" r:id="rId7"/>
    <p:sldId id="354" r:id="rId8"/>
    <p:sldId id="355" r:id="rId9"/>
    <p:sldId id="356" r:id="rId10"/>
    <p:sldId id="361" r:id="rId11"/>
    <p:sldId id="364" r:id="rId12"/>
    <p:sldId id="366" r:id="rId13"/>
    <p:sldId id="365" r:id="rId14"/>
    <p:sldId id="368" r:id="rId15"/>
    <p:sldId id="367" r:id="rId16"/>
    <p:sldId id="357" r:id="rId17"/>
    <p:sldId id="371" r:id="rId18"/>
    <p:sldId id="359" r:id="rId19"/>
    <p:sldId id="358" r:id="rId20"/>
    <p:sldId id="360" r:id="rId21"/>
    <p:sldId id="369" r:id="rId22"/>
    <p:sldId id="370" r:id="rId23"/>
    <p:sldId id="362" r:id="rId24"/>
    <p:sldId id="363" r:id="rId25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3D8DC3"/>
    <a:srgbClr val="1E5BE2"/>
    <a:srgbClr val="83C937"/>
    <a:srgbClr val="0033CC"/>
    <a:srgbClr val="006600"/>
    <a:srgbClr val="E54D49"/>
    <a:srgbClr val="84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681" autoAdjust="0"/>
    <p:restoredTop sz="92895" autoAdjust="0"/>
  </p:normalViewPr>
  <p:slideViewPr>
    <p:cSldViewPr>
      <p:cViewPr>
        <p:scale>
          <a:sx n="70" d="100"/>
          <a:sy n="70" d="100"/>
        </p:scale>
        <p:origin x="-114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37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9B3E30F-299C-491C-9E8E-EAFAE95A6DB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7500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 smtClean="0"/>
              <a:t>Click to edit Master text styles</a:t>
            </a:r>
          </a:p>
          <a:p>
            <a:pPr lvl="1"/>
            <a:r>
              <a:rPr lang="en-IE" noProof="0" smtClean="0"/>
              <a:t>Second level</a:t>
            </a:r>
          </a:p>
          <a:p>
            <a:pPr lvl="2"/>
            <a:r>
              <a:rPr lang="en-IE" noProof="0" smtClean="0"/>
              <a:t>Third level</a:t>
            </a:r>
          </a:p>
          <a:p>
            <a:pPr lvl="3"/>
            <a:r>
              <a:rPr lang="en-IE" noProof="0" smtClean="0"/>
              <a:t>Fourth level</a:t>
            </a:r>
          </a:p>
          <a:p>
            <a:pPr lvl="4"/>
            <a:r>
              <a:rPr lang="en-IE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0495A5C-DE47-43B9-B9BD-5C097220FF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7957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9E3DC-0419-4A9A-BE49-184546C05E71}" type="slidenum">
              <a:rPr lang="en-IE" smtClean="0"/>
              <a:pPr/>
              <a:t>1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733800"/>
            <a:ext cx="6400800" cy="1752600"/>
          </a:xfrm>
        </p:spPr>
        <p:txBody>
          <a:bodyPr/>
          <a:lstStyle>
            <a:lvl1pPr marL="0" indent="0">
              <a:buFont typeface="Arial Unicode MS" pitchFamily="34" charset="-128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0970C-C400-4E43-AAB0-B36362BEE2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4F48-A87F-4FA4-8DD3-3F2BD340BB3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5357-5A61-42B4-96C1-8DF35039801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85751" y="71439"/>
            <a:ext cx="8572500" cy="9286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5" name="Rectangle 4"/>
          <p:cNvSpPr/>
          <p:nvPr userDrawn="1"/>
        </p:nvSpPr>
        <p:spPr>
          <a:xfrm>
            <a:off x="285751" y="1071564"/>
            <a:ext cx="8572500" cy="5572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229600" cy="5429288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err="1" smtClean="0"/>
              <a:t>Fift</a:t>
            </a:r>
            <a:r>
              <a:rPr lang="en-US" dirty="0" smtClean="0"/>
              <a:t> level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27504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B0E39-F8AA-4982-923D-157BFA96FD1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2EFFE-8239-41FA-A3BC-5C797175EF8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0EB9-FD02-4210-BB7C-A4F96386CAF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E9EF7-B805-4939-BFE0-6A0CD9FC963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0A4A7-62C9-415D-BED7-BD9B9DF611B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C9F2-5157-4806-921E-690864E56ED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CC3E0-B9ED-42ED-82A0-7C07CD642F9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FF66F-60DD-4889-8EE5-D577E8466A6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196752"/>
          </a:xfrm>
          <a:prstGeom prst="rect">
            <a:avLst/>
          </a:prstGeom>
          <a:solidFill>
            <a:srgbClr val="3D8D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627504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IE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fld id="{2281E6A3-828C-48B2-B093-4D753F89946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0" y="645333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179512" y="6525344"/>
            <a:ext cx="89644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7596336" y="0"/>
            <a:ext cx="1547664" cy="12687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409" name="Picture 1" descr="C:\Users\ilaria\Downloads\images.jpg"/>
          <p:cNvPicPr>
            <a:picLocks noChangeAspect="1" noChangeArrowheads="1"/>
          </p:cNvPicPr>
          <p:nvPr userDrawn="1"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7884368" y="0"/>
            <a:ext cx="1124744" cy="11247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8" r:id="rId12"/>
    <p:sldLayoutId id="2147483689" r:id="rId13"/>
    <p:sldLayoutId id="2147483691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8" r:id="rId25"/>
    <p:sldLayoutId id="2147483715" r:id="rId26"/>
    <p:sldLayoutId id="2147483718" r:id="rId27"/>
    <p:sldLayoutId id="2147483719" r:id="rId28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D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2060848"/>
            <a:ext cx="9144000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2856"/>
            <a:ext cx="8496944" cy="2362200"/>
          </a:xfrm>
        </p:spPr>
        <p:txBody>
          <a:bodyPr>
            <a:noAutofit/>
          </a:bodyPr>
          <a:lstStyle/>
          <a:p>
            <a:r>
              <a:rPr lang="en-IE" sz="4000" dirty="0" smtClean="0"/>
              <a:t>Programming with Persistent Data</a:t>
            </a:r>
            <a:br>
              <a:rPr lang="en-IE" sz="4000" dirty="0" smtClean="0"/>
            </a:br>
            <a:r>
              <a:rPr lang="en-IE" sz="3500" i="1" dirty="0" smtClean="0"/>
              <a:t>Lecture 5: Indirection</a:t>
            </a:r>
            <a: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IE" sz="4000" i="1" dirty="0" smtClean="0">
                <a:solidFill>
                  <a:schemeClr val="accent3">
                    <a:lumMod val="75000"/>
                  </a:schemeClr>
                </a:solidFill>
              </a:rPr>
            </a:br>
            <a:endParaRPr lang="en-IE" sz="2000" dirty="0">
              <a:solidFill>
                <a:schemeClr val="accent3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55576" y="4988768"/>
            <a:ext cx="6400800" cy="160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 smtClean="0">
                <a:latin typeface="+mn-lt"/>
              </a:rPr>
              <a:t>Dr. </a:t>
            </a:r>
            <a:r>
              <a:rPr lang="en-IE" sz="2000" kern="0" dirty="0" err="1" smtClean="0">
                <a:latin typeface="+mn-lt"/>
              </a:rPr>
              <a:t>Pierpaolo</a:t>
            </a:r>
            <a:r>
              <a:rPr lang="en-IE" sz="2000" kern="0" dirty="0" smtClean="0">
                <a:latin typeface="+mn-lt"/>
              </a:rPr>
              <a:t> </a:t>
            </a:r>
            <a:r>
              <a:rPr lang="en-IE" sz="2000" kern="0" dirty="0" err="1" smtClean="0">
                <a:latin typeface="+mn-lt"/>
              </a:rPr>
              <a:t>Dondio</a:t>
            </a:r>
            <a:r>
              <a:rPr lang="en-IE" sz="2000" kern="0" dirty="0" smtClean="0">
                <a:latin typeface="+mn-lt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endParaRPr kumimoji="0" lang="en-I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2012/2013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to organize an index /2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IE" sz="1900" b="1" u="sng" dirty="0" smtClean="0"/>
              <a:t>Keep the index on the disk as well – create index file</a:t>
            </a:r>
          </a:p>
          <a:p>
            <a:pPr marL="514350" indent="-514350">
              <a:buAutoNum type="arabicPeriod"/>
            </a:pPr>
            <a:r>
              <a:rPr lang="en-IE" sz="1900" dirty="0" smtClean="0"/>
              <a:t>The program keeps the index on a separate file </a:t>
            </a:r>
            <a:r>
              <a:rPr lang="en-IE" sz="1900" i="1" dirty="0" err="1" smtClean="0"/>
              <a:t>indexfile</a:t>
            </a:r>
            <a:endParaRPr lang="en-IE" sz="1900" i="1" dirty="0" smtClean="0"/>
          </a:p>
          <a:p>
            <a:pPr marL="514350" indent="-514350">
              <a:buAutoNum type="arabicPeriod"/>
            </a:pPr>
            <a:r>
              <a:rPr lang="en-IE" sz="1900" dirty="0" smtClean="0"/>
              <a:t>The </a:t>
            </a:r>
            <a:r>
              <a:rPr lang="en-IE" sz="1900" i="1" dirty="0" err="1" smtClean="0"/>
              <a:t>indexfile</a:t>
            </a:r>
            <a:r>
              <a:rPr lang="en-IE" sz="1900" dirty="0" smtClean="0"/>
              <a:t> is smaller and usually is unsorted. The index is sorted in memory</a:t>
            </a:r>
          </a:p>
          <a:p>
            <a:pPr marL="514350" indent="-514350">
              <a:buAutoNum type="arabicPeriod"/>
            </a:pPr>
            <a:r>
              <a:rPr lang="en-IE" sz="1900" dirty="0" smtClean="0"/>
              <a:t>When the application starts, the </a:t>
            </a:r>
            <a:r>
              <a:rPr lang="en-IE" sz="1900" i="1" dirty="0" err="1" smtClean="0"/>
              <a:t>indexfile</a:t>
            </a:r>
            <a:r>
              <a:rPr lang="en-IE" sz="1900" dirty="0" smtClean="0"/>
              <a:t> is read instead of the </a:t>
            </a:r>
            <a:r>
              <a:rPr lang="en-IE" sz="1900" i="1" dirty="0" err="1" smtClean="0"/>
              <a:t>datafile</a:t>
            </a:r>
            <a:r>
              <a:rPr lang="en-IE" sz="1900" dirty="0" smtClean="0"/>
              <a:t>. The first time you can create an </a:t>
            </a:r>
            <a:r>
              <a:rPr lang="en-IE" sz="1900" i="1" dirty="0" err="1" smtClean="0"/>
              <a:t>indexfile</a:t>
            </a:r>
            <a:r>
              <a:rPr lang="en-IE" sz="1900" i="1" dirty="0" smtClean="0"/>
              <a:t> </a:t>
            </a:r>
          </a:p>
          <a:p>
            <a:pPr marL="514350" indent="-514350">
              <a:buAutoNum type="arabicPeriod"/>
            </a:pPr>
            <a:r>
              <a:rPr lang="en-IE" sz="1900" dirty="0" smtClean="0"/>
              <a:t>Search, Append, Remove and Update are done using the index in memory but now they require to update the index file as well</a:t>
            </a:r>
          </a:p>
          <a:p>
            <a:pPr marL="514350" indent="-514350">
              <a:buAutoNum type="arabicPeriod"/>
            </a:pPr>
            <a:r>
              <a:rPr lang="en-IE" sz="1900" dirty="0" smtClean="0"/>
              <a:t>The </a:t>
            </a:r>
            <a:r>
              <a:rPr lang="en-IE" sz="1900" i="1" dirty="0" err="1" smtClean="0"/>
              <a:t>datafile</a:t>
            </a:r>
            <a:r>
              <a:rPr lang="en-IE" sz="1900" dirty="0" smtClean="0"/>
              <a:t> is used only when a record is added, removed or updated</a:t>
            </a:r>
          </a:p>
          <a:p>
            <a:pPr marL="514350" indent="-514350">
              <a:buAutoNum type="arabicPeriod"/>
            </a:pPr>
            <a:endParaRPr lang="en-IE" sz="1900" dirty="0" smtClean="0"/>
          </a:p>
          <a:p>
            <a:pPr marL="514350" indent="-514350">
              <a:buAutoNum type="arabicPeriod"/>
            </a:pPr>
            <a:endParaRPr lang="en-IE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996919"/>
            <a:ext cx="1950720" cy="176497"/>
          </a:xfrm>
        </p:spPr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10</a:t>
            </a:fld>
            <a:endParaRPr lang="en-IE"/>
          </a:p>
        </p:txBody>
      </p:sp>
      <p:sp>
        <p:nvSpPr>
          <p:cNvPr id="6" name="Flowchart: Magnetic Disk 5"/>
          <p:cNvSpPr/>
          <p:nvPr/>
        </p:nvSpPr>
        <p:spPr bwMode="auto">
          <a:xfrm>
            <a:off x="6588224" y="4681736"/>
            <a:ext cx="2304256" cy="144016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Datafile</a:t>
            </a:r>
            <a:endParaRPr kumimoji="0" lang="en-IE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(r</a:t>
            </a:r>
            <a:r>
              <a:rPr kumimoji="0" lang="en-IE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ecords)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4283968" y="5678760"/>
            <a:ext cx="50405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19808"/>
              </p:ext>
            </p:extLst>
          </p:nvPr>
        </p:nvGraphicFramePr>
        <p:xfrm>
          <a:off x="1979712" y="4480520"/>
          <a:ext cx="20882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140"/>
                <a:gridCol w="828092"/>
              </a:tblGrid>
              <a:tr h="279350">
                <a:tc gridSpan="2">
                  <a:txBody>
                    <a:bodyPr/>
                    <a:lstStyle/>
                    <a:p>
                      <a:r>
                        <a:rPr lang="en-IE" dirty="0" smtClean="0"/>
                        <a:t>INDEX in memory</a:t>
                      </a:r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279350">
                <a:tc>
                  <a:txBody>
                    <a:bodyPr/>
                    <a:lstStyle/>
                    <a:p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34</a:t>
                      </a:r>
                      <a:endParaRPr lang="en-IE" dirty="0"/>
                    </a:p>
                  </a:txBody>
                  <a:tcPr/>
                </a:tc>
              </a:tr>
              <a:tr h="279350">
                <a:tc>
                  <a:txBody>
                    <a:bodyPr/>
                    <a:lstStyle/>
                    <a:p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</a:tr>
              <a:tr h="27935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</a:tr>
              <a:tr h="279350">
                <a:tc>
                  <a:txBody>
                    <a:bodyPr/>
                    <a:lstStyle/>
                    <a:p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Flowchart: Magnetic Disk 9"/>
          <p:cNvSpPr/>
          <p:nvPr/>
        </p:nvSpPr>
        <p:spPr bwMode="auto">
          <a:xfrm>
            <a:off x="4860032" y="5229200"/>
            <a:ext cx="1413651" cy="798512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Indexfile</a:t>
            </a:r>
            <a:endParaRPr kumimoji="0" lang="en-IE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1702" y="4437112"/>
            <a:ext cx="17281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 smtClean="0"/>
              <a:t>Same Content</a:t>
            </a:r>
            <a:endParaRPr lang="en-IE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4211960" y="4806444"/>
            <a:ext cx="648072" cy="4227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endCxn id="10" idx="1"/>
          </p:cNvCxnSpPr>
          <p:nvPr/>
        </p:nvCxnSpPr>
        <p:spPr bwMode="auto">
          <a:xfrm>
            <a:off x="5566857" y="4806444"/>
            <a:ext cx="1" cy="4227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80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to organize an index /2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IE" sz="2400" u="sng" dirty="0" smtClean="0"/>
              <a:t>Keep the index on the disk – create index file</a:t>
            </a:r>
          </a:p>
          <a:p>
            <a:pPr marL="0" indent="0">
              <a:buNone/>
            </a:pPr>
            <a:endParaRPr lang="en-IE" sz="2400" u="sng" dirty="0"/>
          </a:p>
          <a:p>
            <a:pPr marL="0" indent="0">
              <a:buNone/>
            </a:pPr>
            <a:r>
              <a:rPr lang="en-IE" sz="2400" dirty="0" smtClean="0"/>
              <a:t>How to create the index</a:t>
            </a:r>
          </a:p>
          <a:p>
            <a:pPr marL="0" indent="0">
              <a:buNone/>
            </a:pPr>
            <a:endParaRPr lang="en-IE" sz="2400" u="sng" dirty="0" smtClean="0"/>
          </a:p>
          <a:p>
            <a:pPr marL="514350" indent="-514350">
              <a:buAutoNum type="arabicPeriod"/>
            </a:pPr>
            <a:r>
              <a:rPr lang="en-IE" sz="2400" dirty="0" smtClean="0"/>
              <a:t>If the </a:t>
            </a:r>
            <a:r>
              <a:rPr lang="en-IE" sz="2400" i="1" dirty="0" err="1" smtClean="0"/>
              <a:t>indexfile</a:t>
            </a:r>
            <a:r>
              <a:rPr lang="en-IE" sz="2400" dirty="0" smtClean="0"/>
              <a:t> does not exist, create it by:</a:t>
            </a:r>
          </a:p>
          <a:p>
            <a:pPr marL="914400" lvl="1" indent="-514350">
              <a:buAutoNum type="arabicPeriod"/>
            </a:pPr>
            <a:r>
              <a:rPr lang="en-IE" sz="1800" dirty="0" smtClean="0"/>
              <a:t>Read the </a:t>
            </a:r>
            <a:r>
              <a:rPr lang="en-IE" sz="1800" i="1" dirty="0" err="1" smtClean="0"/>
              <a:t>datafile</a:t>
            </a:r>
            <a:r>
              <a:rPr lang="en-IE" sz="1800" dirty="0" smtClean="0"/>
              <a:t> and create the index in memory</a:t>
            </a:r>
          </a:p>
          <a:p>
            <a:pPr marL="914400" lvl="1" indent="-514350">
              <a:buAutoNum type="arabicPeriod"/>
            </a:pPr>
            <a:r>
              <a:rPr lang="en-IE" sz="1800" dirty="0" smtClean="0"/>
              <a:t>Save the index into an </a:t>
            </a:r>
            <a:r>
              <a:rPr lang="en-IE" sz="1800" dirty="0" err="1" smtClean="0"/>
              <a:t>indexfile</a:t>
            </a:r>
            <a:r>
              <a:rPr lang="en-IE" sz="1800" dirty="0" smtClean="0"/>
              <a:t> on the disk. The </a:t>
            </a:r>
            <a:r>
              <a:rPr lang="en-IE" sz="1800" dirty="0" err="1" smtClean="0"/>
              <a:t>indexfile</a:t>
            </a:r>
            <a:r>
              <a:rPr lang="en-IE" sz="1800" dirty="0" smtClean="0"/>
              <a:t> contains a copy of the index kept in memory, it is small!</a:t>
            </a:r>
          </a:p>
          <a:p>
            <a:pPr marL="514350" indent="-514350">
              <a:buAutoNum type="arabicPeriod"/>
            </a:pPr>
            <a:r>
              <a:rPr lang="en-IE" sz="2400" dirty="0" smtClean="0"/>
              <a:t>If the </a:t>
            </a:r>
            <a:r>
              <a:rPr lang="en-IE" sz="2400" i="1" dirty="0" err="1" smtClean="0"/>
              <a:t>indexfile</a:t>
            </a:r>
            <a:r>
              <a:rPr lang="en-IE" sz="2400" dirty="0" smtClean="0"/>
              <a:t> exists</a:t>
            </a:r>
          </a:p>
          <a:p>
            <a:pPr marL="914400" lvl="1" indent="-514350">
              <a:buAutoNum type="arabicPeriod"/>
            </a:pPr>
            <a:r>
              <a:rPr lang="en-IE" sz="1800" dirty="0" smtClean="0"/>
              <a:t>When your application starts, read the </a:t>
            </a:r>
            <a:r>
              <a:rPr lang="en-IE" sz="1800" i="1" dirty="0" err="1" smtClean="0"/>
              <a:t>indexfile</a:t>
            </a:r>
            <a:r>
              <a:rPr lang="en-IE" sz="1800" dirty="0" smtClean="0"/>
              <a:t> and create the index in memory. We do not need the </a:t>
            </a:r>
            <a:r>
              <a:rPr lang="en-IE" sz="1800" i="1" dirty="0" err="1" smtClean="0"/>
              <a:t>datafile</a:t>
            </a:r>
            <a:r>
              <a:rPr lang="en-IE" sz="1800" dirty="0" smtClean="0"/>
              <a:t> anymore in order to create the index</a:t>
            </a:r>
          </a:p>
          <a:p>
            <a:pPr marL="914400" lvl="1" indent="-514350">
              <a:buAutoNum type="arabicPeriod"/>
            </a:pPr>
            <a:endParaRPr lang="en-IE" sz="1800" dirty="0" smtClean="0"/>
          </a:p>
          <a:p>
            <a:pPr marL="400050" lvl="1" indent="0">
              <a:buNone/>
            </a:pPr>
            <a:endParaRPr lang="en-IE" sz="1800" dirty="0"/>
          </a:p>
          <a:p>
            <a:pPr marL="400050" lvl="1" indent="0">
              <a:buNone/>
            </a:pPr>
            <a:endParaRPr lang="en-IE" sz="1800" dirty="0" smtClean="0">
              <a:latin typeface="Courier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996919"/>
            <a:ext cx="1950720" cy="176497"/>
          </a:xfrm>
        </p:spPr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82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851104" cy="990600"/>
          </a:xfrm>
        </p:spPr>
        <p:txBody>
          <a:bodyPr/>
          <a:lstStyle/>
          <a:p>
            <a:r>
              <a:rPr lang="en-IE" dirty="0" smtClean="0"/>
              <a:t>Basic Operation using an </a:t>
            </a:r>
            <a:r>
              <a:rPr lang="en-IE" dirty="0" err="1" smtClean="0"/>
              <a:t>indexfile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640960" cy="4876800"/>
          </a:xfrm>
        </p:spPr>
        <p:txBody>
          <a:bodyPr/>
          <a:lstStyle/>
          <a:p>
            <a:r>
              <a:rPr lang="en-IE" sz="1500" dirty="0" smtClean="0"/>
              <a:t>Search</a:t>
            </a:r>
          </a:p>
          <a:p>
            <a:pPr lvl="1"/>
            <a:r>
              <a:rPr lang="en-IE" sz="1500" dirty="0" smtClean="0"/>
              <a:t>Use the index in memory to retrieve the key, read the position on the disk and read the data from the </a:t>
            </a:r>
            <a:r>
              <a:rPr lang="en-IE" sz="1500" dirty="0" err="1" smtClean="0"/>
              <a:t>datafile</a:t>
            </a:r>
            <a:endParaRPr lang="en-IE" sz="1500" dirty="0" smtClean="0"/>
          </a:p>
          <a:p>
            <a:r>
              <a:rPr lang="en-IE" sz="1500" dirty="0" smtClean="0"/>
              <a:t>Append</a:t>
            </a:r>
          </a:p>
          <a:p>
            <a:pPr lvl="1"/>
            <a:r>
              <a:rPr lang="en-IE" sz="1500" dirty="0" smtClean="0"/>
              <a:t>Append at the end of the </a:t>
            </a:r>
            <a:r>
              <a:rPr lang="en-IE" sz="1500" dirty="0" err="1" smtClean="0"/>
              <a:t>datafile</a:t>
            </a:r>
            <a:endParaRPr lang="en-IE" sz="1500" dirty="0" smtClean="0"/>
          </a:p>
          <a:p>
            <a:pPr lvl="1"/>
            <a:r>
              <a:rPr lang="en-IE" sz="1500" dirty="0" smtClean="0"/>
              <a:t>Append at the end of the </a:t>
            </a:r>
            <a:r>
              <a:rPr lang="en-IE" sz="1500" dirty="0" err="1" smtClean="0"/>
              <a:t>indexfile</a:t>
            </a:r>
            <a:r>
              <a:rPr lang="en-IE" sz="1500" dirty="0" smtClean="0"/>
              <a:t> (unsorted)</a:t>
            </a:r>
          </a:p>
          <a:p>
            <a:pPr lvl="1"/>
            <a:r>
              <a:rPr lang="en-IE" sz="1500" dirty="0" smtClean="0"/>
              <a:t>Insert the new data in the index in memory. If the index is full, increase the size by one using </a:t>
            </a:r>
            <a:r>
              <a:rPr lang="en-IE" sz="1500" dirty="0" err="1" smtClean="0"/>
              <a:t>malloc</a:t>
            </a:r>
            <a:endParaRPr lang="en-IE" sz="1500" dirty="0" smtClean="0"/>
          </a:p>
          <a:p>
            <a:r>
              <a:rPr lang="en-IE" sz="1500" dirty="0" smtClean="0"/>
              <a:t>Remove</a:t>
            </a:r>
          </a:p>
          <a:p>
            <a:pPr lvl="1"/>
            <a:r>
              <a:rPr lang="en-IE" sz="1500" dirty="0" smtClean="0"/>
              <a:t>Remove from the </a:t>
            </a:r>
            <a:r>
              <a:rPr lang="en-IE" sz="1500" dirty="0" err="1" smtClean="0"/>
              <a:t>datafile</a:t>
            </a:r>
            <a:endParaRPr lang="en-IE" sz="1500" dirty="0" smtClean="0"/>
          </a:p>
          <a:p>
            <a:pPr lvl="1"/>
            <a:r>
              <a:rPr lang="en-IE" sz="1500" dirty="0" smtClean="0"/>
              <a:t>Remove form the </a:t>
            </a:r>
            <a:r>
              <a:rPr lang="en-IE" sz="1500" dirty="0" err="1" smtClean="0"/>
              <a:t>indexfile</a:t>
            </a:r>
            <a:endParaRPr lang="en-IE" sz="1500" dirty="0" smtClean="0"/>
          </a:p>
          <a:p>
            <a:pPr lvl="1"/>
            <a:r>
              <a:rPr lang="en-IE" sz="1500" dirty="0" smtClean="0"/>
              <a:t>Remove from the index in memory</a:t>
            </a:r>
          </a:p>
          <a:p>
            <a:r>
              <a:rPr lang="en-IE" sz="1500" dirty="0" smtClean="0"/>
              <a:t>Update a non-key field</a:t>
            </a:r>
          </a:p>
          <a:p>
            <a:pPr lvl="1"/>
            <a:r>
              <a:rPr lang="en-IE" sz="1500" dirty="0" smtClean="0"/>
              <a:t>Update the record on the </a:t>
            </a:r>
            <a:r>
              <a:rPr lang="en-IE" sz="1500" dirty="0" err="1" smtClean="0"/>
              <a:t>datafile</a:t>
            </a:r>
            <a:endParaRPr lang="en-IE" sz="1500" dirty="0" smtClean="0"/>
          </a:p>
          <a:p>
            <a:pPr lvl="1"/>
            <a:r>
              <a:rPr lang="en-IE" sz="1500" dirty="0" err="1" smtClean="0"/>
              <a:t>Indexfile</a:t>
            </a:r>
            <a:r>
              <a:rPr lang="en-IE" sz="1500" dirty="0" smtClean="0"/>
              <a:t> and index in memory are unchanged</a:t>
            </a:r>
          </a:p>
          <a:p>
            <a:r>
              <a:rPr lang="en-IE" sz="1500" dirty="0" smtClean="0"/>
              <a:t>Update a key-field</a:t>
            </a:r>
          </a:p>
          <a:p>
            <a:pPr lvl="1"/>
            <a:r>
              <a:rPr lang="en-IE" sz="1500" dirty="0"/>
              <a:t>Update the </a:t>
            </a:r>
            <a:r>
              <a:rPr lang="en-IE" sz="1500" dirty="0" err="1"/>
              <a:t>datafile</a:t>
            </a:r>
            <a:endParaRPr lang="en-IE" sz="1500" dirty="0"/>
          </a:p>
          <a:p>
            <a:pPr lvl="1"/>
            <a:r>
              <a:rPr lang="en-IE" sz="1500" dirty="0" smtClean="0"/>
              <a:t>Update the </a:t>
            </a:r>
            <a:r>
              <a:rPr lang="en-IE" sz="1500" dirty="0" err="1" smtClean="0"/>
              <a:t>indexfile</a:t>
            </a:r>
            <a:endParaRPr lang="en-IE" sz="1500" dirty="0" smtClean="0"/>
          </a:p>
          <a:p>
            <a:pPr lvl="1"/>
            <a:r>
              <a:rPr lang="en-IE" sz="1500" dirty="0" smtClean="0"/>
              <a:t>Update the index in memory</a:t>
            </a:r>
          </a:p>
          <a:p>
            <a:endParaRPr lang="en-IE" sz="1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77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34144"/>
            <a:ext cx="7355160" cy="990600"/>
          </a:xfrm>
        </p:spPr>
        <p:txBody>
          <a:bodyPr/>
          <a:lstStyle/>
          <a:p>
            <a:r>
              <a:rPr lang="en-IE" dirty="0" smtClean="0"/>
              <a:t>Creating the </a:t>
            </a:r>
            <a:r>
              <a:rPr lang="en-IE" dirty="0" smtClean="0"/>
              <a:t>index </a:t>
            </a:r>
            <a:r>
              <a:rPr lang="en-IE" dirty="0" smtClean="0"/>
              <a:t>file (memory only)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4488"/>
            <a:ext cx="8229600" cy="4876800"/>
          </a:xfrm>
        </p:spPr>
        <p:txBody>
          <a:bodyPr/>
          <a:lstStyle/>
          <a:p>
            <a:r>
              <a:rPr lang="en-IE" sz="2300" dirty="0" smtClean="0"/>
              <a:t>First, we need to create the </a:t>
            </a:r>
            <a:r>
              <a:rPr lang="en-IE" sz="2300" dirty="0" err="1" smtClean="0"/>
              <a:t>struct</a:t>
            </a:r>
            <a:r>
              <a:rPr lang="en-IE" sz="2300" dirty="0" smtClean="0"/>
              <a:t> in memory that will contain the index</a:t>
            </a:r>
          </a:p>
          <a:p>
            <a:r>
              <a:rPr lang="en-IE" sz="2300" dirty="0" smtClean="0"/>
              <a:t>Second, we need to get the dimension of the index (i.e. the number of elements</a:t>
            </a:r>
            <a:r>
              <a:rPr lang="en-IE" sz="2300" dirty="0" smtClean="0"/>
              <a:t>). This is equal to the number of records in the </a:t>
            </a:r>
            <a:r>
              <a:rPr lang="en-IE" sz="2300" dirty="0" err="1" smtClean="0"/>
              <a:t>datafile</a:t>
            </a:r>
            <a:endParaRPr lang="en-IE" sz="2300" dirty="0" smtClean="0"/>
          </a:p>
          <a:p>
            <a:r>
              <a:rPr lang="en-IE" sz="2300" dirty="0" smtClean="0"/>
              <a:t>Third, we create an array in memory big enough to store all the key values</a:t>
            </a:r>
          </a:p>
          <a:p>
            <a:pPr lvl="1"/>
            <a:r>
              <a:rPr lang="en-IE" sz="1900" dirty="0" smtClean="0"/>
              <a:t>We need to use </a:t>
            </a:r>
            <a:r>
              <a:rPr lang="en-IE" sz="19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E" sz="19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E" sz="1900" dirty="0" smtClean="0"/>
              <a:t> </a:t>
            </a:r>
            <a:r>
              <a:rPr lang="en-IE" sz="1900" dirty="0" smtClean="0"/>
              <a:t>to allocate enough memory</a:t>
            </a:r>
          </a:p>
          <a:p>
            <a:r>
              <a:rPr lang="en-IE" sz="2300" dirty="0" smtClean="0"/>
              <a:t>The array contains a pair of values (</a:t>
            </a:r>
            <a:r>
              <a:rPr lang="en-IE" sz="2300" dirty="0" smtClean="0"/>
              <a:t>key, position) one storing the value of the key, the other </a:t>
            </a:r>
            <a:r>
              <a:rPr lang="en-IE" sz="2300" dirty="0"/>
              <a:t>t</a:t>
            </a:r>
            <a:r>
              <a:rPr lang="en-IE" sz="2300" dirty="0" smtClean="0"/>
              <a:t>he position of the record on disk)</a:t>
            </a:r>
            <a:endParaRPr lang="en-IE" sz="2300" dirty="0" smtClean="0"/>
          </a:p>
          <a:p>
            <a:r>
              <a:rPr lang="en-IE" sz="2300" dirty="0" smtClean="0"/>
              <a:t>Finally we read the </a:t>
            </a:r>
            <a:r>
              <a:rPr lang="en-IE" sz="2300" dirty="0" err="1" smtClean="0"/>
              <a:t>datafile</a:t>
            </a:r>
            <a:r>
              <a:rPr lang="en-IE" sz="2300" dirty="0" smtClean="0"/>
              <a:t> and </a:t>
            </a:r>
            <a:r>
              <a:rPr lang="en-IE" sz="2300" dirty="0" smtClean="0"/>
              <a:t>we store all the value in the </a:t>
            </a:r>
            <a:r>
              <a:rPr lang="en-IE" sz="2300" dirty="0" smtClean="0"/>
              <a:t>memory index</a:t>
            </a:r>
            <a:endParaRPr lang="en-IE" sz="2300" dirty="0" smtClean="0"/>
          </a:p>
          <a:p>
            <a:r>
              <a:rPr lang="en-IE" sz="2300" dirty="0" smtClean="0"/>
              <a:t>The array in memory could be sorted</a:t>
            </a:r>
            <a:endParaRPr lang="en-IE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45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Creating an index in memory</a:t>
            </a:r>
            <a:br>
              <a:rPr lang="en-IE" dirty="0" smtClean="0"/>
            </a:br>
            <a:r>
              <a:rPr lang="en-IE" dirty="0" smtClean="0"/>
              <a:t>(C code)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smtClean="0"/>
          </a:p>
          <a:p>
            <a:pPr>
              <a:defRPr/>
            </a:pP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783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4876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E" dirty="0" smtClean="0"/>
              <a:t>Create the </a:t>
            </a:r>
            <a:r>
              <a:rPr lang="en-IE" dirty="0" err="1" smtClean="0"/>
              <a:t>struct</a:t>
            </a:r>
            <a:r>
              <a:rPr lang="en-IE" dirty="0" smtClean="0"/>
              <a:t> for the index. </a:t>
            </a:r>
            <a:r>
              <a:rPr lang="en-IE" dirty="0" smtClean="0"/>
              <a:t>Let’s presume we are working with integer keys. We need a structure with two integer fields: one for the value of the key and one for the position in the </a:t>
            </a:r>
            <a:r>
              <a:rPr lang="en-IE" dirty="0" smtClean="0"/>
              <a:t>file(the position is always an integer!)</a:t>
            </a:r>
          </a:p>
          <a:p>
            <a:pPr marL="0" indent="0">
              <a:buNone/>
            </a:pPr>
            <a:endParaRPr lang="en-IE" dirty="0" smtClean="0"/>
          </a:p>
          <a:p>
            <a:pPr marL="288000" indent="0">
              <a:buNone/>
            </a:pPr>
            <a:r>
              <a:rPr lang="en-IE" sz="24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IE" sz="2400" dirty="0" err="1" smtClean="0">
                <a:latin typeface="Courier New" pitchFamily="49" charset="0"/>
                <a:cs typeface="Courier New" pitchFamily="49" charset="0"/>
              </a:rPr>
              <a:t>truct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400" dirty="0" err="1" smtClean="0">
                <a:latin typeface="Courier New" pitchFamily="49" charset="0"/>
                <a:cs typeface="Courier New" pitchFamily="49" charset="0"/>
              </a:rPr>
              <a:t>st_index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88000" indent="0">
              <a:buNone/>
            </a:pP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key;</a:t>
            </a:r>
            <a:endParaRPr lang="en-IE" sz="2400" dirty="0" smtClean="0">
              <a:latin typeface="Courier New" pitchFamily="49" charset="0"/>
              <a:cs typeface="Courier New" pitchFamily="49" charset="0"/>
            </a:endParaRPr>
          </a:p>
          <a:p>
            <a:pPr marL="288000" indent="0">
              <a:buNone/>
            </a:pP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4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; };</a:t>
            </a:r>
          </a:p>
          <a:p>
            <a:pPr marL="288000" indent="0">
              <a:buNone/>
            </a:pPr>
            <a:r>
              <a:rPr lang="en-IE" sz="2400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IE" sz="2400" dirty="0" err="1" smtClean="0">
                <a:latin typeface="Courier New" pitchFamily="49" charset="0"/>
                <a:cs typeface="Courier New" pitchFamily="49" charset="0"/>
              </a:rPr>
              <a:t>ypedef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400" dirty="0" err="1" smtClean="0">
                <a:latin typeface="Courier New" pitchFamily="49" charset="0"/>
                <a:cs typeface="Courier New" pitchFamily="49" charset="0"/>
              </a:rPr>
              <a:t>st_index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400" dirty="0" err="1" smtClean="0">
                <a:latin typeface="Courier New" pitchFamily="49" charset="0"/>
                <a:cs typeface="Courier New" pitchFamily="49" charset="0"/>
              </a:rPr>
              <a:t>type_index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15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34144"/>
            <a:ext cx="73551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E" smtClean="0"/>
              <a:t>Creating the index file (memory only)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599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Creating the index file (memory only)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24000"/>
            <a:ext cx="8640960" cy="4876800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/>
              <a:t>2. Get the size – we need to know how big is a single key. Let’s presume we are using integer keys</a:t>
            </a:r>
          </a:p>
          <a:p>
            <a:pPr marL="0" indent="0">
              <a:buNone/>
            </a:pP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f=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(“customers.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dat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”,”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r”);</a:t>
            </a:r>
          </a:p>
          <a:p>
            <a:pPr marL="0" indent="0">
              <a:buNone/>
            </a:pPr>
            <a:r>
              <a:rPr lang="en-IE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fseek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(f,0,SEEK_END);</a:t>
            </a:r>
          </a:p>
          <a:p>
            <a:pPr marL="0" indent="0">
              <a:buNone/>
            </a:pPr>
            <a:r>
              <a:rPr lang="en-IE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size = 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ftell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(f)/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type_customer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dirty="0"/>
              <a:t>3</a:t>
            </a:r>
            <a:r>
              <a:rPr lang="en-IE" dirty="0" smtClean="0"/>
              <a:t>. Allocate space for the index</a:t>
            </a:r>
          </a:p>
          <a:p>
            <a:pPr marL="0" indent="0">
              <a:buNone/>
            </a:pPr>
            <a:endParaRPr lang="en-IE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index *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type_index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IE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index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type_index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*)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(size*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type_index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I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23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4. Read the file and save into the array</a:t>
            </a:r>
          </a:p>
          <a:p>
            <a:pPr marL="0" indent="0">
              <a:buNone/>
            </a:pP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position=0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;  //n is the index</a:t>
            </a:r>
          </a:p>
          <a:p>
            <a:pPr marL="0" indent="0"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hile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feof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(f)==0){</a:t>
            </a:r>
          </a:p>
          <a:p>
            <a:pPr marL="0" indent="0"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,sizeof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type_customer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),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1,f);</a:t>
            </a:r>
          </a:p>
          <a:p>
            <a:pPr marL="0" indent="0"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==1) </a:t>
            </a:r>
          </a:p>
          <a:p>
            <a:pPr marL="0" indent="0"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{ index[position].key=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customer.c_id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IE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		  index[position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=j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IE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 position++;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5. </a:t>
            </a:r>
            <a:r>
              <a:rPr lang="en-IE" dirty="0"/>
              <a:t>Sort the array (optional)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17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134144"/>
            <a:ext cx="73551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E" smtClean="0"/>
              <a:t>Creating the index file (memory only)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885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995120" cy="990600"/>
          </a:xfrm>
        </p:spPr>
        <p:txBody>
          <a:bodyPr/>
          <a:lstStyle/>
          <a:p>
            <a:r>
              <a:rPr lang="en-IE" dirty="0" smtClean="0"/>
              <a:t>Creating (loading) an index when the </a:t>
            </a:r>
            <a:r>
              <a:rPr lang="en-IE" dirty="0" err="1" smtClean="0"/>
              <a:t>indexfile</a:t>
            </a:r>
            <a:r>
              <a:rPr lang="en-IE" dirty="0" smtClean="0"/>
              <a:t> is available on disk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496944" cy="4876800"/>
          </a:xfrm>
        </p:spPr>
        <p:txBody>
          <a:bodyPr/>
          <a:lstStyle/>
          <a:p>
            <a:r>
              <a:rPr lang="en-IE" sz="2200" dirty="0" smtClean="0"/>
              <a:t>We directly read the </a:t>
            </a:r>
            <a:r>
              <a:rPr lang="en-IE" sz="2200" dirty="0" err="1" smtClean="0"/>
              <a:t>indexfile</a:t>
            </a:r>
            <a:r>
              <a:rPr lang="en-IE" sz="2200" dirty="0" smtClean="0"/>
              <a:t> instead of the </a:t>
            </a:r>
            <a:r>
              <a:rPr lang="en-IE" sz="2200" dirty="0" err="1" smtClean="0"/>
              <a:t>datafile</a:t>
            </a:r>
            <a:r>
              <a:rPr lang="en-IE" sz="2200" dirty="0" smtClean="0"/>
              <a:t>. The </a:t>
            </a:r>
            <a:r>
              <a:rPr lang="en-IE" sz="2200" dirty="0" err="1" smtClean="0"/>
              <a:t>struct</a:t>
            </a:r>
            <a:r>
              <a:rPr lang="en-IE" sz="2200" dirty="0" smtClean="0"/>
              <a:t> </a:t>
            </a:r>
            <a:r>
              <a:rPr lang="en-IE" sz="2200" dirty="0" err="1" smtClean="0"/>
              <a:t>type_index</a:t>
            </a:r>
            <a:r>
              <a:rPr lang="en-IE" sz="2200" dirty="0" smtClean="0"/>
              <a:t> is the same</a:t>
            </a:r>
            <a:endParaRPr lang="en-IE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f=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(“indexfile.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dat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”,”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”);  //open the index file</a:t>
            </a:r>
          </a:p>
          <a:p>
            <a:pPr marL="0" indent="0">
              <a:buNone/>
            </a:pP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(f,0,SEEK_END);</a:t>
            </a:r>
          </a:p>
          <a:p>
            <a:pPr marL="0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size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ftell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(f)/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type_index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); //size of the index file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index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type_index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entry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type_index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;  //variable used to read from the file</a:t>
            </a:r>
          </a:p>
          <a:p>
            <a:pPr marL="0" indent="0"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index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type_index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(size*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type_index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position=0;  //n is the index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feof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(f)==0){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entry,sizeof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type_index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),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1,f);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==1) 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{ index[position].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key=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entry.key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  index[position].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entry.pos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    		  position++; }</a:t>
            </a:r>
          </a:p>
          <a:p>
            <a:pPr marL="0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IE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45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Sorting the index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16496"/>
            <a:ext cx="8229600" cy="4876800"/>
          </a:xfrm>
        </p:spPr>
        <p:txBody>
          <a:bodyPr/>
          <a:lstStyle/>
          <a:p>
            <a:r>
              <a:rPr lang="en-IE" dirty="0" smtClean="0"/>
              <a:t>Use Quicksort</a:t>
            </a:r>
          </a:p>
          <a:p>
            <a:r>
              <a:rPr lang="en-IE" dirty="0" smtClean="0"/>
              <a:t>(see </a:t>
            </a:r>
            <a:r>
              <a:rPr lang="en-IE" dirty="0" err="1" smtClean="0"/>
              <a:t>create_index.c</a:t>
            </a:r>
            <a:r>
              <a:rPr lang="en-IE" dirty="0"/>
              <a:t> </a:t>
            </a:r>
            <a:r>
              <a:rPr lang="en-IE" dirty="0" smtClean="0"/>
              <a:t>on </a:t>
            </a:r>
            <a:r>
              <a:rPr lang="en-IE" dirty="0" err="1" smtClean="0"/>
              <a:t>Webcourse</a:t>
            </a:r>
            <a:r>
              <a:rPr lang="en-IE" dirty="0" smtClean="0"/>
              <a:t>, folder Content/Lecture 5)</a:t>
            </a:r>
          </a:p>
          <a:p>
            <a:r>
              <a:rPr lang="en-IE" dirty="0" smtClean="0"/>
              <a:t>Note how this version of quicksort works with an array of structures of type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type_index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IE" dirty="0"/>
              <a:t>The main </a:t>
            </a:r>
            <a:r>
              <a:rPr lang="en-IE" dirty="0" err="1"/>
              <a:t>differentce</a:t>
            </a:r>
            <a:r>
              <a:rPr lang="en-IE" dirty="0"/>
              <a:t> is that, when an element is swapped, all the fields of the structure have to be copied</a:t>
            </a:r>
          </a:p>
          <a:p>
            <a:r>
              <a:rPr lang="en-IE" dirty="0"/>
              <a:t>Example:</a:t>
            </a:r>
          </a:p>
          <a:p>
            <a:pPr marL="0" indent="0"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pivot.key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= index[left].key;</a:t>
            </a:r>
          </a:p>
          <a:p>
            <a:pPr marL="0" indent="0">
              <a:buNone/>
            </a:pP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200" dirty="0" err="1" smtClean="0">
                <a:latin typeface="Courier New" pitchFamily="49" charset="0"/>
                <a:cs typeface="Courier New" pitchFamily="49" charset="0"/>
              </a:rPr>
              <a:t>pivot.pos</a:t>
            </a:r>
            <a:r>
              <a:rPr lang="en-IE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200" dirty="0">
                <a:latin typeface="Courier New" pitchFamily="49" charset="0"/>
                <a:cs typeface="Courier New" pitchFamily="49" charset="0"/>
              </a:rPr>
              <a:t>= index[left].</a:t>
            </a:r>
            <a:r>
              <a:rPr lang="en-IE" sz="22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44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Working directly with a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Good point: no need to use main memory</a:t>
            </a:r>
          </a:p>
          <a:p>
            <a:r>
              <a:rPr lang="en-IE" dirty="0" smtClean="0"/>
              <a:t>Files always updated and sorted</a:t>
            </a:r>
          </a:p>
          <a:p>
            <a:r>
              <a:rPr lang="en-IE" dirty="0" smtClean="0"/>
              <a:t>Bad points:</a:t>
            </a:r>
          </a:p>
          <a:p>
            <a:pPr lvl="1"/>
            <a:r>
              <a:rPr lang="en-IE" dirty="0" smtClean="0"/>
              <a:t>Time consuming</a:t>
            </a:r>
          </a:p>
          <a:p>
            <a:pPr lvl="1"/>
            <a:r>
              <a:rPr lang="en-IE" dirty="0" smtClean="0"/>
              <a:t>Very expensive (computationally) especially when working with big files that needs to be sorted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08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851104" cy="990600"/>
          </a:xfrm>
        </p:spPr>
        <p:txBody>
          <a:bodyPr/>
          <a:lstStyle/>
          <a:p>
            <a:r>
              <a:rPr lang="en-IE" dirty="0" smtClean="0"/>
              <a:t>How to add </a:t>
            </a:r>
            <a:r>
              <a:rPr lang="en-IE" dirty="0" smtClean="0"/>
              <a:t>new </a:t>
            </a:r>
            <a:r>
              <a:rPr lang="en-IE" dirty="0" smtClean="0"/>
              <a:t>entry to the index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a new record is added, </a:t>
            </a:r>
            <a:r>
              <a:rPr lang="en-IE" dirty="0" smtClean="0"/>
              <a:t>if the </a:t>
            </a:r>
            <a:r>
              <a:rPr lang="en-IE" dirty="0" smtClean="0"/>
              <a:t>index </a:t>
            </a:r>
            <a:r>
              <a:rPr lang="en-IE" dirty="0" smtClean="0"/>
              <a:t>in </a:t>
            </a:r>
            <a:r>
              <a:rPr lang="en-IE" dirty="0" err="1" smtClean="0"/>
              <a:t>memokry</a:t>
            </a:r>
            <a:r>
              <a:rPr lang="en-IE" dirty="0" smtClean="0"/>
              <a:t> is full it </a:t>
            </a:r>
            <a:r>
              <a:rPr lang="en-IE" dirty="0" smtClean="0"/>
              <a:t>needs </a:t>
            </a:r>
            <a:r>
              <a:rPr lang="en-IE" dirty="0" smtClean="0"/>
              <a:t>to be expanded!</a:t>
            </a:r>
          </a:p>
          <a:p>
            <a:r>
              <a:rPr lang="en-IE" dirty="0" smtClean="0"/>
              <a:t>How can I resize an array in C without loosing the content of the array?</a:t>
            </a:r>
          </a:p>
          <a:p>
            <a:r>
              <a:rPr lang="en-IE" dirty="0" smtClean="0"/>
              <a:t>Use </a:t>
            </a:r>
            <a:r>
              <a:rPr lang="en-IE" dirty="0" err="1" smtClean="0"/>
              <a:t>realloc</a:t>
            </a:r>
            <a:r>
              <a:rPr lang="en-IE" dirty="0" smtClean="0"/>
              <a:t>()</a:t>
            </a:r>
          </a:p>
          <a:p>
            <a:r>
              <a:rPr lang="en-IE" dirty="0" smtClean="0"/>
              <a:t>Demo</a:t>
            </a:r>
          </a:p>
          <a:p>
            <a:r>
              <a:rPr lang="en-IE" dirty="0" smtClean="0"/>
              <a:t>If a record is removed, update the files and update the array in memory (set a null value to the cancelled record)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31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Resize an array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88504"/>
            <a:ext cx="9145016" cy="4876800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*array;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size = 3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array 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(size*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IE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put some data into the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array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array[0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11;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array[1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22;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array[2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] = 33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size;i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++)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("Element: %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\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n",array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]);}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resize the array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size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= 4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;  //new size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(array, size * 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18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array[3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] = 44;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("New array \n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size;i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++){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("Element: %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\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",array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]);}}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41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Working with indirection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76800"/>
          </a:xfrm>
        </p:spPr>
        <p:txBody>
          <a:bodyPr/>
          <a:lstStyle/>
          <a:p>
            <a:r>
              <a:rPr lang="en-IE" dirty="0" smtClean="0"/>
              <a:t>The idea is to work with an index extracted from the file and kept it in memory rather than working with the file directly</a:t>
            </a:r>
          </a:p>
          <a:p>
            <a:r>
              <a:rPr lang="en-IE" dirty="0" smtClean="0"/>
              <a:t>The index contains the list of keys used to search each </a:t>
            </a:r>
            <a:r>
              <a:rPr lang="en-IE" dirty="0" smtClean="0"/>
              <a:t>element</a:t>
            </a:r>
          </a:p>
          <a:p>
            <a:r>
              <a:rPr lang="en-IE" b="1" dirty="0" smtClean="0"/>
              <a:t>A key </a:t>
            </a:r>
            <a:r>
              <a:rPr lang="en-IE" dirty="0" smtClean="0"/>
              <a:t>is a field of a record that is unique. It is used to identify records</a:t>
            </a:r>
            <a:endParaRPr lang="en-IE" dirty="0" smtClean="0"/>
          </a:p>
          <a:p>
            <a:r>
              <a:rPr lang="en-IE" dirty="0" smtClean="0"/>
              <a:t>Usually the keys are small and the index can be manipulated in memory</a:t>
            </a:r>
          </a:p>
          <a:p>
            <a:r>
              <a:rPr lang="en-IE" dirty="0" smtClean="0"/>
              <a:t>An index file can be kept on the disk as well</a:t>
            </a:r>
          </a:p>
          <a:p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945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an index?</a:t>
            </a:r>
            <a:endParaRPr lang="en-I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053044"/>
              </p:ext>
            </p:extLst>
          </p:nvPr>
        </p:nvGraphicFramePr>
        <p:xfrm>
          <a:off x="683568" y="1916832"/>
          <a:ext cx="353873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488"/>
                <a:gridCol w="223224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Index in memory</a:t>
                      </a:r>
                      <a:endParaRPr lang="en-IE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Key Value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Position in the</a:t>
                      </a:r>
                      <a:r>
                        <a:rPr lang="en-IE" baseline="0" dirty="0" smtClean="0"/>
                        <a:t> File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33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923933"/>
              </p:ext>
            </p:extLst>
          </p:nvPr>
        </p:nvGraphicFramePr>
        <p:xfrm>
          <a:off x="5868144" y="1844824"/>
          <a:ext cx="2975992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5992"/>
              </a:tblGrid>
              <a:tr h="224383">
                <a:tc>
                  <a:txBody>
                    <a:bodyPr/>
                    <a:lstStyle/>
                    <a:p>
                      <a:pPr algn="ctr"/>
                      <a:r>
                        <a:rPr lang="en-IE" sz="1600" b="1" dirty="0" smtClean="0"/>
                        <a:t>File on </a:t>
                      </a:r>
                      <a:r>
                        <a:rPr lang="en-IE" sz="1600" b="1" dirty="0" smtClean="0"/>
                        <a:t>disk (</a:t>
                      </a:r>
                      <a:r>
                        <a:rPr lang="en-IE" sz="1600" b="1" dirty="0" err="1" smtClean="0"/>
                        <a:t>datafile</a:t>
                      </a:r>
                      <a:r>
                        <a:rPr lang="en-IE" sz="1600" b="1" dirty="0" smtClean="0"/>
                        <a:t>)</a:t>
                      </a:r>
                      <a:endParaRPr lang="en-IE" sz="1600" b="1" dirty="0"/>
                    </a:p>
                  </a:txBody>
                  <a:tcPr/>
                </a:tc>
              </a:tr>
              <a:tr h="550759"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Student ID:</a:t>
                      </a:r>
                      <a:r>
                        <a:rPr lang="en-IE" sz="1600" baseline="0" dirty="0" smtClean="0"/>
                        <a:t> 5</a:t>
                      </a:r>
                    </a:p>
                    <a:p>
                      <a:pPr algn="ctr"/>
                      <a:r>
                        <a:rPr lang="en-IE" sz="1600" baseline="0" dirty="0" smtClean="0"/>
                        <a:t>Name: Martha</a:t>
                      </a:r>
                    </a:p>
                    <a:p>
                      <a:pPr algn="ctr"/>
                      <a:r>
                        <a:rPr lang="en-IE" sz="1600" baseline="0" dirty="0" smtClean="0"/>
                        <a:t>…..</a:t>
                      </a:r>
                      <a:endParaRPr lang="en-IE" sz="1600" dirty="0"/>
                    </a:p>
                  </a:txBody>
                  <a:tcPr/>
                </a:tc>
              </a:tr>
              <a:tr h="550759"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Student ID:</a:t>
                      </a:r>
                      <a:r>
                        <a:rPr lang="en-IE" sz="1600" baseline="0" dirty="0" smtClean="0"/>
                        <a:t> 4</a:t>
                      </a:r>
                    </a:p>
                    <a:p>
                      <a:pPr algn="ctr"/>
                      <a:r>
                        <a:rPr lang="en-IE" sz="1600" baseline="0" dirty="0" smtClean="0"/>
                        <a:t>Name: John</a:t>
                      </a:r>
                    </a:p>
                    <a:p>
                      <a:pPr algn="ctr"/>
                      <a:r>
                        <a:rPr lang="en-IE" sz="1600" baseline="0" dirty="0" smtClean="0"/>
                        <a:t>…..</a:t>
                      </a:r>
                      <a:endParaRPr lang="en-IE" sz="1600" dirty="0"/>
                    </a:p>
                  </a:txBody>
                  <a:tcPr/>
                </a:tc>
              </a:tr>
              <a:tr h="550759"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Student ID:</a:t>
                      </a:r>
                      <a:r>
                        <a:rPr lang="en-IE" sz="1600" baseline="0" dirty="0" smtClean="0"/>
                        <a:t> 12</a:t>
                      </a:r>
                    </a:p>
                    <a:p>
                      <a:pPr algn="ctr"/>
                      <a:r>
                        <a:rPr lang="en-IE" sz="1600" baseline="0" dirty="0" smtClean="0"/>
                        <a:t>Name: Mark</a:t>
                      </a:r>
                    </a:p>
                    <a:p>
                      <a:pPr algn="ctr"/>
                      <a:r>
                        <a:rPr lang="en-IE" sz="1600" baseline="0" dirty="0" smtClean="0"/>
                        <a:t>…..</a:t>
                      </a:r>
                      <a:endParaRPr lang="en-IE" sz="1600" dirty="0"/>
                    </a:p>
                  </a:txBody>
                  <a:tcPr/>
                </a:tc>
              </a:tr>
              <a:tr h="550759"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Student ID:</a:t>
                      </a:r>
                      <a:r>
                        <a:rPr lang="en-IE" sz="1600" baseline="0" dirty="0" smtClean="0"/>
                        <a:t> 1</a:t>
                      </a:r>
                    </a:p>
                    <a:p>
                      <a:pPr algn="ctr"/>
                      <a:r>
                        <a:rPr lang="en-IE" sz="1600" baseline="0" dirty="0" smtClean="0"/>
                        <a:t>Name: Li</a:t>
                      </a:r>
                    </a:p>
                    <a:p>
                      <a:pPr algn="ctr"/>
                      <a:r>
                        <a:rPr lang="en-IE" sz="1600" baseline="0" dirty="0" smtClean="0"/>
                        <a:t>…..</a:t>
                      </a:r>
                      <a:endParaRPr lang="en-IE" sz="1600" dirty="0"/>
                    </a:p>
                  </a:txBody>
                  <a:tcPr/>
                </a:tc>
              </a:tr>
              <a:tr h="550759">
                <a:tc>
                  <a:txBody>
                    <a:bodyPr/>
                    <a:lstStyle/>
                    <a:p>
                      <a:pPr algn="ctr"/>
                      <a:r>
                        <a:rPr lang="en-IE" sz="1600" dirty="0" smtClean="0"/>
                        <a:t>Student ID:</a:t>
                      </a:r>
                      <a:r>
                        <a:rPr lang="en-IE" sz="1600" baseline="0" dirty="0" smtClean="0"/>
                        <a:t> 33</a:t>
                      </a:r>
                    </a:p>
                    <a:p>
                      <a:pPr algn="ctr"/>
                      <a:r>
                        <a:rPr lang="en-IE" sz="1600" baseline="0" dirty="0" smtClean="0"/>
                        <a:t>Name: Paul</a:t>
                      </a:r>
                    </a:p>
                    <a:p>
                      <a:pPr algn="ctr"/>
                      <a:r>
                        <a:rPr lang="en-IE" sz="1600" baseline="0" dirty="0" smtClean="0"/>
                        <a:t>…..</a:t>
                      </a:r>
                      <a:endParaRPr lang="en-IE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V="1">
            <a:off x="4283968" y="2708920"/>
            <a:ext cx="1440160" cy="936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283968" y="3176972"/>
            <a:ext cx="1440160" cy="2520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283968" y="4005064"/>
            <a:ext cx="1440160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283968" y="2852936"/>
            <a:ext cx="1440160" cy="22322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4283968" y="4293096"/>
            <a:ext cx="1440160" cy="15121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606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Indexes are small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507288" cy="4876800"/>
          </a:xfrm>
        </p:spPr>
        <p:txBody>
          <a:bodyPr/>
          <a:lstStyle/>
          <a:p>
            <a:r>
              <a:rPr lang="en-IE" sz="2400" dirty="0" smtClean="0"/>
              <a:t>Suppose to have </a:t>
            </a:r>
            <a:r>
              <a:rPr lang="en-IE" sz="2400" dirty="0" smtClean="0"/>
              <a:t>a file containing the following </a:t>
            </a:r>
            <a:r>
              <a:rPr lang="en-IE" sz="2400" dirty="0" smtClean="0"/>
              <a:t>structure:</a:t>
            </a:r>
          </a:p>
          <a:p>
            <a:pPr marL="360000" indent="0">
              <a:buNone/>
            </a:pP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st_customer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360000" indent="0"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	char name[20];</a:t>
            </a:r>
          </a:p>
          <a:p>
            <a:pPr marL="360000" indent="0"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	char surname[20];</a:t>
            </a:r>
          </a:p>
          <a:p>
            <a:pPr marL="360000" indent="0"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address[80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60000" indent="0"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c_id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;  //unique key </a:t>
            </a:r>
          </a:p>
          <a:p>
            <a:pPr marL="360000" indent="0"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 age; </a:t>
            </a:r>
          </a:p>
          <a:p>
            <a:pPr marL="360000" indent="0"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	char gender; }; </a:t>
            </a:r>
          </a:p>
          <a:p>
            <a:pPr marL="360000" indent="0">
              <a:buNone/>
            </a:pP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st_customer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type_customer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IE" sz="2400" dirty="0" smtClean="0"/>
          </a:p>
          <a:p>
            <a:pPr marL="0" indent="0">
              <a:buNone/>
            </a:pPr>
            <a:r>
              <a:rPr lang="en-IE" sz="2400" dirty="0" smtClean="0"/>
              <a:t>One </a:t>
            </a:r>
            <a:r>
              <a:rPr lang="en-IE" sz="2400" dirty="0" err="1" smtClean="0"/>
              <a:t>struct</a:t>
            </a:r>
            <a:r>
              <a:rPr lang="en-IE" sz="2400" dirty="0" smtClean="0"/>
              <a:t> is 129 bytes, but the integer key is only 4 bytes.</a:t>
            </a:r>
          </a:p>
          <a:p>
            <a:r>
              <a:rPr lang="en-IE" sz="2400" dirty="0" smtClean="0"/>
              <a:t>Suppose to have 10000 students in the archive. The file is 1 290 000 = 1.3 MB, the list of keys is only 40 000 = 40Kb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73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to use indirection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file on disks is left unsorted. </a:t>
            </a:r>
            <a:r>
              <a:rPr lang="en-IE" dirty="0" smtClean="0"/>
              <a:t>We call the </a:t>
            </a:r>
            <a:r>
              <a:rPr lang="en-IE" dirty="0" smtClean="0"/>
              <a:t>big file of records </a:t>
            </a:r>
            <a:r>
              <a:rPr lang="en-IE" i="1" dirty="0" err="1" smtClean="0"/>
              <a:t>datafile</a:t>
            </a:r>
            <a:r>
              <a:rPr lang="en-IE" dirty="0" smtClean="0"/>
              <a:t>. </a:t>
            </a:r>
            <a:r>
              <a:rPr lang="en-IE" dirty="0" smtClean="0"/>
              <a:t>Appending </a:t>
            </a:r>
            <a:r>
              <a:rPr lang="en-IE" dirty="0" smtClean="0"/>
              <a:t>or removing data is </a:t>
            </a:r>
            <a:r>
              <a:rPr lang="en-IE" dirty="0" smtClean="0"/>
              <a:t>fast</a:t>
            </a:r>
            <a:r>
              <a:rPr lang="en-IE" dirty="0"/>
              <a:t> </a:t>
            </a:r>
            <a:r>
              <a:rPr lang="en-IE" dirty="0" smtClean="0"/>
              <a:t>since the </a:t>
            </a:r>
            <a:r>
              <a:rPr lang="en-IE" i="1" dirty="0" err="1" smtClean="0"/>
              <a:t>datafile</a:t>
            </a:r>
            <a:r>
              <a:rPr lang="en-IE" dirty="0" smtClean="0"/>
              <a:t> is unsorted.</a:t>
            </a:r>
            <a:endParaRPr lang="en-IE" dirty="0" smtClean="0"/>
          </a:p>
          <a:p>
            <a:r>
              <a:rPr lang="en-IE" dirty="0" smtClean="0"/>
              <a:t>An index is kept in memory containing all the keys of the records saved into the </a:t>
            </a:r>
            <a:r>
              <a:rPr lang="en-IE" i="1" dirty="0" err="1" smtClean="0"/>
              <a:t>datafile</a:t>
            </a:r>
            <a:r>
              <a:rPr lang="en-IE" dirty="0" smtClean="0"/>
              <a:t> and the position of each record in the </a:t>
            </a:r>
            <a:r>
              <a:rPr lang="en-IE" i="1" dirty="0" err="1" smtClean="0"/>
              <a:t>datafile</a:t>
            </a:r>
            <a:r>
              <a:rPr lang="en-IE" dirty="0" smtClean="0"/>
              <a:t>.</a:t>
            </a:r>
          </a:p>
          <a:p>
            <a:r>
              <a:rPr lang="en-IE" dirty="0" smtClean="0"/>
              <a:t>The index is </a:t>
            </a:r>
            <a:r>
              <a:rPr lang="en-IE" dirty="0" smtClean="0"/>
              <a:t>usually sorted by the value of the record key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00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to use the index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76800"/>
          </a:xfrm>
        </p:spPr>
        <p:txBody>
          <a:bodyPr/>
          <a:lstStyle/>
          <a:p>
            <a:r>
              <a:rPr lang="en-IE" sz="2300" dirty="0" smtClean="0"/>
              <a:t>Searching for a record in the file</a:t>
            </a:r>
          </a:p>
          <a:p>
            <a:pPr lvl="1"/>
            <a:r>
              <a:rPr lang="en-IE" sz="1900" dirty="0" smtClean="0"/>
              <a:t>Scan the index in memory – very fast!</a:t>
            </a:r>
          </a:p>
          <a:p>
            <a:pPr lvl="1"/>
            <a:r>
              <a:rPr lang="en-IE" sz="1900" dirty="0" smtClean="0"/>
              <a:t>Get the position of the record on disk using the index entry</a:t>
            </a:r>
          </a:p>
          <a:p>
            <a:pPr lvl="1"/>
            <a:r>
              <a:rPr lang="en-IE" sz="1900" dirty="0" smtClean="0"/>
              <a:t>Open the </a:t>
            </a:r>
            <a:r>
              <a:rPr lang="en-IE" sz="1900" dirty="0" err="1" smtClean="0"/>
              <a:t>datafile</a:t>
            </a:r>
            <a:endParaRPr lang="en-IE" sz="1900" dirty="0" smtClean="0"/>
          </a:p>
          <a:p>
            <a:pPr lvl="1"/>
            <a:r>
              <a:rPr lang="en-IE" sz="1900" dirty="0" err="1"/>
              <a:t>f</a:t>
            </a:r>
            <a:r>
              <a:rPr lang="en-IE" sz="1900" dirty="0" err="1" smtClean="0"/>
              <a:t>seek</a:t>
            </a:r>
            <a:r>
              <a:rPr lang="en-IE" sz="1900" dirty="0" smtClean="0"/>
              <a:t>() </a:t>
            </a:r>
            <a:r>
              <a:rPr lang="en-IE" sz="1900" dirty="0" smtClean="0"/>
              <a:t>to the </a:t>
            </a:r>
            <a:r>
              <a:rPr lang="en-IE" sz="1900" dirty="0" err="1" smtClean="0"/>
              <a:t>righ</a:t>
            </a:r>
            <a:r>
              <a:rPr lang="en-IE" sz="1900" dirty="0" smtClean="0"/>
              <a:t> position</a:t>
            </a:r>
          </a:p>
          <a:p>
            <a:pPr lvl="1"/>
            <a:r>
              <a:rPr lang="en-IE" sz="1900" dirty="0" smtClean="0"/>
              <a:t>Read the record</a:t>
            </a:r>
          </a:p>
          <a:p>
            <a:r>
              <a:rPr lang="en-IE" sz="2300" dirty="0" smtClean="0"/>
              <a:t>When a record is added or removed, the index needs to be updated as well – both on the disk and in </a:t>
            </a:r>
            <a:r>
              <a:rPr lang="en-IE" sz="2300" dirty="0" smtClean="0"/>
              <a:t>memory.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31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to organize an index /1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IE" sz="2000" b="1" u="sng" dirty="0" smtClean="0"/>
              <a:t>Keep the index in memory only</a:t>
            </a:r>
          </a:p>
          <a:p>
            <a:pPr marL="514350" indent="-514350">
              <a:buAutoNum type="arabicPeriod"/>
            </a:pPr>
            <a:r>
              <a:rPr lang="en-IE" sz="2000" dirty="0" smtClean="0"/>
              <a:t>The program needs to re-create the index reading from the </a:t>
            </a:r>
            <a:r>
              <a:rPr lang="en-IE" sz="2000" i="1" dirty="0" err="1" smtClean="0"/>
              <a:t>datafile</a:t>
            </a:r>
            <a:r>
              <a:rPr lang="en-IE" sz="2000" dirty="0" smtClean="0"/>
              <a:t> of records each time the application is started</a:t>
            </a:r>
          </a:p>
          <a:p>
            <a:pPr marL="514350" indent="-514350">
              <a:buAutoNum type="arabicPeriod"/>
            </a:pPr>
            <a:r>
              <a:rPr lang="en-IE" sz="2000" dirty="0" smtClean="0"/>
              <a:t>Index has to be sorted if needed</a:t>
            </a:r>
          </a:p>
          <a:p>
            <a:pPr marL="514350" indent="-514350">
              <a:buAutoNum type="arabicPeriod"/>
            </a:pPr>
            <a:r>
              <a:rPr lang="en-IE" sz="2000" dirty="0" smtClean="0"/>
              <a:t>Search are done using the index</a:t>
            </a:r>
          </a:p>
          <a:p>
            <a:pPr marL="514350" indent="-514350">
              <a:buAutoNum type="arabicPeriod"/>
            </a:pPr>
            <a:r>
              <a:rPr lang="en-IE" sz="2000" dirty="0" smtClean="0"/>
              <a:t>Append: modify the </a:t>
            </a:r>
            <a:r>
              <a:rPr lang="en-IE" sz="2000" i="1" dirty="0" err="1" smtClean="0"/>
              <a:t>datafile</a:t>
            </a:r>
            <a:r>
              <a:rPr lang="en-IE" sz="2000" dirty="0" smtClean="0"/>
              <a:t>, then add an entry to the index</a:t>
            </a:r>
          </a:p>
          <a:p>
            <a:pPr marL="514350" indent="-514350">
              <a:buAutoNum type="arabicPeriod"/>
            </a:pPr>
            <a:r>
              <a:rPr lang="en-IE" sz="2000" dirty="0" smtClean="0"/>
              <a:t>Remove: modify the </a:t>
            </a:r>
            <a:r>
              <a:rPr lang="en-IE" sz="2000" i="1" dirty="0" err="1"/>
              <a:t>datafile</a:t>
            </a:r>
            <a:r>
              <a:rPr lang="en-IE" sz="2000" dirty="0" smtClean="0"/>
              <a:t>, then remove </a:t>
            </a:r>
            <a:r>
              <a:rPr lang="en-IE" sz="2000" dirty="0" err="1" smtClean="0"/>
              <a:t>theentry</a:t>
            </a:r>
            <a:r>
              <a:rPr lang="en-IE" sz="2000" dirty="0" smtClean="0"/>
              <a:t> from the index</a:t>
            </a:r>
          </a:p>
          <a:p>
            <a:pPr marL="514350" indent="-514350">
              <a:buAutoNum type="arabicPeriod"/>
            </a:pPr>
            <a:r>
              <a:rPr lang="en-IE" sz="2000" dirty="0" smtClean="0"/>
              <a:t>Update a non-key field: update the </a:t>
            </a:r>
            <a:r>
              <a:rPr lang="en-IE" sz="2000" i="1" dirty="0" err="1"/>
              <a:t>datafile</a:t>
            </a:r>
            <a:r>
              <a:rPr lang="en-IE" sz="2000" dirty="0" smtClean="0"/>
              <a:t>, index is unchanged</a:t>
            </a:r>
          </a:p>
          <a:p>
            <a:pPr marL="514350" indent="-514350">
              <a:buAutoNum type="arabicPeriod"/>
            </a:pPr>
            <a:r>
              <a:rPr lang="en-IE" sz="2000" dirty="0" smtClean="0"/>
              <a:t>Update a key filed: update the </a:t>
            </a:r>
            <a:r>
              <a:rPr lang="en-IE" sz="2000" i="1" dirty="0" err="1"/>
              <a:t>datafile</a:t>
            </a:r>
            <a:r>
              <a:rPr lang="en-IE" sz="2000" dirty="0" smtClean="0"/>
              <a:t>, then </a:t>
            </a:r>
            <a:r>
              <a:rPr lang="en-IE" sz="2000" dirty="0" err="1" smtClean="0"/>
              <a:t>modfy</a:t>
            </a:r>
            <a:r>
              <a:rPr lang="en-IE" sz="2000" dirty="0" smtClean="0"/>
              <a:t> the index entry</a:t>
            </a:r>
            <a:endParaRPr lang="en-I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996919"/>
            <a:ext cx="1950720" cy="176497"/>
          </a:xfrm>
        </p:spPr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8</a:t>
            </a:fld>
            <a:endParaRPr lang="en-IE"/>
          </a:p>
        </p:txBody>
      </p:sp>
      <p:sp>
        <p:nvSpPr>
          <p:cNvPr id="6" name="Flowchart: Magnetic Disk 5"/>
          <p:cNvSpPr/>
          <p:nvPr/>
        </p:nvSpPr>
        <p:spPr bwMode="auto">
          <a:xfrm>
            <a:off x="6444208" y="4797152"/>
            <a:ext cx="2304256" cy="144016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Datafile</a:t>
            </a:r>
            <a:endParaRPr kumimoji="0" lang="en-IE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(records)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572001" y="5508612"/>
            <a:ext cx="1728191" cy="86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78436"/>
              </p:ext>
            </p:extLst>
          </p:nvPr>
        </p:nvGraphicFramePr>
        <p:xfrm>
          <a:off x="1763688" y="4552528"/>
          <a:ext cx="252028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140"/>
                <a:gridCol w="1260140"/>
              </a:tblGrid>
              <a:tr h="279350">
                <a:tc gridSpan="2">
                  <a:txBody>
                    <a:bodyPr/>
                    <a:lstStyle/>
                    <a:p>
                      <a:r>
                        <a:rPr lang="en-IE" dirty="0" smtClean="0"/>
                        <a:t>INDEX in memory</a:t>
                      </a:r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279350">
                <a:tc>
                  <a:txBody>
                    <a:bodyPr/>
                    <a:lstStyle/>
                    <a:p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34</a:t>
                      </a:r>
                      <a:endParaRPr lang="en-IE" dirty="0"/>
                    </a:p>
                  </a:txBody>
                  <a:tcPr/>
                </a:tc>
              </a:tr>
              <a:tr h="279350">
                <a:tc>
                  <a:txBody>
                    <a:bodyPr/>
                    <a:lstStyle/>
                    <a:p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</a:tr>
              <a:tr h="27935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</a:tr>
              <a:tr h="279350">
                <a:tc>
                  <a:txBody>
                    <a:bodyPr/>
                    <a:lstStyle/>
                    <a:p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2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organize an index /1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Keep index in memory only</a:t>
            </a:r>
          </a:p>
          <a:p>
            <a:r>
              <a:rPr lang="en-IE" dirty="0" smtClean="0"/>
              <a:t>The main problem is that, every time the application is started, a huge file has to be read</a:t>
            </a:r>
          </a:p>
          <a:p>
            <a:r>
              <a:rPr lang="en-IE" dirty="0" smtClean="0"/>
              <a:t>Alternative: keep the index on the dish by creating an index file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079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DRC 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FF009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0082"/>
        </a:accent6>
        <a:hlink>
          <a:srgbClr val="A6A6A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00"/>
        </a:accent6>
        <a:hlink>
          <a:srgbClr val="FF0090"/>
        </a:hlink>
        <a:folHlink>
          <a:srgbClr val="A6A6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DRC Document" ma:contentTypeID="0x01010067DD71A3E2A05543A829DA82727911F90077C82967715ED94B96AD0B60EC67406A" ma:contentTypeVersion="25" ma:contentTypeDescription="This is the default template for NDRC document." ma:contentTypeScope="" ma:versionID="975fd59ca4815150fd9994aab2aebd8d">
  <xsd:schema xmlns:xsd="http://www.w3.org/2001/XMLSchema" xmlns:p="http://schemas.microsoft.com/office/2006/metadata/properties" targetNamespace="http://schemas.microsoft.com/office/2006/metadata/properties" ma:root="true" ma:fieldsID="ddd02c06f875442d2d8e0c0357ce41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FA0D13-7183-4503-AA10-815D0BE334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621B16E-042D-454A-BA04-BEC5DDB2B281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59CE32C-DA76-40C8-A133-90BBA7D755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NDRC Template</Template>
  <TotalTime>78614</TotalTime>
  <Words>1429</Words>
  <Application>Microsoft Office PowerPoint</Application>
  <PresentationFormat>On-screen Show (4:3)</PresentationFormat>
  <Paragraphs>269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NDRC Template</vt:lpstr>
      <vt:lpstr>Programming with Persistent Data Lecture 5: Indirection </vt:lpstr>
      <vt:lpstr>Working directly with a file</vt:lpstr>
      <vt:lpstr>Working with indirection</vt:lpstr>
      <vt:lpstr>What is an index?</vt:lpstr>
      <vt:lpstr>Indexes are small</vt:lpstr>
      <vt:lpstr>How to use indirection</vt:lpstr>
      <vt:lpstr>How to use the index</vt:lpstr>
      <vt:lpstr>How to organize an index /1</vt:lpstr>
      <vt:lpstr>How to organize an index /1</vt:lpstr>
      <vt:lpstr>How to organize an index /2</vt:lpstr>
      <vt:lpstr>How to organize an index /2</vt:lpstr>
      <vt:lpstr>Basic Operation using an indexfile</vt:lpstr>
      <vt:lpstr>Creating the index file (memory only)</vt:lpstr>
      <vt:lpstr>Creating an index in memory (C code)</vt:lpstr>
      <vt:lpstr>PowerPoint Presentation</vt:lpstr>
      <vt:lpstr>Creating the index file (memory only)</vt:lpstr>
      <vt:lpstr>PowerPoint Presentation</vt:lpstr>
      <vt:lpstr>Creating (loading) an index when the indexfile is available on disk</vt:lpstr>
      <vt:lpstr>Sorting the index</vt:lpstr>
      <vt:lpstr>How to add new entry to the index</vt:lpstr>
      <vt:lpstr>Resize an array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Haystack</dc:title>
  <dc:creator>kquinn</dc:creator>
  <cp:lastModifiedBy>Pierpaolo Dondio</cp:lastModifiedBy>
  <cp:revision>552</cp:revision>
  <cp:lastPrinted>1601-01-01T00:00:00Z</cp:lastPrinted>
  <dcterms:created xsi:type="dcterms:W3CDTF">2010-08-13T08:18:53Z</dcterms:created>
  <dcterms:modified xsi:type="dcterms:W3CDTF">2013-03-19T10:29:55Z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