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2"/>
  </p:notesMasterIdLst>
  <p:sldIdLst>
    <p:sldId id="257" r:id="rId3"/>
    <p:sldId id="305" r:id="rId4"/>
    <p:sldId id="261" r:id="rId5"/>
    <p:sldId id="258" r:id="rId6"/>
    <p:sldId id="262" r:id="rId7"/>
    <p:sldId id="267" r:id="rId8"/>
    <p:sldId id="268" r:id="rId9"/>
    <p:sldId id="270" r:id="rId10"/>
    <p:sldId id="271" r:id="rId11"/>
    <p:sldId id="272" r:id="rId12"/>
    <p:sldId id="273" r:id="rId13"/>
    <p:sldId id="274" r:id="rId14"/>
    <p:sldId id="276" r:id="rId15"/>
    <p:sldId id="277" r:id="rId16"/>
    <p:sldId id="278" r:id="rId17"/>
    <p:sldId id="279" r:id="rId18"/>
    <p:sldId id="280" r:id="rId19"/>
    <p:sldId id="281" r:id="rId20"/>
    <p:sldId id="282" r:id="rId21"/>
    <p:sldId id="283" r:id="rId22"/>
    <p:sldId id="285" r:id="rId23"/>
    <p:sldId id="286" r:id="rId24"/>
    <p:sldId id="287" r:id="rId25"/>
    <p:sldId id="288" r:id="rId26"/>
    <p:sldId id="289"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77" d="100"/>
          <a:sy n="77" d="100"/>
        </p:scale>
        <p:origin x="-1170"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8374449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65E857D4-AD9F-4568-8520-1F3F88F598C3}" type="slidenum">
              <a:rPr lang="en-AU" altLang="en-US" sz="1200">
                <a:solidFill>
                  <a:schemeClr val="tx1"/>
                </a:solidFill>
              </a:rPr>
              <a:pPr eaLnBrk="1" hangingPunct="1"/>
              <a:t>6</a:t>
            </a:fld>
            <a:endParaRPr lang="en-AU" altLang="en-US" sz="120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D8501E6A-6261-4887-8071-F98B03031835}" type="slidenum">
              <a:rPr lang="en-GB" altLang="en-US" sz="1200">
                <a:solidFill>
                  <a:schemeClr val="tx1"/>
                </a:solidFill>
                <a:latin typeface="Times New Roman" pitchFamily="18" charset="0"/>
              </a:rPr>
              <a:pPr eaLnBrk="1" hangingPunct="1"/>
              <a:t>15</a:t>
            </a:fld>
            <a:endParaRPr lang="en-GB" altLang="en-US" sz="1200">
              <a:solidFill>
                <a:schemeClr val="tx1"/>
              </a:solidFill>
              <a:latin typeface="Times New Roman" pitchFamily="18" charset="0"/>
            </a:endParaRPr>
          </a:p>
        </p:txBody>
      </p:sp>
      <p:sp>
        <p:nvSpPr>
          <p:cNvPr id="119811"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19812"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756A317D-27C7-4F7F-8628-FF5AE0EADADC}" type="slidenum">
              <a:rPr lang="en-GB" altLang="en-US" sz="1200">
                <a:solidFill>
                  <a:schemeClr val="tx1"/>
                </a:solidFill>
                <a:latin typeface="Times New Roman" pitchFamily="18" charset="0"/>
              </a:rPr>
              <a:pPr eaLnBrk="1" hangingPunct="1"/>
              <a:t>16</a:t>
            </a:fld>
            <a:endParaRPr lang="en-GB" altLang="en-US" sz="1200">
              <a:solidFill>
                <a:schemeClr val="tx1"/>
              </a:solidFill>
              <a:latin typeface="Times New Roman" pitchFamily="18" charset="0"/>
            </a:endParaRPr>
          </a:p>
        </p:txBody>
      </p:sp>
      <p:sp>
        <p:nvSpPr>
          <p:cNvPr id="120835"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20836"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E15F0978-C1B0-4DCD-A9D5-DB3963F5A4BC}" type="slidenum">
              <a:rPr lang="en-GB" altLang="en-US" sz="1200">
                <a:solidFill>
                  <a:schemeClr val="tx1"/>
                </a:solidFill>
                <a:latin typeface="Times New Roman" pitchFamily="18" charset="0"/>
              </a:rPr>
              <a:pPr eaLnBrk="1" hangingPunct="1"/>
              <a:t>17</a:t>
            </a:fld>
            <a:endParaRPr lang="en-GB" altLang="en-US" sz="1200">
              <a:solidFill>
                <a:schemeClr val="tx1"/>
              </a:solidFill>
              <a:latin typeface="Times New Roman" pitchFamily="18" charset="0"/>
            </a:endParaRPr>
          </a:p>
        </p:txBody>
      </p:sp>
      <p:sp>
        <p:nvSpPr>
          <p:cNvPr id="121859"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21860"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D675F7AC-DD0A-4481-85C0-A49C2C2B303B}" type="slidenum">
              <a:rPr lang="en-AU" altLang="en-US" sz="1200">
                <a:solidFill>
                  <a:schemeClr val="tx1"/>
                </a:solidFill>
                <a:latin typeface="Times New Roman" pitchFamily="18" charset="0"/>
              </a:rPr>
              <a:pPr eaLnBrk="1" hangingPunct="1"/>
              <a:t>27</a:t>
            </a:fld>
            <a:endParaRPr lang="en-AU" altLang="en-US" sz="1200">
              <a:solidFill>
                <a:schemeClr val="tx1"/>
              </a:solidFill>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The NIST Computer Security Handbook [NIST95] defines the term </a:t>
            </a:r>
            <a:r>
              <a:rPr lang="en-US" altLang="en-US" i="1" smtClean="0">
                <a:latin typeface="Arial" charset="0"/>
                <a:ea typeface="ＭＳ Ｐゴシック" pitchFamily="34" charset="-128"/>
                <a:cs typeface="Arial" charset="0"/>
              </a:rPr>
              <a:t>computer security </a:t>
            </a:r>
            <a:r>
              <a:rPr lang="en-US" altLang="en-US" smtClean="0">
                <a:latin typeface="Arial" charset="0"/>
                <a:ea typeface="ＭＳ Ｐゴシック" pitchFamily="34" charset="-128"/>
                <a:cs typeface="Arial" charset="0"/>
              </a:rPr>
              <a:t>as shown on this slide. This definition introduces three key objectives that are at the heart of computer security as we see on the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latin typeface="Arial" charset="0"/>
                <a:ea typeface="ＭＳ Ｐゴシック" pitchFamily="34" charset="-128"/>
                <a:cs typeface="Arial" charset="0"/>
              </a:rPr>
              <a:t>These three concepts form what is often referred to as the </a:t>
            </a:r>
            <a:r>
              <a:rPr lang="en-US" altLang="en-US" b="1" smtClean="0">
                <a:latin typeface="Arial" charset="0"/>
                <a:ea typeface="ＭＳ Ｐゴシック" pitchFamily="34" charset="-128"/>
                <a:cs typeface="Arial" charset="0"/>
              </a:rPr>
              <a:t>CIA triad</a:t>
            </a:r>
            <a:r>
              <a:rPr lang="en-US" altLang="en-US" smtClean="0">
                <a:latin typeface="Arial" charset="0"/>
                <a:ea typeface="ＭＳ Ｐゴシック" pitchFamily="34" charset="-128"/>
                <a:cs typeface="Arial"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Confidentiality</a:t>
            </a:r>
            <a:r>
              <a:rPr lang="en-US" altLang="en-US" smtClean="0">
                <a:latin typeface="Arial" charset="0"/>
                <a:ea typeface="ＭＳ Ｐゴシック" pitchFamily="34" charset="-128"/>
                <a:cs typeface="Arial" charset="0"/>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Integrity</a:t>
            </a:r>
            <a:r>
              <a:rPr lang="en-US" altLang="en-US" smtClean="0">
                <a:latin typeface="Arial" charset="0"/>
                <a:ea typeface="ＭＳ Ｐゴシック" pitchFamily="34" charset="-128"/>
                <a:cs typeface="Arial" charset="0"/>
              </a:rPr>
              <a:t> (covers both data and system integrity)</a:t>
            </a:r>
            <a:r>
              <a:rPr lang="en-US" altLang="en-US" b="1" smtClean="0">
                <a:latin typeface="Arial" charset="0"/>
                <a:ea typeface="ＭＳ Ｐゴシック" pitchFamily="34" charset="-128"/>
                <a:cs typeface="Arial" charset="0"/>
              </a:rPr>
              <a:t>:</a:t>
            </a:r>
            <a:r>
              <a:rPr lang="en-US" altLang="en-US" smtClean="0">
                <a:latin typeface="Arial" charset="0"/>
                <a:ea typeface="ＭＳ Ｐゴシック" pitchFamily="34" charset="-128"/>
                <a:cs typeface="Arial" charset="0"/>
              </a:rPr>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Availability:</a:t>
            </a:r>
            <a:r>
              <a:rPr lang="en-US" altLang="en-US" smtClean="0">
                <a:latin typeface="Arial" charset="0"/>
                <a:ea typeface="ＭＳ Ｐゴシック" pitchFamily="34" charset="-128"/>
                <a:cs typeface="Arial" charset="0"/>
              </a:rPr>
              <a:t> Ensuring timely and reliable access to and use of information. A loss of availability is the disruption of access to or use of information or an information system.</a:t>
            </a:r>
          </a:p>
          <a:p>
            <a:pPr eaLnBrk="1" hangingPunct="1">
              <a:lnSpc>
                <a:spcPct val="90000"/>
              </a:lnSpc>
            </a:pPr>
            <a:r>
              <a:rPr lang="en-US" altLang="en-US" smtClean="0">
                <a:latin typeface="Arial" charset="0"/>
                <a:ea typeface="ＭＳ Ｐゴシック" pitchFamily="34" charset="-128"/>
                <a:cs typeface="Arial" charset="0"/>
              </a:rPr>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Authenticity:</a:t>
            </a:r>
            <a:r>
              <a:rPr lang="en-US" altLang="en-US" smtClean="0">
                <a:latin typeface="Arial" charset="0"/>
                <a:ea typeface="ＭＳ Ｐゴシック" pitchFamily="34" charset="-128"/>
                <a:cs typeface="Arial" charset="0"/>
              </a:rPr>
              <a:t> The property of being genuine and being able to be verified and trusted; confidence in the validity of a transmission, a message, or message originator.</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Accountability:</a:t>
            </a:r>
            <a:r>
              <a:rPr lang="en-US" altLang="en-US" smtClean="0">
                <a:latin typeface="Arial" charset="0"/>
                <a:ea typeface="ＭＳ Ｐゴシック" pitchFamily="34" charset="-128"/>
                <a:cs typeface="Arial" charset="0"/>
              </a:rPr>
              <a:t> The security goal that generates the requirement for actions of an entity to be traced uniquely to that entity.</a:t>
            </a:r>
          </a:p>
          <a:p>
            <a:pPr eaLnBrk="1" hangingPunct="1">
              <a:lnSpc>
                <a:spcPct val="90000"/>
              </a:lnSpc>
            </a:pPr>
            <a:endParaRPr lang="en-US" altLang="en-US" smtClean="0">
              <a:latin typeface="Arial" charset="0"/>
              <a:ea typeface="ＭＳ Ｐゴシック" pitchFamily="34" charset="-128"/>
              <a:cs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B94CE1CF-F3C8-4F5D-8CE1-A263EE827DCA}" type="slidenum">
              <a:rPr lang="en-AU" altLang="en-US" sz="1200">
                <a:solidFill>
                  <a:schemeClr val="tx1"/>
                </a:solidFill>
                <a:latin typeface="Times New Roman" pitchFamily="18" charset="0"/>
              </a:rPr>
              <a:pPr eaLnBrk="1" hangingPunct="1"/>
              <a:t>28</a:t>
            </a:fld>
            <a:endParaRPr lang="en-AU" altLang="en-US" sz="1200">
              <a:solidFill>
                <a:schemeClr val="tx1"/>
              </a:solidFill>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smtClean="0">
                <a:latin typeface="Arial" charset="0"/>
                <a:ea typeface="ＭＳ Ｐゴシック" pitchFamily="34" charset="-128"/>
                <a:cs typeface="Arial" charset="0"/>
              </a:rPr>
              <a:t>We can define three levels of impact on organizations or individuals should there be a breach of security (i.e., a loss of confidentiality, integrity, or availability). These levels are defined in FIPS PUB 199:</a:t>
            </a:r>
          </a:p>
          <a:p>
            <a:pPr eaLnBrk="1" hangingPunct="1"/>
            <a:r>
              <a:rPr lang="en-US" altLang="en-US" sz="1100" smtClean="0">
                <a:latin typeface="Arial" charset="0"/>
                <a:ea typeface="ＭＳ Ｐゴシック" pitchFamily="34" charset="-128"/>
                <a:cs typeface="Arial" charset="0"/>
              </a:rPr>
              <a:t>• </a:t>
            </a:r>
            <a:r>
              <a:rPr lang="en-US" altLang="en-US" sz="1100" b="1" smtClean="0">
                <a:latin typeface="Arial" charset="0"/>
                <a:ea typeface="ＭＳ Ｐゴシック" pitchFamily="34" charset="-128"/>
                <a:cs typeface="Arial" charset="0"/>
              </a:rPr>
              <a:t>Low: </a:t>
            </a:r>
            <a:r>
              <a:rPr lang="en-US" altLang="en-US" sz="1100" smtClean="0">
                <a:latin typeface="Arial" charset="0"/>
                <a:ea typeface="ＭＳ Ｐゴシック" pitchFamily="34" charset="-128"/>
                <a:cs typeface="Arial"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r>
              <a:rPr lang="en-US" altLang="en-US" sz="1100" smtClean="0">
                <a:latin typeface="Arial" charset="0"/>
                <a:ea typeface="ＭＳ Ｐゴシック" pitchFamily="34" charset="-128"/>
                <a:cs typeface="Arial" charset="0"/>
              </a:rPr>
              <a:t>• </a:t>
            </a:r>
            <a:r>
              <a:rPr lang="en-US" altLang="en-US" sz="1100" b="1" smtClean="0">
                <a:latin typeface="Arial" charset="0"/>
                <a:ea typeface="ＭＳ Ｐゴシック" pitchFamily="34" charset="-128"/>
                <a:cs typeface="Arial" charset="0"/>
              </a:rPr>
              <a:t>Moderate: </a:t>
            </a:r>
            <a:r>
              <a:rPr lang="en-US" altLang="en-US" sz="1100" smtClean="0">
                <a:latin typeface="Arial" charset="0"/>
                <a:ea typeface="ＭＳ Ｐゴシック" pitchFamily="34" charset="-128"/>
                <a:cs typeface="Arial"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r>
              <a:rPr lang="en-US" altLang="en-US" sz="1100" smtClean="0">
                <a:latin typeface="Arial" charset="0"/>
                <a:ea typeface="ＭＳ Ｐゴシック" pitchFamily="34" charset="-128"/>
                <a:cs typeface="Arial" charset="0"/>
              </a:rPr>
              <a:t>• </a:t>
            </a:r>
            <a:r>
              <a:rPr lang="en-US" altLang="en-US" sz="1100" b="1" smtClean="0">
                <a:latin typeface="Arial" charset="0"/>
                <a:ea typeface="ＭＳ Ｐゴシック" pitchFamily="34" charset="-128"/>
                <a:cs typeface="Arial" charset="0"/>
              </a:rPr>
              <a:t>High: </a:t>
            </a:r>
            <a:r>
              <a:rPr lang="en-US" altLang="en-US" sz="1100" smtClean="0">
                <a:latin typeface="Arial" charset="0"/>
                <a:ea typeface="ＭＳ Ｐゴシック" pitchFamily="34" charset="-128"/>
                <a:cs typeface="Arial"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154D1CC0-305A-4284-A9BE-54B8F80271E0}" type="slidenum">
              <a:rPr lang="en-AU" altLang="en-US" sz="1200">
                <a:solidFill>
                  <a:schemeClr val="tx1"/>
                </a:solidFill>
                <a:latin typeface="Times New Roman" pitchFamily="18" charset="0"/>
              </a:rPr>
              <a:pPr eaLnBrk="1" hangingPunct="1"/>
              <a:t>29</a:t>
            </a:fld>
            <a:endParaRPr lang="en-AU" altLang="en-US" sz="1200">
              <a:solidFill>
                <a:schemeClr val="tx1"/>
              </a:solidFill>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90C96A72-E0E1-463D-8B15-8407B42243DC}" type="slidenum">
              <a:rPr lang="en-AU" altLang="en-US" sz="1200">
                <a:solidFill>
                  <a:schemeClr val="tx1"/>
                </a:solidFill>
                <a:latin typeface="Times New Roman" pitchFamily="18" charset="0"/>
              </a:rPr>
              <a:pPr eaLnBrk="1" hangingPunct="1"/>
              <a:t>30</a:t>
            </a:fld>
            <a:endParaRPr lang="en-AU" altLang="en-US" sz="1200">
              <a:solidFill>
                <a:schemeClr val="tx1"/>
              </a:solidFill>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A useful means of classifying security attacks, used both in X.800 and RFC 2828, is in terms of </a:t>
            </a:r>
            <a:r>
              <a:rPr lang="en-US" altLang="en-US" i="1" smtClean="0">
                <a:latin typeface="Arial" charset="0"/>
                <a:ea typeface="ＭＳ Ｐゴシック" pitchFamily="34" charset="-128"/>
                <a:cs typeface="Arial" charset="0"/>
              </a:rPr>
              <a:t>passive attacks </a:t>
            </a:r>
            <a:r>
              <a:rPr lang="en-US" altLang="en-US" smtClean="0">
                <a:latin typeface="Arial" charset="0"/>
                <a:ea typeface="ＭＳ Ｐゴシック" pitchFamily="34" charset="-128"/>
                <a:cs typeface="Arial" charset="0"/>
              </a:rPr>
              <a:t>and </a:t>
            </a:r>
            <a:r>
              <a:rPr lang="en-US" altLang="en-US" i="1" smtClean="0">
                <a:latin typeface="Arial" charset="0"/>
                <a:ea typeface="ＭＳ Ｐゴシック" pitchFamily="34" charset="-128"/>
                <a:cs typeface="Arial" charset="0"/>
              </a:rPr>
              <a:t>active attacks. </a:t>
            </a:r>
            <a:r>
              <a:rPr lang="en-US" altLang="en-US" smtClean="0">
                <a:latin typeface="Arial" charset="0"/>
                <a:ea typeface="ＭＳ Ｐゴシック" pitchFamily="34" charset="-128"/>
                <a:cs typeface="Arial" charset="0"/>
              </a:rPr>
              <a:t>A passive attack attempts to learn or make use of information from the system but does not affect system resources.</a:t>
            </a:r>
            <a:endParaRPr lang="en-US" altLang="en-US" b="1" smtClean="0">
              <a:latin typeface="Arial" charset="0"/>
              <a:ea typeface="ＭＳ Ｐゴシック" pitchFamily="34" charset="-128"/>
              <a:cs typeface="Arial" charset="0"/>
            </a:endParaRPr>
          </a:p>
          <a:p>
            <a:pPr eaLnBrk="1" hangingPunct="1"/>
            <a:r>
              <a:rPr lang="en-US" altLang="en-US" i="1" smtClean="0">
                <a:latin typeface="Arial" charset="0"/>
                <a:ea typeface="ＭＳ Ｐゴシック" pitchFamily="34" charset="-128"/>
                <a:cs typeface="Arial" charset="0"/>
              </a:rPr>
              <a:t>Passive attacks </a:t>
            </a:r>
            <a:r>
              <a:rPr lang="en-US" altLang="en-US" smtClean="0">
                <a:latin typeface="Arial" charset="0"/>
                <a:ea typeface="ＭＳ Ｐゴシック" pitchFamily="34" charset="-128"/>
                <a:cs typeface="Arial" charset="0"/>
              </a:rPr>
              <a:t>are in the nature of eavesdropping on, or monitoring of, transmissions. The goal of the opponent is to obtain information that is being transmitted. Two types of passive attacks are</a:t>
            </a:r>
            <a:r>
              <a:rPr lang="en-AU" altLang="en-US" smtClean="0">
                <a:latin typeface="Arial" charset="0"/>
                <a:ea typeface="ＭＳ Ｐゴシック" pitchFamily="34" charset="-128"/>
                <a:cs typeface="Arial" charset="0"/>
              </a:rPr>
              <a:t>:</a:t>
            </a:r>
          </a:p>
          <a:p>
            <a:pPr eaLnBrk="1" hangingPunct="1"/>
            <a:r>
              <a:rPr lang="en-US" altLang="en-US" smtClean="0">
                <a:latin typeface="Arial" charset="0"/>
                <a:ea typeface="ＭＳ Ｐゴシック" pitchFamily="34" charset="-128"/>
                <a:cs typeface="Arial" charset="0"/>
              </a:rPr>
              <a:t>+ release of message contents - as shown above in Stallings Figure 1.2a here</a:t>
            </a:r>
          </a:p>
          <a:p>
            <a:pPr eaLnBrk="1" hangingPunct="1"/>
            <a:r>
              <a:rPr lang="en-US" altLang="en-US" smtClean="0">
                <a:latin typeface="Arial" charset="0"/>
                <a:ea typeface="ＭＳ Ｐゴシック" pitchFamily="34" charset="-128"/>
                <a:cs typeface="Arial" charset="0"/>
              </a:rPr>
              <a:t>+ traffic analysis - monitor traffic flow to determine location and identity of communicating hosts and could observe the frequency and length of messages being exchanged</a:t>
            </a:r>
          </a:p>
          <a:p>
            <a:pPr eaLnBrk="1" hangingPunct="1"/>
            <a:r>
              <a:rPr lang="en-US" altLang="en-US" smtClean="0">
                <a:latin typeface="Arial" charset="0"/>
                <a:ea typeface="ＭＳ Ｐゴシック" pitchFamily="34" charset="-128"/>
                <a:cs typeface="Arial" charset="0"/>
              </a:rPr>
              <a:t>These attacks are difficult to detect because they do not involve any alteration of the data.</a:t>
            </a:r>
          </a:p>
          <a:p>
            <a:pPr eaLnBrk="1" hangingPunct="1"/>
            <a:endParaRPr lang="en-US" altLang="en-US" smtClean="0">
              <a:latin typeface="Arial" charset="0"/>
              <a:ea typeface="ＭＳ Ｐゴシック" pitchFamily="34" charset="-128"/>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42304535-5038-4174-9012-F5D22D236A09}" type="slidenum">
              <a:rPr lang="en-AU" altLang="en-US" sz="1200">
                <a:solidFill>
                  <a:schemeClr val="tx1"/>
                </a:solidFill>
                <a:latin typeface="Times New Roman" pitchFamily="18" charset="0"/>
              </a:rPr>
              <a:pPr eaLnBrk="1" hangingPunct="1"/>
              <a:t>31</a:t>
            </a:fld>
            <a:endParaRPr lang="en-AU" altLang="en-US" sz="1200">
              <a:solidFill>
                <a:schemeClr val="tx1"/>
              </a:solidFill>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Active attacks involve some modification of the data stream or the creation of a false stream and can be subdivided into four categories: masquerade, replay, modification of messages, and denial of service</a:t>
            </a:r>
            <a:r>
              <a:rPr lang="en-AU" altLang="en-US" smtClean="0">
                <a:latin typeface="Arial" charset="0"/>
                <a:ea typeface="ＭＳ Ｐゴシック" pitchFamily="34" charset="-128"/>
                <a:cs typeface="Arial" charset="0"/>
              </a:rPr>
              <a:t>:</a:t>
            </a:r>
          </a:p>
          <a:p>
            <a:pPr eaLnBrk="1" hangingPunct="1">
              <a:lnSpc>
                <a:spcPct val="90000"/>
              </a:lnSpc>
              <a:buFontTx/>
              <a:buChar char="•"/>
            </a:pPr>
            <a:r>
              <a:rPr lang="en-US" altLang="en-US" smtClean="0">
                <a:latin typeface="Arial" charset="0"/>
                <a:ea typeface="ＭＳ Ｐゴシック" pitchFamily="34" charset="-128"/>
                <a:cs typeface="Arial" charset="0"/>
              </a:rPr>
              <a:t> masquerade of one entity as some other</a:t>
            </a:r>
            <a:endParaRPr lang="en-AU" altLang="en-US" smtClean="0">
              <a:latin typeface="Arial" charset="0"/>
              <a:ea typeface="ＭＳ Ｐゴシック" pitchFamily="34" charset="-128"/>
              <a:cs typeface="Arial" charset="0"/>
            </a:endParaRPr>
          </a:p>
          <a:p>
            <a:pPr eaLnBrk="1" hangingPunct="1">
              <a:lnSpc>
                <a:spcPct val="90000"/>
              </a:lnSpc>
              <a:buFontTx/>
              <a:buChar char="•"/>
            </a:pPr>
            <a:r>
              <a:rPr lang="en-US" altLang="en-US" smtClean="0">
                <a:latin typeface="Arial" charset="0"/>
                <a:ea typeface="ＭＳ Ｐゴシック" pitchFamily="34" charset="-128"/>
                <a:cs typeface="Arial" charset="0"/>
              </a:rPr>
              <a:t> replay previous messages (as shown above in Stallings Figure 1.3b)</a:t>
            </a:r>
          </a:p>
          <a:p>
            <a:pPr eaLnBrk="1" hangingPunct="1">
              <a:lnSpc>
                <a:spcPct val="90000"/>
              </a:lnSpc>
              <a:buFontTx/>
              <a:buChar char="•"/>
            </a:pPr>
            <a:r>
              <a:rPr lang="en-US" altLang="en-US" smtClean="0">
                <a:latin typeface="Arial" charset="0"/>
                <a:ea typeface="ＭＳ Ｐゴシック" pitchFamily="34" charset="-128"/>
                <a:cs typeface="Arial" charset="0"/>
              </a:rPr>
              <a:t> modify/alter (part of) messages in transit to produce an unauthorized effect</a:t>
            </a:r>
          </a:p>
          <a:p>
            <a:pPr eaLnBrk="1" hangingPunct="1">
              <a:buFontTx/>
              <a:buChar char="•"/>
            </a:pPr>
            <a:r>
              <a:rPr lang="en-US" altLang="en-US" smtClean="0">
                <a:latin typeface="Arial" charset="0"/>
                <a:ea typeface="ＭＳ Ｐゴシック" pitchFamily="34" charset="-128"/>
                <a:cs typeface="Arial" charset="0"/>
              </a:rPr>
              <a:t> denial of service - prevents or inhibits the normal use or management of communications facilities</a:t>
            </a:r>
          </a:p>
          <a:p>
            <a:pPr eaLnBrk="1" hangingPunct="1">
              <a:lnSpc>
                <a:spcPct val="90000"/>
              </a:lnSpc>
            </a:pPr>
            <a:r>
              <a:rPr lang="en-US" altLang="en-US" smtClean="0">
                <a:latin typeface="Arial" charset="0"/>
                <a:ea typeface="ＭＳ Ｐゴシック" pitchFamily="34" charset="-128"/>
                <a:cs typeface="Arial"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lvl="1" eaLnBrk="1" hangingPunct="1">
              <a:lnSpc>
                <a:spcPct val="90000"/>
              </a:lnSpc>
            </a:pPr>
            <a:endParaRPr lang="en-US" altLang="en-US" smtClean="0">
              <a:latin typeface="Arial" charset="0"/>
              <a:ea typeface="ＭＳ Ｐゴシック" pitchFamily="34" charset="-128"/>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813E68EF-E85F-4323-A051-D496BC7A3036}" type="slidenum">
              <a:rPr lang="en-AU" altLang="en-US" sz="1200">
                <a:solidFill>
                  <a:schemeClr val="tx1"/>
                </a:solidFill>
                <a:latin typeface="Times New Roman" pitchFamily="18" charset="0"/>
              </a:rPr>
              <a:pPr eaLnBrk="1" hangingPunct="1"/>
              <a:t>32</a:t>
            </a:fld>
            <a:endParaRPr lang="en-AU" altLang="en-US" sz="1200">
              <a:solidFill>
                <a:schemeClr val="tx1"/>
              </a:solidFill>
              <a:latin typeface="Times New Roman"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10919123-4912-4E65-92FC-A67B812D85E0}" type="slidenum">
              <a:rPr lang="en-AU" altLang="en-US" sz="1200">
                <a:solidFill>
                  <a:schemeClr val="tx1"/>
                </a:solidFill>
                <a:latin typeface="Times New Roman" pitchFamily="18" charset="0"/>
              </a:rPr>
              <a:pPr eaLnBrk="1" hangingPunct="1"/>
              <a:t>33</a:t>
            </a:fld>
            <a:endParaRPr lang="en-AU" altLang="en-US" sz="1200">
              <a:solidFill>
                <a:schemeClr val="tx1"/>
              </a:solidFill>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charset="0"/>
                <a:ea typeface="ＭＳ Ｐゴシック" pitchFamily="34" charset="-128"/>
              </a:rPr>
              <a:t>In considering the place of encryption, its useful to use the following two models from Stallings section 1.6.</a:t>
            </a:r>
          </a:p>
          <a:p>
            <a:pPr eaLnBrk="1" hangingPunct="1"/>
            <a:r>
              <a:rPr lang="en-AU" altLang="en-US" smtClean="0">
                <a:latin typeface="Arial" charset="0"/>
                <a:ea typeface="ＭＳ Ｐゴシック" pitchFamily="34" charset="-128"/>
              </a:rPr>
              <a:t>The first, illustrated in Figure 1.4, models information being </a:t>
            </a:r>
            <a:r>
              <a:rPr lang="en-US" altLang="en-US" smtClean="0">
                <a:latin typeface="Arial" charset="0"/>
                <a:ea typeface="ＭＳ Ｐゴシック" pitchFamily="34" charset="-128"/>
              </a:rPr>
              <a:t>transferred from one party to another </a:t>
            </a:r>
            <a:r>
              <a:rPr lang="en-AU" altLang="en-US" smtClean="0">
                <a:latin typeface="Arial" charset="0"/>
                <a:ea typeface="ＭＳ Ｐゴシック" pitchFamily="34" charset="-128"/>
              </a:rPr>
              <a:t>over an insecure communications channel, in the presence of possible opponents.</a:t>
            </a:r>
            <a:r>
              <a:rPr lang="en-US" altLang="en-US" smtClean="0">
                <a:latin typeface="Arial" charset="0"/>
                <a:ea typeface="ＭＳ Ｐゴシック" pitchFamily="34" charset="-128"/>
              </a:rPr>
              <a:t> The two parties, who are the principals in this transaction, must cooperate for the exchange to take place</a:t>
            </a:r>
            <a:r>
              <a:rPr lang="en-US" altLang="en-US" i="1" smtClean="0">
                <a:latin typeface="Arial" charset="0"/>
                <a:ea typeface="ＭＳ Ｐゴシック" pitchFamily="34" charset="-128"/>
              </a:rPr>
              <a:t>. </a:t>
            </a:r>
            <a:r>
              <a:rPr lang="en-AU" altLang="en-US" smtClean="0">
                <a:latin typeface="Arial" charset="0"/>
                <a:ea typeface="ＭＳ Ｐゴシック" pitchFamily="34" charset="-128"/>
              </a:rPr>
              <a:t> They can use an appropriate </a:t>
            </a:r>
            <a:r>
              <a:rPr lang="en-AU" altLang="en-US" b="1" smtClean="0">
                <a:latin typeface="Arial" charset="0"/>
                <a:ea typeface="ＭＳ Ｐゴシック" pitchFamily="34" charset="-128"/>
              </a:rPr>
              <a:t>security transform (encryption algorithm)</a:t>
            </a:r>
            <a:r>
              <a:rPr lang="en-AU" altLang="en-US" smtClean="0">
                <a:latin typeface="Arial" charset="0"/>
                <a:ea typeface="ＭＳ Ｐゴシック" pitchFamily="34" charset="-128"/>
              </a:rPr>
              <a:t>, with suitable </a:t>
            </a:r>
            <a:r>
              <a:rPr lang="en-AU" altLang="en-US" b="1" smtClean="0">
                <a:latin typeface="Arial" charset="0"/>
                <a:ea typeface="ＭＳ Ｐゴシック" pitchFamily="34" charset="-128"/>
              </a:rPr>
              <a:t>keys</a:t>
            </a:r>
            <a:r>
              <a:rPr lang="en-AU" altLang="en-US" smtClean="0">
                <a:latin typeface="Arial" charset="0"/>
                <a:ea typeface="ＭＳ Ｐゴシック" pitchFamily="34" charset="-128"/>
              </a:rPr>
              <a:t>, possibly negotiated using the presence of a </a:t>
            </a:r>
            <a:r>
              <a:rPr lang="en-AU" altLang="en-US" b="1" smtClean="0">
                <a:latin typeface="Arial" charset="0"/>
                <a:ea typeface="ＭＳ Ｐゴシック" pitchFamily="34" charset="-128"/>
              </a:rPr>
              <a:t>trusted third party</a:t>
            </a:r>
            <a:r>
              <a:rPr lang="en-AU" altLang="en-US" smtClean="0">
                <a:latin typeface="Arial" charset="0"/>
                <a:ea typeface="ＭＳ Ｐゴシック" pitchFamily="34" charset="-128"/>
              </a:rPr>
              <a:t>. </a:t>
            </a:r>
            <a:r>
              <a:rPr lang="en-US" altLang="en-US" smtClean="0">
                <a:latin typeface="Arial" charset="0"/>
                <a:ea typeface="ＭＳ Ｐゴシック" pitchFamily="34" charset="-128"/>
              </a:rPr>
              <a:t>Parts One through Four of this book concentrates on the types of security mechanisms and services that fit into the model shown here.</a:t>
            </a:r>
            <a:endParaRPr lang="en-AU" altLang="en-US" smtClean="0">
              <a:latin typeface="Arial"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C46D37FD-486E-479F-A320-D05AF38D078E}" type="slidenum">
              <a:rPr lang="en-AU" altLang="en-US" sz="1200">
                <a:solidFill>
                  <a:schemeClr val="tx1"/>
                </a:solidFill>
              </a:rPr>
              <a:pPr eaLnBrk="1" hangingPunct="1"/>
              <a:t>7</a:t>
            </a:fld>
            <a:endParaRPr lang="en-AU" altLang="en-US" sz="120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38A3FD82-4973-4957-A5FD-05587CF06ACC}" type="slidenum">
              <a:rPr lang="en-AU" altLang="en-US" sz="1200">
                <a:solidFill>
                  <a:schemeClr val="tx1"/>
                </a:solidFill>
                <a:latin typeface="Times New Roman" pitchFamily="18" charset="0"/>
              </a:rPr>
              <a:pPr eaLnBrk="1" hangingPunct="1"/>
              <a:t>34</a:t>
            </a:fld>
            <a:endParaRPr lang="en-AU" altLang="en-US" sz="1200">
              <a:solidFill>
                <a:schemeClr val="tx1"/>
              </a:solidFill>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This general model shows that there are four basic tasks in designing a particular security service, as listed.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2AD60E01-1DA1-4F69-A4C9-5CE9DE104E8E}" type="slidenum">
              <a:rPr lang="en-AU" altLang="en-US" sz="1200">
                <a:solidFill>
                  <a:schemeClr val="tx1"/>
                </a:solidFill>
                <a:latin typeface="Times New Roman" pitchFamily="18" charset="0"/>
              </a:rPr>
              <a:pPr eaLnBrk="1" hangingPunct="1"/>
              <a:t>35</a:t>
            </a:fld>
            <a:endParaRPr lang="en-AU" altLang="en-US" sz="1200">
              <a:solidFill>
                <a:schemeClr val="tx1"/>
              </a:solidFill>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charset="0"/>
                <a:ea typeface="ＭＳ Ｐゴシック"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altLang="en-US" smtClean="0">
                <a:latin typeface="Arial" charset="0"/>
                <a:ea typeface="ＭＳ Ｐゴシック"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en-US" smtClean="0">
              <a:latin typeface="Arial"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70596AF3-ED90-45FE-9C47-89A505E9850D}" type="slidenum">
              <a:rPr lang="en-AU" altLang="en-US" sz="1200">
                <a:solidFill>
                  <a:schemeClr val="tx1"/>
                </a:solidFill>
                <a:latin typeface="Times New Roman" pitchFamily="18" charset="0"/>
              </a:rPr>
              <a:pPr eaLnBrk="1" hangingPunct="1"/>
              <a:t>36</a:t>
            </a:fld>
            <a:endParaRPr lang="en-AU" altLang="en-US" sz="1200">
              <a:solidFill>
                <a:schemeClr val="tx1"/>
              </a:solidFill>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rPr>
              <a:t>Detail here the tasks needed to use this model.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51EAB123-E538-4966-8C10-29EB1715D604}" type="slidenum">
              <a:rPr lang="en-GB" altLang="en-US" sz="1200">
                <a:solidFill>
                  <a:schemeClr val="tx1"/>
                </a:solidFill>
                <a:latin typeface="Times New Roman" pitchFamily="18" charset="0"/>
              </a:rPr>
              <a:pPr eaLnBrk="1" hangingPunct="1"/>
              <a:t>38</a:t>
            </a:fld>
            <a:endParaRPr lang="en-GB" altLang="en-US" sz="1200">
              <a:solidFill>
                <a:schemeClr val="tx1"/>
              </a:solidFill>
              <a:latin typeface="Times New Roman" pitchFamily="18" charset="0"/>
            </a:endParaRPr>
          </a:p>
        </p:txBody>
      </p:sp>
      <p:sp>
        <p:nvSpPr>
          <p:cNvPr id="144387"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44388"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214499A5-A58D-42C9-80C7-BC7BC9718F34}" type="slidenum">
              <a:rPr lang="en-AU" altLang="en-US" sz="1200">
                <a:solidFill>
                  <a:schemeClr val="tx1"/>
                </a:solidFill>
              </a:rPr>
              <a:pPr eaLnBrk="1" hangingPunct="1"/>
              <a:t>8</a:t>
            </a:fld>
            <a:endParaRPr lang="en-AU" altLang="en-US" sz="120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DB0F0657-610C-4ED0-A85D-D9F34C52CE1F}" type="slidenum">
              <a:rPr lang="en-AU" altLang="en-US" sz="1200">
                <a:solidFill>
                  <a:schemeClr val="tx1"/>
                </a:solidFill>
              </a:rPr>
              <a:pPr eaLnBrk="1" hangingPunct="1"/>
              <a:t>9</a:t>
            </a:fld>
            <a:endParaRPr lang="en-AU" altLang="en-US" sz="1200">
              <a:solidFill>
                <a:schemeClr val="tx1"/>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FD005859-CB34-4F3A-8643-23C11789A77B}" type="slidenum">
              <a:rPr lang="en-AU" altLang="en-US" sz="1200">
                <a:solidFill>
                  <a:schemeClr val="tx1"/>
                </a:solidFill>
              </a:rPr>
              <a:pPr eaLnBrk="1" hangingPunct="1"/>
              <a:t>10</a:t>
            </a:fld>
            <a:endParaRPr lang="en-AU" altLang="en-US" sz="1200">
              <a:solidFill>
                <a:schemeClr val="tx1"/>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BE14890F-29CB-4D85-9810-052B3BA42651}" type="slidenum">
              <a:rPr lang="en-AU" altLang="en-US" sz="1200">
                <a:solidFill>
                  <a:schemeClr val="tx1"/>
                </a:solidFill>
              </a:rPr>
              <a:pPr eaLnBrk="1" hangingPunct="1"/>
              <a:t>11</a:t>
            </a:fld>
            <a:endParaRPr lang="en-AU" altLang="en-US" sz="120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F19C34C3-5104-4464-8FDE-00407C01E477}" type="slidenum">
              <a:rPr lang="en-AU" altLang="en-US" sz="1200">
                <a:solidFill>
                  <a:schemeClr val="tx1"/>
                </a:solidFill>
              </a:rPr>
              <a:pPr eaLnBrk="1" hangingPunct="1"/>
              <a:t>12</a:t>
            </a:fld>
            <a:endParaRPr lang="en-AU" altLang="en-US" sz="120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41612CF7-EBDB-4E84-B42D-51FC92C6F6CC}" type="slidenum">
              <a:rPr lang="en-GB" altLang="en-US" sz="1200">
                <a:solidFill>
                  <a:schemeClr val="tx1"/>
                </a:solidFill>
                <a:latin typeface="Times New Roman" pitchFamily="18" charset="0"/>
              </a:rPr>
              <a:pPr eaLnBrk="1" hangingPunct="1"/>
              <a:t>13</a:t>
            </a:fld>
            <a:endParaRPr lang="en-GB" altLang="en-US" sz="1200">
              <a:solidFill>
                <a:schemeClr val="tx1"/>
              </a:solidFill>
              <a:latin typeface="Times New Roman" pitchFamily="18" charset="0"/>
            </a:endParaRPr>
          </a:p>
        </p:txBody>
      </p:sp>
      <p:sp>
        <p:nvSpPr>
          <p:cNvPr id="117763"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17764"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C024A184-3D5C-4722-8C83-A8D300287780}" type="slidenum">
              <a:rPr lang="en-GB" altLang="en-US" sz="1200">
                <a:solidFill>
                  <a:schemeClr val="tx1"/>
                </a:solidFill>
                <a:latin typeface="Times New Roman" pitchFamily="18" charset="0"/>
              </a:rPr>
              <a:pPr eaLnBrk="1" hangingPunct="1"/>
              <a:t>14</a:t>
            </a:fld>
            <a:endParaRPr lang="en-GB" altLang="en-US" sz="1200">
              <a:solidFill>
                <a:schemeClr val="tx1"/>
              </a:solidFill>
              <a:latin typeface="Times New Roman" pitchFamily="18" charset="0"/>
            </a:endParaRPr>
          </a:p>
        </p:txBody>
      </p:sp>
      <p:sp>
        <p:nvSpPr>
          <p:cNvPr id="118787"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18788"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1/27/2014 1:21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1/27/2014 1:21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1/27/2014 1:21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1/27/2014 1:21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1/27/2014 1:21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1/27/2014 1:21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1/27/2014 1:21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1/27/2014 1:21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1/27/2014 1:21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1/27/2014 1:21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1/27/2014 1:21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1/27/2014 1:21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one.ubuntu.com/" TargetMode="External"/><Relationship Id="rId3" Type="http://schemas.openxmlformats.org/officeDocument/2006/relationships/hyperlink" Target="http://www.dropbox.com/" TargetMode="External"/><Relationship Id="rId7" Type="http://schemas.openxmlformats.org/officeDocument/2006/relationships/hyperlink" Target="https://acrobat.com/welcom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mozy.ie/" TargetMode="External"/><Relationship Id="rId5" Type="http://schemas.openxmlformats.org/officeDocument/2006/relationships/hyperlink" Target="http://www.gotomypc.co.uk/" TargetMode="External"/><Relationship Id="rId4" Type="http://schemas.openxmlformats.org/officeDocument/2006/relationships/hyperlink" Target="http://www.evernote.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yupeng.liu@dit.i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jpe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jpe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36625" y="1546225"/>
            <a:ext cx="7772400" cy="889000"/>
          </a:xfrm>
        </p:spPr>
        <p:txBody>
          <a:bodyPr/>
          <a:lstStyle/>
          <a:p>
            <a:pPr eaLnBrk="1" hangingPunct="1"/>
            <a:r>
              <a:rPr lang="en-US" altLang="en-US" dirty="0" smtClean="0"/>
              <a:t>Security</a:t>
            </a:r>
            <a:endParaRPr lang="en-GB" altLang="en-US" dirty="0" smtClean="0"/>
          </a:p>
        </p:txBody>
      </p:sp>
      <p:sp>
        <p:nvSpPr>
          <p:cNvPr id="3075" name="Rectangle 3"/>
          <p:cNvSpPr>
            <a:spLocks noGrp="1" noChangeArrowheads="1"/>
          </p:cNvSpPr>
          <p:nvPr>
            <p:ph type="subTitle" idx="1"/>
          </p:nvPr>
        </p:nvSpPr>
        <p:spPr>
          <a:xfrm>
            <a:off x="-108519" y="6093296"/>
            <a:ext cx="2600100" cy="685800"/>
          </a:xfrm>
        </p:spPr>
        <p:txBody>
          <a:bodyPr>
            <a:normAutofit/>
          </a:bodyPr>
          <a:lstStyle/>
          <a:p>
            <a:pPr eaLnBrk="1" hangingPunct="1"/>
            <a:r>
              <a:rPr lang="en-US" altLang="en-US" sz="2400" dirty="0" smtClean="0"/>
              <a:t>DT211/DT228/3</a:t>
            </a:r>
            <a:endParaRPr lang="en-GB" altLang="en-US" sz="2400" dirty="0" smtClean="0"/>
          </a:p>
        </p:txBody>
      </p:sp>
      <p:sp>
        <p:nvSpPr>
          <p:cNvPr id="4" name="Rectangle 3"/>
          <p:cNvSpPr txBox="1">
            <a:spLocks noChangeArrowheads="1"/>
          </p:cNvSpPr>
          <p:nvPr/>
        </p:nvSpPr>
        <p:spPr>
          <a:xfrm>
            <a:off x="2491581" y="6093296"/>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sz="1800" kern="1200" baseline="0">
                <a:solidFill>
                  <a:schemeClr val="tx1"/>
                </a:solidFill>
                <a:latin typeface="+mn-lt"/>
                <a:ea typeface="+mn-ea"/>
                <a:cs typeface="+mn-cs"/>
              </a:defRPr>
            </a:lvl9pPr>
          </a:lstStyle>
          <a:p>
            <a:r>
              <a:rPr lang="en-US" altLang="en-US" dirty="0" smtClean="0"/>
              <a:t>Dr. </a:t>
            </a:r>
            <a:r>
              <a:rPr lang="en-US" altLang="en-US" dirty="0" err="1" smtClean="0"/>
              <a:t>Yupeng</a:t>
            </a:r>
            <a:r>
              <a:rPr lang="en-US" altLang="en-US" dirty="0" smtClean="0"/>
              <a:t> Liu</a:t>
            </a:r>
            <a:endParaRPr lang="en-GB" altLang="en-US" dirty="0" smtClean="0"/>
          </a:p>
        </p:txBody>
      </p:sp>
    </p:spTree>
    <p:extLst>
      <p:ext uri="{BB962C8B-B14F-4D97-AF65-F5344CB8AC3E}">
        <p14:creationId xmlns:p14="http://schemas.microsoft.com/office/powerpoint/2010/main" val="419599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332656"/>
            <a:ext cx="7467600" cy="1169988"/>
          </a:xfrm>
        </p:spPr>
        <p:txBody>
          <a:bodyPr/>
          <a:lstStyle/>
          <a:p>
            <a:pPr eaLnBrk="1" hangingPunct="1"/>
            <a:r>
              <a:rPr kumimoji="1" lang="en-AU" altLang="en-US" dirty="0" smtClean="0"/>
              <a:t>Cloud apps a click away</a:t>
            </a:r>
          </a:p>
        </p:txBody>
      </p:sp>
      <p:sp>
        <p:nvSpPr>
          <p:cNvPr id="27651" name="Rectangle 3"/>
          <p:cNvSpPr>
            <a:spLocks noGrp="1" noChangeArrowheads="1"/>
          </p:cNvSpPr>
          <p:nvPr>
            <p:ph type="body" idx="1"/>
          </p:nvPr>
        </p:nvSpPr>
        <p:spPr>
          <a:xfrm>
            <a:off x="762000" y="2286000"/>
            <a:ext cx="7924800" cy="4225925"/>
          </a:xfrm>
        </p:spPr>
        <p:txBody>
          <a:bodyPr>
            <a:normAutofit lnSpcReduction="10000"/>
          </a:bodyPr>
          <a:lstStyle/>
          <a:p>
            <a:pPr algn="just" eaLnBrk="1" hangingPunct="1"/>
            <a:r>
              <a:rPr lang="en-AU" altLang="en-US" smtClean="0"/>
              <a:t>Dropbox – </a:t>
            </a:r>
            <a:r>
              <a:rPr lang="en-AU" altLang="en-US" smtClean="0">
                <a:hlinkClick r:id="rId3"/>
              </a:rPr>
              <a:t>http://www.dropbox.com/</a:t>
            </a:r>
            <a:endParaRPr lang="en-AU" altLang="en-US" smtClean="0"/>
          </a:p>
          <a:p>
            <a:pPr algn="just" eaLnBrk="1" hangingPunct="1"/>
            <a:r>
              <a:rPr lang="en-AU" altLang="en-US" smtClean="0"/>
              <a:t>Google Drive </a:t>
            </a:r>
          </a:p>
          <a:p>
            <a:pPr algn="just" eaLnBrk="1" hangingPunct="1"/>
            <a:r>
              <a:rPr lang="en-AU" altLang="en-US" smtClean="0"/>
              <a:t>Evernote - </a:t>
            </a:r>
            <a:r>
              <a:rPr lang="en-AU" altLang="en-US" smtClean="0">
                <a:hlinkClick r:id="rId4"/>
              </a:rPr>
              <a:t>http://www.evernote.com/</a:t>
            </a:r>
            <a:endParaRPr lang="en-AU" altLang="en-US" smtClean="0"/>
          </a:p>
          <a:p>
            <a:pPr algn="just" eaLnBrk="1" hangingPunct="1"/>
            <a:r>
              <a:rPr lang="en-AU" altLang="en-US" smtClean="0"/>
              <a:t>GoToMyPC - </a:t>
            </a:r>
            <a:r>
              <a:rPr lang="en-AU" altLang="en-US" smtClean="0">
                <a:hlinkClick r:id="rId5"/>
              </a:rPr>
              <a:t>http://www.gotomypc.co.uk/</a:t>
            </a:r>
            <a:endParaRPr lang="en-AU" altLang="en-US" smtClean="0"/>
          </a:p>
          <a:p>
            <a:pPr algn="just" eaLnBrk="1" hangingPunct="1"/>
            <a:r>
              <a:rPr lang="en-AU" altLang="en-US" smtClean="0"/>
              <a:t>Mozy - </a:t>
            </a:r>
            <a:r>
              <a:rPr lang="en-AU" altLang="en-US" smtClean="0">
                <a:hlinkClick r:id="rId6"/>
              </a:rPr>
              <a:t>http://mozy.ie/</a:t>
            </a:r>
            <a:endParaRPr lang="en-AU" altLang="en-US" smtClean="0"/>
          </a:p>
          <a:p>
            <a:pPr algn="just" eaLnBrk="1" hangingPunct="1"/>
            <a:r>
              <a:rPr lang="en-AU" altLang="en-US" smtClean="0"/>
              <a:t>Buzzwords - </a:t>
            </a:r>
            <a:r>
              <a:rPr lang="en-AU" altLang="en-US" smtClean="0">
                <a:hlinkClick r:id="rId7"/>
              </a:rPr>
              <a:t>https://acrobat.com/welcome.html</a:t>
            </a:r>
            <a:endParaRPr lang="en-AU" altLang="en-US" smtClean="0"/>
          </a:p>
          <a:p>
            <a:pPr algn="just" eaLnBrk="1" hangingPunct="1"/>
            <a:r>
              <a:rPr lang="en-AU" altLang="en-US" smtClean="0"/>
              <a:t>UbuntuOne - </a:t>
            </a:r>
            <a:r>
              <a:rPr lang="en-AU" altLang="en-US" smtClean="0">
                <a:hlinkClick r:id="rId8"/>
              </a:rPr>
              <a:t>https://one.ubuntu.com/</a:t>
            </a:r>
            <a:endParaRPr lang="en-AU" altLang="en-US" smtClean="0"/>
          </a:p>
          <a:p>
            <a:pPr algn="just" eaLnBrk="1" hangingPunct="1"/>
            <a:r>
              <a:rPr lang="en-AU" altLang="en-US" smtClean="0"/>
              <a:t>And many more …</a:t>
            </a:r>
          </a:p>
        </p:txBody>
      </p:sp>
    </p:spTree>
    <p:extLst>
      <p:ext uri="{BB962C8B-B14F-4D97-AF65-F5344CB8AC3E}">
        <p14:creationId xmlns:p14="http://schemas.microsoft.com/office/powerpoint/2010/main" val="201095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1520" y="260648"/>
            <a:ext cx="7467600" cy="1169988"/>
          </a:xfrm>
        </p:spPr>
        <p:txBody>
          <a:bodyPr/>
          <a:lstStyle/>
          <a:p>
            <a:pPr eaLnBrk="1" hangingPunct="1"/>
            <a:r>
              <a:rPr kumimoji="1" lang="en-AU" altLang="en-US" dirty="0" smtClean="0"/>
              <a:t>Steps for Cloud Security</a:t>
            </a:r>
          </a:p>
        </p:txBody>
      </p:sp>
      <p:sp>
        <p:nvSpPr>
          <p:cNvPr id="29699" name="Rectangle 3"/>
          <p:cNvSpPr>
            <a:spLocks noGrp="1" noChangeArrowheads="1"/>
          </p:cNvSpPr>
          <p:nvPr>
            <p:ph type="body" idx="1"/>
          </p:nvPr>
        </p:nvSpPr>
        <p:spPr>
          <a:xfrm>
            <a:off x="762000" y="2286000"/>
            <a:ext cx="7924800" cy="4225925"/>
          </a:xfrm>
        </p:spPr>
        <p:txBody>
          <a:bodyPr/>
          <a:lstStyle/>
          <a:p>
            <a:pPr algn="just" eaLnBrk="1" hangingPunct="1"/>
            <a:r>
              <a:rPr lang="en-AU" altLang="en-US" dirty="0" smtClean="0"/>
              <a:t>Take responsibility for your own security</a:t>
            </a:r>
          </a:p>
          <a:p>
            <a:pPr algn="just" eaLnBrk="1" hangingPunct="1"/>
            <a:r>
              <a:rPr lang="en-AU" altLang="en-US" dirty="0" smtClean="0"/>
              <a:t>Ring fence your data</a:t>
            </a:r>
          </a:p>
          <a:p>
            <a:pPr algn="just" eaLnBrk="1" hangingPunct="1"/>
            <a:r>
              <a:rPr lang="en-AU" altLang="en-US" dirty="0" smtClean="0"/>
              <a:t>Think about encryption</a:t>
            </a:r>
          </a:p>
          <a:p>
            <a:pPr algn="just" eaLnBrk="1" hangingPunct="1"/>
            <a:r>
              <a:rPr lang="en-AU" altLang="en-US" dirty="0" smtClean="0"/>
              <a:t>Strong passwords for cloud services</a:t>
            </a:r>
          </a:p>
          <a:p>
            <a:pPr algn="just" eaLnBrk="1" hangingPunct="1"/>
            <a:r>
              <a:rPr lang="en-AU" altLang="en-US" dirty="0" smtClean="0"/>
              <a:t>Consider making your user devices ‘dumb’</a:t>
            </a:r>
          </a:p>
        </p:txBody>
      </p:sp>
    </p:spTree>
    <p:extLst>
      <p:ext uri="{BB962C8B-B14F-4D97-AF65-F5344CB8AC3E}">
        <p14:creationId xmlns:p14="http://schemas.microsoft.com/office/powerpoint/2010/main" val="33209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552" y="332656"/>
            <a:ext cx="7467600" cy="1169988"/>
          </a:xfrm>
        </p:spPr>
        <p:txBody>
          <a:bodyPr/>
          <a:lstStyle/>
          <a:p>
            <a:pPr eaLnBrk="1" hangingPunct="1"/>
            <a:r>
              <a:rPr kumimoji="1" lang="en-AU" altLang="en-US" dirty="0" smtClean="0"/>
              <a:t>Common Sense Security </a:t>
            </a:r>
          </a:p>
        </p:txBody>
      </p:sp>
      <p:sp>
        <p:nvSpPr>
          <p:cNvPr id="30723" name="Rectangle 3"/>
          <p:cNvSpPr>
            <a:spLocks noGrp="1" noChangeArrowheads="1"/>
          </p:cNvSpPr>
          <p:nvPr>
            <p:ph type="body" idx="1"/>
          </p:nvPr>
        </p:nvSpPr>
        <p:spPr>
          <a:xfrm>
            <a:off x="762000" y="2286000"/>
            <a:ext cx="7924800" cy="4225925"/>
          </a:xfrm>
        </p:spPr>
        <p:txBody>
          <a:bodyPr/>
          <a:lstStyle/>
          <a:p>
            <a:pPr algn="just" eaLnBrk="1" hangingPunct="1"/>
            <a:r>
              <a:rPr lang="en-AU" altLang="en-US" smtClean="0"/>
              <a:t>Security is not a specialist subject – it’s everyone’s responsibility</a:t>
            </a:r>
          </a:p>
          <a:p>
            <a:pPr algn="just" eaLnBrk="1" hangingPunct="1"/>
            <a:r>
              <a:rPr lang="en-AU" altLang="en-US" smtClean="0"/>
              <a:t>The attackers only have to get lucky once and the defenders have to get it right 100% of the time</a:t>
            </a:r>
          </a:p>
        </p:txBody>
      </p:sp>
    </p:spTree>
    <p:extLst>
      <p:ext uri="{BB962C8B-B14F-4D97-AF65-F5344CB8AC3E}">
        <p14:creationId xmlns:p14="http://schemas.microsoft.com/office/powerpoint/2010/main" val="5320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251520"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Why Cryptography?	</a:t>
            </a:r>
          </a:p>
        </p:txBody>
      </p:sp>
      <p:sp>
        <p:nvSpPr>
          <p:cNvPr id="32771" name="Rectangle 2"/>
          <p:cNvSpPr>
            <a:spLocks noGrp="1" noChangeArrowheads="1"/>
          </p:cNvSpPr>
          <p:nvPr>
            <p:ph type="body" idx="1"/>
          </p:nvPr>
        </p:nvSpPr>
        <p:spPr>
          <a:xfrm>
            <a:off x="838200" y="2362200"/>
            <a:ext cx="7620000" cy="37338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Defense in Depth</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RGVmZW5zZSBpbiBEZXB0aA==</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00ac8a98d8f6df9d2b60b55e47a716b6e53ad4b064738ea6f9a088ab613c2d2b48bcabc68c3fc05c4e2779ca60700ac891e4e0a6c1bfb6aa7df6dafdce123acb</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446566656E736520696E204465707468</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Fƒ´ä`´t8è»ôê?õ»=ÄˆˆßØZ²Ûpu</a:t>
            </a:r>
          </a:p>
        </p:txBody>
      </p:sp>
    </p:spTree>
    <p:extLst>
      <p:ext uri="{BB962C8B-B14F-4D97-AF65-F5344CB8AC3E}">
        <p14:creationId xmlns:p14="http://schemas.microsoft.com/office/powerpoint/2010/main" val="5257314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67544" y="332656"/>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Adversarial Setting	</a:t>
            </a:r>
          </a:p>
        </p:txBody>
      </p:sp>
      <p:sp>
        <p:nvSpPr>
          <p:cNvPr id="33795" name="Rectangle 2"/>
          <p:cNvSpPr>
            <a:spLocks noGrp="1" noChangeArrowheads="1"/>
          </p:cNvSpPr>
          <p:nvPr>
            <p:ph type="body" idx="1"/>
          </p:nvPr>
        </p:nvSpPr>
        <p:spPr>
          <a:xfrm>
            <a:off x="838200" y="2362200"/>
            <a:ext cx="7848600" cy="40386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The biggest difference between security systems and any other engineering is the adversarial setting.</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Factors such as storms, heat, wear and tear are fairly predictable to an experienced engineer.</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In security systems opponents are intelligent, clever, malicious and devious. They do things nobody ever thought before, do not play by the rules and are completely unpredictable.</a:t>
            </a:r>
          </a:p>
        </p:txBody>
      </p:sp>
    </p:spTree>
    <p:extLst>
      <p:ext uri="{BB962C8B-B14F-4D97-AF65-F5344CB8AC3E}">
        <p14:creationId xmlns:p14="http://schemas.microsoft.com/office/powerpoint/2010/main" val="2994336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251520"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Professional Paranoia	</a:t>
            </a:r>
          </a:p>
        </p:txBody>
      </p:sp>
      <p:sp>
        <p:nvSpPr>
          <p:cNvPr id="34819" name="Rectangle 2"/>
          <p:cNvSpPr>
            <a:spLocks noGrp="1" noChangeArrowheads="1"/>
          </p:cNvSpPr>
          <p:nvPr>
            <p:ph type="body" idx="1"/>
          </p:nvPr>
        </p:nvSpPr>
        <p:spPr>
          <a:xfrm>
            <a:off x="838200" y="2362200"/>
            <a:ext cx="7620000" cy="40386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To work in this field, you have to become devious yourself.</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You have to think like a malicious attacker to find weaknesses in your own work.</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Cryptographers are professional paranoids.</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Developing this mindset (security mindset) will help you observe things about systems and your environment that most other people do not notice</a:t>
            </a:r>
          </a:p>
        </p:txBody>
      </p:sp>
    </p:spTree>
    <p:extLst>
      <p:ext uri="{BB962C8B-B14F-4D97-AF65-F5344CB8AC3E}">
        <p14:creationId xmlns:p14="http://schemas.microsoft.com/office/powerpoint/2010/main" val="24227464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323528" y="332656"/>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Why Cryptography?	</a:t>
            </a:r>
          </a:p>
        </p:txBody>
      </p:sp>
      <p:sp>
        <p:nvSpPr>
          <p:cNvPr id="35843" name="Rectangle 2"/>
          <p:cNvSpPr>
            <a:spLocks noGrp="1" noChangeArrowheads="1"/>
          </p:cNvSpPr>
          <p:nvPr>
            <p:ph type="body" idx="1"/>
          </p:nvPr>
        </p:nvSpPr>
        <p:spPr>
          <a:xfrm>
            <a:off x="914400" y="2514600"/>
            <a:ext cx="7543800" cy="35814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Cryptography can be compared to locks in the Physical world. A lock by itself is a singularly useless thing.</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Cryptography is just a small part of a much larger security system.</a:t>
            </a:r>
          </a:p>
        </p:txBody>
      </p:sp>
    </p:spTree>
    <p:extLst>
      <p:ext uri="{BB962C8B-B14F-4D97-AF65-F5344CB8AC3E}">
        <p14:creationId xmlns:p14="http://schemas.microsoft.com/office/powerpoint/2010/main" val="2836002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395536"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Why Cryptography?	</a:t>
            </a:r>
          </a:p>
        </p:txBody>
      </p:sp>
      <p:sp>
        <p:nvSpPr>
          <p:cNvPr id="36867" name="Rectangle 2"/>
          <p:cNvSpPr>
            <a:spLocks noGrp="1" noChangeArrowheads="1"/>
          </p:cNvSpPr>
          <p:nvPr>
            <p:ph type="body" idx="1"/>
          </p:nvPr>
        </p:nvSpPr>
        <p:spPr>
          <a:xfrm>
            <a:off x="838200" y="2362200"/>
            <a:ext cx="7620000" cy="37338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Cryptography as a Mathematical Science vs Cryptography as an Engineering discipline.</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Security is only as strong as the weakest link, and the Mathematics of Cryptography is almost never the weakest link.</a:t>
            </a:r>
          </a:p>
        </p:txBody>
      </p:sp>
    </p:spTree>
    <p:extLst>
      <p:ext uri="{BB962C8B-B14F-4D97-AF65-F5344CB8AC3E}">
        <p14:creationId xmlns:p14="http://schemas.microsoft.com/office/powerpoint/2010/main" val="33495564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124200" y="0"/>
            <a:ext cx="5791200" cy="914400"/>
          </a:xfrm>
        </p:spPr>
        <p:txBody>
          <a:bodyPr>
            <a:normAutofit fontScale="90000"/>
          </a:bodyPr>
          <a:lstStyle/>
          <a:p>
            <a:r>
              <a:rPr lang="en-IE" altLang="en-US" sz="2800" smtClean="0"/>
              <a:t>The Evolution of attack techniques/technologies</a:t>
            </a:r>
            <a:endParaRPr lang="en-US" altLang="en-US" sz="2800" smtClean="0"/>
          </a:p>
        </p:txBody>
      </p:sp>
      <p:sp>
        <p:nvSpPr>
          <p:cNvPr id="41987" name="Content Placeholder 3"/>
          <p:cNvSpPr>
            <a:spLocks noGrp="1"/>
          </p:cNvSpPr>
          <p:nvPr>
            <p:ph idx="1"/>
          </p:nvPr>
        </p:nvSpPr>
        <p:spPr/>
        <p:txBody>
          <a:bodyPr/>
          <a:lstStyle/>
          <a:p>
            <a:endParaRPr lang="en-US" altLang="en-US" smtClean="0"/>
          </a:p>
        </p:txBody>
      </p:sp>
      <p:pic>
        <p:nvPicPr>
          <p:cNvPr id="4198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067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IE" altLang="en-US" smtClean="0"/>
              <a:t>Security Threats</a:t>
            </a:r>
            <a:endParaRPr lang="en-US" altLang="en-US" smtClean="0"/>
          </a:p>
        </p:txBody>
      </p:sp>
      <p:sp>
        <p:nvSpPr>
          <p:cNvPr id="49155" name="Rectangle 3"/>
          <p:cNvSpPr>
            <a:spLocks noGrp="1" noChangeArrowheads="1"/>
          </p:cNvSpPr>
          <p:nvPr>
            <p:ph type="body" idx="1"/>
          </p:nvPr>
        </p:nvSpPr>
        <p:spPr/>
        <p:txBody>
          <a:bodyPr/>
          <a:lstStyle/>
          <a:p>
            <a:pPr eaLnBrk="1" hangingPunct="1">
              <a:lnSpc>
                <a:spcPct val="90000"/>
              </a:lnSpc>
            </a:pPr>
            <a:r>
              <a:rPr lang="en-IE" altLang="en-US" smtClean="0"/>
              <a:t>Spyware and Ad ware</a:t>
            </a:r>
          </a:p>
          <a:p>
            <a:pPr eaLnBrk="1" hangingPunct="1">
              <a:lnSpc>
                <a:spcPct val="90000"/>
              </a:lnSpc>
            </a:pPr>
            <a:r>
              <a:rPr lang="en-IE" altLang="en-US" smtClean="0"/>
              <a:t>Viruses</a:t>
            </a:r>
          </a:p>
          <a:p>
            <a:pPr eaLnBrk="1" hangingPunct="1">
              <a:lnSpc>
                <a:spcPct val="90000"/>
              </a:lnSpc>
            </a:pPr>
            <a:r>
              <a:rPr lang="en-IE" altLang="en-US" smtClean="0"/>
              <a:t>Phishing and Pharming</a:t>
            </a:r>
          </a:p>
          <a:p>
            <a:pPr eaLnBrk="1" hangingPunct="1">
              <a:lnSpc>
                <a:spcPct val="90000"/>
              </a:lnSpc>
            </a:pPr>
            <a:r>
              <a:rPr lang="en-IE" altLang="en-US" smtClean="0"/>
              <a:t>Worms, Bots</a:t>
            </a:r>
          </a:p>
          <a:p>
            <a:pPr eaLnBrk="1" hangingPunct="1">
              <a:lnSpc>
                <a:spcPct val="90000"/>
              </a:lnSpc>
            </a:pPr>
            <a:r>
              <a:rPr lang="en-IE" altLang="en-US" smtClean="0"/>
              <a:t>SQL injection</a:t>
            </a:r>
          </a:p>
          <a:p>
            <a:pPr eaLnBrk="1" hangingPunct="1">
              <a:lnSpc>
                <a:spcPct val="90000"/>
              </a:lnSpc>
            </a:pPr>
            <a:r>
              <a:rPr lang="en-IE" altLang="en-US" smtClean="0"/>
              <a:t>Sophisticated targeted attacks</a:t>
            </a:r>
          </a:p>
          <a:p>
            <a:pPr eaLnBrk="1" hangingPunct="1">
              <a:lnSpc>
                <a:spcPct val="90000"/>
              </a:lnSpc>
            </a:pPr>
            <a:r>
              <a:rPr lang="en-IE" altLang="en-US" smtClean="0"/>
              <a:t>Politically motivated attacks (Weaponized malware) - Stuxnet</a:t>
            </a:r>
          </a:p>
          <a:p>
            <a:pPr eaLnBrk="1" hangingPunct="1">
              <a:lnSpc>
                <a:spcPct val="90000"/>
              </a:lnSpc>
            </a:pPr>
            <a:endParaRPr lang="en-US" altLang="en-US" smtClean="0"/>
          </a:p>
        </p:txBody>
      </p:sp>
    </p:spTree>
    <p:extLst>
      <p:ext uri="{BB962C8B-B14F-4D97-AF65-F5344CB8AC3E}">
        <p14:creationId xmlns:p14="http://schemas.microsoft.com/office/powerpoint/2010/main" val="1673596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sz="quarter" idx="1"/>
          </p:nvPr>
        </p:nvSpPr>
        <p:spPr>
          <a:xfrm>
            <a:off x="467544" y="1700808"/>
            <a:ext cx="8153400" cy="4827240"/>
          </a:xfrm>
        </p:spPr>
        <p:txBody>
          <a:bodyPr>
            <a:normAutofit/>
          </a:bodyPr>
          <a:lstStyle/>
          <a:p>
            <a:r>
              <a:rPr lang="en-IE" dirty="0" smtClean="0"/>
              <a:t>Name : </a:t>
            </a:r>
            <a:r>
              <a:rPr lang="en-IE" dirty="0" err="1" smtClean="0"/>
              <a:t>Yupeng</a:t>
            </a:r>
            <a:r>
              <a:rPr lang="en-IE" dirty="0" smtClean="0"/>
              <a:t> </a:t>
            </a:r>
            <a:r>
              <a:rPr lang="en-IE" dirty="0" smtClean="0"/>
              <a:t>Liu</a:t>
            </a:r>
          </a:p>
          <a:p>
            <a:pPr marL="0" indent="0">
              <a:buNone/>
            </a:pPr>
            <a:endParaRPr lang="en-IE" dirty="0" smtClean="0"/>
          </a:p>
          <a:p>
            <a:r>
              <a:rPr lang="en-IE" dirty="0" smtClean="0"/>
              <a:t>Email: </a:t>
            </a:r>
            <a:r>
              <a:rPr lang="en-IE" dirty="0" smtClean="0">
                <a:hlinkClick r:id="rId2"/>
              </a:rPr>
              <a:t>yupeng.liu@dit.ie</a:t>
            </a:r>
            <a:endParaRPr lang="en-IE" dirty="0" smtClean="0"/>
          </a:p>
          <a:p>
            <a:endParaRPr lang="en-IE" dirty="0" smtClean="0"/>
          </a:p>
          <a:p>
            <a:r>
              <a:rPr lang="en-IE" dirty="0" smtClean="0"/>
              <a:t>Tel: 01 402 4920</a:t>
            </a:r>
          </a:p>
          <a:p>
            <a:pPr marL="0" indent="0">
              <a:buNone/>
            </a:pPr>
            <a:endParaRPr lang="en-IE" dirty="0" smtClean="0"/>
          </a:p>
          <a:p>
            <a:r>
              <a:rPr lang="en-IE" dirty="0" smtClean="0"/>
              <a:t>Office: KE3005A, Main Building</a:t>
            </a:r>
          </a:p>
          <a:p>
            <a:endParaRPr lang="en-IE" dirty="0" smtClean="0"/>
          </a:p>
        </p:txBody>
      </p:sp>
    </p:spTree>
    <p:extLst>
      <p:ext uri="{BB962C8B-B14F-4D97-AF65-F5344CB8AC3E}">
        <p14:creationId xmlns:p14="http://schemas.microsoft.com/office/powerpoint/2010/main" val="271317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IE" altLang="en-US" smtClean="0"/>
              <a:t>Security Certification</a:t>
            </a:r>
            <a:endParaRPr lang="en-US" altLang="en-US" smtClean="0"/>
          </a:p>
        </p:txBody>
      </p:sp>
      <p:sp>
        <p:nvSpPr>
          <p:cNvPr id="50179" name="Rectangle 3"/>
          <p:cNvSpPr>
            <a:spLocks noGrp="1" noChangeArrowheads="1"/>
          </p:cNvSpPr>
          <p:nvPr>
            <p:ph type="body" idx="1"/>
          </p:nvPr>
        </p:nvSpPr>
        <p:spPr/>
        <p:txBody>
          <a:bodyPr/>
          <a:lstStyle/>
          <a:p>
            <a:pPr eaLnBrk="1" hangingPunct="1">
              <a:lnSpc>
                <a:spcPct val="90000"/>
              </a:lnSpc>
            </a:pPr>
            <a:r>
              <a:rPr lang="en-IE" altLang="en-US" smtClean="0"/>
              <a:t>International Information Systems Security Certification Consortium (ISC)</a:t>
            </a:r>
            <a:r>
              <a:rPr lang="en-IE" altLang="en-US" baseline="30000" smtClean="0"/>
              <a:t>2</a:t>
            </a:r>
            <a:r>
              <a:rPr lang="en-IE" altLang="en-US" smtClean="0"/>
              <a:t> </a:t>
            </a:r>
          </a:p>
          <a:p>
            <a:pPr eaLnBrk="1" hangingPunct="1">
              <a:lnSpc>
                <a:spcPct val="90000"/>
              </a:lnSpc>
            </a:pPr>
            <a:r>
              <a:rPr lang="en-US" altLang="en-US" smtClean="0"/>
              <a:t>Certified Information System Security Professional (CISSP)</a:t>
            </a:r>
          </a:p>
          <a:p>
            <a:pPr eaLnBrk="1" hangingPunct="1">
              <a:lnSpc>
                <a:spcPct val="90000"/>
              </a:lnSpc>
            </a:pPr>
            <a:r>
              <a:rPr lang="en-IE" altLang="en-US" smtClean="0"/>
              <a:t>Global Information Assurance Certification</a:t>
            </a:r>
          </a:p>
          <a:p>
            <a:pPr eaLnBrk="1" hangingPunct="1">
              <a:lnSpc>
                <a:spcPct val="90000"/>
              </a:lnSpc>
            </a:pPr>
            <a:r>
              <a:rPr lang="en-IE" altLang="en-US" smtClean="0"/>
              <a:t>Cisco Certified Security Professional (CCSP)</a:t>
            </a:r>
          </a:p>
          <a:p>
            <a:pPr eaLnBrk="1" hangingPunct="1">
              <a:lnSpc>
                <a:spcPct val="90000"/>
              </a:lnSpc>
            </a:pPr>
            <a:r>
              <a:rPr lang="en-IE" altLang="en-US" smtClean="0"/>
              <a:t>etc</a:t>
            </a:r>
          </a:p>
          <a:p>
            <a:pPr eaLnBrk="1" hangingPunct="1">
              <a:lnSpc>
                <a:spcPct val="90000"/>
              </a:lnSpc>
            </a:pPr>
            <a:endParaRPr lang="en-US" altLang="en-US" smtClean="0"/>
          </a:p>
        </p:txBody>
      </p:sp>
    </p:spTree>
    <p:extLst>
      <p:ext uri="{BB962C8B-B14F-4D97-AF65-F5344CB8AC3E}">
        <p14:creationId xmlns:p14="http://schemas.microsoft.com/office/powerpoint/2010/main" val="2685581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It’s going to get worse - 1</a:t>
            </a:r>
          </a:p>
        </p:txBody>
      </p:sp>
      <p:sp>
        <p:nvSpPr>
          <p:cNvPr id="53251" name="Rectangle 3"/>
          <p:cNvSpPr>
            <a:spLocks noGrp="1" noChangeArrowheads="1"/>
          </p:cNvSpPr>
          <p:nvPr>
            <p:ph type="body" idx="1"/>
          </p:nvPr>
        </p:nvSpPr>
        <p:spPr>
          <a:xfrm>
            <a:off x="889000" y="2362200"/>
            <a:ext cx="7772400" cy="4051300"/>
          </a:xfrm>
          <a:noFill/>
        </p:spPr>
        <p:txBody>
          <a:bodyPr lIns="82153" tIns="41076" rIns="82153" bIns="41076">
            <a:normAutofit lnSpcReduction="10000"/>
          </a:bodyPr>
          <a:lstStyle/>
          <a:p>
            <a:pPr marL="90488" indent="-90488" defTabSz="725488" eaLnBrk="1" hangingPunct="1">
              <a:lnSpc>
                <a:spcPct val="90000"/>
              </a:lnSpc>
            </a:pPr>
            <a:r>
              <a:rPr lang="en-US" altLang="en-US" dirty="0" smtClean="0"/>
              <a:t>Explosive growth of the Internet continues</a:t>
            </a:r>
          </a:p>
          <a:p>
            <a:pPr marL="331788" lvl="1" indent="-127000" defTabSz="725488" eaLnBrk="1" hangingPunct="1">
              <a:lnSpc>
                <a:spcPct val="90000"/>
              </a:lnSpc>
            </a:pPr>
            <a:r>
              <a:rPr lang="en-US" altLang="en-US" dirty="0" smtClean="0"/>
              <a:t>continues to double in size every 10-12 months</a:t>
            </a:r>
          </a:p>
          <a:p>
            <a:pPr marL="331788" lvl="1" indent="-127000" defTabSz="725488" eaLnBrk="1" hangingPunct="1">
              <a:lnSpc>
                <a:spcPct val="90000"/>
              </a:lnSpc>
            </a:pPr>
            <a:r>
              <a:rPr lang="en-US" altLang="en-US" dirty="0" smtClean="0"/>
              <a:t>where will all the capable system administrators come from?</a:t>
            </a:r>
          </a:p>
          <a:p>
            <a:pPr marL="90488" indent="-90488" defTabSz="725488" eaLnBrk="1" hangingPunct="1">
              <a:lnSpc>
                <a:spcPct val="90000"/>
              </a:lnSpc>
            </a:pPr>
            <a:endParaRPr lang="en-US" altLang="en-US" sz="2000" dirty="0" smtClean="0"/>
          </a:p>
          <a:p>
            <a:pPr marL="90488" indent="-90488" defTabSz="725488" eaLnBrk="1" hangingPunct="1">
              <a:lnSpc>
                <a:spcPct val="90000"/>
              </a:lnSpc>
            </a:pPr>
            <a:r>
              <a:rPr lang="en-US" altLang="en-US" dirty="0" smtClean="0"/>
              <a:t>Market growth will drive vendors</a:t>
            </a:r>
          </a:p>
          <a:p>
            <a:pPr marL="331788" lvl="1" indent="-127000" defTabSz="725488" eaLnBrk="1" hangingPunct="1">
              <a:lnSpc>
                <a:spcPct val="90000"/>
              </a:lnSpc>
            </a:pPr>
            <a:r>
              <a:rPr lang="en-US" altLang="en-US" dirty="0" smtClean="0"/>
              <a:t>time to market, features, performance, cost  are primary</a:t>
            </a:r>
          </a:p>
          <a:p>
            <a:pPr marL="331788" lvl="1" indent="-127000" defTabSz="725488" eaLnBrk="1" hangingPunct="1">
              <a:lnSpc>
                <a:spcPct val="90000"/>
              </a:lnSpc>
            </a:pPr>
            <a:r>
              <a:rPr lang="en-US" altLang="en-US" dirty="0" smtClean="0"/>
              <a:t>“invisible” quality features such as security are secondary</a:t>
            </a:r>
          </a:p>
        </p:txBody>
      </p:sp>
    </p:spTree>
    <p:extLst>
      <p:ext uri="{BB962C8B-B14F-4D97-AF65-F5344CB8AC3E}">
        <p14:creationId xmlns:p14="http://schemas.microsoft.com/office/powerpoint/2010/main" val="211857768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It’s going to get worse - 2</a:t>
            </a:r>
          </a:p>
        </p:txBody>
      </p:sp>
      <p:sp>
        <p:nvSpPr>
          <p:cNvPr id="54275" name="Rectangle 3"/>
          <p:cNvSpPr>
            <a:spLocks noGrp="1" noChangeArrowheads="1"/>
          </p:cNvSpPr>
          <p:nvPr>
            <p:ph type="body" idx="1"/>
          </p:nvPr>
        </p:nvSpPr>
        <p:spPr>
          <a:xfrm>
            <a:off x="889000" y="2362200"/>
            <a:ext cx="7772400" cy="4051300"/>
          </a:xfrm>
          <a:noFill/>
        </p:spPr>
        <p:txBody>
          <a:bodyPr lIns="82153" tIns="41076" rIns="82153" bIns="41076"/>
          <a:lstStyle/>
          <a:p>
            <a:pPr marL="90488" indent="-90488" defTabSz="725488" eaLnBrk="1" hangingPunct="1"/>
            <a:r>
              <a:rPr lang="en-US" altLang="en-US" smtClean="0"/>
              <a:t>More sensitive applications connected to the Internet</a:t>
            </a:r>
          </a:p>
          <a:p>
            <a:pPr marL="331788" lvl="1" indent="-127000" defTabSz="725488" eaLnBrk="1" hangingPunct="1"/>
            <a:r>
              <a:rPr lang="en-US" altLang="en-US" smtClean="0"/>
              <a:t>low cost of communications, ease of connection, and power of products engineered for the Internet will drive out other forms of networking</a:t>
            </a:r>
          </a:p>
          <a:p>
            <a:pPr marL="331788" lvl="1" indent="-127000" defTabSz="725488" eaLnBrk="1" hangingPunct="1"/>
            <a:r>
              <a:rPr lang="en-US" altLang="en-US" smtClean="0"/>
              <a:t>hunger for data and benefits of electronic interaction will continue to push widespread use of information technology </a:t>
            </a:r>
          </a:p>
        </p:txBody>
      </p:sp>
    </p:spTree>
    <p:extLst>
      <p:ext uri="{BB962C8B-B14F-4D97-AF65-F5344CB8AC3E}">
        <p14:creationId xmlns:p14="http://schemas.microsoft.com/office/powerpoint/2010/main" val="200543019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528" y="332656"/>
            <a:ext cx="7689850" cy="785813"/>
          </a:xfrm>
          <a:noFill/>
        </p:spPr>
        <p:txBody>
          <a:bodyPr lIns="105370" tIns="51793" rIns="105370" bIns="51793" anchor="t"/>
          <a:lstStyle/>
          <a:p>
            <a:pPr defTabSz="919163" eaLnBrk="1" hangingPunct="1"/>
            <a:r>
              <a:rPr lang="en-US" altLang="en-US" sz="3200" dirty="0" smtClean="0"/>
              <a:t>It’s going to get worse - 3</a:t>
            </a:r>
          </a:p>
        </p:txBody>
      </p:sp>
      <p:sp>
        <p:nvSpPr>
          <p:cNvPr id="55299" name="Rectangle 3"/>
          <p:cNvSpPr>
            <a:spLocks noGrp="1" noChangeArrowheads="1"/>
          </p:cNvSpPr>
          <p:nvPr>
            <p:ph type="body" idx="1"/>
          </p:nvPr>
        </p:nvSpPr>
        <p:spPr>
          <a:xfrm>
            <a:off x="889000" y="2362200"/>
            <a:ext cx="7772400" cy="3922713"/>
          </a:xfrm>
          <a:noFill/>
        </p:spPr>
        <p:txBody>
          <a:bodyPr lIns="82153" tIns="41076" rIns="82153" bIns="41076">
            <a:normAutofit lnSpcReduction="10000"/>
          </a:bodyPr>
          <a:lstStyle/>
          <a:p>
            <a:pPr marL="90488" indent="-90488" defTabSz="725488" eaLnBrk="1" hangingPunct="1"/>
            <a:r>
              <a:rPr lang="en-US" altLang="en-US" smtClean="0"/>
              <a:t>The death of the firewall</a:t>
            </a:r>
          </a:p>
          <a:p>
            <a:pPr marL="331788" lvl="1" indent="-127000" defTabSz="725488" eaLnBrk="1" hangingPunct="1"/>
            <a:r>
              <a:rPr lang="en-US" altLang="en-US" smtClean="0"/>
              <a:t>traditional approaches depend on complete administrative control and strong perimeter controls</a:t>
            </a:r>
          </a:p>
          <a:p>
            <a:pPr marL="331788" lvl="1" indent="-127000" defTabSz="725488" eaLnBrk="1" hangingPunct="1"/>
            <a:r>
              <a:rPr lang="en-US" altLang="en-US" smtClean="0"/>
              <a:t>today’s business practices and wide area networks violate these basic principles</a:t>
            </a:r>
          </a:p>
          <a:p>
            <a:pPr marL="498475" lvl="2" indent="-52388" defTabSz="725488" eaLnBrk="1" hangingPunct="1"/>
            <a:r>
              <a:rPr lang="en-US" altLang="en-US" smtClean="0"/>
              <a:t>no central point of network control</a:t>
            </a:r>
          </a:p>
          <a:p>
            <a:pPr marL="498475" lvl="2" indent="-52388" defTabSz="725488" eaLnBrk="1" hangingPunct="1"/>
            <a:r>
              <a:rPr lang="en-US" altLang="en-US" smtClean="0"/>
              <a:t>more interconnections with customers, suppliers, partners</a:t>
            </a:r>
          </a:p>
          <a:p>
            <a:pPr marL="498475" lvl="2" indent="-52388" defTabSz="725488" eaLnBrk="1" hangingPunct="1"/>
            <a:r>
              <a:rPr lang="en-US" altLang="en-US" smtClean="0"/>
              <a:t>more network applications</a:t>
            </a:r>
          </a:p>
          <a:p>
            <a:pPr marL="1222375" lvl="3" indent="-136525" defTabSz="725488" eaLnBrk="1" hangingPunct="1">
              <a:lnSpc>
                <a:spcPct val="85000"/>
              </a:lnSpc>
              <a:buFontTx/>
              <a:buChar char="-"/>
            </a:pPr>
            <a:r>
              <a:rPr lang="en-US" altLang="en-US" b="1" smtClean="0"/>
              <a:t>“the network is the computer”</a:t>
            </a:r>
          </a:p>
          <a:p>
            <a:pPr marL="498475" lvl="2" indent="-52388" defTabSz="725488" eaLnBrk="1" hangingPunct="1"/>
            <a:r>
              <a:rPr lang="en-US" altLang="en-US" smtClean="0"/>
              <a:t>who’s an “insider”and who’s an “outsider”</a:t>
            </a:r>
          </a:p>
        </p:txBody>
      </p:sp>
    </p:spTree>
    <p:extLst>
      <p:ext uri="{BB962C8B-B14F-4D97-AF65-F5344CB8AC3E}">
        <p14:creationId xmlns:p14="http://schemas.microsoft.com/office/powerpoint/2010/main" val="40612347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Before it gets better - 1</a:t>
            </a:r>
          </a:p>
        </p:txBody>
      </p:sp>
      <p:sp>
        <p:nvSpPr>
          <p:cNvPr id="57347" name="Rectangle 3"/>
          <p:cNvSpPr>
            <a:spLocks noGrp="1" noChangeArrowheads="1"/>
          </p:cNvSpPr>
          <p:nvPr>
            <p:ph type="body" idx="1"/>
          </p:nvPr>
        </p:nvSpPr>
        <p:spPr>
          <a:xfrm>
            <a:off x="889000" y="2514600"/>
            <a:ext cx="7772400" cy="3898900"/>
          </a:xfrm>
          <a:noFill/>
        </p:spPr>
        <p:txBody>
          <a:bodyPr lIns="82153" tIns="41076" rIns="82153" bIns="41076"/>
          <a:lstStyle/>
          <a:p>
            <a:pPr marL="90488" indent="-90488" defTabSz="725488" eaLnBrk="1" hangingPunct="1"/>
            <a:r>
              <a:rPr lang="en-US" altLang="en-US" smtClean="0"/>
              <a:t>Strong market for security professionals will eventually drive graduate and certificate programs.</a:t>
            </a:r>
          </a:p>
          <a:p>
            <a:pPr marL="90488" indent="-90488" defTabSz="725488" eaLnBrk="1" hangingPunct="1"/>
            <a:r>
              <a:rPr lang="en-US" altLang="en-US" smtClean="0"/>
              <a:t>Increased understanding by technology users will build demand for quality security products; vendors will pay attention to the market.</a:t>
            </a:r>
          </a:p>
          <a:p>
            <a:pPr marL="90488" indent="-90488" defTabSz="725488" eaLnBrk="1" hangingPunct="1"/>
            <a:r>
              <a:rPr lang="en-US" altLang="en-US" smtClean="0"/>
              <a:t>Insurance industry will provide incentives for improved business security practices.</a:t>
            </a:r>
          </a:p>
        </p:txBody>
      </p:sp>
    </p:spTree>
    <p:extLst>
      <p:ext uri="{BB962C8B-B14F-4D97-AF65-F5344CB8AC3E}">
        <p14:creationId xmlns:p14="http://schemas.microsoft.com/office/powerpoint/2010/main" val="41701761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Before it gets better - 2</a:t>
            </a:r>
          </a:p>
        </p:txBody>
      </p:sp>
      <p:sp>
        <p:nvSpPr>
          <p:cNvPr id="58371" name="Rectangle 3"/>
          <p:cNvSpPr>
            <a:spLocks noGrp="1" noChangeArrowheads="1"/>
          </p:cNvSpPr>
          <p:nvPr>
            <p:ph type="body" idx="1"/>
          </p:nvPr>
        </p:nvSpPr>
        <p:spPr>
          <a:xfrm>
            <a:off x="889000" y="2438400"/>
            <a:ext cx="7772400" cy="3975100"/>
          </a:xfrm>
          <a:noFill/>
        </p:spPr>
        <p:txBody>
          <a:bodyPr lIns="82153" tIns="41076" rIns="82153" bIns="41076"/>
          <a:lstStyle/>
          <a:p>
            <a:pPr marL="90488" indent="-90488" defTabSz="725488" eaLnBrk="1" hangingPunct="1"/>
            <a:r>
              <a:rPr lang="en-US" altLang="en-US" smtClean="0"/>
              <a:t>Technology will continue to improve and we will figure out how to use it</a:t>
            </a:r>
          </a:p>
          <a:p>
            <a:pPr marL="331788" lvl="1" indent="-127000" defTabSz="725488" eaLnBrk="1" hangingPunct="1"/>
            <a:r>
              <a:rPr lang="en-US" altLang="en-US" smtClean="0"/>
              <a:t>encryption</a:t>
            </a:r>
          </a:p>
          <a:p>
            <a:pPr marL="331788" lvl="1" indent="-127000" defTabSz="725488" eaLnBrk="1" hangingPunct="1"/>
            <a:r>
              <a:rPr lang="en-US" altLang="en-US" smtClean="0"/>
              <a:t>strong authentication</a:t>
            </a:r>
          </a:p>
          <a:p>
            <a:pPr marL="331788" lvl="1" indent="-127000" defTabSz="725488" eaLnBrk="1" hangingPunct="1"/>
            <a:r>
              <a:rPr lang="en-US" altLang="en-US" smtClean="0"/>
              <a:t>survivable systems</a:t>
            </a:r>
          </a:p>
          <a:p>
            <a:pPr marL="90488" indent="-90488" defTabSz="725488" eaLnBrk="1" hangingPunct="1"/>
            <a:endParaRPr lang="en-US" altLang="en-US" smtClean="0"/>
          </a:p>
          <a:p>
            <a:pPr marL="90488" indent="-90488" defTabSz="725488" eaLnBrk="1" hangingPunct="1"/>
            <a:r>
              <a:rPr lang="en-US" altLang="en-US" smtClean="0"/>
              <a:t>Increased collaboration across government and industry.</a:t>
            </a:r>
          </a:p>
        </p:txBody>
      </p:sp>
    </p:spTree>
    <p:extLst>
      <p:ext uri="{BB962C8B-B14F-4D97-AF65-F5344CB8AC3E}">
        <p14:creationId xmlns:p14="http://schemas.microsoft.com/office/powerpoint/2010/main" val="218330590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Good news </a:t>
            </a:r>
          </a:p>
        </p:txBody>
      </p:sp>
      <p:sp>
        <p:nvSpPr>
          <p:cNvPr id="62467" name="Rectangle 3"/>
          <p:cNvSpPr>
            <a:spLocks noGrp="1" noChangeArrowheads="1"/>
          </p:cNvSpPr>
          <p:nvPr>
            <p:ph type="body" idx="1"/>
          </p:nvPr>
        </p:nvSpPr>
        <p:spPr>
          <a:xfrm>
            <a:off x="889000" y="2438400"/>
            <a:ext cx="7772400" cy="3975100"/>
          </a:xfrm>
          <a:noFill/>
        </p:spPr>
        <p:txBody>
          <a:bodyPr lIns="82153" tIns="41076" rIns="82153" bIns="41076"/>
          <a:lstStyle/>
          <a:p>
            <a:pPr marL="90488" indent="-90488" algn="just" defTabSz="725488" eaLnBrk="1" hangingPunct="1">
              <a:buFont typeface="Wingdings" pitchFamily="2" charset="2"/>
              <a:buNone/>
            </a:pPr>
            <a:r>
              <a:rPr lang="en-IE" altLang="en-US" sz="2400" i="1" smtClean="0"/>
              <a:t>Our research has shown pay for information security and security jobs, skills and certifications have been above average for two years straight … The writing is on the wall: If you are not in that business, you might want to point your career toward that …. Security has not been a sexy place to work. It has not been funded well. But clearly when the smoke clears it will be funded, and it will be funded well.</a:t>
            </a:r>
          </a:p>
          <a:p>
            <a:pPr marL="331788" lvl="1" indent="-127000" algn="ctr" defTabSz="725488" eaLnBrk="1" hangingPunct="1">
              <a:buFontTx/>
              <a:buNone/>
            </a:pPr>
            <a:r>
              <a:rPr lang="en-IE" altLang="en-US" sz="1800" smtClean="0"/>
              <a:t>Source: David Foote – President and chief research officer at Foote partners (www.footepartners.com)</a:t>
            </a:r>
            <a:endParaRPr lang="en-US" altLang="en-US" sz="1800" smtClean="0"/>
          </a:p>
        </p:txBody>
      </p:sp>
    </p:spTree>
    <p:extLst>
      <p:ext uri="{BB962C8B-B14F-4D97-AF65-F5344CB8AC3E}">
        <p14:creationId xmlns:p14="http://schemas.microsoft.com/office/powerpoint/2010/main" val="14859577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ea typeface="ＭＳ Ｐゴシック" pitchFamily="34" charset="-128"/>
              </a:rPr>
              <a:t>Computer Security</a:t>
            </a:r>
            <a:endParaRPr lang="en-AU" altLang="en-US" smtClean="0">
              <a:ea typeface="ＭＳ Ｐゴシック" pitchFamily="34" charset="-128"/>
            </a:endParaRPr>
          </a:p>
        </p:txBody>
      </p:sp>
      <p:sp>
        <p:nvSpPr>
          <p:cNvPr id="64515" name="Rectangle 3"/>
          <p:cNvSpPr>
            <a:spLocks noGrp="1" noChangeArrowheads="1"/>
          </p:cNvSpPr>
          <p:nvPr>
            <p:ph type="body" idx="1"/>
          </p:nvPr>
        </p:nvSpPr>
        <p:spPr>
          <a:xfrm>
            <a:off x="914400" y="2362200"/>
            <a:ext cx="7772400" cy="4267200"/>
          </a:xfrm>
        </p:spPr>
        <p:txBody>
          <a:bodyPr/>
          <a:lstStyle/>
          <a:p>
            <a:pPr eaLnBrk="1" hangingPunct="1"/>
            <a:r>
              <a:rPr lang="en-US" altLang="en-US" smtClean="0">
                <a:ea typeface="ＭＳ Ｐゴシック" pitchFamily="34" charset="-128"/>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AU" altLang="en-US" smtClean="0">
              <a:ea typeface="ＭＳ Ｐゴシック" pitchFamily="34" charset="-128"/>
            </a:endParaRPr>
          </a:p>
        </p:txBody>
      </p:sp>
    </p:spTree>
    <p:extLst>
      <p:ext uri="{BB962C8B-B14F-4D97-AF65-F5344CB8AC3E}">
        <p14:creationId xmlns:p14="http://schemas.microsoft.com/office/powerpoint/2010/main" val="3152607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mtClean="0">
                <a:ea typeface="ＭＳ Ｐゴシック" pitchFamily="34" charset="-128"/>
              </a:rPr>
              <a:t>Key Security Concepts</a:t>
            </a:r>
          </a:p>
        </p:txBody>
      </p:sp>
      <p:pic>
        <p:nvPicPr>
          <p:cNvPr id="65539" name="Picture 4" descr="&#10;Fig1.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1828800" y="2362200"/>
            <a:ext cx="5286375"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102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altLang="en-US" smtClean="0">
                <a:ea typeface="ＭＳ Ｐゴシック" pitchFamily="34" charset="-128"/>
              </a:rPr>
              <a:t>Levels of Impact</a:t>
            </a:r>
          </a:p>
        </p:txBody>
      </p:sp>
      <p:sp>
        <p:nvSpPr>
          <p:cNvPr id="66563" name="Content Placeholder 2"/>
          <p:cNvSpPr>
            <a:spLocks noGrp="1"/>
          </p:cNvSpPr>
          <p:nvPr>
            <p:ph idx="1"/>
          </p:nvPr>
        </p:nvSpPr>
        <p:spPr/>
        <p:txBody>
          <a:bodyPr/>
          <a:lstStyle/>
          <a:p>
            <a:pPr eaLnBrk="1" hangingPunct="1">
              <a:buFont typeface="Wingdings" pitchFamily="2" charset="2"/>
              <a:buChar char="Ø"/>
            </a:pPr>
            <a:r>
              <a:rPr lang="en-US" altLang="en-US" smtClean="0">
                <a:ea typeface="ＭＳ Ｐゴシック" pitchFamily="34" charset="-128"/>
              </a:rPr>
              <a:t>can define 3 levels of impact from a security breach</a:t>
            </a:r>
          </a:p>
          <a:p>
            <a:pPr lvl="1" eaLnBrk="1" hangingPunct="1">
              <a:buFont typeface="Wingdings" pitchFamily="2" charset="2"/>
              <a:buChar char="l"/>
            </a:pPr>
            <a:r>
              <a:rPr lang="en-US" altLang="en-US" smtClean="0"/>
              <a:t>Low</a:t>
            </a:r>
          </a:p>
          <a:p>
            <a:pPr lvl="1" eaLnBrk="1" hangingPunct="1">
              <a:buFont typeface="Wingdings" pitchFamily="2" charset="2"/>
              <a:buChar char="l"/>
            </a:pPr>
            <a:r>
              <a:rPr lang="en-US" altLang="en-US" smtClean="0"/>
              <a:t>Moderate</a:t>
            </a:r>
          </a:p>
          <a:p>
            <a:pPr lvl="1" eaLnBrk="1" hangingPunct="1">
              <a:buFont typeface="Wingdings" pitchFamily="2" charset="2"/>
              <a:buChar char="l"/>
            </a:pPr>
            <a:r>
              <a:rPr lang="en-US" altLang="en-US" smtClean="0"/>
              <a:t>High</a:t>
            </a:r>
          </a:p>
        </p:txBody>
      </p:sp>
    </p:spTree>
    <p:extLst>
      <p:ext uri="{BB962C8B-B14F-4D97-AF65-F5344CB8AC3E}">
        <p14:creationId xmlns:p14="http://schemas.microsoft.com/office/powerpoint/2010/main" val="4218469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Assessment methods	</a:t>
            </a:r>
            <a:endParaRPr lang="en-GB" altLang="en-US" dirty="0" smtClean="0"/>
          </a:p>
        </p:txBody>
      </p:sp>
      <p:sp>
        <p:nvSpPr>
          <p:cNvPr id="11267" name="Rectangle 3"/>
          <p:cNvSpPr>
            <a:spLocks noGrp="1" noChangeArrowheads="1"/>
          </p:cNvSpPr>
          <p:nvPr>
            <p:ph type="body" idx="1"/>
          </p:nvPr>
        </p:nvSpPr>
        <p:spPr>
          <a:xfrm>
            <a:off x="685800" y="2362200"/>
            <a:ext cx="7772400" cy="4114800"/>
          </a:xfrm>
        </p:spPr>
        <p:txBody>
          <a:bodyPr/>
          <a:lstStyle/>
          <a:p>
            <a:pPr eaLnBrk="1" hangingPunct="1"/>
            <a:r>
              <a:rPr lang="en-US" altLang="en-US" dirty="0" smtClean="0"/>
              <a:t>Written examination – 50% </a:t>
            </a:r>
          </a:p>
          <a:p>
            <a:pPr eaLnBrk="1" hangingPunct="1"/>
            <a:r>
              <a:rPr lang="en-US" altLang="en-US" dirty="0" smtClean="0"/>
              <a:t>Continuous assessment – 50%</a:t>
            </a:r>
          </a:p>
        </p:txBody>
      </p:sp>
    </p:spTree>
    <p:extLst>
      <p:ext uri="{BB962C8B-B14F-4D97-AF65-F5344CB8AC3E}">
        <p14:creationId xmlns:p14="http://schemas.microsoft.com/office/powerpoint/2010/main" val="4053925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p:txBody>
          <a:bodyPr/>
          <a:lstStyle/>
          <a:p>
            <a:pPr eaLnBrk="1" hangingPunct="1"/>
            <a:r>
              <a:rPr lang="en-AU" altLang="en-US" smtClean="0">
                <a:ea typeface="ＭＳ Ｐゴシック" pitchFamily="34" charset="-128"/>
              </a:rPr>
              <a:t>Passive Attacks</a:t>
            </a:r>
          </a:p>
        </p:txBody>
      </p:sp>
      <p:pic>
        <p:nvPicPr>
          <p:cNvPr id="71683"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17721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064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pPr eaLnBrk="1" hangingPunct="1"/>
            <a:r>
              <a:rPr lang="en-AU" altLang="en-US" smtClean="0">
                <a:ea typeface="ＭＳ Ｐゴシック" pitchFamily="34" charset="-128"/>
              </a:rPr>
              <a:t>Active Attacks</a:t>
            </a:r>
          </a:p>
        </p:txBody>
      </p:sp>
      <p:pic>
        <p:nvPicPr>
          <p:cNvPr id="72707"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05788"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7635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ea typeface="ＭＳ Ｐゴシック" pitchFamily="34" charset="-128"/>
              </a:rPr>
              <a:t>Security Mechanism</a:t>
            </a:r>
            <a:endParaRPr lang="en-AU" altLang="en-US" smtClean="0">
              <a:ea typeface="ＭＳ Ｐゴシック" pitchFamily="34" charset="-128"/>
            </a:endParaRPr>
          </a:p>
        </p:txBody>
      </p:sp>
      <p:sp>
        <p:nvSpPr>
          <p:cNvPr id="76803" name="Rectangle 3"/>
          <p:cNvSpPr>
            <a:spLocks noGrp="1" noChangeArrowheads="1"/>
          </p:cNvSpPr>
          <p:nvPr>
            <p:ph type="body" idx="1"/>
          </p:nvPr>
        </p:nvSpPr>
        <p:spPr/>
        <p:txBody>
          <a:bodyPr/>
          <a:lstStyle/>
          <a:p>
            <a:pPr eaLnBrk="1" hangingPunct="1">
              <a:lnSpc>
                <a:spcPct val="90000"/>
              </a:lnSpc>
            </a:pPr>
            <a:r>
              <a:rPr lang="en-US" altLang="en-US" smtClean="0">
                <a:ea typeface="ＭＳ Ｐゴシック" pitchFamily="34" charset="-128"/>
              </a:rPr>
              <a:t>feature designed to detect, prevent, or recover from a security attack</a:t>
            </a:r>
            <a:endParaRPr lang="en-AU" altLang="en-US" smtClean="0">
              <a:ea typeface="ＭＳ Ｐゴシック" pitchFamily="34" charset="-128"/>
            </a:endParaRPr>
          </a:p>
          <a:p>
            <a:pPr eaLnBrk="1" hangingPunct="1">
              <a:lnSpc>
                <a:spcPct val="90000"/>
              </a:lnSpc>
            </a:pPr>
            <a:r>
              <a:rPr lang="en-AU" altLang="en-US" smtClean="0">
                <a:ea typeface="ＭＳ Ｐゴシック" pitchFamily="34" charset="-128"/>
              </a:rPr>
              <a:t>no single mechanism that will support all services required</a:t>
            </a:r>
          </a:p>
          <a:p>
            <a:pPr eaLnBrk="1" hangingPunct="1">
              <a:lnSpc>
                <a:spcPct val="90000"/>
              </a:lnSpc>
            </a:pPr>
            <a:r>
              <a:rPr lang="en-US" altLang="en-US" smtClean="0">
                <a:ea typeface="ＭＳ Ｐゴシック" pitchFamily="34" charset="-128"/>
              </a:rPr>
              <a:t>however </a:t>
            </a:r>
            <a:r>
              <a:rPr lang="en-AU" altLang="en-US" smtClean="0">
                <a:ea typeface="ＭＳ Ｐゴシック" pitchFamily="34" charset="-128"/>
              </a:rPr>
              <a:t>one particular element underlies many of the security mechanisms in use:</a:t>
            </a:r>
          </a:p>
          <a:p>
            <a:pPr lvl="1" eaLnBrk="1" hangingPunct="1">
              <a:lnSpc>
                <a:spcPct val="90000"/>
              </a:lnSpc>
            </a:pPr>
            <a:r>
              <a:rPr lang="en-AU" altLang="en-US" b="1" smtClean="0">
                <a:ea typeface="ＭＳ Ｐゴシック" pitchFamily="34" charset="-128"/>
              </a:rPr>
              <a:t>cryptographic techniques</a:t>
            </a:r>
            <a:endParaRPr lang="en-AU" altLang="en-US" smtClean="0">
              <a:ea typeface="ＭＳ Ｐゴシック" pitchFamily="34" charset="-128"/>
            </a:endParaRPr>
          </a:p>
          <a:p>
            <a:pPr eaLnBrk="1" hangingPunct="1">
              <a:lnSpc>
                <a:spcPct val="90000"/>
              </a:lnSpc>
              <a:buFont typeface="Wingdings" pitchFamily="2" charset="2"/>
              <a:buNone/>
            </a:pPr>
            <a:endParaRPr lang="en-AU" altLang="en-US" smtClean="0">
              <a:ea typeface="ＭＳ Ｐゴシック" pitchFamily="34" charset="-128"/>
            </a:endParaRPr>
          </a:p>
        </p:txBody>
      </p:sp>
    </p:spTree>
    <p:extLst>
      <p:ext uri="{BB962C8B-B14F-4D97-AF65-F5344CB8AC3E}">
        <p14:creationId xmlns:p14="http://schemas.microsoft.com/office/powerpoint/2010/main" val="2808898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ea typeface="ＭＳ Ｐゴシック" pitchFamily="34" charset="-128"/>
              </a:rPr>
              <a:t>Model for Network Security</a:t>
            </a:r>
            <a:endParaRPr lang="en-AU" altLang="en-US" smtClean="0">
              <a:ea typeface="ＭＳ Ｐゴシック" pitchFamily="34" charset="-128"/>
            </a:endParaRPr>
          </a:p>
        </p:txBody>
      </p:sp>
      <p:pic>
        <p:nvPicPr>
          <p:cNvPr id="788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18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ea typeface="ＭＳ Ｐゴシック" pitchFamily="34" charset="-128"/>
              </a:rPr>
              <a:t>Model for Network Security</a:t>
            </a:r>
            <a:endParaRPr lang="en-AU" altLang="en-US" smtClean="0">
              <a:ea typeface="ＭＳ Ｐゴシック" pitchFamily="34" charset="-128"/>
            </a:endParaRPr>
          </a:p>
        </p:txBody>
      </p:sp>
      <p:sp>
        <p:nvSpPr>
          <p:cNvPr id="79875" name="Rectangle 3"/>
          <p:cNvSpPr>
            <a:spLocks noGrp="1" noChangeArrowheads="1"/>
          </p:cNvSpPr>
          <p:nvPr>
            <p:ph type="body" idx="1"/>
          </p:nvPr>
        </p:nvSpPr>
        <p:spPr/>
        <p:txBody>
          <a:bodyPr/>
          <a:lstStyle/>
          <a:p>
            <a:pPr marL="609600" indent="-609600" eaLnBrk="1" hangingPunct="1">
              <a:lnSpc>
                <a:spcPct val="90000"/>
              </a:lnSpc>
              <a:buFont typeface="Wingdings" pitchFamily="2" charset="2"/>
              <a:buChar char="Ø"/>
            </a:pPr>
            <a:r>
              <a:rPr lang="en-AU" altLang="en-US" smtClean="0">
                <a:ea typeface="ＭＳ Ｐゴシック" pitchFamily="34" charset="-128"/>
              </a:rPr>
              <a:t>using this model requires us to: </a:t>
            </a:r>
          </a:p>
          <a:p>
            <a:pPr marL="990600" lvl="1" indent="-533400" eaLnBrk="1" hangingPunct="1">
              <a:lnSpc>
                <a:spcPct val="90000"/>
              </a:lnSpc>
              <a:buFont typeface="Times" pitchFamily="18" charset="0"/>
              <a:buAutoNum type="arabicPeriod"/>
            </a:pPr>
            <a:r>
              <a:rPr lang="en-AU" altLang="en-US" smtClean="0"/>
              <a:t>design a suitable algorithm for the security transformation </a:t>
            </a:r>
          </a:p>
          <a:p>
            <a:pPr marL="990600" lvl="1" indent="-533400" eaLnBrk="1" hangingPunct="1">
              <a:lnSpc>
                <a:spcPct val="90000"/>
              </a:lnSpc>
              <a:buFont typeface="Times" pitchFamily="18" charset="0"/>
              <a:buAutoNum type="arabicPeriod"/>
            </a:pPr>
            <a:r>
              <a:rPr lang="en-AU" altLang="en-US" smtClean="0"/>
              <a:t>generate the secret information (keys) used by the algorithm </a:t>
            </a:r>
          </a:p>
          <a:p>
            <a:pPr marL="990600" lvl="1" indent="-533400" eaLnBrk="1" hangingPunct="1">
              <a:lnSpc>
                <a:spcPct val="90000"/>
              </a:lnSpc>
              <a:buFont typeface="Times" pitchFamily="18" charset="0"/>
              <a:buAutoNum type="arabicPeriod"/>
            </a:pPr>
            <a:r>
              <a:rPr lang="en-AU" altLang="en-US" smtClean="0"/>
              <a:t>develop methods to distribute and share the secret information </a:t>
            </a:r>
          </a:p>
          <a:p>
            <a:pPr marL="990600" lvl="1" indent="-533400" eaLnBrk="1" hangingPunct="1">
              <a:lnSpc>
                <a:spcPct val="90000"/>
              </a:lnSpc>
              <a:buFont typeface="Times" pitchFamily="18" charset="0"/>
              <a:buAutoNum type="arabicPeriod"/>
            </a:pPr>
            <a:r>
              <a:rPr lang="en-AU" altLang="en-US" smtClean="0"/>
              <a:t>specify a protocol enabling the principals to use the transformation and secret information for a security service </a:t>
            </a:r>
          </a:p>
        </p:txBody>
      </p:sp>
    </p:spTree>
    <p:extLst>
      <p:ext uri="{BB962C8B-B14F-4D97-AF65-F5344CB8AC3E}">
        <p14:creationId xmlns:p14="http://schemas.microsoft.com/office/powerpoint/2010/main" val="3399004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z="4000" smtClean="0">
                <a:ea typeface="ＭＳ Ｐゴシック" pitchFamily="34" charset="-128"/>
              </a:rPr>
              <a:t>Model for Network Access Security</a:t>
            </a:r>
            <a:endParaRPr lang="en-AU" altLang="en-US" sz="4000" smtClean="0">
              <a:ea typeface="ＭＳ Ｐゴシック" pitchFamily="34" charset="-128"/>
            </a:endParaRPr>
          </a:p>
        </p:txBody>
      </p:sp>
      <p:pic>
        <p:nvPicPr>
          <p:cNvPr id="80899" name="Picture 4"/>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179388" y="2438400"/>
            <a:ext cx="8761412"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439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z="4000" smtClean="0">
                <a:ea typeface="ＭＳ Ｐゴシック" pitchFamily="34" charset="-128"/>
              </a:rPr>
              <a:t>Model for Network Access Security</a:t>
            </a:r>
            <a:endParaRPr lang="en-AU" altLang="en-US" sz="4000" smtClean="0">
              <a:ea typeface="ＭＳ Ｐゴシック" pitchFamily="34" charset="-128"/>
            </a:endParaRPr>
          </a:p>
        </p:txBody>
      </p:sp>
      <p:sp>
        <p:nvSpPr>
          <p:cNvPr id="81923" name="Rectangle 3"/>
          <p:cNvSpPr>
            <a:spLocks noGrp="1" noChangeArrowheads="1"/>
          </p:cNvSpPr>
          <p:nvPr>
            <p:ph type="body" idx="1"/>
          </p:nvPr>
        </p:nvSpPr>
        <p:spPr/>
        <p:txBody>
          <a:bodyPr/>
          <a:lstStyle/>
          <a:p>
            <a:pPr marL="609600" indent="-609600" eaLnBrk="1" hangingPunct="1">
              <a:lnSpc>
                <a:spcPct val="90000"/>
              </a:lnSpc>
              <a:buFont typeface="Wingdings" pitchFamily="2" charset="2"/>
              <a:buChar char="Ø"/>
            </a:pPr>
            <a:r>
              <a:rPr lang="en-AU" altLang="en-US" smtClean="0">
                <a:ea typeface="ＭＳ Ｐゴシック" pitchFamily="34" charset="-128"/>
              </a:rPr>
              <a:t>using this model requires us to: </a:t>
            </a:r>
          </a:p>
          <a:p>
            <a:pPr marL="990600" lvl="1" indent="-533400" eaLnBrk="1" hangingPunct="1">
              <a:lnSpc>
                <a:spcPct val="90000"/>
              </a:lnSpc>
              <a:buFont typeface="Times" pitchFamily="18" charset="0"/>
              <a:buAutoNum type="arabicPeriod"/>
            </a:pPr>
            <a:r>
              <a:rPr lang="en-AU" altLang="en-US" smtClean="0"/>
              <a:t>select appropriate gatekeeper functions to identify users </a:t>
            </a:r>
          </a:p>
          <a:p>
            <a:pPr marL="990600" lvl="1" indent="-533400" eaLnBrk="1" hangingPunct="1">
              <a:lnSpc>
                <a:spcPct val="90000"/>
              </a:lnSpc>
              <a:buFont typeface="Times" pitchFamily="18" charset="0"/>
              <a:buAutoNum type="arabicPeriod"/>
            </a:pPr>
            <a:r>
              <a:rPr lang="en-AU" altLang="en-US" smtClean="0"/>
              <a:t>implement security controls to ensure only authorised users access designated information or resources </a:t>
            </a:r>
          </a:p>
        </p:txBody>
      </p:sp>
    </p:spTree>
    <p:extLst>
      <p:ext uri="{BB962C8B-B14F-4D97-AF65-F5344CB8AC3E}">
        <p14:creationId xmlns:p14="http://schemas.microsoft.com/office/powerpoint/2010/main" val="459525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a:lstStyle/>
          <a:p>
            <a:pPr eaLnBrk="1" hangingPunct="1"/>
            <a:r>
              <a:rPr lang="en-IE" altLang="en-US" smtClean="0"/>
              <a:t>Security and Cryptography</a:t>
            </a:r>
            <a:endParaRPr lang="en-US" altLang="en-US" smtClean="0"/>
          </a:p>
        </p:txBody>
      </p:sp>
      <p:pic>
        <p:nvPicPr>
          <p:cNvPr id="83971"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2286000"/>
            <a:ext cx="5410200" cy="4572000"/>
          </a:xfrm>
        </p:spPr>
      </p:pic>
    </p:spTree>
    <p:extLst>
      <p:ext uri="{BB962C8B-B14F-4D97-AF65-F5344CB8AC3E}">
        <p14:creationId xmlns:p14="http://schemas.microsoft.com/office/powerpoint/2010/main" val="3768285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47500" lnSpcReduction="20000"/>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9858F4BE-56EB-4B7E-8FB8-E7ABB5058A99}" type="slidenum">
              <a:rPr lang="en-GB" altLang="en-US" sz="2600">
                <a:solidFill>
                  <a:schemeClr val="bg1"/>
                </a:solidFill>
              </a:rPr>
              <a:pPr eaLnBrk="1" hangingPunct="1"/>
              <a:t>38</a:t>
            </a:fld>
            <a:endParaRPr lang="en-GB" altLang="en-US" sz="2600">
              <a:solidFill>
                <a:schemeClr val="bg1"/>
              </a:solidFill>
            </a:endParaRPr>
          </a:p>
        </p:txBody>
      </p:sp>
      <p:sp>
        <p:nvSpPr>
          <p:cNvPr id="84995" name="Rectangle 1"/>
          <p:cNvSpPr>
            <a:spLocks noGrp="1" noChangeArrowheads="1"/>
          </p:cNvSpPr>
          <p:nvPr>
            <p:ph type="title"/>
          </p:nvPr>
        </p:nvSpPr>
        <p:spPr>
          <a:xfrm>
            <a:off x="467544"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bottom line</a:t>
            </a:r>
          </a:p>
        </p:txBody>
      </p:sp>
      <p:sp>
        <p:nvSpPr>
          <p:cNvPr id="84996" name="Rectangle 2"/>
          <p:cNvSpPr>
            <a:spLocks noGrp="1" noChangeArrowheads="1"/>
          </p:cNvSpPr>
          <p:nvPr>
            <p:ph type="body" idx="1"/>
          </p:nvPr>
        </p:nvSpPr>
        <p:spPr>
          <a:xfrm>
            <a:off x="914400" y="2438400"/>
            <a:ext cx="7772400" cy="4114800"/>
          </a:xfrm>
        </p:spPr>
        <p:txBody>
          <a:bodyPr/>
          <a:lstStyle/>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You are all ‘digital natives’ and the rest of us are ‘digital immigrants’.</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However, are you ‘digitally competent’</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It is projected that by 2015 the professional ICT shortage in EU will be approximately 700,000</a:t>
            </a:r>
          </a:p>
          <a:p>
            <a:pPr lvl="1"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Source: Enterprise &amp; Industry Magazine, European Commission, Issue 13, July 2012.</a:t>
            </a:r>
          </a:p>
        </p:txBody>
      </p:sp>
    </p:spTree>
    <p:extLst>
      <p:ext uri="{BB962C8B-B14F-4D97-AF65-F5344CB8AC3E}">
        <p14:creationId xmlns:p14="http://schemas.microsoft.com/office/powerpoint/2010/main" val="22945830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normAutofit fontScale="90000"/>
          </a:bodyPr>
          <a:lstStyle/>
          <a:p>
            <a:pPr eaLnBrk="1" hangingPunct="1"/>
            <a:r>
              <a:rPr lang="en-IE" altLang="en-US" smtClean="0"/>
              <a:t>Security Books you may want to read</a:t>
            </a:r>
            <a:endParaRPr lang="en-US" altLang="en-US" smtClean="0"/>
          </a:p>
        </p:txBody>
      </p:sp>
      <p:pic>
        <p:nvPicPr>
          <p:cNvPr id="921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362200"/>
            <a:ext cx="809625" cy="1219200"/>
          </a:xfrm>
          <a:noFill/>
        </p:spPr>
      </p:pic>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8096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14600"/>
            <a:ext cx="809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438400"/>
            <a:ext cx="8096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657600"/>
            <a:ext cx="809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810000"/>
            <a:ext cx="809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114800"/>
            <a:ext cx="952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3886200"/>
            <a:ext cx="952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1"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2362200"/>
            <a:ext cx="9620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257800"/>
            <a:ext cx="1190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3"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5181600"/>
            <a:ext cx="9525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4"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7600" y="5105400"/>
            <a:ext cx="1143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5"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5334000"/>
            <a:ext cx="114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6"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3581400"/>
            <a:ext cx="114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7"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600" y="3352800"/>
            <a:ext cx="1143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8" name="Picture 21" descr="The Death of the Interne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43800" y="1295400"/>
            <a:ext cx="1428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9" name="Picture 23" descr="Front Cov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5029200"/>
            <a:ext cx="12192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589613"/>
      </p:ext>
    </p:extLst>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Course Outline</a:t>
            </a:r>
          </a:p>
        </p:txBody>
      </p:sp>
      <p:sp>
        <p:nvSpPr>
          <p:cNvPr id="5123" name="Rectangle 3"/>
          <p:cNvSpPr>
            <a:spLocks noGrp="1" noChangeArrowheads="1"/>
          </p:cNvSpPr>
          <p:nvPr>
            <p:ph type="body" idx="1"/>
          </p:nvPr>
        </p:nvSpPr>
        <p:spPr/>
        <p:txBody>
          <a:bodyPr/>
          <a:lstStyle/>
          <a:p>
            <a:r>
              <a:rPr lang="en-IE" sz="2400" dirty="0" smtClean="0"/>
              <a:t>Introduction to cryptography</a:t>
            </a:r>
            <a:endParaRPr lang="en-US" sz="2400" dirty="0" smtClean="0"/>
          </a:p>
          <a:p>
            <a:r>
              <a:rPr lang="en-IE" sz="2400" dirty="0" smtClean="0"/>
              <a:t>Number theory</a:t>
            </a:r>
            <a:endParaRPr lang="en-US" sz="2400" dirty="0" smtClean="0"/>
          </a:p>
          <a:p>
            <a:r>
              <a:rPr lang="en-IE" sz="2400" dirty="0" smtClean="0"/>
              <a:t>Symmetric and Asymmetric Cryptograph</a:t>
            </a:r>
            <a:endParaRPr lang="en-US" sz="2400" dirty="0" smtClean="0"/>
          </a:p>
          <a:p>
            <a:r>
              <a:rPr lang="en-IE" sz="2400" dirty="0" smtClean="0"/>
              <a:t>Public-Key Cryptography and RSA, Key management, </a:t>
            </a:r>
          </a:p>
          <a:p>
            <a:r>
              <a:rPr lang="en-IE" sz="2400" dirty="0" smtClean="0"/>
              <a:t>Steganography</a:t>
            </a:r>
          </a:p>
          <a:p>
            <a:r>
              <a:rPr lang="en-US" altLang="en-US" sz="2400" dirty="0"/>
              <a:t>Network, Internet Security, ethical hacking</a:t>
            </a:r>
          </a:p>
          <a:p>
            <a:r>
              <a:rPr lang="en-US" altLang="en-US" sz="2400" dirty="0"/>
              <a:t>System Security</a:t>
            </a:r>
          </a:p>
          <a:p>
            <a:pPr lvl="1"/>
            <a:r>
              <a:rPr lang="en-GB" altLang="en-US" dirty="0" smtClean="0"/>
              <a:t>Electronic Mail Security, Firewalls.</a:t>
            </a:r>
          </a:p>
          <a:p>
            <a:pPr lvl="1"/>
            <a:r>
              <a:rPr lang="en-GB" altLang="en-US" dirty="0" smtClean="0"/>
              <a:t>Virus, Worms </a:t>
            </a:r>
            <a:r>
              <a:rPr lang="en-GB" altLang="en-US" dirty="0" err="1" smtClean="0"/>
              <a:t>etc</a:t>
            </a:r>
            <a:endParaRPr lang="en-GB" altLang="en-US" dirty="0" smtClean="0"/>
          </a:p>
          <a:p>
            <a:endParaRPr lang="en-US" sz="2400" dirty="0"/>
          </a:p>
        </p:txBody>
      </p:sp>
    </p:spTree>
    <p:extLst>
      <p:ext uri="{BB962C8B-B14F-4D97-AF65-F5344CB8AC3E}">
        <p14:creationId xmlns:p14="http://schemas.microsoft.com/office/powerpoint/2010/main" val="411077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References	</a:t>
            </a:r>
            <a:endParaRPr lang="en-GB" altLang="en-US" smtClean="0"/>
          </a:p>
        </p:txBody>
      </p:sp>
      <p:sp>
        <p:nvSpPr>
          <p:cNvPr id="12291" name="Rectangle 3"/>
          <p:cNvSpPr>
            <a:spLocks noGrp="1" noChangeArrowheads="1"/>
          </p:cNvSpPr>
          <p:nvPr>
            <p:ph type="body" idx="1"/>
          </p:nvPr>
        </p:nvSpPr>
        <p:spPr/>
        <p:txBody>
          <a:bodyPr/>
          <a:lstStyle/>
          <a:p>
            <a:pPr eaLnBrk="1" hangingPunct="1">
              <a:lnSpc>
                <a:spcPct val="90000"/>
              </a:lnSpc>
            </a:pPr>
            <a:r>
              <a:rPr lang="en-US" altLang="en-US" smtClean="0"/>
              <a:t>Cryptography and Network Security : Principles and Practices, 5</a:t>
            </a:r>
            <a:r>
              <a:rPr lang="en-US" altLang="en-US" baseline="30000" smtClean="0"/>
              <a:t>th</a:t>
            </a:r>
            <a:r>
              <a:rPr lang="en-US" altLang="en-US" smtClean="0"/>
              <a:t> Ed, Williams Stallings (2011) Prentice Hall.</a:t>
            </a:r>
          </a:p>
          <a:p>
            <a:pPr eaLnBrk="1" hangingPunct="1">
              <a:lnSpc>
                <a:spcPct val="90000"/>
              </a:lnSpc>
            </a:pPr>
            <a:r>
              <a:rPr lang="en-US" altLang="en-US" smtClean="0"/>
              <a:t>Network Security Essentials: Applications and Standards, 4</a:t>
            </a:r>
            <a:r>
              <a:rPr lang="en-US" altLang="en-US" baseline="30000" smtClean="0"/>
              <a:t>th</a:t>
            </a:r>
            <a:r>
              <a:rPr lang="en-US" altLang="en-US" smtClean="0"/>
              <a:t> Ed, William Stallings (2011), Prentice Hall.</a:t>
            </a:r>
          </a:p>
          <a:p>
            <a:pPr eaLnBrk="1" hangingPunct="1">
              <a:lnSpc>
                <a:spcPct val="90000"/>
              </a:lnSpc>
            </a:pPr>
            <a:r>
              <a:rPr lang="en-US" altLang="en-US" smtClean="0"/>
              <a:t>Network perimeter Security: Building Defense In-Depth, Cliff Riggs (2003), Auerbach Publications.</a:t>
            </a:r>
          </a:p>
          <a:p>
            <a:pPr eaLnBrk="1" hangingPunct="1">
              <a:lnSpc>
                <a:spcPct val="90000"/>
              </a:lnSpc>
            </a:pPr>
            <a:endParaRPr lang="en-GB" altLang="en-US" smtClean="0"/>
          </a:p>
        </p:txBody>
      </p:sp>
    </p:spTree>
    <p:extLst>
      <p:ext uri="{BB962C8B-B14F-4D97-AF65-F5344CB8AC3E}">
        <p14:creationId xmlns:p14="http://schemas.microsoft.com/office/powerpoint/2010/main" val="222229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25431"/>
            <a:ext cx="7467600" cy="1169988"/>
          </a:xfrm>
        </p:spPr>
        <p:txBody>
          <a:bodyPr/>
          <a:lstStyle/>
          <a:p>
            <a:pPr eaLnBrk="1" hangingPunct="1"/>
            <a:r>
              <a:rPr kumimoji="1" lang="en-GB" altLang="en-US" dirty="0" smtClean="0"/>
              <a:t>The future of Security threats</a:t>
            </a:r>
            <a:endParaRPr kumimoji="1" lang="en-AU" altLang="en-US" dirty="0" smtClean="0"/>
          </a:p>
        </p:txBody>
      </p:sp>
      <p:sp>
        <p:nvSpPr>
          <p:cNvPr id="21507" name="Rectangle 3"/>
          <p:cNvSpPr>
            <a:spLocks noGrp="1" noChangeArrowheads="1"/>
          </p:cNvSpPr>
          <p:nvPr>
            <p:ph type="body" idx="1"/>
          </p:nvPr>
        </p:nvSpPr>
        <p:spPr>
          <a:xfrm>
            <a:off x="762000" y="2286000"/>
            <a:ext cx="7924800" cy="4225925"/>
          </a:xfrm>
        </p:spPr>
        <p:txBody>
          <a:bodyPr/>
          <a:lstStyle/>
          <a:p>
            <a:pPr algn="just" eaLnBrk="1" hangingPunct="1"/>
            <a:r>
              <a:rPr lang="en-AU" altLang="en-US" dirty="0" err="1" smtClean="0"/>
              <a:t>Cyberwar</a:t>
            </a:r>
            <a:r>
              <a:rPr lang="en-AU" altLang="en-US" dirty="0" smtClean="0"/>
              <a:t> declared – </a:t>
            </a:r>
            <a:r>
              <a:rPr lang="en-AU" altLang="en-US" dirty="0" err="1" smtClean="0"/>
              <a:t>Stuxnet</a:t>
            </a:r>
            <a:r>
              <a:rPr lang="en-AU" altLang="en-US" dirty="0" smtClean="0"/>
              <a:t> a politically motivated attack (</a:t>
            </a:r>
            <a:r>
              <a:rPr lang="en-AU" altLang="en-US" dirty="0" err="1" smtClean="0"/>
              <a:t>weaponized</a:t>
            </a:r>
            <a:r>
              <a:rPr lang="en-AU" altLang="en-US" dirty="0" smtClean="0"/>
              <a:t> malware)</a:t>
            </a:r>
          </a:p>
          <a:p>
            <a:pPr algn="just" eaLnBrk="1" hangingPunct="1"/>
            <a:r>
              <a:rPr lang="en-AU" altLang="en-US" dirty="0" smtClean="0"/>
              <a:t>Advanced Persistent Threat (APT) – advanced malware attack</a:t>
            </a:r>
          </a:p>
          <a:p>
            <a:pPr algn="just" eaLnBrk="1" hangingPunct="1"/>
            <a:r>
              <a:rPr lang="en-AU" altLang="en-US" dirty="0" smtClean="0"/>
              <a:t>VoIP attacks – brute force and directory traversal class attacks against VoIP servers</a:t>
            </a:r>
          </a:p>
        </p:txBody>
      </p:sp>
    </p:spTree>
    <p:extLst>
      <p:ext uri="{BB962C8B-B14F-4D97-AF65-F5344CB8AC3E}">
        <p14:creationId xmlns:p14="http://schemas.microsoft.com/office/powerpoint/2010/main" val="2875593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528" y="188640"/>
            <a:ext cx="7467600" cy="1169988"/>
          </a:xfrm>
        </p:spPr>
        <p:txBody>
          <a:bodyPr/>
          <a:lstStyle/>
          <a:p>
            <a:pPr eaLnBrk="1" hangingPunct="1"/>
            <a:r>
              <a:rPr kumimoji="1" lang="en-GB" altLang="en-US" dirty="0" smtClean="0"/>
              <a:t>The future of Security threats</a:t>
            </a:r>
            <a:endParaRPr kumimoji="1" lang="en-AU" altLang="en-US" dirty="0" smtClean="0"/>
          </a:p>
        </p:txBody>
      </p:sp>
      <p:sp>
        <p:nvSpPr>
          <p:cNvPr id="22531" name="Rectangle 3"/>
          <p:cNvSpPr>
            <a:spLocks noGrp="1" noChangeArrowheads="1"/>
          </p:cNvSpPr>
          <p:nvPr>
            <p:ph type="body" idx="1"/>
          </p:nvPr>
        </p:nvSpPr>
        <p:spPr>
          <a:xfrm>
            <a:off x="762000" y="2286000"/>
            <a:ext cx="7924800" cy="4225925"/>
          </a:xfrm>
        </p:spPr>
        <p:txBody>
          <a:bodyPr/>
          <a:lstStyle/>
          <a:p>
            <a:pPr algn="just" eaLnBrk="1" hangingPunct="1"/>
            <a:r>
              <a:rPr lang="en-AU" altLang="en-US" dirty="0" smtClean="0"/>
              <a:t>Car hacking – cars are more connected with built-in Bluetooth, 3G internet, GPS, </a:t>
            </a:r>
            <a:r>
              <a:rPr lang="en-AU" altLang="en-US" dirty="0" err="1" smtClean="0"/>
              <a:t>Onstar</a:t>
            </a:r>
            <a:r>
              <a:rPr lang="en-AU" altLang="en-US" dirty="0" smtClean="0"/>
              <a:t>, and dashboard computers</a:t>
            </a:r>
          </a:p>
          <a:p>
            <a:pPr algn="just" eaLnBrk="1" hangingPunct="1"/>
            <a:r>
              <a:rPr lang="en-AU" altLang="en-US" dirty="0" smtClean="0"/>
              <a:t>The Facebook challenge - users trust of web</a:t>
            </a:r>
          </a:p>
          <a:p>
            <a:pPr algn="just" eaLnBrk="1" hangingPunct="1"/>
            <a:r>
              <a:rPr lang="en-AU" altLang="en-US" dirty="0" smtClean="0"/>
              <a:t> Manufactured-delivered malware – products arriving with infections out of the box</a:t>
            </a:r>
          </a:p>
          <a:p>
            <a:pPr algn="just" eaLnBrk="1" hangingPunct="1"/>
            <a:r>
              <a:rPr lang="en-AU" altLang="en-US" dirty="0" smtClean="0"/>
              <a:t>DLP for IP – shift from physical to digital production.</a:t>
            </a:r>
          </a:p>
          <a:p>
            <a:pPr algn="just" eaLnBrk="1" hangingPunct="1"/>
            <a:endParaRPr lang="en-AU" altLang="en-US" dirty="0" smtClean="0"/>
          </a:p>
        </p:txBody>
      </p:sp>
    </p:spTree>
    <p:extLst>
      <p:ext uri="{BB962C8B-B14F-4D97-AF65-F5344CB8AC3E}">
        <p14:creationId xmlns:p14="http://schemas.microsoft.com/office/powerpoint/2010/main" val="209226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560" y="404664"/>
            <a:ext cx="7467600" cy="1169988"/>
          </a:xfrm>
        </p:spPr>
        <p:txBody>
          <a:bodyPr/>
          <a:lstStyle/>
          <a:p>
            <a:pPr eaLnBrk="1" hangingPunct="1"/>
            <a:r>
              <a:rPr kumimoji="1" lang="en-AU" altLang="en-US" dirty="0" smtClean="0"/>
              <a:t>Current Smartphone market</a:t>
            </a:r>
          </a:p>
        </p:txBody>
      </p:sp>
      <p:sp>
        <p:nvSpPr>
          <p:cNvPr id="15363" name="Rectangle 3"/>
          <p:cNvSpPr>
            <a:spLocks noGrp="1" noChangeArrowheads="1"/>
          </p:cNvSpPr>
          <p:nvPr>
            <p:ph type="body" idx="1"/>
          </p:nvPr>
        </p:nvSpPr>
        <p:spPr>
          <a:xfrm>
            <a:off x="762000" y="2286000"/>
            <a:ext cx="7924800" cy="4225925"/>
          </a:xfrm>
        </p:spPr>
        <p:txBody>
          <a:bodyPr>
            <a:normAutofit/>
          </a:bodyPr>
          <a:lstStyle/>
          <a:p>
            <a:pPr algn="just" eaLnBrk="1" hangingPunct="1">
              <a:lnSpc>
                <a:spcPct val="90000"/>
              </a:lnSpc>
            </a:pPr>
            <a:r>
              <a:rPr lang="en-AU" altLang="en-US" dirty="0" smtClean="0"/>
              <a:t>iPhone 5S</a:t>
            </a:r>
          </a:p>
          <a:p>
            <a:pPr algn="just" eaLnBrk="1" hangingPunct="1">
              <a:lnSpc>
                <a:spcPct val="90000"/>
              </a:lnSpc>
            </a:pPr>
            <a:r>
              <a:rPr lang="en-AU" altLang="en-US" dirty="0" smtClean="0"/>
              <a:t>Sony Ericsson </a:t>
            </a:r>
            <a:r>
              <a:rPr lang="en-AU" altLang="en-US" dirty="0" err="1" smtClean="0"/>
              <a:t>Xperia</a:t>
            </a:r>
            <a:r>
              <a:rPr lang="en-AU" altLang="en-US" dirty="0" smtClean="0"/>
              <a:t> Arc</a:t>
            </a:r>
          </a:p>
          <a:p>
            <a:pPr algn="just" eaLnBrk="1" hangingPunct="1">
              <a:lnSpc>
                <a:spcPct val="90000"/>
              </a:lnSpc>
            </a:pPr>
            <a:r>
              <a:rPr lang="en-AU" altLang="en-US" dirty="0" smtClean="0"/>
              <a:t>Nokia E7</a:t>
            </a:r>
          </a:p>
          <a:p>
            <a:pPr algn="just" eaLnBrk="1" hangingPunct="1">
              <a:lnSpc>
                <a:spcPct val="90000"/>
              </a:lnSpc>
            </a:pPr>
            <a:r>
              <a:rPr lang="en-AU" altLang="en-US" dirty="0" smtClean="0"/>
              <a:t>BlackBerry Torch </a:t>
            </a:r>
          </a:p>
          <a:p>
            <a:pPr algn="just" eaLnBrk="1" hangingPunct="1">
              <a:lnSpc>
                <a:spcPct val="90000"/>
              </a:lnSpc>
            </a:pPr>
            <a:r>
              <a:rPr lang="en-AU" altLang="en-US" dirty="0" smtClean="0"/>
              <a:t>Google Nexus </a:t>
            </a:r>
          </a:p>
          <a:p>
            <a:pPr algn="just" eaLnBrk="1" hangingPunct="1">
              <a:lnSpc>
                <a:spcPct val="90000"/>
              </a:lnSpc>
            </a:pPr>
            <a:r>
              <a:rPr lang="en-AU" altLang="en-US" dirty="0" smtClean="0"/>
              <a:t>Samsung Omnia </a:t>
            </a:r>
          </a:p>
          <a:p>
            <a:pPr lvl="1" algn="just" eaLnBrk="1" hangingPunct="1">
              <a:lnSpc>
                <a:spcPct val="90000"/>
              </a:lnSpc>
            </a:pPr>
            <a:endParaRPr lang="en-AU" altLang="en-US" dirty="0" smtClean="0"/>
          </a:p>
        </p:txBody>
      </p:sp>
    </p:spTree>
    <p:extLst>
      <p:ext uri="{BB962C8B-B14F-4D97-AF65-F5344CB8AC3E}">
        <p14:creationId xmlns:p14="http://schemas.microsoft.com/office/powerpoint/2010/main" val="170142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332656"/>
            <a:ext cx="7467600" cy="1169988"/>
          </a:xfrm>
        </p:spPr>
        <p:txBody>
          <a:bodyPr/>
          <a:lstStyle/>
          <a:p>
            <a:pPr eaLnBrk="1" hangingPunct="1"/>
            <a:r>
              <a:rPr kumimoji="1" lang="en-AU" altLang="en-US" dirty="0" smtClean="0"/>
              <a:t>Cybercrime Knows No Borders</a:t>
            </a:r>
          </a:p>
        </p:txBody>
      </p:sp>
      <p:sp>
        <p:nvSpPr>
          <p:cNvPr id="26627" name="Rectangle 3"/>
          <p:cNvSpPr>
            <a:spLocks noGrp="1" noChangeArrowheads="1"/>
          </p:cNvSpPr>
          <p:nvPr>
            <p:ph type="body" idx="1"/>
          </p:nvPr>
        </p:nvSpPr>
        <p:spPr>
          <a:xfrm>
            <a:off x="762000" y="2286000"/>
            <a:ext cx="7924800" cy="4225925"/>
          </a:xfrm>
        </p:spPr>
        <p:txBody>
          <a:bodyPr>
            <a:normAutofit lnSpcReduction="10000"/>
          </a:bodyPr>
          <a:lstStyle/>
          <a:p>
            <a:pPr algn="just" eaLnBrk="1" hangingPunct="1"/>
            <a:r>
              <a:rPr lang="en-AU" altLang="en-US" smtClean="0"/>
              <a:t>Prosecuting cybercrime is no easy task</a:t>
            </a:r>
          </a:p>
          <a:p>
            <a:pPr lvl="1" algn="just" eaLnBrk="1" hangingPunct="1"/>
            <a:r>
              <a:rPr lang="en-AU" altLang="en-US" smtClean="0"/>
              <a:t>Legal inadequacies in various jurisdictions</a:t>
            </a:r>
          </a:p>
          <a:p>
            <a:pPr lvl="1" algn="just" eaLnBrk="1" hangingPunct="1"/>
            <a:r>
              <a:rPr lang="en-AU" altLang="en-US" smtClean="0"/>
              <a:t>Uneven enforcement</a:t>
            </a:r>
          </a:p>
          <a:p>
            <a:pPr algn="just" eaLnBrk="1" hangingPunct="1"/>
            <a:r>
              <a:rPr lang="en-AU" altLang="en-US" smtClean="0"/>
              <a:t>Fighting internet crime does not come cheap. For example, cyber intrusions cost the British economy $43 Billion annually. </a:t>
            </a:r>
          </a:p>
          <a:p>
            <a:pPr algn="just" eaLnBrk="1" hangingPunct="1"/>
            <a:r>
              <a:rPr lang="en-AU" altLang="en-US" smtClean="0"/>
              <a:t>The Cyber industrial complex is emerging, which is very similar to the military industrial complex of the cold war.</a:t>
            </a:r>
          </a:p>
        </p:txBody>
      </p:sp>
    </p:spTree>
    <p:extLst>
      <p:ext uri="{BB962C8B-B14F-4D97-AF65-F5344CB8AC3E}">
        <p14:creationId xmlns:p14="http://schemas.microsoft.com/office/powerpoint/2010/main" val="21795371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TS010352479</Template>
  <TotalTime>0</TotalTime>
  <Words>2713</Words>
  <Application>Microsoft Office PowerPoint</Application>
  <PresentationFormat>On-screen Show (4:3)</PresentationFormat>
  <Paragraphs>227</Paragraphs>
  <Slides>39</Slides>
  <Notes>23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TS010352479</vt:lpstr>
      <vt:lpstr>Security</vt:lpstr>
      <vt:lpstr>Introduction</vt:lpstr>
      <vt:lpstr>Assessment methods </vt:lpstr>
      <vt:lpstr>Course Outline</vt:lpstr>
      <vt:lpstr>References </vt:lpstr>
      <vt:lpstr>The future of Security threats</vt:lpstr>
      <vt:lpstr>The future of Security threats</vt:lpstr>
      <vt:lpstr>Current Smartphone market</vt:lpstr>
      <vt:lpstr>Cybercrime Knows No Borders</vt:lpstr>
      <vt:lpstr>Cloud apps a click away</vt:lpstr>
      <vt:lpstr>Steps for Cloud Security</vt:lpstr>
      <vt:lpstr>Common Sense Security </vt:lpstr>
      <vt:lpstr>Why Cryptography? </vt:lpstr>
      <vt:lpstr>The Adversarial Setting </vt:lpstr>
      <vt:lpstr>Professional Paranoia </vt:lpstr>
      <vt:lpstr>Why Cryptography? </vt:lpstr>
      <vt:lpstr>Why Cryptography? </vt:lpstr>
      <vt:lpstr>The Evolution of attack techniques/technologies</vt:lpstr>
      <vt:lpstr>Security Threats</vt:lpstr>
      <vt:lpstr>Security Certification</vt:lpstr>
      <vt:lpstr>It’s going to get worse - 1</vt:lpstr>
      <vt:lpstr>It’s going to get worse - 2</vt:lpstr>
      <vt:lpstr>It’s going to get worse - 3</vt:lpstr>
      <vt:lpstr>Before it gets better - 1</vt:lpstr>
      <vt:lpstr>Before it gets better - 2</vt:lpstr>
      <vt:lpstr>Good news </vt:lpstr>
      <vt:lpstr>Computer Security</vt:lpstr>
      <vt:lpstr>Key Security Concepts</vt:lpstr>
      <vt:lpstr>Levels of Impact</vt:lpstr>
      <vt:lpstr>Passive Attacks</vt:lpstr>
      <vt:lpstr>Active Attacks</vt:lpstr>
      <vt:lpstr>Security Mechanism</vt:lpstr>
      <vt:lpstr>Model for Network Security</vt:lpstr>
      <vt:lpstr>Model for Network Security</vt:lpstr>
      <vt:lpstr>Model for Network Access Security</vt:lpstr>
      <vt:lpstr>Model for Network Access Security</vt:lpstr>
      <vt:lpstr>Security and Cryptography</vt:lpstr>
      <vt:lpstr>The bottom line</vt:lpstr>
      <vt:lpstr>Security Books you may want to read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2012-11-06T15:10:32Z</dcterms:created>
  <dcterms:modified xsi:type="dcterms:W3CDTF">2014-01-28T00:17:52Z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