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33"/>
  </p:notesMasterIdLst>
  <p:sldIdLst>
    <p:sldId id="417" r:id="rId3"/>
    <p:sldId id="388" r:id="rId4"/>
    <p:sldId id="389" r:id="rId5"/>
    <p:sldId id="390" r:id="rId6"/>
    <p:sldId id="391" r:id="rId7"/>
    <p:sldId id="392" r:id="rId8"/>
    <p:sldId id="393" r:id="rId9"/>
    <p:sldId id="395" r:id="rId10"/>
    <p:sldId id="396" r:id="rId11"/>
    <p:sldId id="397" r:id="rId12"/>
    <p:sldId id="398" r:id="rId13"/>
    <p:sldId id="399" r:id="rId14"/>
    <p:sldId id="400" r:id="rId15"/>
    <p:sldId id="401" r:id="rId16"/>
    <p:sldId id="402" r:id="rId17"/>
    <p:sldId id="403" r:id="rId18"/>
    <p:sldId id="404" r:id="rId19"/>
    <p:sldId id="405" r:id="rId20"/>
    <p:sldId id="406" r:id="rId21"/>
    <p:sldId id="407" r:id="rId22"/>
    <p:sldId id="408" r:id="rId23"/>
    <p:sldId id="409" r:id="rId24"/>
    <p:sldId id="410" r:id="rId25"/>
    <p:sldId id="411" r:id="rId26"/>
    <p:sldId id="412" r:id="rId27"/>
    <p:sldId id="413" r:id="rId28"/>
    <p:sldId id="414" r:id="rId29"/>
    <p:sldId id="415" r:id="rId30"/>
    <p:sldId id="416" r:id="rId31"/>
    <p:sldId id="337" r:id="rId32"/>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p:scale>
          <a:sx n="77" d="100"/>
          <a:sy n="77" d="100"/>
        </p:scale>
        <p:origin x="-954"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383744499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1835C9C8-2FEE-4BC2-94C0-41071108F1DC}" type="slidenum">
              <a:rPr lang="en-AU"/>
              <a:pPr/>
              <a:t>2</a:t>
            </a:fld>
            <a:endParaRPr lang="en-AU"/>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Symmetric encryption, also referred to as conventional encryption or single-key encryption, was the only type of encryption in use prior to the development of public-key encryption in the 1970s. It remains by far the most widely used of the two types of encryption. </a:t>
            </a:r>
            <a:r>
              <a:rPr lang="en-AU" smtClean="0">
                <a:latin typeface="Arial" pitchFamily="34" charset="0"/>
                <a:cs typeface="Arial" pitchFamily="34" charset="0"/>
              </a:rPr>
              <a:t>All traditional schemes are </a:t>
            </a:r>
            <a:r>
              <a:rPr lang="en-AU" b="1" smtClean="0">
                <a:latin typeface="Arial" pitchFamily="34" charset="0"/>
                <a:cs typeface="Arial" pitchFamily="34" charset="0"/>
              </a:rPr>
              <a:t>symmetric</a:t>
            </a:r>
            <a:r>
              <a:rPr lang="en-AU" smtClean="0">
                <a:latin typeface="Arial" pitchFamily="34" charset="0"/>
                <a:cs typeface="Arial" pitchFamily="34" charset="0"/>
              </a:rPr>
              <a:t> / </a:t>
            </a:r>
            <a:r>
              <a:rPr lang="en-AU" b="1" smtClean="0">
                <a:latin typeface="Arial" pitchFamily="34" charset="0"/>
                <a:cs typeface="Arial" pitchFamily="34" charset="0"/>
              </a:rPr>
              <a:t>single key</a:t>
            </a:r>
            <a:r>
              <a:rPr lang="en-AU" smtClean="0">
                <a:latin typeface="Arial" pitchFamily="34" charset="0"/>
                <a:cs typeface="Arial" pitchFamily="34" charset="0"/>
              </a:rPr>
              <a:t> / </a:t>
            </a:r>
            <a:r>
              <a:rPr lang="en-AU" b="1" smtClean="0">
                <a:latin typeface="Arial" pitchFamily="34" charset="0"/>
                <a:cs typeface="Arial" pitchFamily="34" charset="0"/>
              </a:rPr>
              <a:t>private-key</a:t>
            </a:r>
            <a:r>
              <a:rPr lang="en-AU" smtClean="0">
                <a:latin typeface="Arial" pitchFamily="34" charset="0"/>
                <a:cs typeface="Arial" pitchFamily="34" charset="0"/>
              </a:rPr>
              <a:t> encryption algorithms, with a </a:t>
            </a:r>
            <a:r>
              <a:rPr lang="en-AU" b="1" smtClean="0">
                <a:latin typeface="Arial" pitchFamily="34" charset="0"/>
                <a:cs typeface="Arial" pitchFamily="34" charset="0"/>
              </a:rPr>
              <a:t>single key</a:t>
            </a:r>
            <a:r>
              <a:rPr lang="en-AU" smtClean="0">
                <a:latin typeface="Arial" pitchFamily="34" charset="0"/>
                <a:cs typeface="Arial" pitchFamily="34" charset="0"/>
              </a:rPr>
              <a:t>, used for both encryption and decryption. Since both sender and receiver are equivalent, either can encrypt or decrypt messages using that common key.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0D97D50C-034D-4B00-A1CB-9BD295EAA560}" type="slidenum">
              <a:rPr lang="en-AU"/>
              <a:pPr/>
              <a:t>11</a:t>
            </a:fld>
            <a:endParaRPr lang="en-AU"/>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AU" smtClean="0">
                <a:latin typeface="Arial" pitchFamily="34" charset="0"/>
              </a:rPr>
              <a:t>Substitution ciphers form the first of the fundamental building blocks. The core idea is to replace one basic unit (letter/byte) with another. Whilst the early Greeks described several substitution ciphers, the first attested use in military affairs of one was by Julius Caesar, described by him in </a:t>
            </a:r>
            <a:r>
              <a:rPr lang="en-AU" i="1" smtClean="0">
                <a:latin typeface="Arial" pitchFamily="34" charset="0"/>
              </a:rPr>
              <a:t>Gallic Wars</a:t>
            </a:r>
            <a:r>
              <a:rPr lang="en-AU" smtClean="0">
                <a:latin typeface="Arial" pitchFamily="34" charset="0"/>
              </a:rPr>
              <a:t> (cf. Kahn pp83-84). Still call any cipher using a simple letter shift a </a:t>
            </a:r>
            <a:r>
              <a:rPr lang="en-AU" b="1" smtClean="0">
                <a:latin typeface="Arial" pitchFamily="34" charset="0"/>
              </a:rPr>
              <a:t>caesar cipher</a:t>
            </a:r>
            <a:r>
              <a:rPr lang="en-AU" smtClean="0">
                <a:latin typeface="Arial" pitchFamily="34" charset="0"/>
              </a:rPr>
              <a:t>, not just those with shift 3. </a:t>
            </a:r>
          </a:p>
          <a:p>
            <a:pPr eaLnBrk="1" hangingPunct="1"/>
            <a:endParaRPr lang="en-AU"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ED5D361-FFFD-4E8D-8289-7E617474DBB6}" type="slidenum">
              <a:rPr lang="en-AU"/>
              <a:pPr/>
              <a:t>12</a:t>
            </a:fld>
            <a:endParaRPr lang="en-AU"/>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AU" smtClean="0">
                <a:latin typeface="Arial" pitchFamily="34" charset="0"/>
              </a:rPr>
              <a:t>This mathematical description uses </a:t>
            </a:r>
            <a:r>
              <a:rPr lang="en-AU" b="1" smtClean="0">
                <a:latin typeface="Arial" pitchFamily="34" charset="0"/>
              </a:rPr>
              <a:t>modulo (clock) arithmetic</a:t>
            </a:r>
            <a:r>
              <a:rPr lang="en-AU" smtClean="0">
                <a:latin typeface="Arial" pitchFamily="34" charset="0"/>
              </a:rPr>
              <a:t>. Here, when you reach Z you go back to A and start again. Mod 26 implies that when you reach 26, you use 0 instead (ie the letter after Z, or 25 + 1 goes to A or 0). </a:t>
            </a:r>
          </a:p>
          <a:p>
            <a:pPr eaLnBrk="1" hangingPunct="1"/>
            <a:r>
              <a:rPr lang="en-AU" smtClean="0">
                <a:latin typeface="Arial" pitchFamily="34" charset="0"/>
              </a:rPr>
              <a:t>Example: howdy (7,14,22,3,24) encrypted using key </a:t>
            </a:r>
            <a:r>
              <a:rPr lang="en-AU" i="1" smtClean="0">
                <a:latin typeface="Arial" pitchFamily="34" charset="0"/>
              </a:rPr>
              <a:t>f </a:t>
            </a:r>
            <a:r>
              <a:rPr lang="en-AU" smtClean="0">
                <a:latin typeface="Arial" pitchFamily="34" charset="0"/>
              </a:rPr>
              <a:t>(ie a shift of 5) is MTBID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F1F0BE7-E5F7-4141-B9AE-0A444E741BC7}" type="slidenum">
              <a:rPr lang="en-AU"/>
              <a:pPr/>
              <a:t>13</a:t>
            </a:fld>
            <a:endParaRPr lang="en-AU"/>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AU" smtClean="0">
                <a:latin typeface="Arial" pitchFamily="34" charset="0"/>
              </a:rPr>
              <a:t>With a caesar cipher, there are only 26 possible keys, of which only 25 are of any use, since mapping A to A etc doesn't really obscure the message! Note this basic rule of cryptanalysis "check to ensure the cipher operator hasn't goofed and sent a plaintext message by mistake"! </a:t>
            </a:r>
          </a:p>
          <a:p>
            <a:pPr eaLnBrk="1" hangingPunct="1"/>
            <a:r>
              <a:rPr lang="en-AU" smtClean="0">
                <a:latin typeface="Arial" pitchFamily="34" charset="0"/>
              </a:rPr>
              <a:t>Can try each of the keys (shifts) in turn, until can recognise the original message. </a:t>
            </a:r>
            <a:r>
              <a:rPr lang="en-US" smtClean="0">
                <a:latin typeface="Arial" pitchFamily="34" charset="0"/>
              </a:rPr>
              <a:t>See Stallings Fig 2.3 for example of search.</a:t>
            </a:r>
            <a:endParaRPr lang="en-AU" smtClean="0">
              <a:latin typeface="Arial" pitchFamily="34" charset="0"/>
            </a:endParaRPr>
          </a:p>
          <a:p>
            <a:pPr eaLnBrk="1" hangingPunct="1"/>
            <a:r>
              <a:rPr lang="en-AU" smtClean="0">
                <a:latin typeface="Arial" pitchFamily="34" charset="0"/>
              </a:rPr>
              <a:t>Note: as mentioned before, do need to be able to </a:t>
            </a:r>
            <a:r>
              <a:rPr lang="en-AU" b="1" smtClean="0">
                <a:latin typeface="Arial" pitchFamily="34" charset="0"/>
              </a:rPr>
              <a:t>recognise</a:t>
            </a:r>
            <a:r>
              <a:rPr lang="en-AU" smtClean="0">
                <a:latin typeface="Arial" pitchFamily="34" charset="0"/>
              </a:rPr>
              <a:t> when have an original message (ie is it English or whatever). Usually easy for humans, hard for computers. Though if using say compressed data could be much harder.</a:t>
            </a:r>
          </a:p>
          <a:p>
            <a:pPr eaLnBrk="1" hangingPunct="1"/>
            <a:r>
              <a:rPr lang="en-AU" smtClean="0">
                <a:latin typeface="Arial" pitchFamily="34" charset="0"/>
              </a:rPr>
              <a:t>Example "GCUA VQ DTGCM" when broken gives "easy to break", with a shift of 2 (key C).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92B8BDEB-D0F3-4642-86DC-2AC72054445A}" type="slidenum">
              <a:rPr lang="en-AU"/>
              <a:pPr/>
              <a:t>14</a:t>
            </a:fld>
            <a:endParaRPr lang="en-AU"/>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With only 25 possible keys, the Caesar cipher is far from secure. A dramatic increase in the key space can be achieved by allowing an arbitrary substitution, where the translation alphabet can be any permutation of the 26 alphabetic characters. A permutation of a finite set of elements S is an ordered sequence of all the elements of S, with each element appearing exactly once. In general, there are </a:t>
            </a:r>
            <a:r>
              <a:rPr lang="en-US" i="1" dirty="0" smtClean="0">
                <a:latin typeface="Arial" pitchFamily="34" charset="0"/>
                <a:cs typeface="Arial" pitchFamily="34" charset="0"/>
              </a:rPr>
              <a:t>n</a:t>
            </a:r>
            <a:r>
              <a:rPr lang="en-US" dirty="0" smtClean="0">
                <a:latin typeface="Arial" pitchFamily="34" charset="0"/>
                <a:cs typeface="Arial" pitchFamily="34" charset="0"/>
              </a:rPr>
              <a:t>! permutations of a set of </a:t>
            </a:r>
            <a:r>
              <a:rPr lang="en-US" i="1" dirty="0" smtClean="0">
                <a:latin typeface="Arial" pitchFamily="34" charset="0"/>
                <a:cs typeface="Arial" pitchFamily="34" charset="0"/>
              </a:rPr>
              <a:t>n</a:t>
            </a:r>
            <a:r>
              <a:rPr lang="en-US" dirty="0" smtClean="0">
                <a:latin typeface="Arial" pitchFamily="34" charset="0"/>
                <a:cs typeface="Arial" pitchFamily="34" charset="0"/>
              </a:rPr>
              <a:t> elements.</a:t>
            </a:r>
          </a:p>
          <a:p>
            <a:pPr eaLnBrk="1" hangingPunct="1"/>
            <a:r>
              <a:rPr lang="en-US" dirty="0" smtClean="0">
                <a:latin typeface="Arial" pitchFamily="34" charset="0"/>
                <a:cs typeface="Arial" pitchFamily="34" charset="0"/>
              </a:rPr>
              <a:t>See text example of a translation alphabet, and an encrypted message using it.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B9B85C5-B81F-469B-98B0-15D897790FB4}" type="slidenum">
              <a:rPr lang="en-AU"/>
              <a:pPr/>
              <a:t>15</a:t>
            </a:fld>
            <a:endParaRPr lang="en-AU"/>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smtClean="0">
                <a:latin typeface="Arial" pitchFamily="34" charset="0"/>
              </a:rPr>
              <a:t>Note that even given the very large number of keys, being </a:t>
            </a:r>
            <a:r>
              <a:rPr lang="en-US" smtClean="0">
                <a:latin typeface="Times-Roman" charset="0"/>
              </a:rPr>
              <a:t>10 orders of magnitude greater than the key space for DES,</a:t>
            </a:r>
            <a:r>
              <a:rPr lang="en-US" smtClean="0">
                <a:latin typeface="Arial" pitchFamily="34" charset="0"/>
              </a:rPr>
              <a:t> the </a:t>
            </a:r>
            <a:r>
              <a:rPr lang="en-AU" smtClean="0">
                <a:latin typeface="Arial" pitchFamily="34" charset="0"/>
              </a:rPr>
              <a:t>monoalphabetic substitution cipher is not secure, because it does not sufficiently obscure the underlying language characteristics.</a:t>
            </a:r>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7C5BD78C-C65A-4CC8-9FA3-11DF6678E5CE}" type="slidenum">
              <a:rPr lang="en-AU"/>
              <a:pPr/>
              <a:t>16</a:t>
            </a:fld>
            <a:endParaRPr lang="en-AU"/>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AU" smtClean="0">
                <a:latin typeface="Arial" pitchFamily="34" charset="0"/>
              </a:rPr>
              <a:t>As the example shows, we don't actually need all the letters in order to understand written English text. Here vowels were removed, but they're not the only redundancy. cf written Hebrew has no vowels for same reason. Are usually familiar with "party conversations", can hear one person speaking out of hubbub of many, again because of redundancy in aural language also. This redundancy is also the reason we can compress text files, the computer can derive a more compact encoding without losing any information. Basic idea is to count the relative frequencies of letters, and note the resulting pattern.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C4B2D829-AB2B-4D2F-8575-A9D4842BD159}" type="slidenum">
              <a:rPr lang="en-AU"/>
              <a:pPr/>
              <a:t>17</a:t>
            </a:fld>
            <a:endParaRPr lang="en-AU"/>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smtClean="0">
                <a:solidFill>
                  <a:srgbClr val="000000"/>
                </a:solidFill>
                <a:latin typeface="Arial" pitchFamily="34" charset="0"/>
                <a:cs typeface="Arial" pitchFamily="34" charset="0"/>
              </a:rPr>
              <a:t>Note that all human languages have varying letter frequencies, though the number of letters and their frequencies varies. Stallings Figure 2.5 shows English letter frequencies. </a:t>
            </a:r>
            <a:r>
              <a:rPr lang="en-AU" smtClean="0">
                <a:solidFill>
                  <a:srgbClr val="000000"/>
                </a:solidFill>
                <a:latin typeface="Arial" pitchFamily="34" charset="0"/>
                <a:cs typeface="Arial" pitchFamily="34" charset="0"/>
              </a:rPr>
              <a:t>Seberry &amp; Pieprzyk, </a:t>
            </a:r>
            <a:r>
              <a:rPr lang="en-US" smtClean="0">
                <a:solidFill>
                  <a:srgbClr val="000000"/>
                </a:solidFill>
                <a:latin typeface="Arial" pitchFamily="34" charset="0"/>
                <a:cs typeface="Arial" pitchFamily="34" charset="0"/>
              </a:rPr>
              <a:t>"Cryptography - An Introduction to Computer Security", Prentice-Hall 1989, </a:t>
            </a:r>
            <a:r>
              <a:rPr lang="en-AU" smtClean="0">
                <a:solidFill>
                  <a:srgbClr val="000000"/>
                </a:solidFill>
                <a:latin typeface="Arial" pitchFamily="34" charset="0"/>
                <a:cs typeface="Arial" pitchFamily="34" charset="0"/>
              </a:rPr>
              <a:t>Appendix A has letter frequency graphs for 20 languages (most European &amp; Japanese &amp; Malay). Also useful are tables of common </a:t>
            </a:r>
            <a:r>
              <a:rPr lang="en-US" smtClean="0">
                <a:solidFill>
                  <a:srgbClr val="000000"/>
                </a:solidFill>
                <a:latin typeface="Arial" pitchFamily="34" charset="0"/>
                <a:cs typeface="Arial" pitchFamily="34" charset="0"/>
              </a:rPr>
              <a:t>two-letter combinations, known as digrams, and three-letter combinations, known as trigrams. </a:t>
            </a:r>
            <a:endParaRPr lang="en-AU" smtClean="0">
              <a:solidFill>
                <a:srgbClr val="000000"/>
              </a:solidFill>
              <a:latin typeface="Arial" pitchFamily="34" charset="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9969AA54-1ED1-4B37-B4E3-20A38DCECA2D}" type="slidenum">
              <a:rPr lang="en-AU"/>
              <a:pPr/>
              <a:t>18</a:t>
            </a:fld>
            <a:endParaRPr lang="en-AU"/>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AU" smtClean="0">
                <a:latin typeface="Arial" pitchFamily="34" charset="0"/>
                <a:cs typeface="Arial" pitchFamily="34" charset="0"/>
              </a:rPr>
              <a:t>The simplicity and strength of the monoalphabetic substitution cipher meant it dominated cryptographic use for the first millenium AD. It was broken by Arabic scientists. The earliest known description is in Abu al-Kindi's "A Manuscript on Deciphering Cryptographic Messages", published in the 9th century but only rediscovered in 1987 in Istanbul, but other later works also attest to their knowledge of the field. </a:t>
            </a:r>
            <a:r>
              <a:rPr lang="en-US" smtClean="0">
                <a:latin typeface="Arial" pitchFamily="34" charset="0"/>
                <a:cs typeface="Arial" pitchFamily="34" charset="0"/>
              </a:rPr>
              <a:t>Monoalphabetic ciphers are easy to break because they reflect the frequency data of the original alphabet. The cryptanalyst looks for a mapping between the observed pattern in the ciphertext, and the known source language letter frequencies. If English, look for </a:t>
            </a:r>
            <a:r>
              <a:rPr lang="en-AU" smtClean="0">
                <a:latin typeface="Arial" pitchFamily="34" charset="0"/>
                <a:cs typeface="Arial" pitchFamily="34" charset="0"/>
              </a:rPr>
              <a:t>peaks at: A-E-I triple, NO pair, RST triple, and troughs at: JK, X-Z.</a:t>
            </a:r>
          </a:p>
          <a:p>
            <a:pPr eaLnBrk="1" hangingPunct="1"/>
            <a:r>
              <a:rPr lang="en-US" smtClean="0">
                <a:latin typeface="Arial" pitchFamily="34" charset="0"/>
                <a:cs typeface="Arial" pitchFamily="34" charset="0"/>
              </a:rPr>
              <a:t>Monoalphabetic ciphers are easy to break because they reflect the frequency data of the original alphabet. </a:t>
            </a:r>
            <a:endParaRPr lang="en-AU" smtClean="0">
              <a:latin typeface="Arial" pitchFamily="34" charset="0"/>
              <a:cs typeface="Arial" pitchFamily="34" charset="0"/>
            </a:endParaRPr>
          </a:p>
          <a:p>
            <a:pPr lvl="1" eaLnBrk="1" hangingPunct="1"/>
            <a:endParaRPr lang="en-AU" smtClean="0">
              <a:latin typeface="Arial" pitchFamily="34" charset="0"/>
              <a:ea typeface="ＭＳ Ｐゴシック" pitchFamily="-107" charset="-128"/>
              <a:cs typeface="Arial" pitchFamily="34" charset="0"/>
            </a:endParaRPr>
          </a:p>
          <a:p>
            <a:pPr eaLnBrk="1" hangingPunct="1"/>
            <a:endParaRPr lang="en-AU" smtClean="0">
              <a:latin typeface="Arial" pitchFamily="34" charset="0"/>
              <a:cs typeface="Arial" pitchFamily="34" charset="0"/>
            </a:endParaRPr>
          </a:p>
          <a:p>
            <a:pPr eaLnBrk="1" hangingPunct="1"/>
            <a:r>
              <a:rPr lang="en-AU" smtClean="0">
                <a:latin typeface="Arial" pitchFamily="34" charset="0"/>
                <a:cs typeface="Arial" pitchFamily="34" charset="0"/>
              </a:rP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CB292FE-406C-4F8C-8457-8B873EDD9C6A}" type="slidenum">
              <a:rPr lang="en-AU"/>
              <a:pPr/>
              <a:t>19</a:t>
            </a:fld>
            <a:endParaRPr lang="en-AU"/>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dirty="0" smtClean="0">
                <a:latin typeface="Arial" pitchFamily="34" charset="0"/>
              </a:rPr>
              <a:t>Illustrate the process with this example from the text in Stallings section 2.2. Comparing letter frequency breakdown with Figure 2.5, it seems likely that cipher letters P and Z are the equivalents of plain letters e and t, but it is not certain which is which. The letters S, U, O, M, and H are all of relatively high frequency and probably correspond to plain letters from the set {a, h, </a:t>
            </a:r>
            <a:r>
              <a:rPr lang="en-US" dirty="0" err="1" smtClean="0">
                <a:latin typeface="Arial" pitchFamily="34" charset="0"/>
              </a:rPr>
              <a:t>i</a:t>
            </a:r>
            <a:r>
              <a:rPr lang="en-US" dirty="0" smtClean="0">
                <a:latin typeface="Arial" pitchFamily="34" charset="0"/>
              </a:rPr>
              <a:t>, n, o, r, s}. The letters with the lowest frequencies (namely, A, B, G, Y, I, J) are likely included in the set {b, j, k, q, v, x, z}. A powerful tool is to look at the frequency of two-letter combinations, known as </a:t>
            </a:r>
            <a:r>
              <a:rPr lang="en-US" dirty="0" err="1" smtClean="0">
                <a:latin typeface="Arial" pitchFamily="34" charset="0"/>
              </a:rPr>
              <a:t>digrams</a:t>
            </a:r>
            <a:r>
              <a:rPr lang="en-US" dirty="0" smtClean="0">
                <a:latin typeface="Arial" pitchFamily="34" charset="0"/>
              </a:rPr>
              <a:t>. A table similar to Figure 2.5 could be drawn up showing the relative frequency of </a:t>
            </a:r>
            <a:r>
              <a:rPr lang="en-US" dirty="0" err="1" smtClean="0">
                <a:latin typeface="Arial" pitchFamily="34" charset="0"/>
              </a:rPr>
              <a:t>digrams</a:t>
            </a:r>
            <a:r>
              <a:rPr lang="en-US" dirty="0" smtClean="0">
                <a:latin typeface="Arial" pitchFamily="34" charset="0"/>
              </a:rPr>
              <a:t>. The most common such </a:t>
            </a:r>
            <a:r>
              <a:rPr lang="en-US" dirty="0" err="1" smtClean="0">
                <a:latin typeface="Arial" pitchFamily="34" charset="0"/>
              </a:rPr>
              <a:t>digram</a:t>
            </a:r>
            <a:r>
              <a:rPr lang="en-US" dirty="0" smtClean="0">
                <a:latin typeface="Arial" pitchFamily="34" charset="0"/>
              </a:rPr>
              <a:t> is </a:t>
            </a:r>
            <a:r>
              <a:rPr lang="en-US" dirty="0" err="1" smtClean="0">
                <a:latin typeface="Arial" pitchFamily="34" charset="0"/>
              </a:rPr>
              <a:t>th.</a:t>
            </a:r>
            <a:r>
              <a:rPr lang="en-US" dirty="0" smtClean="0">
                <a:latin typeface="Arial" pitchFamily="34" charset="0"/>
              </a:rPr>
              <a:t> In our </a:t>
            </a:r>
            <a:r>
              <a:rPr lang="en-US" dirty="0" err="1" smtClean="0">
                <a:latin typeface="Arial" pitchFamily="34" charset="0"/>
              </a:rPr>
              <a:t>ciphertext</a:t>
            </a:r>
            <a:r>
              <a:rPr lang="en-US" dirty="0" smtClean="0">
                <a:latin typeface="Arial" pitchFamily="34" charset="0"/>
              </a:rPr>
              <a:t>, the most common </a:t>
            </a:r>
            <a:r>
              <a:rPr lang="en-US" dirty="0" err="1" smtClean="0">
                <a:latin typeface="Arial" pitchFamily="34" charset="0"/>
              </a:rPr>
              <a:t>digram</a:t>
            </a:r>
            <a:r>
              <a:rPr lang="en-US" dirty="0" smtClean="0">
                <a:latin typeface="Arial" pitchFamily="34" charset="0"/>
              </a:rPr>
              <a:t> is ZW, which appears three times. So we make the correspondence of Z with t and W with h. Then, by our earlier hypothesis, we can equate P with e. Now notice that the sequence ZWP appears in the </a:t>
            </a:r>
            <a:r>
              <a:rPr lang="en-US" dirty="0" err="1" smtClean="0">
                <a:latin typeface="Arial" pitchFamily="34" charset="0"/>
              </a:rPr>
              <a:t>ciphertext</a:t>
            </a:r>
            <a:r>
              <a:rPr lang="en-US" dirty="0" smtClean="0">
                <a:latin typeface="Arial" pitchFamily="34" charset="0"/>
              </a:rPr>
              <a:t>, and we can translate that sequence as "the." This is the most frequent trigram (three- letter combination) in English, which seems to indicate that we are on the right track. Next, notice the sequence ZWSZ in the first line. We do not know that these four letters form a complete word, but if they do, it is of the form </a:t>
            </a:r>
            <a:r>
              <a:rPr lang="en-US" dirty="0" err="1" smtClean="0">
                <a:latin typeface="Arial" pitchFamily="34" charset="0"/>
              </a:rPr>
              <a:t>th_t</a:t>
            </a:r>
            <a:r>
              <a:rPr lang="en-US" dirty="0" smtClean="0">
                <a:latin typeface="Arial" pitchFamily="34" charset="0"/>
              </a:rPr>
              <a:t>. If so, S equates with a. Only four letters have been identified, but already we have quite a bit of the message. Continued analysis of frequencies plus trial and error should easily yield a solution from this point. The complete plaintext, with spaces added between words, is shown on slide.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9634F70-9ACC-46AE-A201-1550FC21EB2A}" type="slidenum">
              <a:rPr lang="en-AU"/>
              <a:pPr/>
              <a:t>20</a:t>
            </a:fld>
            <a:endParaRPr lang="en-AU"/>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AU" smtClean="0">
                <a:latin typeface="Arial" pitchFamily="34" charset="0"/>
              </a:rPr>
              <a:t>Consider ways to reduce the "spikyness" of natural language text, since if just map one letter always to another, the frequency distribution is just shuffled. One approach is to encrypt more than one letter at once. The Playfair cipher is an example of doing this, </a:t>
            </a:r>
            <a:r>
              <a:rPr lang="en-US" smtClean="0">
                <a:latin typeface="Arial" pitchFamily="34" charset="0"/>
              </a:rPr>
              <a:t>treats digrams in the plaintext as single units and translates these units into ciphertext digrams.</a:t>
            </a:r>
            <a:endParaRPr lang="en-AU"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7E68B26-EDE3-42F6-A94A-DB0DE8C7BB39}" type="slidenum">
              <a:rPr lang="en-AU"/>
              <a:pPr/>
              <a:t>3</a:t>
            </a:fld>
            <a:endParaRPr lang="en-AU"/>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AU" smtClean="0">
                <a:latin typeface="Arial" pitchFamily="34" charset="0"/>
              </a:rPr>
              <a:t>Briefly review some terminology used throughout the course.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CE06D82-9D4F-496B-8CAB-2DA67C085615}" type="slidenum">
              <a:rPr lang="en-AU"/>
              <a:pPr/>
              <a:t>21</a:t>
            </a:fld>
            <a:endParaRPr lang="en-AU"/>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The best-known multiple-letter encryption cipher is the </a:t>
            </a:r>
            <a:r>
              <a:rPr lang="en-US" dirty="0" err="1" smtClean="0">
                <a:latin typeface="Arial" pitchFamily="34" charset="0"/>
                <a:cs typeface="Arial" pitchFamily="34" charset="0"/>
              </a:rPr>
              <a:t>Playfair</a:t>
            </a:r>
            <a:r>
              <a:rPr lang="en-US" dirty="0" smtClean="0">
                <a:latin typeface="Arial" pitchFamily="34" charset="0"/>
                <a:cs typeface="Arial" pitchFamily="34" charset="0"/>
              </a:rPr>
              <a:t>, which treats </a:t>
            </a:r>
            <a:r>
              <a:rPr lang="en-US" dirty="0" err="1" smtClean="0">
                <a:latin typeface="Arial" pitchFamily="34" charset="0"/>
                <a:cs typeface="Arial" pitchFamily="34" charset="0"/>
              </a:rPr>
              <a:t>digrams</a:t>
            </a:r>
            <a:r>
              <a:rPr lang="en-US" dirty="0" smtClean="0">
                <a:latin typeface="Arial" pitchFamily="34" charset="0"/>
                <a:cs typeface="Arial" pitchFamily="34" charset="0"/>
              </a:rPr>
              <a:t> in the plaintext as single units and translates these units into </a:t>
            </a:r>
            <a:r>
              <a:rPr lang="en-US" dirty="0" err="1" smtClean="0">
                <a:latin typeface="Arial" pitchFamily="34" charset="0"/>
                <a:cs typeface="Arial" pitchFamily="34" charset="0"/>
              </a:rPr>
              <a:t>ciphertext</a:t>
            </a:r>
            <a:r>
              <a:rPr lang="en-US" dirty="0" smtClean="0">
                <a:latin typeface="Arial" pitchFamily="34" charset="0"/>
                <a:cs typeface="Arial" pitchFamily="34" charset="0"/>
              </a:rPr>
              <a:t> </a:t>
            </a:r>
            <a:r>
              <a:rPr lang="en-US" dirty="0" err="1" smtClean="0">
                <a:latin typeface="Arial" pitchFamily="34" charset="0"/>
                <a:cs typeface="Arial" pitchFamily="34" charset="0"/>
              </a:rPr>
              <a:t>digrams</a:t>
            </a:r>
            <a:r>
              <a:rPr lang="en-US" dirty="0" smtClean="0">
                <a:latin typeface="Arial" pitchFamily="34" charset="0"/>
                <a:cs typeface="Arial" pitchFamily="34" charset="0"/>
              </a:rPr>
              <a:t>. The </a:t>
            </a:r>
            <a:r>
              <a:rPr lang="en-US" dirty="0" err="1" smtClean="0">
                <a:latin typeface="Arial" pitchFamily="34" charset="0"/>
                <a:cs typeface="Arial" pitchFamily="34" charset="0"/>
              </a:rPr>
              <a:t>Playfair</a:t>
            </a:r>
            <a:r>
              <a:rPr lang="en-US" dirty="0" smtClean="0">
                <a:latin typeface="Arial" pitchFamily="34" charset="0"/>
                <a:cs typeface="Arial" pitchFamily="34" charset="0"/>
              </a:rPr>
              <a:t> algorithm is based on the use of a 5x5 matrix of letters constructed using a keyword.</a:t>
            </a:r>
            <a:r>
              <a:rPr lang="en-AU" dirty="0" smtClean="0">
                <a:latin typeface="Arial" pitchFamily="34" charset="0"/>
                <a:cs typeface="Arial" pitchFamily="34" charset="0"/>
              </a:rPr>
              <a:t> The rules for filling in this 5x5 matrix are: L to R, top to bottom, first with keyword after duplicate letters have been removed, and then with the remain letters, with I/J used as a single letter. This example comes from Dorothy </a:t>
            </a:r>
            <a:r>
              <a:rPr lang="en-AU" dirty="0" err="1" smtClean="0">
                <a:latin typeface="Arial" pitchFamily="34" charset="0"/>
                <a:cs typeface="Arial" pitchFamily="34" charset="0"/>
              </a:rPr>
              <a:t>Sayer's</a:t>
            </a:r>
            <a:r>
              <a:rPr lang="en-AU" dirty="0" smtClean="0">
                <a:latin typeface="Arial" pitchFamily="34" charset="0"/>
                <a:cs typeface="Arial" pitchFamily="34" charset="0"/>
              </a:rPr>
              <a:t> book "Have His Carcase", in which Lord Peter </a:t>
            </a:r>
            <a:r>
              <a:rPr lang="en-AU" dirty="0" err="1" smtClean="0">
                <a:latin typeface="Arial" pitchFamily="34" charset="0"/>
                <a:cs typeface="Arial" pitchFamily="34" charset="0"/>
              </a:rPr>
              <a:t>Wimsey</a:t>
            </a:r>
            <a:r>
              <a:rPr lang="en-AU" dirty="0" smtClean="0">
                <a:latin typeface="Arial" pitchFamily="34" charset="0"/>
                <a:cs typeface="Arial" pitchFamily="34" charset="0"/>
              </a:rPr>
              <a:t> solves it, and describes the use of a probably word attack.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D96B4065-42C2-4464-B877-1262FAFB43A9}" type="slidenum">
              <a:rPr lang="en-AU"/>
              <a:pPr/>
              <a:t>22</a:t>
            </a:fld>
            <a:endParaRPr lang="en-AU"/>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marL="228600" indent="-228600" eaLnBrk="1" hangingPunct="1"/>
            <a:r>
              <a:rPr lang="en-US" smtClean="0">
                <a:latin typeface="Arial" pitchFamily="34" charset="0"/>
                <a:cs typeface="Arial" pitchFamily="34" charset="0"/>
              </a:rPr>
              <a:t>Plaintext is encrypted two letters at a time,according to the rules as shown. </a:t>
            </a:r>
            <a:r>
              <a:rPr lang="en-AU" smtClean="0">
                <a:latin typeface="Arial" pitchFamily="34" charset="0"/>
                <a:cs typeface="Arial" pitchFamily="34" charset="0"/>
              </a:rPr>
              <a:t>Note how you wrap from right side back to left, or from bottom back to top.</a:t>
            </a:r>
          </a:p>
          <a:p>
            <a:pPr marL="685800" lvl="1" indent="-228600" eaLnBrk="1" hangingPunct="1">
              <a:lnSpc>
                <a:spcPct val="80000"/>
              </a:lnSpc>
              <a:buFont typeface="Times" pitchFamily="-107" charset="0"/>
              <a:buAutoNum type="arabicPeriod"/>
            </a:pPr>
            <a:r>
              <a:rPr lang="en-AU" smtClean="0">
                <a:latin typeface="Arial" pitchFamily="34" charset="0"/>
                <a:ea typeface="ＭＳ Ｐゴシック" pitchFamily="-107" charset="-128"/>
                <a:cs typeface="Arial" pitchFamily="34" charset="0"/>
              </a:rPr>
              <a:t> if a pair is a repeated letter, insert a filler like 'X',  eg. "balloon" encrypts as "ba lx lo on" </a:t>
            </a:r>
          </a:p>
          <a:p>
            <a:pPr marL="685800" lvl="1" indent="-228600" eaLnBrk="1" hangingPunct="1">
              <a:lnSpc>
                <a:spcPct val="80000"/>
              </a:lnSpc>
              <a:buFont typeface="Times" pitchFamily="-107" charset="0"/>
              <a:buAutoNum type="arabicPeriod"/>
            </a:pPr>
            <a:r>
              <a:rPr lang="en-AU" smtClean="0">
                <a:latin typeface="Arial" pitchFamily="34" charset="0"/>
                <a:ea typeface="ＭＳ Ｐゴシック" pitchFamily="-107" charset="-128"/>
                <a:cs typeface="Arial" pitchFamily="34" charset="0"/>
              </a:rPr>
              <a:t> if both letters fall in the same row, replace each with letter to right (wrapping back to start from end),  eg. “ar" encrypts as "RM" </a:t>
            </a:r>
          </a:p>
          <a:p>
            <a:pPr marL="685800" lvl="1" indent="-228600" eaLnBrk="1" hangingPunct="1">
              <a:lnSpc>
                <a:spcPct val="80000"/>
              </a:lnSpc>
              <a:buFont typeface="Times" pitchFamily="-107" charset="0"/>
              <a:buAutoNum type="arabicPeriod"/>
            </a:pPr>
            <a:r>
              <a:rPr lang="en-AU" smtClean="0">
                <a:latin typeface="Arial" pitchFamily="34" charset="0"/>
                <a:ea typeface="ＭＳ Ｐゴシック" pitchFamily="-107" charset="-128"/>
                <a:cs typeface="Arial" pitchFamily="34" charset="0"/>
              </a:rPr>
              <a:t> if both letters fall in the same column, replace each with the letter below it (again wrapping to top from bottom), eg. “mu" encrypts to "CM" </a:t>
            </a:r>
          </a:p>
          <a:p>
            <a:pPr marL="685800" lvl="1" indent="-228600" eaLnBrk="1" hangingPunct="1">
              <a:lnSpc>
                <a:spcPct val="80000"/>
              </a:lnSpc>
              <a:buFont typeface="Times" pitchFamily="-107" charset="0"/>
              <a:buAutoNum type="arabicPeriod"/>
            </a:pPr>
            <a:r>
              <a:rPr lang="en-AU" smtClean="0">
                <a:latin typeface="Arial" pitchFamily="34" charset="0"/>
                <a:ea typeface="ＭＳ Ｐゴシック" pitchFamily="-107" charset="-128"/>
                <a:cs typeface="Arial" pitchFamily="34" charset="0"/>
              </a:rPr>
              <a:t> otherwise each letter is replaced by the one in its row in the column of the other letter of the pair, eg. “hs" encrypts to "BP", and “ea" to "IM" or "JM" (as desired) </a:t>
            </a:r>
          </a:p>
          <a:p>
            <a:pPr marL="228600" indent="-228600" eaLnBrk="1" hangingPunct="1"/>
            <a:r>
              <a:rPr lang="en-AU" smtClean="0">
                <a:latin typeface="Arial" pitchFamily="34" charset="0"/>
                <a:cs typeface="Arial" pitchFamily="34" charset="0"/>
              </a:rPr>
              <a:t> Decrypting of course works exactly in reverse. Can see this by working the example pairs shown, backwards.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8D5942B-AC63-485A-92F9-5EC5D9451310}" type="slidenum">
              <a:rPr lang="en-AU"/>
              <a:pPr/>
              <a:t>23</a:t>
            </a:fld>
            <a:endParaRPr lang="en-AU"/>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The </a:t>
            </a:r>
            <a:r>
              <a:rPr lang="en-US" dirty="0" err="1" smtClean="0">
                <a:latin typeface="Arial" pitchFamily="34" charset="0"/>
                <a:cs typeface="Arial" pitchFamily="34" charset="0"/>
              </a:rPr>
              <a:t>Playfair</a:t>
            </a:r>
            <a:r>
              <a:rPr lang="en-US" dirty="0" smtClean="0">
                <a:latin typeface="Arial" pitchFamily="34" charset="0"/>
                <a:cs typeface="Arial" pitchFamily="34" charset="0"/>
              </a:rPr>
              <a:t> cipher is a great advance over simple </a:t>
            </a:r>
            <a:r>
              <a:rPr lang="en-US" dirty="0" err="1" smtClean="0">
                <a:latin typeface="Arial" pitchFamily="34" charset="0"/>
                <a:cs typeface="Arial" pitchFamily="34" charset="0"/>
              </a:rPr>
              <a:t>monoalphabetic</a:t>
            </a:r>
            <a:r>
              <a:rPr lang="en-US" dirty="0" smtClean="0">
                <a:latin typeface="Arial" pitchFamily="34" charset="0"/>
                <a:cs typeface="Arial" pitchFamily="34" charset="0"/>
              </a:rPr>
              <a:t> ciphers, since there are 26*26=676 </a:t>
            </a:r>
            <a:r>
              <a:rPr lang="en-US" dirty="0" err="1" smtClean="0">
                <a:latin typeface="Arial" pitchFamily="34" charset="0"/>
                <a:cs typeface="Arial" pitchFamily="34" charset="0"/>
              </a:rPr>
              <a:t>digrams</a:t>
            </a:r>
            <a:r>
              <a:rPr lang="en-US" dirty="0" smtClean="0">
                <a:latin typeface="Arial" pitchFamily="34" charset="0"/>
                <a:cs typeface="Arial" pitchFamily="34" charset="0"/>
              </a:rPr>
              <a:t> (</a:t>
            </a:r>
            <a:r>
              <a:rPr lang="en-US" dirty="0" err="1" smtClean="0">
                <a:latin typeface="Arial" pitchFamily="34" charset="0"/>
                <a:cs typeface="Arial" pitchFamily="34" charset="0"/>
              </a:rPr>
              <a:t>vs</a:t>
            </a:r>
            <a:r>
              <a:rPr lang="en-US" dirty="0" smtClean="0">
                <a:latin typeface="Arial" pitchFamily="34" charset="0"/>
                <a:cs typeface="Arial" pitchFamily="34" charset="0"/>
              </a:rPr>
              <a:t> 26 letters), so that identification of individual </a:t>
            </a:r>
            <a:r>
              <a:rPr lang="en-US" dirty="0" err="1" smtClean="0">
                <a:latin typeface="Arial" pitchFamily="34" charset="0"/>
                <a:cs typeface="Arial" pitchFamily="34" charset="0"/>
              </a:rPr>
              <a:t>digrams</a:t>
            </a:r>
            <a:r>
              <a:rPr lang="en-US" dirty="0" smtClean="0">
                <a:latin typeface="Arial" pitchFamily="34" charset="0"/>
                <a:cs typeface="Arial" pitchFamily="34" charset="0"/>
              </a:rPr>
              <a:t> is more difficult. </a:t>
            </a:r>
            <a:r>
              <a:rPr lang="en-US" dirty="0" err="1" smtClean="0">
                <a:latin typeface="Arial" pitchFamily="34" charset="0"/>
                <a:cs typeface="Arial" pitchFamily="34" charset="0"/>
              </a:rPr>
              <a:t>Also,the</a:t>
            </a:r>
            <a:r>
              <a:rPr lang="en-US" dirty="0" smtClean="0">
                <a:latin typeface="Arial" pitchFamily="34" charset="0"/>
                <a:cs typeface="Arial" pitchFamily="34" charset="0"/>
              </a:rPr>
              <a:t> relative frequencies of individual letters exhibit a much greater range than that of </a:t>
            </a:r>
            <a:r>
              <a:rPr lang="en-US" dirty="0" err="1" smtClean="0">
                <a:latin typeface="Arial" pitchFamily="34" charset="0"/>
                <a:cs typeface="Arial" pitchFamily="34" charset="0"/>
              </a:rPr>
              <a:t>digrams</a:t>
            </a:r>
            <a:r>
              <a:rPr lang="en-US" dirty="0" smtClean="0">
                <a:latin typeface="Arial" pitchFamily="34" charset="0"/>
                <a:cs typeface="Arial" pitchFamily="34" charset="0"/>
              </a:rPr>
              <a:t>, making frequency analysis much more difficult. The </a:t>
            </a:r>
            <a:r>
              <a:rPr lang="en-US" dirty="0" err="1" smtClean="0">
                <a:latin typeface="Arial" pitchFamily="34" charset="0"/>
                <a:cs typeface="Arial" pitchFamily="34" charset="0"/>
              </a:rPr>
              <a:t>Playfair</a:t>
            </a:r>
            <a:r>
              <a:rPr lang="en-US" dirty="0" smtClean="0">
                <a:latin typeface="Arial" pitchFamily="34" charset="0"/>
                <a:cs typeface="Arial" pitchFamily="34" charset="0"/>
              </a:rPr>
              <a:t> cipher was for a long time considered unbreakable. It was used as the standard field system by the British Army in World War I and still enjoyed considerable use by the </a:t>
            </a:r>
            <a:r>
              <a:rPr lang="en-US" dirty="0" err="1" smtClean="0">
                <a:latin typeface="Arial" pitchFamily="34" charset="0"/>
                <a:cs typeface="Arial" pitchFamily="34" charset="0"/>
              </a:rPr>
              <a:t>U.S.Army</a:t>
            </a:r>
            <a:r>
              <a:rPr lang="en-US" dirty="0" smtClean="0">
                <a:latin typeface="Arial" pitchFamily="34" charset="0"/>
                <a:cs typeface="Arial" pitchFamily="34" charset="0"/>
              </a:rPr>
              <a:t> and other Allied forces during World War II. Despite this level of confidence in its security, the </a:t>
            </a:r>
            <a:r>
              <a:rPr lang="en-US" dirty="0" err="1" smtClean="0">
                <a:latin typeface="Arial" pitchFamily="34" charset="0"/>
                <a:cs typeface="Arial" pitchFamily="34" charset="0"/>
              </a:rPr>
              <a:t>Playfair</a:t>
            </a:r>
            <a:r>
              <a:rPr lang="en-US" dirty="0" smtClean="0">
                <a:latin typeface="Arial" pitchFamily="34" charset="0"/>
                <a:cs typeface="Arial" pitchFamily="34" charset="0"/>
              </a:rPr>
              <a:t> cipher is relatively easy to break because it still leaves much of the structure of the plaintext language intact. A few hundred letters of </a:t>
            </a:r>
            <a:r>
              <a:rPr lang="en-US" dirty="0" err="1" smtClean="0">
                <a:latin typeface="Arial" pitchFamily="34" charset="0"/>
                <a:cs typeface="Arial" pitchFamily="34" charset="0"/>
              </a:rPr>
              <a:t>ciphertext</a:t>
            </a:r>
            <a:r>
              <a:rPr lang="en-US" dirty="0" smtClean="0">
                <a:latin typeface="Arial" pitchFamily="34" charset="0"/>
                <a:cs typeface="Arial" pitchFamily="34" charset="0"/>
              </a:rPr>
              <a:t> are generally sufficient.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98C236E-234E-4A56-850A-E8495F1741DD}" type="slidenum">
              <a:rPr lang="en-AU"/>
              <a:pPr/>
              <a:t>24</a:t>
            </a:fld>
            <a:endParaRPr lang="en-AU"/>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AU" smtClean="0">
                <a:latin typeface="Arial" pitchFamily="34" charset="0"/>
                <a:cs typeface="Arial" pitchFamily="34" charset="0"/>
              </a:rPr>
              <a:t>One approach to reducing the "spikyness" of natural language text is used the Playfair cipher which encrypts more than one letter at once. We now consider the other alternative, using multiple cipher alphabets in turn. This gives the attacker more work, since many alphabets need to be guessed and because the frequency distribution is more complex, since the same plaintext letter could be replaced by several ciphertext letters, depending on which alphabet is used. </a:t>
            </a:r>
            <a:r>
              <a:rPr lang="en-US" smtClean="0">
                <a:latin typeface="Arial" pitchFamily="34" charset="0"/>
                <a:cs typeface="Arial" pitchFamily="34" charset="0"/>
              </a:rPr>
              <a:t>The general name for this approach is a polyalphabetic substitution cipher. All these techniques have the following features in common: </a:t>
            </a:r>
          </a:p>
          <a:p>
            <a:pPr eaLnBrk="1" hangingPunct="1">
              <a:buFont typeface="Calibri" pitchFamily="34" charset="0"/>
              <a:buAutoNum type="arabicPeriod"/>
            </a:pPr>
            <a:r>
              <a:rPr lang="en-US" smtClean="0">
                <a:latin typeface="Arial" pitchFamily="34" charset="0"/>
                <a:cs typeface="Arial" pitchFamily="34" charset="0"/>
              </a:rPr>
              <a:t> A set of related monoalphabetic substitution rules is used. </a:t>
            </a:r>
          </a:p>
          <a:p>
            <a:pPr eaLnBrk="1" hangingPunct="1">
              <a:buFont typeface="Calibri" pitchFamily="34" charset="0"/>
              <a:buAutoNum type="arabicPeriod"/>
            </a:pPr>
            <a:r>
              <a:rPr lang="en-US" smtClean="0">
                <a:latin typeface="Arial" pitchFamily="34" charset="0"/>
                <a:cs typeface="Arial" pitchFamily="34" charset="0"/>
              </a:rPr>
              <a:t> A key determines which particular rule is chosen for a given transformation. </a:t>
            </a:r>
            <a:endParaRPr lang="en-AU" smtClean="0">
              <a:latin typeface="Arial" pitchFamily="34" charset="0"/>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59483F0F-B590-4E25-ABFD-8088B521DE81}" type="slidenum">
              <a:rPr lang="en-AU"/>
              <a:pPr/>
              <a:t>25</a:t>
            </a:fld>
            <a:endParaRPr lang="en-AU"/>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The best known, and one of the simplest, such algorithms is referred to as the </a:t>
            </a:r>
            <a:r>
              <a:rPr lang="en-US" dirty="0" err="1" smtClean="0">
                <a:latin typeface="Arial" pitchFamily="34" charset="0"/>
                <a:cs typeface="Arial" pitchFamily="34" charset="0"/>
              </a:rPr>
              <a:t>Vigenère</a:t>
            </a:r>
            <a:r>
              <a:rPr lang="en-US" dirty="0" smtClean="0">
                <a:latin typeface="Arial" pitchFamily="34" charset="0"/>
                <a:cs typeface="Arial" pitchFamily="34" charset="0"/>
              </a:rPr>
              <a:t> cipher, where the set of related </a:t>
            </a:r>
            <a:r>
              <a:rPr lang="en-US" dirty="0" err="1" smtClean="0">
                <a:latin typeface="Arial" pitchFamily="34" charset="0"/>
                <a:cs typeface="Arial" pitchFamily="34" charset="0"/>
              </a:rPr>
              <a:t>monoalphabetic</a:t>
            </a:r>
            <a:r>
              <a:rPr lang="en-US" dirty="0" smtClean="0">
                <a:latin typeface="Arial" pitchFamily="34" charset="0"/>
                <a:cs typeface="Arial" pitchFamily="34" charset="0"/>
              </a:rPr>
              <a:t> substitution rules consists of the 26 Caesar ciphers, with shifts of 0 through 25. Each cipher is denoted by a key letter, which is the </a:t>
            </a:r>
            <a:r>
              <a:rPr lang="en-US" dirty="0" err="1" smtClean="0">
                <a:latin typeface="Arial" pitchFamily="34" charset="0"/>
                <a:cs typeface="Arial" pitchFamily="34" charset="0"/>
              </a:rPr>
              <a:t>ciphertext</a:t>
            </a:r>
            <a:r>
              <a:rPr lang="en-US" dirty="0" smtClean="0">
                <a:latin typeface="Arial" pitchFamily="34" charset="0"/>
                <a:cs typeface="Arial" pitchFamily="34" charset="0"/>
              </a:rPr>
              <a:t> letter that substitutes for the plaintext letter ‘a’, and which are </a:t>
            </a:r>
            <a:r>
              <a:rPr lang="en-AU" dirty="0" smtClean="0">
                <a:latin typeface="Arial" pitchFamily="34" charset="0"/>
                <a:cs typeface="Arial" pitchFamily="34" charset="0"/>
              </a:rPr>
              <a:t>each used in turn, as shown next.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4840FCC6-95CF-453E-9E0A-6EA1A9CDE75D}" type="slidenum">
              <a:rPr lang="en-AU"/>
              <a:pPr/>
              <a:t>26</a:t>
            </a:fld>
            <a:endParaRPr lang="en-AU"/>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latin typeface="Arial" pitchFamily="34" charset="0"/>
              </a:rPr>
              <a:t>Discuss this simple example from text Stallings section 2.2.</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09FDD1C-F3F8-4614-92B2-0D69A1EC0A28}" type="slidenum">
              <a:rPr lang="en-AU"/>
              <a:pPr/>
              <a:t>27</a:t>
            </a:fld>
            <a:endParaRPr lang="en-AU"/>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smtClean="0">
                <a:solidFill>
                  <a:srgbClr val="000000"/>
                </a:solidFill>
                <a:latin typeface="Arial" pitchFamily="34" charset="0"/>
                <a:cs typeface="Arial" pitchFamily="34" charset="0"/>
              </a:rPr>
              <a:t>Implementing polyalphabetic ciphers by hand can be very tedious. Various aids were devised to assist the process.</a:t>
            </a:r>
          </a:p>
          <a:p>
            <a:pPr eaLnBrk="1" hangingPunct="1"/>
            <a:r>
              <a:rPr lang="en-US" smtClean="0">
                <a:solidFill>
                  <a:srgbClr val="000000"/>
                </a:solidFill>
                <a:latin typeface="Arial" pitchFamily="34" charset="0"/>
                <a:cs typeface="Arial" pitchFamily="34" charset="0"/>
              </a:rPr>
              <a:t>The </a:t>
            </a:r>
            <a:r>
              <a:rPr lang="en-US" i="1" smtClean="0">
                <a:solidFill>
                  <a:srgbClr val="000000"/>
                </a:solidFill>
                <a:latin typeface="Arial" pitchFamily="34" charset="0"/>
                <a:cs typeface="Arial" pitchFamily="34" charset="0"/>
              </a:rPr>
              <a:t>"Saint-Cyr Slide" </a:t>
            </a:r>
            <a:r>
              <a:rPr lang="en-US" smtClean="0">
                <a:solidFill>
                  <a:srgbClr val="000000"/>
                </a:solidFill>
                <a:latin typeface="Arial" pitchFamily="34" charset="0"/>
                <a:cs typeface="Arial" pitchFamily="34" charset="0"/>
              </a:rPr>
              <a:t>was popularised and named by Jean Kerckhoffs, who published a famous early text "La Cryptographie Militaire" (Miltary Cryptography) in 1883. He named the slide after the French National Military Academy where the methods were taught. He also noted that any slide can be expanded into a tableau, or bent round into a cipher disk.</a:t>
            </a:r>
          </a:p>
          <a:p>
            <a:pPr eaLnBrk="1" hangingPunct="1"/>
            <a:r>
              <a:rPr lang="en-US" smtClean="0">
                <a:solidFill>
                  <a:srgbClr val="000000"/>
                </a:solidFill>
                <a:latin typeface="Arial" pitchFamily="34" charset="0"/>
                <a:cs typeface="Arial" pitchFamily="34" charset="0"/>
              </a:rPr>
              <a:t>The </a:t>
            </a:r>
            <a:r>
              <a:rPr lang="en-AU" i="1" smtClean="0">
                <a:solidFill>
                  <a:srgbClr val="000000"/>
                </a:solidFill>
                <a:latin typeface="Arial" pitchFamily="34" charset="0"/>
                <a:cs typeface="Arial" pitchFamily="34" charset="0"/>
              </a:rPr>
              <a:t>Vigenère Tableau </a:t>
            </a:r>
            <a:r>
              <a:rPr lang="en-AU" smtClean="0">
                <a:solidFill>
                  <a:srgbClr val="000000"/>
                </a:solidFill>
                <a:latin typeface="Arial" pitchFamily="34" charset="0"/>
                <a:cs typeface="Arial" pitchFamily="34" charset="0"/>
              </a:rPr>
              <a:t>(given in Stallings 4/e as Table 2.3) is a complete set of forward shifted alphabet mappings.</a:t>
            </a:r>
          </a:p>
          <a:p>
            <a:pPr eaLnBrk="1" hangingPunct="1"/>
            <a:endParaRPr lang="en-US" i="1" smtClean="0">
              <a:solidFill>
                <a:srgbClr val="000000"/>
              </a:solidFill>
              <a:latin typeface="Arial" pitchFamily="34" charset="0"/>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E6B4ED1-EC69-424A-8BAE-2916EEC3871C}" type="slidenum">
              <a:rPr lang="en-AU"/>
              <a:pPr/>
              <a:t>28</a:t>
            </a:fld>
            <a:endParaRPr lang="en-AU"/>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smtClean="0">
                <a:latin typeface="Arial" pitchFamily="34" charset="0"/>
              </a:rPr>
              <a:t>The </a:t>
            </a:r>
            <a:r>
              <a:rPr lang="en-AU" smtClean="0">
                <a:latin typeface="Arial" pitchFamily="34" charset="0"/>
              </a:rPr>
              <a:t>Vigenère &amp; related polyalphabetic ciphers still do not completely obscure the underlying language characteristics. </a:t>
            </a:r>
            <a:r>
              <a:rPr lang="en-US" smtClean="0">
                <a:latin typeface="Arial" pitchFamily="34" charset="0"/>
              </a:rPr>
              <a:t>The strength of this cipher is that there are multiple ciphertext letters for each plaintext letter, one for each unique letter of the keyword. Thus, the letter frequency information is obscured. However, not all knowledge of the plaintext structure is lost. </a:t>
            </a:r>
            <a:r>
              <a:rPr lang="en-AU" smtClean="0">
                <a:latin typeface="Arial" pitchFamily="34" charset="0"/>
              </a:rPr>
              <a:t>The key to breaking them is to identify the number of translation alphabets, and then attack each separately. </a:t>
            </a:r>
            <a:r>
              <a:rPr lang="en-US" smtClean="0">
                <a:latin typeface="Arial" pitchFamily="34" charset="0"/>
              </a:rPr>
              <a:t>If a monoalphabetic substitution is used, then the statistical properties of the ciphertext should be the same as that of the language of the plaintext. If, on the other hand, a Vigenère cipher is suspected, then progress depends on determining the length of the keyword.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8DAB2AA8-9201-406D-949C-B53863A0E306}" type="slidenum">
              <a:rPr lang="en-AU"/>
              <a:pPr/>
              <a:t>29</a:t>
            </a:fld>
            <a:endParaRPr lang="en-AU"/>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AU" smtClean="0">
                <a:latin typeface="Arial" pitchFamily="34" charset="0"/>
              </a:rPr>
              <a:t>For some centuries the Vigenère cipher was </a:t>
            </a:r>
            <a:r>
              <a:rPr lang="en-AU" i="1" smtClean="0">
                <a:latin typeface="Arial" pitchFamily="34" charset="0"/>
              </a:rPr>
              <a:t>le chiffre indéchiffrable</a:t>
            </a:r>
            <a:r>
              <a:rPr lang="en-AU" smtClean="0">
                <a:latin typeface="Arial" pitchFamily="34" charset="0"/>
              </a:rPr>
              <a:t> (the unbreakable cipher). As a result of a challenge, it was broken by Charles Babbage (the inventor of the computer) in 1854 but kept secret (possibly because of the Crimean War - not the first time governments have kept advances to themselves!). The method was independently reinvented by a Prussian, Friedrich Kasiski, who published the attack now named after him in 1863. However lack of major advances meant that various polyalphabetic substitution ciphers were used into the 20C. One very famous incident was the breaking of the Zimmermann telegram in WW1 which resulted in the USA entering the war. </a:t>
            </a:r>
            <a:r>
              <a:rPr lang="en-US" smtClean="0">
                <a:latin typeface="Arial" pitchFamily="34" charset="0"/>
              </a:rPr>
              <a:t>The important is that if two identical sequences of plaintext letters occur at a distance that is an integer multiple of the keyword length, they will generate identical ciphertext sequences. </a:t>
            </a:r>
            <a:endParaRPr lang="en-AU" smtClean="0">
              <a:latin typeface="Arial" pitchFamily="34" charset="0"/>
            </a:endParaRPr>
          </a:p>
          <a:p>
            <a:pPr eaLnBrk="1" hangingPunct="1"/>
            <a:r>
              <a:rPr lang="en-AU" smtClean="0">
                <a:latin typeface="Arial" pitchFamily="34" charset="0"/>
              </a:rPr>
              <a:t>In general the approach is to find a number of duplicated sequences, collect all their distances apart, look for common factors, remembering that some will be random flukes and need to be discarded. Now have a series of monoalphabetic ciphers, each with original language letter frequency characteristics. Can attack these in turn to break the cipher.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450410A-748D-4ED5-88B2-B5CB4887EC7A}" type="slidenum">
              <a:rPr lang="en-GB"/>
              <a:pPr/>
              <a:t>30</a:t>
            </a:fld>
            <a:endParaRPr lang="en-GB"/>
          </a:p>
        </p:txBody>
      </p:sp>
      <p:sp>
        <p:nvSpPr>
          <p:cNvPr id="29697" name="Rectangle 1"/>
          <p:cNvSpPr txBox="1">
            <a:spLocks noGrp="1" noRot="1" noChangeAspect="1" noChangeArrowheads="1"/>
          </p:cNvSpPr>
          <p:nvPr>
            <p:ph type="sldImg"/>
          </p:nvPr>
        </p:nvSpPr>
        <p:spPr bwMode="auto">
          <a:xfrm>
            <a:off x="1141413" y="685800"/>
            <a:ext cx="4575175" cy="3430588"/>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914619" y="4344793"/>
            <a:ext cx="5027124" cy="4116119"/>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C402C5C-E1E5-4AEC-9BFD-6748CF850BA4}" type="slidenum">
              <a:rPr lang="en-AU"/>
              <a:pPr/>
              <a:t>4</a:t>
            </a:fld>
            <a:endParaRPr lang="en-AU"/>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smtClean="0">
                <a:latin typeface="Arial" pitchFamily="34" charset="0"/>
              </a:rPr>
              <a:t>Detail the five ingredients of the symmetric cipher model, shown in Stallings Figure 2.1:</a:t>
            </a:r>
          </a:p>
          <a:p>
            <a:pPr eaLnBrk="1" hangingPunct="1">
              <a:buFontTx/>
              <a:buChar char="•"/>
            </a:pPr>
            <a:r>
              <a:rPr lang="en-US" smtClean="0">
                <a:latin typeface="Arial" pitchFamily="34" charset="0"/>
              </a:rPr>
              <a:t> plaintext - original message</a:t>
            </a:r>
          </a:p>
          <a:p>
            <a:pPr eaLnBrk="1" hangingPunct="1">
              <a:buFontTx/>
              <a:buChar char="•"/>
            </a:pPr>
            <a:r>
              <a:rPr lang="en-US" smtClean="0">
                <a:latin typeface="Arial" pitchFamily="34" charset="0"/>
              </a:rPr>
              <a:t> encryption algorithm – performs substitutions/transformations on plaintext</a:t>
            </a:r>
          </a:p>
          <a:p>
            <a:pPr eaLnBrk="1" hangingPunct="1">
              <a:buFontTx/>
              <a:buChar char="•"/>
            </a:pPr>
            <a:r>
              <a:rPr lang="en-US" smtClean="0">
                <a:latin typeface="Arial" pitchFamily="34" charset="0"/>
              </a:rPr>
              <a:t> secret key – control exact substitutions/transformations used in encryption algorithm</a:t>
            </a:r>
          </a:p>
          <a:p>
            <a:pPr eaLnBrk="1" hangingPunct="1">
              <a:buFontTx/>
              <a:buChar char="•"/>
            </a:pPr>
            <a:r>
              <a:rPr lang="en-US" smtClean="0">
                <a:latin typeface="Arial" pitchFamily="34" charset="0"/>
              </a:rPr>
              <a:t> ciphertext - scrambled message</a:t>
            </a:r>
          </a:p>
          <a:p>
            <a:pPr eaLnBrk="1" hangingPunct="1">
              <a:buFontTx/>
              <a:buChar char="•"/>
            </a:pPr>
            <a:r>
              <a:rPr lang="en-US" smtClean="0">
                <a:latin typeface="Arial" pitchFamily="34" charset="0"/>
              </a:rPr>
              <a:t> decryption algorithm – inverse of encryption algorithm</a:t>
            </a:r>
            <a:endParaRPr lang="en-AU"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3BC4E12-E33E-45CB-9483-3540B7027559}" type="slidenum">
              <a:rPr lang="en-AU"/>
              <a:pPr/>
              <a:t>5</a:t>
            </a:fld>
            <a:endParaRPr lang="en-AU"/>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There are two requirements for secure use of conventional encryption that mean we assume that it is impractical to decrypt a message on the basis of the cipher- text plus knowledge of the encryption/decryption algorithm, and hence do not need to keep the algorithm secret; rather we only need to keep the key secret. This feature of symmetric encryption is what makes it feasible for widespread use. It allows easy distribution of s/w and h/w implementations.</a:t>
            </a:r>
          </a:p>
          <a:p>
            <a:pPr eaLnBrk="1" hangingPunct="1"/>
            <a:r>
              <a:rPr lang="en-US" smtClean="0">
                <a:latin typeface="Arial" pitchFamily="34" charset="0"/>
                <a:cs typeface="Arial" pitchFamily="34" charset="0"/>
              </a:rPr>
              <a:t>Can take a closer look at the essential elements of a symmetric encryption scheme: mathematically it can be considered a pair of functions with: plaintext X, ciphertext Y, key K, encryption algorithm E, decryption algorithm D. The intended receiver, in possession of the key, is able to invert the transformation. An opponent, observing Y but not having access to K or X, may attempt to recover X or K.</a:t>
            </a:r>
          </a:p>
          <a:p>
            <a:pPr eaLnBrk="1" hangingPunct="1"/>
            <a:endParaRPr lang="en-AU" smtClean="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8287C7B0-D122-407D-A349-A19593400CC1}" type="slidenum">
              <a:rPr lang="en-AU"/>
              <a:pPr/>
              <a:t>6</a:t>
            </a:fld>
            <a:endParaRPr lang="en-AU"/>
          </a:p>
        </p:txBody>
      </p:sp>
      <p:sp>
        <p:nvSpPr>
          <p:cNvPr id="27651" name="Rectangle 1026"/>
          <p:cNvSpPr>
            <a:spLocks noGrp="1" noRot="1" noChangeAspect="1" noChangeArrowheads="1" noTextEdit="1"/>
          </p:cNvSpPr>
          <p:nvPr>
            <p:ph type="sldImg"/>
          </p:nvPr>
        </p:nvSpPr>
        <p:spPr>
          <a:ln/>
        </p:spPr>
      </p:sp>
      <p:sp>
        <p:nvSpPr>
          <p:cNvPr id="27652" name="Rectangle 1027"/>
          <p:cNvSpPr>
            <a:spLocks noGrp="1" noChangeArrowheads="1"/>
          </p:cNvSpPr>
          <p:nvPr>
            <p:ph type="body" idx="1"/>
          </p:nvPr>
        </p:nvSpPr>
        <p:spPr>
          <a:noFill/>
          <a:ln/>
        </p:spPr>
        <p:txBody>
          <a:bodyPr/>
          <a:lstStyle/>
          <a:p>
            <a:pPr eaLnBrk="1" hangingPunct="1"/>
            <a:r>
              <a:rPr lang="en-US" smtClean="0">
                <a:latin typeface="Times-Roman" charset="0"/>
              </a:rPr>
              <a:t>Cryptographic systems can be characterized along these three independent dimensions.</a:t>
            </a:r>
          </a:p>
          <a:p>
            <a:pPr eaLnBrk="1" hangingPunct="1">
              <a:buFontTx/>
              <a:buAutoNum type="arabicPeriod"/>
            </a:pPr>
            <a:r>
              <a:rPr lang="en-US" b="1" smtClean="0">
                <a:latin typeface="Arial" pitchFamily="34" charset="0"/>
              </a:rPr>
              <a:t>The type of operations used for transforming plaintext to ciphertext</a:t>
            </a:r>
            <a:r>
              <a:rPr lang="en-US" smtClean="0">
                <a:latin typeface="Arial" pitchFamily="34" charset="0"/>
              </a:rPr>
              <a:t>. All encryption algorithms are based on two general principles: substitution, in which each element in the plaintext (bit, letter, group of bits or letters) is mapped into another element, and transposition, in which elements in the plaintext are rearranged. The fundamental requirement is that no information be lost (that is, that all operations are reversible). Most systems, referred to as product systems, involve multiple stages of substitutions and transpositions.  </a:t>
            </a:r>
          </a:p>
          <a:p>
            <a:pPr eaLnBrk="1" hangingPunct="1">
              <a:buFontTx/>
              <a:buAutoNum type="arabicPeriod"/>
            </a:pPr>
            <a:r>
              <a:rPr lang="en-US" b="1" smtClean="0">
                <a:latin typeface="Arial" pitchFamily="34" charset="0"/>
              </a:rPr>
              <a:t>The number of keys used</a:t>
            </a:r>
            <a:r>
              <a:rPr lang="en-US" smtClean="0">
                <a:latin typeface="Arial" pitchFamily="34" charset="0"/>
              </a:rPr>
              <a:t>. If both sender and receiver use the same key, the system is referred to as symmetric, single-key, secret-key, or conventional encryption. If the sender and receiver use different keys, the system is referred to as asymmetric, two-key, or public-key encryption.  </a:t>
            </a:r>
          </a:p>
          <a:p>
            <a:pPr eaLnBrk="1" hangingPunct="1">
              <a:buFontTx/>
              <a:buAutoNum type="arabicPeriod"/>
            </a:pPr>
            <a:r>
              <a:rPr lang="en-US" b="1" smtClean="0">
                <a:latin typeface="Arial" pitchFamily="34" charset="0"/>
              </a:rPr>
              <a:t>The way in which the plaintext is processed</a:t>
            </a:r>
            <a:r>
              <a:rPr lang="en-US" smtClean="0">
                <a:latin typeface="Arial" pitchFamily="34" charset="0"/>
              </a:rPr>
              <a:t>. A block cipher processes the input one block of elements at a time, producing an output block for each input block. A stream cipher processes the input elements continuously, producing output one element at a time, as it goes along. </a:t>
            </a:r>
            <a:endParaRPr lang="en-US" smtClean="0">
              <a:latin typeface="Times-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2B0E332-A9A4-4D08-ADFA-6B5EF87ABD40}" type="slidenum">
              <a:rPr lang="en-AU"/>
              <a:pPr/>
              <a:t>7</a:t>
            </a:fld>
            <a:endParaRPr lang="en-AU"/>
          </a:p>
        </p:txBody>
      </p:sp>
      <p:sp>
        <p:nvSpPr>
          <p:cNvPr id="29699" name="Rectangle 1026"/>
          <p:cNvSpPr>
            <a:spLocks noGrp="1" noRot="1" noChangeAspect="1" noChangeArrowheads="1" noTextEdit="1"/>
          </p:cNvSpPr>
          <p:nvPr>
            <p:ph type="sldImg"/>
          </p:nvPr>
        </p:nvSpPr>
        <p:spPr>
          <a:ln/>
        </p:spPr>
      </p:sp>
      <p:sp>
        <p:nvSpPr>
          <p:cNvPr id="29700"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Typically objective is to recover the key in use rather then simply to recover the plaintext of a single ciphertext. There are two general approaches:</a:t>
            </a:r>
          </a:p>
          <a:p>
            <a:pPr eaLnBrk="1" hangingPunct="1">
              <a:buFontTx/>
              <a:buChar char="•"/>
            </a:pPr>
            <a:r>
              <a:rPr lang="en-US" smtClean="0">
                <a:latin typeface="Arial" pitchFamily="34" charset="0"/>
                <a:cs typeface="Arial" pitchFamily="34" charset="0"/>
              </a:rPr>
              <a:t> </a:t>
            </a:r>
            <a:r>
              <a:rPr lang="en-US" b="1" smtClean="0">
                <a:latin typeface="Arial" pitchFamily="34" charset="0"/>
                <a:cs typeface="Arial" pitchFamily="34" charset="0"/>
              </a:rPr>
              <a:t>Cryptanalysis: </a:t>
            </a:r>
            <a:r>
              <a:rPr lang="en-US" smtClean="0">
                <a:latin typeface="Arial" pitchFamily="34" charset="0"/>
                <a:cs typeface="Arial" pitchFamily="34" charset="0"/>
              </a:rPr>
              <a:t>relies on the nature of the algorithm plus perhaps some knowledge of the general characteristics of the plaintext or even some sample plaintext- ciphertext pairs. This type of attack exploits the characteristics of the algorithm to attempt to deduce a specific plaintext or to deduce the key being used.</a:t>
            </a:r>
          </a:p>
          <a:p>
            <a:pPr eaLnBrk="1" hangingPunct="1">
              <a:buFontTx/>
              <a:buChar char="•"/>
            </a:pPr>
            <a:r>
              <a:rPr lang="en-US" smtClean="0">
                <a:latin typeface="Arial" pitchFamily="34" charset="0"/>
                <a:cs typeface="Arial" pitchFamily="34" charset="0"/>
              </a:rPr>
              <a:t> </a:t>
            </a:r>
            <a:r>
              <a:rPr lang="en-US" b="1" smtClean="0">
                <a:latin typeface="Arial" pitchFamily="34" charset="0"/>
                <a:cs typeface="Arial" pitchFamily="34" charset="0"/>
              </a:rPr>
              <a:t>Brute-force attacks </a:t>
            </a:r>
            <a:r>
              <a:rPr lang="en-US" smtClean="0">
                <a:latin typeface="Arial" pitchFamily="34" charset="0"/>
                <a:cs typeface="Arial" pitchFamily="34" charset="0"/>
              </a:rPr>
              <a:t>try every possible key on a piece of ciphertext until an intelligible translation into plaintext is obtained. On average,half of all possible keys must be tried to achieve success. </a:t>
            </a:r>
          </a:p>
          <a:p>
            <a:pPr eaLnBrk="1" hangingPunct="1"/>
            <a:r>
              <a:rPr lang="en-US" smtClean="0">
                <a:latin typeface="Arial" pitchFamily="34" charset="0"/>
                <a:cs typeface="Arial" pitchFamily="34" charset="0"/>
              </a:rPr>
              <a:t>If either type of attack succeeds in deducing the key, the effect is catastrophic: All future and past messages encrypted with that key are compromised.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207002F-6EBF-49DE-8E36-6729AA35D479}" type="slidenum">
              <a:rPr lang="en-AU"/>
              <a:pPr/>
              <a:t>8</a:t>
            </a:fld>
            <a:endParaRPr lang="en-AU"/>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Two more definitions are worthy of note. An encryption scheme is unconditionally secure if the ciphertext generated by the scheme does not contain enough information to determine uniquely the corresponding plaintext, no matter how much ciphertext is available. An encryption scheme is said to be computationally secure if either the cost of breaking the cipher exceeds the value of the encrypted information, or the time required to break the cipher exceeds the useful lifetime of the information.</a:t>
            </a:r>
            <a:r>
              <a:rPr lang="en-AU" smtClean="0">
                <a:latin typeface="Arial" pitchFamily="34" charset="0"/>
                <a:cs typeface="Arial" pitchFamily="34" charset="0"/>
              </a:rPr>
              <a:t> Unconditional security would be nice, but the only known such cipher is the </a:t>
            </a:r>
            <a:r>
              <a:rPr lang="en-AU" b="1" smtClean="0">
                <a:latin typeface="Arial" pitchFamily="34" charset="0"/>
                <a:cs typeface="Arial" pitchFamily="34" charset="0"/>
              </a:rPr>
              <a:t>one-time pad</a:t>
            </a:r>
            <a:r>
              <a:rPr lang="en-AU" smtClean="0">
                <a:latin typeface="Arial" pitchFamily="34" charset="0"/>
                <a:cs typeface="Arial" pitchFamily="34" charset="0"/>
              </a:rPr>
              <a:t> (later). </a:t>
            </a:r>
          </a:p>
          <a:p>
            <a:pPr eaLnBrk="1" hangingPunct="1"/>
            <a:r>
              <a:rPr lang="en-AU" smtClean="0">
                <a:latin typeface="Arial" pitchFamily="34" charset="0"/>
                <a:cs typeface="Arial" pitchFamily="34" charset="0"/>
              </a:rPr>
              <a:t>For all reasonable encryption algorithms, we have to assume computational security where it either takes too long, or is too expensive, to bother breaking the cipher.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AACDD27A-E023-4F93-A978-EAA1AF26D1A7}" type="slidenum">
              <a:rPr lang="en-AU"/>
              <a:pPr/>
              <a:t>9</a:t>
            </a:fld>
            <a:endParaRPr lang="en-AU"/>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 brute-force attack involves trying every possible key until an intelligible translation of the ciphertext into plaintext is obtained. On average, half of all possible keys must be tried to achieve success. Stallings Table 2.2 shows how much time is required to conduct a brute-force attack, for various common key sizes (DES is 56, AES is 128, Triple-DES is 168, plus general mono-alphabetic cipher), where either a single system or a million parallel systems, are used.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D67F39CB-B451-4D86-80B5-64DA801ABEE8}" type="slidenum">
              <a:rPr lang="en-AU"/>
              <a:pPr/>
              <a:t>10</a:t>
            </a:fld>
            <a:endParaRPr lang="en-AU"/>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AU" smtClean="0">
                <a:latin typeface="Arial" pitchFamily="34" charset="0"/>
              </a:rPr>
              <a:t>In this section and the next, we examine a sampling of what might be called classical encryption techniques. A study of these techniques enables us to illustrate the basic approaches to symmetric encryption used today and the types of cryptanalytic attacks that must be anticipated. The two basic building blocks of all encryption technique are substitution and transposition. We examine these in the next two sections. Finally, we discuss a system that combine both substitution and transposition.</a:t>
            </a:r>
          </a:p>
          <a:p>
            <a:pPr eaLnBrk="1" hangingPunct="1"/>
            <a:r>
              <a:rPr lang="en-US" smtClean="0">
                <a:latin typeface="Arial" pitchFamily="34" charset="0"/>
              </a:rPr>
              <a:t>A substitution technique is one in which the letters of plaintext are replaced by other letters or by numbers or symbols. If the plaintext is viewed as a sequence of bits, then substitution involves replacing plaintext bit patterns with ciphertext bit patterns. </a:t>
            </a:r>
            <a:endParaRPr lang="en-AU"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1/26/2015 11:25 PM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1/26/2015 11:25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1/26/2015 11:25 PM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1/26/2015 11:25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1/26/2015 11:25 PM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1/26/2015 11:25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1/26/2015 11:25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1/26/2015 11:25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1/26/2015 11:25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1/26/2015 11:25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pencil.png"/>
          <p:cNvPicPr>
            <a:picLocks noChangeAspect="1"/>
          </p:cNvPicPr>
          <p:nvPr userDrawn="1"/>
        </p:nvPicPr>
        <p:blipFill>
          <a:blip r:embed="rId2" cstate="print"/>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1/26/2015 11:25 PM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1/26/2015 11:25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36625" y="1546225"/>
            <a:ext cx="7772400" cy="889000"/>
          </a:xfrm>
        </p:spPr>
        <p:txBody>
          <a:bodyPr/>
          <a:lstStyle/>
          <a:p>
            <a:pPr eaLnBrk="1" hangingPunct="1"/>
            <a:r>
              <a:rPr lang="en-US" altLang="en-US" smtClean="0"/>
              <a:t>Security and Cryptography</a:t>
            </a:r>
            <a:endParaRPr lang="en-GB" altLang="en-US" smtClean="0"/>
          </a:p>
        </p:txBody>
      </p:sp>
      <p:sp>
        <p:nvSpPr>
          <p:cNvPr id="3075" name="Rectangle 3"/>
          <p:cNvSpPr>
            <a:spLocks noGrp="1" noChangeArrowheads="1"/>
          </p:cNvSpPr>
          <p:nvPr>
            <p:ph type="subTitle" idx="1"/>
          </p:nvPr>
        </p:nvSpPr>
        <p:spPr>
          <a:xfrm>
            <a:off x="20568" y="6093296"/>
            <a:ext cx="2679224" cy="685800"/>
          </a:xfrm>
        </p:spPr>
        <p:txBody>
          <a:bodyPr>
            <a:normAutofit/>
          </a:bodyPr>
          <a:lstStyle/>
          <a:p>
            <a:pPr eaLnBrk="1" hangingPunct="1"/>
            <a:r>
              <a:rPr lang="en-US" altLang="en-US" sz="2000" dirty="0" smtClean="0"/>
              <a:t>DT211/DT228/3</a:t>
            </a:r>
            <a:endParaRPr lang="en-GB" altLang="en-US" sz="2000" dirty="0" smtClean="0"/>
          </a:p>
        </p:txBody>
      </p:sp>
      <p:sp>
        <p:nvSpPr>
          <p:cNvPr id="4" name="Rectangle 3"/>
          <p:cNvSpPr txBox="1">
            <a:spLocks noChangeArrowheads="1"/>
          </p:cNvSpPr>
          <p:nvPr/>
        </p:nvSpPr>
        <p:spPr>
          <a:xfrm>
            <a:off x="2491581" y="6093296"/>
            <a:ext cx="6705600" cy="68580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sz="1800" kern="1200" baseline="0">
                <a:solidFill>
                  <a:schemeClr val="tx1"/>
                </a:solidFill>
                <a:latin typeface="+mn-lt"/>
                <a:ea typeface="+mn-ea"/>
                <a:cs typeface="+mn-cs"/>
              </a:defRPr>
            </a:lvl9pPr>
          </a:lstStyle>
          <a:p>
            <a:r>
              <a:rPr lang="en-US" altLang="en-US" dirty="0" smtClean="0"/>
              <a:t>Dr. </a:t>
            </a:r>
            <a:r>
              <a:rPr lang="en-US" altLang="en-US" dirty="0" err="1" smtClean="0"/>
              <a:t>Yupeng</a:t>
            </a:r>
            <a:r>
              <a:rPr lang="en-US" altLang="en-US" dirty="0" smtClean="0"/>
              <a:t> Liu</a:t>
            </a:r>
            <a:endParaRPr lang="en-GB" altLang="en-US" dirty="0" smtClean="0"/>
          </a:p>
        </p:txBody>
      </p:sp>
    </p:spTree>
    <p:extLst>
      <p:ext uri="{BB962C8B-B14F-4D97-AF65-F5344CB8AC3E}">
        <p14:creationId xmlns:p14="http://schemas.microsoft.com/office/powerpoint/2010/main" val="2300789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Classical Substitution Ciphers</a:t>
            </a:r>
            <a:endParaRPr lang="en-AU" smtClean="0"/>
          </a:p>
        </p:txBody>
      </p:sp>
      <p:sp>
        <p:nvSpPr>
          <p:cNvPr id="62467" name="Rectangle 3"/>
          <p:cNvSpPr>
            <a:spLocks noGrp="1" noChangeArrowheads="1"/>
          </p:cNvSpPr>
          <p:nvPr>
            <p:ph type="body" idx="1"/>
          </p:nvPr>
        </p:nvSpPr>
        <p:spPr/>
        <p:txBody>
          <a:bodyPr/>
          <a:lstStyle/>
          <a:p>
            <a:pPr eaLnBrk="1" hangingPunct="1"/>
            <a:r>
              <a:rPr lang="en-US" smtClean="0"/>
              <a:t>where </a:t>
            </a:r>
            <a:r>
              <a:rPr lang="en-AU" smtClean="0"/>
              <a:t>letters of plaintext are replaced by other letters or by numbers or symbols</a:t>
            </a:r>
          </a:p>
          <a:p>
            <a:pPr eaLnBrk="1" hangingPunct="1"/>
            <a:r>
              <a:rPr lang="en-US" smtClean="0"/>
              <a:t>or if plaintext is </a:t>
            </a:r>
            <a:r>
              <a:rPr lang="en-AU" smtClean="0"/>
              <a:t>viewed as a sequence of bits, then substitution involves replacing plaintext bit patterns with ciphertext bit patterns</a:t>
            </a:r>
          </a:p>
          <a:p>
            <a:pPr eaLnBrk="1" hangingPunct="1"/>
            <a:endParaRPr lang="en-AU" smtClean="0"/>
          </a:p>
          <a:p>
            <a:pPr eaLnBrk="1" hangingPunct="1"/>
            <a:endParaRPr lang="en-AU" smtClean="0"/>
          </a:p>
        </p:txBody>
      </p:sp>
    </p:spTree>
    <p:extLst>
      <p:ext uri="{BB962C8B-B14F-4D97-AF65-F5344CB8AC3E}">
        <p14:creationId xmlns:p14="http://schemas.microsoft.com/office/powerpoint/2010/main" val="3786672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AU"/>
              <a:t>Caesar Cipher</a:t>
            </a:r>
          </a:p>
        </p:txBody>
      </p:sp>
      <p:sp>
        <p:nvSpPr>
          <p:cNvPr id="64515" name="Rectangle 3"/>
          <p:cNvSpPr>
            <a:spLocks noGrp="1" noChangeArrowheads="1"/>
          </p:cNvSpPr>
          <p:nvPr>
            <p:ph type="body" idx="1"/>
          </p:nvPr>
        </p:nvSpPr>
        <p:spPr/>
        <p:txBody>
          <a:bodyPr/>
          <a:lstStyle/>
          <a:p>
            <a:pPr eaLnBrk="1" hangingPunct="1">
              <a:lnSpc>
                <a:spcPct val="90000"/>
              </a:lnSpc>
            </a:pPr>
            <a:r>
              <a:rPr lang="en-AU" smtClean="0"/>
              <a:t>earliest known substitution cipher</a:t>
            </a:r>
          </a:p>
          <a:p>
            <a:pPr eaLnBrk="1" hangingPunct="1">
              <a:lnSpc>
                <a:spcPct val="90000"/>
              </a:lnSpc>
            </a:pPr>
            <a:r>
              <a:rPr lang="en-AU" smtClean="0"/>
              <a:t>by Julius Caesar </a:t>
            </a:r>
          </a:p>
          <a:p>
            <a:pPr eaLnBrk="1" hangingPunct="1">
              <a:lnSpc>
                <a:spcPct val="90000"/>
              </a:lnSpc>
            </a:pPr>
            <a:r>
              <a:rPr lang="en-AU" smtClean="0"/>
              <a:t>first attested use in military affairs</a:t>
            </a:r>
          </a:p>
          <a:p>
            <a:pPr eaLnBrk="1" hangingPunct="1">
              <a:lnSpc>
                <a:spcPct val="90000"/>
              </a:lnSpc>
            </a:pPr>
            <a:r>
              <a:rPr lang="en-AU" smtClean="0"/>
              <a:t>replaces each letter by 3rd letter on</a:t>
            </a:r>
          </a:p>
          <a:p>
            <a:pPr eaLnBrk="1" hangingPunct="1">
              <a:lnSpc>
                <a:spcPct val="90000"/>
              </a:lnSpc>
            </a:pPr>
            <a:r>
              <a:rPr lang="en-US" smtClean="0"/>
              <a:t>example:</a:t>
            </a:r>
            <a:endParaRPr lang="en-AU" smtClean="0"/>
          </a:p>
          <a:p>
            <a:pPr lvl="1" eaLnBrk="1" hangingPunct="1">
              <a:lnSpc>
                <a:spcPct val="90000"/>
              </a:lnSpc>
              <a:buFont typeface="Wingdings" pitchFamily="2" charset="2"/>
              <a:buNone/>
            </a:pPr>
            <a:r>
              <a:rPr lang="en-AU" smtClean="0">
                <a:latin typeface="Courier" pitchFamily="-107" charset="0"/>
                <a:ea typeface="ＭＳ Ｐゴシック" pitchFamily="-107" charset="-128"/>
              </a:rPr>
              <a:t>meet me after the toga party</a:t>
            </a:r>
          </a:p>
          <a:p>
            <a:pPr lvl="1" eaLnBrk="1" hangingPunct="1">
              <a:lnSpc>
                <a:spcPct val="90000"/>
              </a:lnSpc>
              <a:buFont typeface="Wingdings" pitchFamily="2" charset="2"/>
              <a:buNone/>
            </a:pPr>
            <a:r>
              <a:rPr lang="en-AU" smtClean="0">
                <a:latin typeface="Courier" pitchFamily="-107" charset="0"/>
                <a:ea typeface="ＭＳ Ｐゴシック" pitchFamily="-107" charset="-128"/>
              </a:rPr>
              <a:t>PHHW PH DIWHU WKH WRJD SDUWB</a:t>
            </a:r>
          </a:p>
          <a:p>
            <a:pPr eaLnBrk="1" hangingPunct="1">
              <a:lnSpc>
                <a:spcPct val="90000"/>
              </a:lnSpc>
            </a:pPr>
            <a:endParaRPr lang="en-AU" smtClean="0">
              <a:latin typeface="Courier New" pitchFamily="49" charset="0"/>
            </a:endParaRPr>
          </a:p>
        </p:txBody>
      </p:sp>
    </p:spTree>
    <p:extLst>
      <p:ext uri="{BB962C8B-B14F-4D97-AF65-F5344CB8AC3E}">
        <p14:creationId xmlns:p14="http://schemas.microsoft.com/office/powerpoint/2010/main" val="2448784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AU"/>
              <a:t>Caesar Cipher</a:t>
            </a:r>
          </a:p>
        </p:txBody>
      </p:sp>
      <p:sp>
        <p:nvSpPr>
          <p:cNvPr id="66563" name="Rectangle 3"/>
          <p:cNvSpPr>
            <a:spLocks noGrp="1" noChangeArrowheads="1"/>
          </p:cNvSpPr>
          <p:nvPr>
            <p:ph type="body" idx="1"/>
          </p:nvPr>
        </p:nvSpPr>
        <p:spPr/>
        <p:txBody>
          <a:bodyPr/>
          <a:lstStyle/>
          <a:p>
            <a:pPr eaLnBrk="1" hangingPunct="1"/>
            <a:r>
              <a:rPr lang="en-US" smtClean="0"/>
              <a:t>can define transformation as:</a:t>
            </a:r>
          </a:p>
          <a:p>
            <a:pPr lvl="1" eaLnBrk="1" hangingPunct="1">
              <a:buFont typeface="Wingdings" pitchFamily="2" charset="2"/>
              <a:buNone/>
            </a:pPr>
            <a:r>
              <a:rPr lang="en-AU" sz="1800" smtClean="0">
                <a:latin typeface="Courier" pitchFamily="-107" charset="0"/>
                <a:ea typeface="ＭＳ Ｐゴシック" pitchFamily="-107" charset="-128"/>
              </a:rPr>
              <a:t>a b c d e f g h i j k l m n o p q r s t u v w x y z</a:t>
            </a:r>
          </a:p>
          <a:p>
            <a:pPr lvl="1" eaLnBrk="1" hangingPunct="1">
              <a:buFont typeface="Wingdings" pitchFamily="2" charset="2"/>
              <a:buNone/>
            </a:pPr>
            <a:r>
              <a:rPr lang="en-AU" sz="1800" smtClean="0">
                <a:latin typeface="Courier" pitchFamily="-107" charset="0"/>
                <a:ea typeface="ＭＳ Ｐゴシック" pitchFamily="-107" charset="-128"/>
              </a:rPr>
              <a:t>D E F G H I J K L M N O P Q R S T U V W X Y Z A B C</a:t>
            </a:r>
          </a:p>
          <a:p>
            <a:pPr eaLnBrk="1" hangingPunct="1"/>
            <a:r>
              <a:rPr lang="en-US" smtClean="0"/>
              <a:t>mathematically give each letter a number</a:t>
            </a:r>
          </a:p>
          <a:p>
            <a:pPr lvl="1" eaLnBrk="1" hangingPunct="1">
              <a:buFont typeface="Wingdings" pitchFamily="2" charset="2"/>
              <a:buNone/>
            </a:pPr>
            <a:r>
              <a:rPr lang="en-AU" sz="1400" smtClean="0">
                <a:latin typeface="Courier" pitchFamily="-107" charset="0"/>
                <a:ea typeface="ＭＳ Ｐゴシック" pitchFamily="-107" charset="-128"/>
              </a:rPr>
              <a:t>a b c d e f g h i j  k  l  m  n  o  p  q  r  s  t  u  v  w  x  y  z</a:t>
            </a:r>
          </a:p>
          <a:p>
            <a:pPr lvl="1" eaLnBrk="1" hangingPunct="1">
              <a:buFont typeface="Wingdings" pitchFamily="2" charset="2"/>
              <a:buNone/>
            </a:pPr>
            <a:r>
              <a:rPr lang="en-AU" sz="1400" smtClean="0">
                <a:latin typeface="Courier" pitchFamily="-107" charset="0"/>
                <a:ea typeface="ＭＳ Ｐゴシック" pitchFamily="-107" charset="-128"/>
              </a:rPr>
              <a:t>0 1 2 3 4 5 6 7 8 9 10 11 12 13 14 15 16 17 18 19 20 21 22 23 24 25</a:t>
            </a:r>
          </a:p>
          <a:p>
            <a:pPr eaLnBrk="1" hangingPunct="1"/>
            <a:r>
              <a:rPr lang="en-US" smtClean="0"/>
              <a:t>then have Caesar cipher as:</a:t>
            </a:r>
          </a:p>
          <a:p>
            <a:pPr lvl="1" eaLnBrk="1" hangingPunct="1">
              <a:buFont typeface="Wingdings" pitchFamily="2" charset="2"/>
              <a:buNone/>
            </a:pPr>
            <a:r>
              <a:rPr lang="en-AU" i="1" smtClean="0">
                <a:ea typeface="ＭＳ Ｐゴシック" pitchFamily="-107" charset="-128"/>
              </a:rPr>
              <a:t>c </a:t>
            </a:r>
            <a:r>
              <a:rPr lang="en-AU" smtClean="0">
                <a:ea typeface="ＭＳ Ｐゴシック" pitchFamily="-107" charset="-128"/>
              </a:rPr>
              <a:t>= E(k, </a:t>
            </a:r>
            <a:r>
              <a:rPr lang="en-AU" i="1" smtClean="0">
                <a:ea typeface="ＭＳ Ｐゴシック" pitchFamily="-107" charset="-128"/>
              </a:rPr>
              <a:t>p</a:t>
            </a:r>
            <a:r>
              <a:rPr lang="en-AU" smtClean="0">
                <a:ea typeface="ＭＳ Ｐゴシック" pitchFamily="-107" charset="-128"/>
              </a:rPr>
              <a:t>) = (</a:t>
            </a:r>
            <a:r>
              <a:rPr lang="en-AU" i="1" smtClean="0">
                <a:ea typeface="ＭＳ Ｐゴシック" pitchFamily="-107" charset="-128"/>
              </a:rPr>
              <a:t>p </a:t>
            </a:r>
            <a:r>
              <a:rPr lang="en-AU" smtClean="0">
                <a:ea typeface="ＭＳ Ｐゴシック" pitchFamily="-107" charset="-128"/>
              </a:rPr>
              <a:t>+ </a:t>
            </a:r>
            <a:r>
              <a:rPr lang="en-AU" i="1" smtClean="0">
                <a:ea typeface="ＭＳ Ｐゴシック" pitchFamily="-107" charset="-128"/>
              </a:rPr>
              <a:t>k</a:t>
            </a:r>
            <a:r>
              <a:rPr lang="en-AU" smtClean="0">
                <a:ea typeface="ＭＳ Ｐゴシック" pitchFamily="-107" charset="-128"/>
              </a:rPr>
              <a:t>) mod (26)</a:t>
            </a:r>
          </a:p>
          <a:p>
            <a:pPr lvl="1" eaLnBrk="1" hangingPunct="1">
              <a:buFont typeface="Wingdings" pitchFamily="2" charset="2"/>
              <a:buNone/>
            </a:pPr>
            <a:r>
              <a:rPr lang="en-AU" i="1" smtClean="0">
                <a:ea typeface="ＭＳ Ｐゴシック" pitchFamily="-107" charset="-128"/>
              </a:rPr>
              <a:t>p </a:t>
            </a:r>
            <a:r>
              <a:rPr lang="en-AU" smtClean="0">
                <a:ea typeface="ＭＳ Ｐゴシック" pitchFamily="-107" charset="-128"/>
              </a:rPr>
              <a:t>= D(k, c) = (c – </a:t>
            </a:r>
            <a:r>
              <a:rPr lang="en-AU" i="1" smtClean="0">
                <a:ea typeface="ＭＳ Ｐゴシック" pitchFamily="-107" charset="-128"/>
              </a:rPr>
              <a:t>k</a:t>
            </a:r>
            <a:r>
              <a:rPr lang="en-AU" smtClean="0">
                <a:ea typeface="ＭＳ Ｐゴシック" pitchFamily="-107" charset="-128"/>
              </a:rPr>
              <a:t>) mod (26)</a:t>
            </a:r>
            <a:endParaRPr lang="en-AU" sz="1800" smtClean="0">
              <a:latin typeface="Courier New" pitchFamily="49" charset="0"/>
              <a:ea typeface="ＭＳ Ｐゴシック" pitchFamily="-107" charset="-128"/>
            </a:endParaRPr>
          </a:p>
          <a:p>
            <a:pPr eaLnBrk="1" hangingPunct="1"/>
            <a:endParaRPr lang="en-AU" sz="2000" smtClean="0">
              <a:latin typeface="Courier New" pitchFamily="49" charset="0"/>
            </a:endParaRPr>
          </a:p>
        </p:txBody>
      </p:sp>
    </p:spTree>
    <p:extLst>
      <p:ext uri="{BB962C8B-B14F-4D97-AF65-F5344CB8AC3E}">
        <p14:creationId xmlns:p14="http://schemas.microsoft.com/office/powerpoint/2010/main" val="3028959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AU"/>
              <a:t>Cryptanalysis of Caesar Cipher </a:t>
            </a:r>
          </a:p>
        </p:txBody>
      </p:sp>
      <p:sp>
        <p:nvSpPr>
          <p:cNvPr id="68611" name="Rectangle 3"/>
          <p:cNvSpPr>
            <a:spLocks noGrp="1" noChangeArrowheads="1"/>
          </p:cNvSpPr>
          <p:nvPr>
            <p:ph type="body" idx="1"/>
          </p:nvPr>
        </p:nvSpPr>
        <p:spPr/>
        <p:txBody>
          <a:bodyPr/>
          <a:lstStyle/>
          <a:p>
            <a:pPr eaLnBrk="1" hangingPunct="1">
              <a:buFont typeface="Wingdings" pitchFamily="-107" charset="2"/>
              <a:buChar char="Ø"/>
              <a:defRPr/>
            </a:pPr>
            <a:r>
              <a:rPr lang="en-AU"/>
              <a:t>only have 26 possible ciphers </a:t>
            </a:r>
          </a:p>
          <a:p>
            <a:pPr lvl="1" eaLnBrk="1" hangingPunct="1">
              <a:buFont typeface="Wingdings" pitchFamily="-107" charset="2"/>
              <a:buChar char="l"/>
              <a:defRPr/>
            </a:pPr>
            <a:r>
              <a:rPr lang="en-AU">
                <a:ea typeface="ＭＳ Ｐゴシック" pitchFamily="-107" charset="-128"/>
              </a:rPr>
              <a:t>A maps to A,B,..Z </a:t>
            </a:r>
          </a:p>
          <a:p>
            <a:pPr eaLnBrk="1" hangingPunct="1">
              <a:buFont typeface="Wingdings" pitchFamily="-107" charset="2"/>
              <a:buChar char="Ø"/>
              <a:defRPr/>
            </a:pPr>
            <a:r>
              <a:rPr lang="en-AU"/>
              <a:t>could simply try each in turn </a:t>
            </a:r>
          </a:p>
          <a:p>
            <a:pPr eaLnBrk="1" hangingPunct="1">
              <a:buFont typeface="Wingdings" pitchFamily="-107" charset="2"/>
              <a:buChar char="Ø"/>
              <a:defRPr/>
            </a:pPr>
            <a:r>
              <a:rPr lang="en-AU"/>
              <a:t>a </a:t>
            </a:r>
            <a:r>
              <a:rPr lang="en-AU" b="1"/>
              <a:t>brute force search</a:t>
            </a:r>
            <a:r>
              <a:rPr lang="en-AU"/>
              <a:t> </a:t>
            </a:r>
          </a:p>
          <a:p>
            <a:pPr eaLnBrk="1" hangingPunct="1">
              <a:buFont typeface="Wingdings" pitchFamily="-107" charset="2"/>
              <a:buChar char="Ø"/>
              <a:defRPr/>
            </a:pPr>
            <a:r>
              <a:rPr lang="en-AU"/>
              <a:t>given ciphertext, just try all shifts of letters</a:t>
            </a:r>
          </a:p>
          <a:p>
            <a:pPr eaLnBrk="1" hangingPunct="1">
              <a:buFont typeface="Wingdings" pitchFamily="-107" charset="2"/>
              <a:buChar char="Ø"/>
              <a:defRPr/>
            </a:pPr>
            <a:r>
              <a:rPr lang="en-US"/>
              <a:t>do need to recognize when have plaintext</a:t>
            </a:r>
            <a:endParaRPr lang="en-AU"/>
          </a:p>
          <a:p>
            <a:pPr eaLnBrk="1" hangingPunct="1">
              <a:buFont typeface="Wingdings" pitchFamily="-107" charset="2"/>
              <a:buChar char="Ø"/>
              <a:defRPr/>
            </a:pPr>
            <a:r>
              <a:rPr lang="en-AU"/>
              <a:t>eg. break ciphertext "GCUA VQ DTGCM"</a:t>
            </a:r>
          </a:p>
        </p:txBody>
      </p:sp>
    </p:spTree>
    <p:extLst>
      <p:ext uri="{BB962C8B-B14F-4D97-AF65-F5344CB8AC3E}">
        <p14:creationId xmlns:p14="http://schemas.microsoft.com/office/powerpoint/2010/main" val="855720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AU"/>
              <a:t>Monoalphabetic Cipher</a:t>
            </a:r>
          </a:p>
        </p:txBody>
      </p:sp>
      <p:sp>
        <p:nvSpPr>
          <p:cNvPr id="70659" name="Rectangle 3"/>
          <p:cNvSpPr>
            <a:spLocks noGrp="1" noChangeArrowheads="1"/>
          </p:cNvSpPr>
          <p:nvPr>
            <p:ph type="body" idx="1"/>
          </p:nvPr>
        </p:nvSpPr>
        <p:spPr/>
        <p:txBody>
          <a:bodyPr>
            <a:normAutofit lnSpcReduction="10000"/>
          </a:bodyPr>
          <a:lstStyle/>
          <a:p>
            <a:pPr eaLnBrk="1" hangingPunct="1">
              <a:lnSpc>
                <a:spcPct val="90000"/>
              </a:lnSpc>
            </a:pPr>
            <a:r>
              <a:rPr lang="en-AU" sz="2800" smtClean="0"/>
              <a:t>rather than just shifting the alphabet </a:t>
            </a:r>
          </a:p>
          <a:p>
            <a:pPr eaLnBrk="1" hangingPunct="1">
              <a:lnSpc>
                <a:spcPct val="90000"/>
              </a:lnSpc>
            </a:pPr>
            <a:r>
              <a:rPr lang="en-AU" sz="2800" smtClean="0"/>
              <a:t>could shuffle (jumble) the letters arbitrarily </a:t>
            </a:r>
          </a:p>
          <a:p>
            <a:pPr eaLnBrk="1" hangingPunct="1">
              <a:lnSpc>
                <a:spcPct val="90000"/>
              </a:lnSpc>
            </a:pPr>
            <a:r>
              <a:rPr lang="en-AU" sz="2800" smtClean="0"/>
              <a:t>each plaintext letter maps to a different random ciphertext letter </a:t>
            </a:r>
          </a:p>
          <a:p>
            <a:pPr eaLnBrk="1" hangingPunct="1">
              <a:lnSpc>
                <a:spcPct val="90000"/>
              </a:lnSpc>
            </a:pPr>
            <a:r>
              <a:rPr lang="en-AU" sz="2800" smtClean="0"/>
              <a:t>hence key is 26 letters long </a:t>
            </a:r>
            <a:endParaRPr lang="en-AU" sz="2800" smtClean="0">
              <a:latin typeface="Courier New" pitchFamily="49" charset="0"/>
            </a:endParaRPr>
          </a:p>
          <a:p>
            <a:pPr lvl="1" eaLnBrk="1" hangingPunct="1">
              <a:lnSpc>
                <a:spcPct val="90000"/>
              </a:lnSpc>
              <a:buFont typeface="Wingdings" pitchFamily="2" charset="2"/>
              <a:buNone/>
            </a:pPr>
            <a:endParaRPr lang="en-AU" sz="2400" smtClean="0">
              <a:latin typeface="Courier" pitchFamily="-107" charset="0"/>
              <a:ea typeface="ＭＳ Ｐゴシック" pitchFamily="-107" charset="-128"/>
            </a:endParaRPr>
          </a:p>
          <a:p>
            <a:pPr lvl="1" eaLnBrk="1" hangingPunct="1">
              <a:lnSpc>
                <a:spcPct val="90000"/>
              </a:lnSpc>
              <a:buFont typeface="Wingdings" pitchFamily="2" charset="2"/>
              <a:buNone/>
            </a:pPr>
            <a:r>
              <a:rPr lang="en-AU" sz="2400" smtClean="0">
                <a:latin typeface="Courier" pitchFamily="-107" charset="0"/>
                <a:ea typeface="ＭＳ Ｐゴシック" pitchFamily="-107" charset="-128"/>
              </a:rPr>
              <a:t>Plain:  abcdefghijklmnopqrstuvwxyz</a:t>
            </a:r>
          </a:p>
          <a:p>
            <a:pPr lvl="1" eaLnBrk="1" hangingPunct="1">
              <a:lnSpc>
                <a:spcPct val="90000"/>
              </a:lnSpc>
              <a:buFont typeface="Wingdings" pitchFamily="2" charset="2"/>
              <a:buNone/>
            </a:pPr>
            <a:r>
              <a:rPr lang="en-AU" sz="2400" smtClean="0">
                <a:latin typeface="Courier" pitchFamily="-107" charset="0"/>
                <a:ea typeface="ＭＳ Ｐゴシック" pitchFamily="-107" charset="-128"/>
              </a:rPr>
              <a:t>Cipher: DKVQFIBJWPESCXHTMYAUOLRGZN</a:t>
            </a:r>
          </a:p>
          <a:p>
            <a:pPr lvl="1" eaLnBrk="1" hangingPunct="1">
              <a:lnSpc>
                <a:spcPct val="90000"/>
              </a:lnSpc>
              <a:buFont typeface="Wingdings" pitchFamily="2" charset="2"/>
              <a:buNone/>
            </a:pPr>
            <a:endParaRPr lang="en-AU" sz="2400" smtClean="0">
              <a:latin typeface="Courier" pitchFamily="-107" charset="0"/>
              <a:ea typeface="ＭＳ Ｐゴシック" pitchFamily="-107" charset="-128"/>
            </a:endParaRPr>
          </a:p>
          <a:p>
            <a:pPr lvl="1" eaLnBrk="1" hangingPunct="1">
              <a:lnSpc>
                <a:spcPct val="90000"/>
              </a:lnSpc>
              <a:buFont typeface="Wingdings" pitchFamily="2" charset="2"/>
              <a:buNone/>
            </a:pPr>
            <a:r>
              <a:rPr lang="en-AU" sz="2400" smtClean="0">
                <a:latin typeface="Courier" pitchFamily="-107" charset="0"/>
                <a:ea typeface="ＭＳ Ｐゴシック" pitchFamily="-107" charset="-128"/>
              </a:rPr>
              <a:t>Plaintext:  ifwewishtoreplaceletters</a:t>
            </a:r>
          </a:p>
          <a:p>
            <a:pPr lvl="1" eaLnBrk="1" hangingPunct="1">
              <a:lnSpc>
                <a:spcPct val="90000"/>
              </a:lnSpc>
              <a:buFont typeface="Wingdings" pitchFamily="2" charset="2"/>
              <a:buNone/>
            </a:pPr>
            <a:r>
              <a:rPr lang="en-AU" sz="2400" smtClean="0">
                <a:latin typeface="Courier" pitchFamily="-107" charset="0"/>
                <a:ea typeface="ＭＳ Ｐゴシック" pitchFamily="-107" charset="-128"/>
              </a:rPr>
              <a:t>Ciphertext: WIRFRWAJUHYFTSDVFSFUUFYA </a:t>
            </a:r>
          </a:p>
          <a:p>
            <a:pPr eaLnBrk="1" hangingPunct="1">
              <a:lnSpc>
                <a:spcPct val="90000"/>
              </a:lnSpc>
            </a:pPr>
            <a:endParaRPr lang="en-AU" sz="2800" smtClean="0"/>
          </a:p>
        </p:txBody>
      </p:sp>
    </p:spTree>
    <p:extLst>
      <p:ext uri="{BB962C8B-B14F-4D97-AF65-F5344CB8AC3E}">
        <p14:creationId xmlns:p14="http://schemas.microsoft.com/office/powerpoint/2010/main" val="14961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AU"/>
              <a:t>Monoalphabetic Cipher Security</a:t>
            </a:r>
          </a:p>
        </p:txBody>
      </p:sp>
      <p:sp>
        <p:nvSpPr>
          <p:cNvPr id="71683" name="Rectangle 3"/>
          <p:cNvSpPr>
            <a:spLocks noGrp="1" noChangeArrowheads="1"/>
          </p:cNvSpPr>
          <p:nvPr>
            <p:ph type="body" idx="1"/>
          </p:nvPr>
        </p:nvSpPr>
        <p:spPr/>
        <p:txBody>
          <a:bodyPr/>
          <a:lstStyle/>
          <a:p>
            <a:pPr eaLnBrk="1" hangingPunct="1"/>
            <a:r>
              <a:rPr lang="en-AU" smtClean="0"/>
              <a:t>now have a total of 26! = 4 x 10</a:t>
            </a:r>
            <a:r>
              <a:rPr lang="en-AU" baseline="30000" smtClean="0"/>
              <a:t>26</a:t>
            </a:r>
            <a:r>
              <a:rPr lang="en-AU" smtClean="0"/>
              <a:t> keys </a:t>
            </a:r>
          </a:p>
          <a:p>
            <a:pPr eaLnBrk="1" hangingPunct="1"/>
            <a:r>
              <a:rPr lang="en-AU" smtClean="0"/>
              <a:t>with so many keys, might think is secure </a:t>
            </a:r>
          </a:p>
          <a:p>
            <a:pPr eaLnBrk="1" hangingPunct="1"/>
            <a:r>
              <a:rPr lang="en-AU" smtClean="0"/>
              <a:t>but would be </a:t>
            </a:r>
            <a:r>
              <a:rPr lang="en-AU" b="1" smtClean="0"/>
              <a:t>!!!WRONG!!!</a:t>
            </a:r>
            <a:r>
              <a:rPr lang="en-AU" smtClean="0"/>
              <a:t> </a:t>
            </a:r>
          </a:p>
          <a:p>
            <a:pPr eaLnBrk="1" hangingPunct="1"/>
            <a:r>
              <a:rPr lang="en-US" smtClean="0"/>
              <a:t>problem is language characteristics</a:t>
            </a:r>
            <a:endParaRPr lang="en-AU" smtClean="0"/>
          </a:p>
        </p:txBody>
      </p:sp>
    </p:spTree>
    <p:extLst>
      <p:ext uri="{BB962C8B-B14F-4D97-AF65-F5344CB8AC3E}">
        <p14:creationId xmlns:p14="http://schemas.microsoft.com/office/powerpoint/2010/main" val="3186814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pPr eaLnBrk="1" hangingPunct="1">
              <a:defRPr/>
            </a:pPr>
            <a:r>
              <a:rPr lang="en-AU" sz="4000"/>
              <a:t>Language Redundancy and Cryptanalysis</a:t>
            </a:r>
          </a:p>
        </p:txBody>
      </p:sp>
      <p:sp>
        <p:nvSpPr>
          <p:cNvPr id="72707" name="Rectangle 3"/>
          <p:cNvSpPr>
            <a:spLocks noGrp="1" noChangeArrowheads="1"/>
          </p:cNvSpPr>
          <p:nvPr>
            <p:ph type="body" idx="1"/>
          </p:nvPr>
        </p:nvSpPr>
        <p:spPr/>
        <p:txBody>
          <a:bodyPr/>
          <a:lstStyle/>
          <a:p>
            <a:pPr eaLnBrk="1" hangingPunct="1">
              <a:buFont typeface="Wingdings" pitchFamily="-107" charset="2"/>
              <a:buChar char="Ø"/>
              <a:defRPr/>
            </a:pPr>
            <a:r>
              <a:rPr lang="en-AU" sz="2800" dirty="0"/>
              <a:t>human languages are </a:t>
            </a:r>
            <a:r>
              <a:rPr lang="en-AU" sz="2800" b="1" dirty="0"/>
              <a:t>redundant</a:t>
            </a:r>
            <a:r>
              <a:rPr lang="en-AU" sz="2800" dirty="0"/>
              <a:t> </a:t>
            </a:r>
          </a:p>
          <a:p>
            <a:pPr eaLnBrk="1" hangingPunct="1">
              <a:buFont typeface="Wingdings" pitchFamily="-107" charset="2"/>
              <a:buChar char="Ø"/>
              <a:defRPr/>
            </a:pPr>
            <a:r>
              <a:rPr lang="en-AU" sz="2800" dirty="0" err="1"/>
              <a:t>eg</a:t>
            </a:r>
            <a:r>
              <a:rPr lang="en-AU" sz="2800" dirty="0"/>
              <a:t> "</a:t>
            </a:r>
            <a:r>
              <a:rPr lang="en-AU" sz="2800" dirty="0" err="1"/>
              <a:t>th</a:t>
            </a:r>
            <a:r>
              <a:rPr lang="en-AU" sz="2800" dirty="0"/>
              <a:t> </a:t>
            </a:r>
            <a:r>
              <a:rPr lang="en-AU" sz="2800" dirty="0" err="1"/>
              <a:t>lrd</a:t>
            </a:r>
            <a:r>
              <a:rPr lang="en-AU" sz="2800" dirty="0"/>
              <a:t> s m </a:t>
            </a:r>
            <a:r>
              <a:rPr lang="en-AU" sz="2800" dirty="0" err="1"/>
              <a:t>shphrd</a:t>
            </a:r>
            <a:r>
              <a:rPr lang="en-AU" sz="2800" dirty="0"/>
              <a:t> </a:t>
            </a:r>
            <a:r>
              <a:rPr lang="en-AU" sz="2800" dirty="0" err="1"/>
              <a:t>shll</a:t>
            </a:r>
            <a:r>
              <a:rPr lang="en-AU" sz="2800" dirty="0"/>
              <a:t> </a:t>
            </a:r>
            <a:r>
              <a:rPr lang="en-AU" sz="2800" dirty="0" err="1"/>
              <a:t>nt</a:t>
            </a:r>
            <a:r>
              <a:rPr lang="en-AU" sz="2800" dirty="0"/>
              <a:t> </a:t>
            </a:r>
            <a:r>
              <a:rPr lang="en-AU" sz="2800" dirty="0" err="1"/>
              <a:t>wnt</a:t>
            </a:r>
            <a:r>
              <a:rPr lang="en-AU" sz="2800" dirty="0"/>
              <a:t>" </a:t>
            </a:r>
          </a:p>
          <a:p>
            <a:pPr eaLnBrk="1" hangingPunct="1">
              <a:buFont typeface="Wingdings" pitchFamily="-107" charset="2"/>
              <a:buChar char="Ø"/>
              <a:defRPr/>
            </a:pPr>
            <a:r>
              <a:rPr lang="en-AU" sz="2800" dirty="0"/>
              <a:t>letters are not equally commonly used </a:t>
            </a:r>
          </a:p>
          <a:p>
            <a:pPr eaLnBrk="1" hangingPunct="1">
              <a:buFont typeface="Wingdings" pitchFamily="-107" charset="2"/>
              <a:buChar char="Ø"/>
              <a:defRPr/>
            </a:pPr>
            <a:r>
              <a:rPr lang="en-AU" sz="2800" dirty="0"/>
              <a:t>in English E is by far the most common letter </a:t>
            </a:r>
          </a:p>
          <a:p>
            <a:pPr lvl="1" eaLnBrk="1" hangingPunct="1">
              <a:buFont typeface="Wingdings" pitchFamily="-107" charset="2"/>
              <a:buChar char="l"/>
              <a:defRPr/>
            </a:pPr>
            <a:r>
              <a:rPr lang="en-AU" sz="2400" dirty="0">
                <a:ea typeface="ＭＳ Ｐゴシック" pitchFamily="-107" charset="-128"/>
              </a:rPr>
              <a:t>followed by T,R,N,I,O,A,S </a:t>
            </a:r>
          </a:p>
          <a:p>
            <a:pPr eaLnBrk="1" hangingPunct="1">
              <a:buFont typeface="Wingdings" pitchFamily="-107" charset="2"/>
              <a:buChar char="Ø"/>
              <a:defRPr/>
            </a:pPr>
            <a:r>
              <a:rPr lang="en-AU" sz="2800" dirty="0"/>
              <a:t>other letters like Z,J,K,Q,X are fairly rare </a:t>
            </a:r>
          </a:p>
          <a:p>
            <a:pPr eaLnBrk="1" hangingPunct="1">
              <a:buFont typeface="Wingdings" pitchFamily="-107" charset="2"/>
              <a:buChar char="Ø"/>
              <a:defRPr/>
            </a:pPr>
            <a:r>
              <a:rPr lang="en-AU" sz="2800" dirty="0"/>
              <a:t>have tables of single, double &amp; triple letter frequencies for various languages</a:t>
            </a:r>
          </a:p>
        </p:txBody>
      </p:sp>
    </p:spTree>
    <p:extLst>
      <p:ext uri="{BB962C8B-B14F-4D97-AF65-F5344CB8AC3E}">
        <p14:creationId xmlns:p14="http://schemas.microsoft.com/office/powerpoint/2010/main" val="12007983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0"/>
            <a:ext cx="8229600" cy="1139825"/>
          </a:xfrm>
        </p:spPr>
        <p:txBody>
          <a:bodyPr/>
          <a:lstStyle/>
          <a:p>
            <a:pPr eaLnBrk="1" hangingPunct="1">
              <a:defRPr/>
            </a:pPr>
            <a:r>
              <a:rPr lang="en-AU"/>
              <a:t>English Letter Frequencies</a:t>
            </a:r>
          </a:p>
        </p:txBody>
      </p:sp>
      <p:pic>
        <p:nvPicPr>
          <p:cNvPr id="51203" name="Picture 6"/>
          <p:cNvPicPr>
            <a:picLocks noChangeAspect="1"/>
          </p:cNvPicPr>
          <p:nvPr/>
        </p:nvPicPr>
        <p:blipFill>
          <a:blip r:embed="rId3"/>
          <a:srcRect/>
          <a:stretch>
            <a:fillRect/>
          </a:stretch>
        </p:blipFill>
        <p:spPr bwMode="auto">
          <a:xfrm>
            <a:off x="609600" y="1143000"/>
            <a:ext cx="7759700" cy="5549900"/>
          </a:xfrm>
          <a:prstGeom prst="rect">
            <a:avLst/>
          </a:prstGeom>
          <a:noFill/>
          <a:ln w="9525">
            <a:noFill/>
            <a:miter lim="800000"/>
            <a:headEnd/>
            <a:tailEnd/>
          </a:ln>
        </p:spPr>
      </p:pic>
    </p:spTree>
    <p:extLst>
      <p:ext uri="{BB962C8B-B14F-4D97-AF65-F5344CB8AC3E}">
        <p14:creationId xmlns:p14="http://schemas.microsoft.com/office/powerpoint/2010/main" val="125381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AU"/>
              <a:t>Use in Cryptanalysis</a:t>
            </a:r>
          </a:p>
        </p:txBody>
      </p:sp>
      <p:sp>
        <p:nvSpPr>
          <p:cNvPr id="76803" name="Rectangle 3"/>
          <p:cNvSpPr>
            <a:spLocks noGrp="1" noChangeArrowheads="1"/>
          </p:cNvSpPr>
          <p:nvPr>
            <p:ph type="body" idx="1"/>
          </p:nvPr>
        </p:nvSpPr>
        <p:spPr>
          <a:xfrm>
            <a:off x="457200" y="1341438"/>
            <a:ext cx="8229600" cy="5040312"/>
          </a:xfrm>
        </p:spPr>
        <p:txBody>
          <a:bodyPr/>
          <a:lstStyle/>
          <a:p>
            <a:pPr eaLnBrk="1" hangingPunct="1"/>
            <a:r>
              <a:rPr lang="en-AU" sz="2800" dirty="0" smtClean="0"/>
              <a:t>key concept - </a:t>
            </a:r>
            <a:r>
              <a:rPr lang="en-AU" sz="2800" dirty="0" err="1" smtClean="0"/>
              <a:t>monoalphabetic</a:t>
            </a:r>
            <a:r>
              <a:rPr lang="en-AU" sz="2800" dirty="0" smtClean="0"/>
              <a:t> substitution ciphers do not change relative letter frequencies </a:t>
            </a:r>
          </a:p>
          <a:p>
            <a:pPr eaLnBrk="1" hangingPunct="1"/>
            <a:r>
              <a:rPr lang="en-AU" sz="2800" dirty="0" smtClean="0"/>
              <a:t>discovered by Arabian scientists in 9</a:t>
            </a:r>
            <a:r>
              <a:rPr lang="en-AU" sz="2800" baseline="30000" dirty="0" smtClean="0"/>
              <a:t>th</a:t>
            </a:r>
            <a:r>
              <a:rPr lang="en-AU" sz="2800" dirty="0" smtClean="0"/>
              <a:t> century</a:t>
            </a:r>
          </a:p>
          <a:p>
            <a:pPr eaLnBrk="1" hangingPunct="1"/>
            <a:r>
              <a:rPr lang="en-AU" sz="2800" dirty="0" smtClean="0"/>
              <a:t>calculate letter frequencies for </a:t>
            </a:r>
            <a:r>
              <a:rPr lang="en-AU" sz="2800" dirty="0" err="1" smtClean="0"/>
              <a:t>ciphertext</a:t>
            </a:r>
            <a:endParaRPr lang="en-AU" sz="2800" dirty="0" smtClean="0"/>
          </a:p>
          <a:p>
            <a:pPr eaLnBrk="1" hangingPunct="1"/>
            <a:r>
              <a:rPr lang="en-AU" sz="2800" dirty="0" smtClean="0"/>
              <a:t>compare counts/plots against known values </a:t>
            </a:r>
          </a:p>
          <a:p>
            <a:pPr eaLnBrk="1" hangingPunct="1"/>
            <a:r>
              <a:rPr lang="en-AU" sz="2800" dirty="0" smtClean="0"/>
              <a:t>if </a:t>
            </a:r>
            <a:r>
              <a:rPr lang="en-AU" sz="2800" dirty="0" err="1" smtClean="0"/>
              <a:t>caesar</a:t>
            </a:r>
            <a:r>
              <a:rPr lang="en-AU" sz="2800" dirty="0" smtClean="0"/>
              <a:t> cipher look for common peaks/troughs </a:t>
            </a:r>
          </a:p>
          <a:p>
            <a:pPr lvl="1" eaLnBrk="1" hangingPunct="1"/>
            <a:r>
              <a:rPr lang="en-AU" sz="2400" dirty="0" smtClean="0">
                <a:ea typeface="ＭＳ Ｐゴシック" pitchFamily="-107" charset="-128"/>
              </a:rPr>
              <a:t>peaks at: A-E-I triple, NO pair, RST triple</a:t>
            </a:r>
          </a:p>
          <a:p>
            <a:pPr lvl="1" eaLnBrk="1" hangingPunct="1"/>
            <a:r>
              <a:rPr lang="en-AU" sz="2400" dirty="0" smtClean="0">
                <a:ea typeface="ＭＳ Ｐゴシック" pitchFamily="-107" charset="-128"/>
              </a:rPr>
              <a:t>troughs at: JK, X-Z</a:t>
            </a:r>
          </a:p>
          <a:p>
            <a:pPr eaLnBrk="1" hangingPunct="1"/>
            <a:r>
              <a:rPr lang="en-US" sz="2800" dirty="0" smtClean="0"/>
              <a:t>for </a:t>
            </a:r>
            <a:r>
              <a:rPr lang="en-AU" sz="2800" dirty="0" err="1" smtClean="0"/>
              <a:t>monoalphabetic</a:t>
            </a:r>
            <a:r>
              <a:rPr lang="en-AU" sz="2800" dirty="0" smtClean="0"/>
              <a:t> must identify each letter</a:t>
            </a:r>
          </a:p>
          <a:p>
            <a:pPr lvl="1" eaLnBrk="1" hangingPunct="1"/>
            <a:r>
              <a:rPr lang="en-US" sz="2400" dirty="0" smtClean="0">
                <a:ea typeface="ＭＳ Ｐゴシック" pitchFamily="-107" charset="-128"/>
              </a:rPr>
              <a:t>tables of common double/triple letters help</a:t>
            </a:r>
            <a:endParaRPr lang="en-AU" sz="2400" dirty="0" smtClean="0">
              <a:ea typeface="ＭＳ Ｐゴシック" pitchFamily="-107" charset="-128"/>
            </a:endParaRPr>
          </a:p>
        </p:txBody>
      </p:sp>
    </p:spTree>
    <p:extLst>
      <p:ext uri="{BB962C8B-B14F-4D97-AF65-F5344CB8AC3E}">
        <p14:creationId xmlns:p14="http://schemas.microsoft.com/office/powerpoint/2010/main" val="2380695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mtClean="0"/>
              <a:t>Example Cryptanalysis</a:t>
            </a:r>
            <a:endParaRPr lang="en-AU" smtClean="0"/>
          </a:p>
        </p:txBody>
      </p:sp>
      <p:sp>
        <p:nvSpPr>
          <p:cNvPr id="78851" name="Rectangle 3"/>
          <p:cNvSpPr>
            <a:spLocks noGrp="1" noChangeArrowheads="1"/>
          </p:cNvSpPr>
          <p:nvPr>
            <p:ph type="body" idx="1"/>
          </p:nvPr>
        </p:nvSpPr>
        <p:spPr/>
        <p:txBody>
          <a:bodyPr/>
          <a:lstStyle/>
          <a:p>
            <a:pPr eaLnBrk="1" hangingPunct="1">
              <a:lnSpc>
                <a:spcPct val="90000"/>
              </a:lnSpc>
            </a:pPr>
            <a:r>
              <a:rPr lang="en-US" sz="2800" smtClean="0"/>
              <a:t>given ciphertext:</a:t>
            </a:r>
          </a:p>
          <a:p>
            <a:pPr lvl="1" eaLnBrk="1" hangingPunct="1">
              <a:lnSpc>
                <a:spcPct val="90000"/>
              </a:lnSpc>
              <a:buFont typeface="Wingdings" pitchFamily="2" charset="2"/>
              <a:buNone/>
            </a:pPr>
            <a:r>
              <a:rPr lang="en-AU" sz="1800" smtClean="0">
                <a:latin typeface="Courier New" pitchFamily="49" charset="0"/>
                <a:ea typeface="ＭＳ Ｐゴシック" pitchFamily="-107" charset="-128"/>
              </a:rPr>
              <a:t>UZQSOVUOHXMOPVGPOZPEVSGZWSZOPFPESXUDBMETSXAIZ</a:t>
            </a:r>
          </a:p>
          <a:p>
            <a:pPr lvl="1" eaLnBrk="1" hangingPunct="1">
              <a:lnSpc>
                <a:spcPct val="90000"/>
              </a:lnSpc>
              <a:buFont typeface="Wingdings" pitchFamily="2" charset="2"/>
              <a:buNone/>
            </a:pPr>
            <a:r>
              <a:rPr lang="en-AU" sz="1800" smtClean="0">
                <a:latin typeface="Courier New" pitchFamily="49" charset="0"/>
                <a:ea typeface="ＭＳ Ｐゴシック" pitchFamily="-107" charset="-128"/>
              </a:rPr>
              <a:t>VUEPHZHMDZSHZOWSFPAPPDTSVPQUZWYMXUZUHSX</a:t>
            </a:r>
          </a:p>
          <a:p>
            <a:pPr lvl="1" eaLnBrk="1" hangingPunct="1">
              <a:lnSpc>
                <a:spcPct val="90000"/>
              </a:lnSpc>
              <a:buFont typeface="Wingdings" pitchFamily="2" charset="2"/>
              <a:buNone/>
            </a:pPr>
            <a:r>
              <a:rPr lang="en-AU" sz="1800" smtClean="0">
                <a:latin typeface="Courier New" pitchFamily="49" charset="0"/>
                <a:ea typeface="ＭＳ Ｐゴシック" pitchFamily="-107" charset="-128"/>
              </a:rPr>
              <a:t>EPYEPOPDZSZUFPOMBZWPFUPZHMDJUDTMOHMQ</a:t>
            </a:r>
            <a:endParaRPr lang="en-US" sz="2400" smtClean="0">
              <a:ea typeface="ＭＳ Ｐゴシック" pitchFamily="-107" charset="-128"/>
            </a:endParaRPr>
          </a:p>
          <a:p>
            <a:pPr eaLnBrk="1" hangingPunct="1">
              <a:lnSpc>
                <a:spcPct val="90000"/>
              </a:lnSpc>
            </a:pPr>
            <a:r>
              <a:rPr lang="en-US" sz="2800" smtClean="0"/>
              <a:t>count relative letter frequencies (see text)</a:t>
            </a:r>
          </a:p>
          <a:p>
            <a:pPr eaLnBrk="1" hangingPunct="1">
              <a:lnSpc>
                <a:spcPct val="90000"/>
              </a:lnSpc>
            </a:pPr>
            <a:r>
              <a:rPr lang="en-US" sz="2800" smtClean="0"/>
              <a:t>guess P &amp; Z are e and t</a:t>
            </a:r>
          </a:p>
          <a:p>
            <a:pPr eaLnBrk="1" hangingPunct="1">
              <a:lnSpc>
                <a:spcPct val="90000"/>
              </a:lnSpc>
            </a:pPr>
            <a:r>
              <a:rPr lang="en-US" sz="2800" smtClean="0"/>
              <a:t>guess ZW is th and hence ZWP is the</a:t>
            </a:r>
          </a:p>
          <a:p>
            <a:pPr eaLnBrk="1" hangingPunct="1">
              <a:lnSpc>
                <a:spcPct val="90000"/>
              </a:lnSpc>
            </a:pPr>
            <a:r>
              <a:rPr lang="en-US" sz="2800" smtClean="0"/>
              <a:t>proceeding with trial and error finally get:</a:t>
            </a:r>
          </a:p>
          <a:p>
            <a:pPr lvl="1" eaLnBrk="1" hangingPunct="1">
              <a:lnSpc>
                <a:spcPct val="90000"/>
              </a:lnSpc>
              <a:buFont typeface="Wingdings" pitchFamily="2" charset="2"/>
              <a:buNone/>
            </a:pPr>
            <a:r>
              <a:rPr lang="en-AU" sz="1800" smtClean="0">
                <a:latin typeface="Courier New" pitchFamily="49" charset="0"/>
                <a:ea typeface="ＭＳ Ｐゴシック" pitchFamily="-107" charset="-128"/>
              </a:rPr>
              <a:t>it was disclosed yesterday that several informal but</a:t>
            </a:r>
          </a:p>
          <a:p>
            <a:pPr lvl="1" eaLnBrk="1" hangingPunct="1">
              <a:lnSpc>
                <a:spcPct val="90000"/>
              </a:lnSpc>
              <a:buFont typeface="Wingdings" pitchFamily="2" charset="2"/>
              <a:buNone/>
            </a:pPr>
            <a:r>
              <a:rPr lang="en-AU" sz="1800" smtClean="0">
                <a:latin typeface="Courier New" pitchFamily="49" charset="0"/>
                <a:ea typeface="ＭＳ Ｐゴシック" pitchFamily="-107" charset="-128"/>
              </a:rPr>
              <a:t>direct contacts have been made with political</a:t>
            </a:r>
          </a:p>
          <a:p>
            <a:pPr lvl="1" eaLnBrk="1" hangingPunct="1">
              <a:lnSpc>
                <a:spcPct val="90000"/>
              </a:lnSpc>
              <a:buFont typeface="Wingdings" pitchFamily="2" charset="2"/>
              <a:buNone/>
            </a:pPr>
            <a:r>
              <a:rPr lang="en-AU" sz="1800" smtClean="0">
                <a:latin typeface="Courier New" pitchFamily="49" charset="0"/>
                <a:ea typeface="ＭＳ Ｐゴシック" pitchFamily="-107" charset="-128"/>
              </a:rPr>
              <a:t>representatives of the viet cong in moscow</a:t>
            </a:r>
          </a:p>
          <a:p>
            <a:pPr lvl="1" eaLnBrk="1" hangingPunct="1">
              <a:lnSpc>
                <a:spcPct val="90000"/>
              </a:lnSpc>
              <a:buFont typeface="Wingdings" pitchFamily="2" charset="2"/>
              <a:buNone/>
            </a:pPr>
            <a:endParaRPr lang="en-AU" sz="1800" smtClean="0">
              <a:latin typeface="Courier New" pitchFamily="49" charset="0"/>
              <a:ea typeface="ＭＳ Ｐゴシック" pitchFamily="-107" charset="-128"/>
            </a:endParaRPr>
          </a:p>
        </p:txBody>
      </p:sp>
    </p:spTree>
    <p:extLst>
      <p:ext uri="{BB962C8B-B14F-4D97-AF65-F5344CB8AC3E}">
        <p14:creationId xmlns:p14="http://schemas.microsoft.com/office/powerpoint/2010/main" val="1149285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Symmetric Encryption</a:t>
            </a:r>
            <a:endParaRPr lang="en-AU" smtClean="0"/>
          </a:p>
        </p:txBody>
      </p:sp>
      <p:sp>
        <p:nvSpPr>
          <p:cNvPr id="46083" name="Rectangle 3"/>
          <p:cNvSpPr>
            <a:spLocks noGrp="1" noChangeArrowheads="1"/>
          </p:cNvSpPr>
          <p:nvPr>
            <p:ph type="body" idx="1"/>
          </p:nvPr>
        </p:nvSpPr>
        <p:spPr/>
        <p:txBody>
          <a:bodyPr/>
          <a:lstStyle/>
          <a:p>
            <a:pPr eaLnBrk="1" hangingPunct="1"/>
            <a:r>
              <a:rPr lang="en-US" smtClean="0"/>
              <a:t>or conventional / </a:t>
            </a:r>
            <a:r>
              <a:rPr lang="en-AU" smtClean="0"/>
              <a:t>private-key</a:t>
            </a:r>
            <a:r>
              <a:rPr lang="en-US" smtClean="0"/>
              <a:t>  / single-key</a:t>
            </a:r>
          </a:p>
          <a:p>
            <a:pPr eaLnBrk="1" hangingPunct="1"/>
            <a:r>
              <a:rPr lang="en-AU" smtClean="0"/>
              <a:t>sender and recipient share a common key</a:t>
            </a:r>
          </a:p>
          <a:p>
            <a:pPr eaLnBrk="1" hangingPunct="1"/>
            <a:r>
              <a:rPr lang="en-AU" smtClean="0"/>
              <a:t>all classical encryption algorithms are private-key</a:t>
            </a:r>
          </a:p>
          <a:p>
            <a:pPr eaLnBrk="1" hangingPunct="1"/>
            <a:r>
              <a:rPr lang="en-US" smtClean="0"/>
              <a:t>was only type prior to invention of public-key in 1970’s</a:t>
            </a:r>
          </a:p>
          <a:p>
            <a:pPr eaLnBrk="1" hangingPunct="1"/>
            <a:r>
              <a:rPr lang="en-US" smtClean="0"/>
              <a:t>and by far most widely used</a:t>
            </a:r>
            <a:endParaRPr lang="en-AU" smtClean="0"/>
          </a:p>
        </p:txBody>
      </p:sp>
    </p:spTree>
    <p:extLst>
      <p:ext uri="{BB962C8B-B14F-4D97-AF65-F5344CB8AC3E}">
        <p14:creationId xmlns:p14="http://schemas.microsoft.com/office/powerpoint/2010/main" val="2985442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AU"/>
              <a:t>Playfair Cipher</a:t>
            </a:r>
          </a:p>
        </p:txBody>
      </p:sp>
      <p:sp>
        <p:nvSpPr>
          <p:cNvPr id="79875" name="Rectangle 3"/>
          <p:cNvSpPr>
            <a:spLocks noGrp="1" noChangeArrowheads="1"/>
          </p:cNvSpPr>
          <p:nvPr>
            <p:ph type="body" idx="1"/>
          </p:nvPr>
        </p:nvSpPr>
        <p:spPr/>
        <p:txBody>
          <a:bodyPr/>
          <a:lstStyle/>
          <a:p>
            <a:pPr eaLnBrk="1" hangingPunct="1">
              <a:buFont typeface="Wingdings" pitchFamily="-107" charset="2"/>
              <a:buChar char="Ø"/>
              <a:defRPr/>
            </a:pPr>
            <a:r>
              <a:rPr lang="en-AU"/>
              <a:t>not even the large number of keys in a monoalphabetic cipher provides security </a:t>
            </a:r>
          </a:p>
          <a:p>
            <a:pPr eaLnBrk="1" hangingPunct="1">
              <a:buFont typeface="Wingdings" pitchFamily="-107" charset="2"/>
              <a:buChar char="Ø"/>
              <a:defRPr/>
            </a:pPr>
            <a:r>
              <a:rPr lang="en-AU"/>
              <a:t>one approach to improving security was to encrypt multiple letters </a:t>
            </a:r>
          </a:p>
          <a:p>
            <a:pPr eaLnBrk="1" hangingPunct="1">
              <a:buFont typeface="Wingdings" pitchFamily="-107" charset="2"/>
              <a:buChar char="Ø"/>
              <a:defRPr/>
            </a:pPr>
            <a:r>
              <a:rPr lang="en-AU"/>
              <a:t>the</a:t>
            </a:r>
            <a:r>
              <a:rPr lang="en-AU" b="1"/>
              <a:t> Playfair Cipher</a:t>
            </a:r>
            <a:r>
              <a:rPr lang="en-AU"/>
              <a:t> is an example </a:t>
            </a:r>
          </a:p>
          <a:p>
            <a:pPr eaLnBrk="1" hangingPunct="1">
              <a:buFont typeface="Wingdings" pitchFamily="-107" charset="2"/>
              <a:buChar char="Ø"/>
              <a:defRPr/>
            </a:pPr>
            <a:r>
              <a:rPr lang="en-AU"/>
              <a:t>invented by Charles Wheatstone in 1854, but named after his friend Baron Playfair </a:t>
            </a:r>
          </a:p>
        </p:txBody>
      </p:sp>
    </p:spTree>
    <p:extLst>
      <p:ext uri="{BB962C8B-B14F-4D97-AF65-F5344CB8AC3E}">
        <p14:creationId xmlns:p14="http://schemas.microsoft.com/office/powerpoint/2010/main" val="35117843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en-AU"/>
              <a:t>Playfair Key Matrix</a:t>
            </a:r>
          </a:p>
        </p:txBody>
      </p:sp>
      <p:sp>
        <p:nvSpPr>
          <p:cNvPr id="80899" name="Rectangle 3"/>
          <p:cNvSpPr>
            <a:spLocks noGrp="1" noChangeArrowheads="1"/>
          </p:cNvSpPr>
          <p:nvPr>
            <p:ph type="body" idx="1"/>
          </p:nvPr>
        </p:nvSpPr>
        <p:spPr>
          <a:xfrm>
            <a:off x="457200" y="1676400"/>
            <a:ext cx="8229600" cy="2667000"/>
          </a:xfrm>
        </p:spPr>
        <p:txBody>
          <a:bodyPr/>
          <a:lstStyle/>
          <a:p>
            <a:pPr eaLnBrk="1" hangingPunct="1">
              <a:buFont typeface="Wingdings" pitchFamily="-107" charset="2"/>
              <a:buChar char="Ø"/>
              <a:defRPr/>
            </a:pPr>
            <a:r>
              <a:rPr lang="en-AU"/>
              <a:t>a 5X5 matrix of letters based on a keyword </a:t>
            </a:r>
          </a:p>
          <a:p>
            <a:pPr eaLnBrk="1" hangingPunct="1">
              <a:buFont typeface="Wingdings" pitchFamily="-107" charset="2"/>
              <a:buChar char="Ø"/>
              <a:defRPr/>
            </a:pPr>
            <a:r>
              <a:rPr lang="en-AU"/>
              <a:t>fill in letters of keyword (sans duplicates) </a:t>
            </a:r>
          </a:p>
          <a:p>
            <a:pPr eaLnBrk="1" hangingPunct="1">
              <a:buFont typeface="Wingdings" pitchFamily="-107" charset="2"/>
              <a:buChar char="Ø"/>
              <a:defRPr/>
            </a:pPr>
            <a:r>
              <a:rPr lang="en-AU"/>
              <a:t>fill rest of matrix with other letters</a:t>
            </a:r>
          </a:p>
          <a:p>
            <a:pPr eaLnBrk="1" hangingPunct="1">
              <a:buFont typeface="Wingdings" pitchFamily="-107" charset="2"/>
              <a:buChar char="Ø"/>
              <a:defRPr/>
            </a:pPr>
            <a:r>
              <a:rPr lang="en-AU"/>
              <a:t>eg. using the keyword MONARCHY</a:t>
            </a:r>
          </a:p>
        </p:txBody>
      </p:sp>
      <p:graphicFrame>
        <p:nvGraphicFramePr>
          <p:cNvPr id="80947" name="Group 51"/>
          <p:cNvGraphicFramePr>
            <a:graphicFrameLocks noGrp="1"/>
          </p:cNvGraphicFramePr>
          <p:nvPr/>
        </p:nvGraphicFramePr>
        <p:xfrm>
          <a:off x="2209800" y="4267200"/>
          <a:ext cx="4724400" cy="2229803"/>
        </p:xfrm>
        <a:graphic>
          <a:graphicData uri="http://schemas.openxmlformats.org/drawingml/2006/table">
            <a:tbl>
              <a:tblPr/>
              <a:tblGrid>
                <a:gridCol w="946150"/>
                <a:gridCol w="942975"/>
                <a:gridCol w="911225"/>
                <a:gridCol w="977900"/>
                <a:gridCol w="946150"/>
              </a:tblGrid>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I/J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5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49461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r>
              <a:rPr lang="en-AU"/>
              <a:t>Encrypting and Decrypting</a:t>
            </a:r>
          </a:p>
        </p:txBody>
      </p:sp>
      <p:sp>
        <p:nvSpPr>
          <p:cNvPr id="83971" name="Rectangle 3"/>
          <p:cNvSpPr>
            <a:spLocks noGrp="1" noChangeArrowheads="1"/>
          </p:cNvSpPr>
          <p:nvPr>
            <p:ph type="body" idx="1"/>
          </p:nvPr>
        </p:nvSpPr>
        <p:spPr>
          <a:xfrm>
            <a:off x="457200" y="1676400"/>
            <a:ext cx="8458200" cy="4454525"/>
          </a:xfrm>
        </p:spPr>
        <p:txBody>
          <a:bodyPr/>
          <a:lstStyle/>
          <a:p>
            <a:pPr marL="533400" indent="-533400" eaLnBrk="1" hangingPunct="1">
              <a:lnSpc>
                <a:spcPct val="80000"/>
              </a:lnSpc>
            </a:pPr>
            <a:r>
              <a:rPr lang="en-AU" smtClean="0"/>
              <a:t>plaintext is encrypted two letters at a time </a:t>
            </a:r>
          </a:p>
          <a:p>
            <a:pPr marL="914400" lvl="1" indent="-457200" eaLnBrk="1" hangingPunct="1">
              <a:lnSpc>
                <a:spcPct val="80000"/>
              </a:lnSpc>
              <a:buFontTx/>
              <a:buAutoNum type="arabicPeriod"/>
            </a:pPr>
            <a:r>
              <a:rPr lang="en-AU" smtClean="0">
                <a:ea typeface="ＭＳ Ｐゴシック" pitchFamily="-107" charset="-128"/>
              </a:rPr>
              <a:t>if a pair is a repeated letter, insert filler like 'X’</a:t>
            </a:r>
          </a:p>
          <a:p>
            <a:pPr marL="914400" lvl="1" indent="-457200" eaLnBrk="1" hangingPunct="1">
              <a:lnSpc>
                <a:spcPct val="80000"/>
              </a:lnSpc>
              <a:buFontTx/>
              <a:buAutoNum type="arabicPeriod"/>
            </a:pPr>
            <a:r>
              <a:rPr lang="en-AU" smtClean="0">
                <a:ea typeface="ＭＳ Ｐゴシック" pitchFamily="-107" charset="-128"/>
              </a:rPr>
              <a:t>if both letters fall in the same row, replace each with letter to right (wrapping back to start from end) </a:t>
            </a:r>
          </a:p>
          <a:p>
            <a:pPr marL="914400" lvl="1" indent="-457200" eaLnBrk="1" hangingPunct="1">
              <a:lnSpc>
                <a:spcPct val="80000"/>
              </a:lnSpc>
              <a:buFontTx/>
              <a:buAutoNum type="arabicPeriod"/>
            </a:pPr>
            <a:r>
              <a:rPr lang="en-AU" smtClean="0">
                <a:ea typeface="ＭＳ Ｐゴシック" pitchFamily="-107" charset="-128"/>
              </a:rPr>
              <a:t>if both letters fall in the same column, replace each with the letter below it (wrapping to top from bottom)</a:t>
            </a:r>
          </a:p>
          <a:p>
            <a:pPr marL="914400" lvl="1" indent="-457200" eaLnBrk="1" hangingPunct="1">
              <a:lnSpc>
                <a:spcPct val="80000"/>
              </a:lnSpc>
              <a:buFontTx/>
              <a:buAutoNum type="arabicPeriod"/>
            </a:pPr>
            <a:r>
              <a:rPr lang="en-AU" smtClean="0">
                <a:ea typeface="ＭＳ Ｐゴシック" pitchFamily="-107" charset="-128"/>
              </a:rPr>
              <a:t>otherwise each letter is replaced by the letter in the same row and in the column of the other letter of the pair</a:t>
            </a:r>
            <a:endParaRPr lang="en-AU" sz="2400" smtClean="0">
              <a:ea typeface="ＭＳ Ｐゴシック" pitchFamily="-107" charset="-128"/>
            </a:endParaRPr>
          </a:p>
        </p:txBody>
      </p:sp>
    </p:spTree>
    <p:extLst>
      <p:ext uri="{BB962C8B-B14F-4D97-AF65-F5344CB8AC3E}">
        <p14:creationId xmlns:p14="http://schemas.microsoft.com/office/powerpoint/2010/main" val="1087335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defRPr/>
            </a:pPr>
            <a:r>
              <a:rPr lang="en-AU"/>
              <a:t>Security of Playfair Cipher</a:t>
            </a:r>
          </a:p>
        </p:txBody>
      </p:sp>
      <p:sp>
        <p:nvSpPr>
          <p:cNvPr id="86019" name="Rectangle 3"/>
          <p:cNvSpPr>
            <a:spLocks noGrp="1" noChangeArrowheads="1"/>
          </p:cNvSpPr>
          <p:nvPr>
            <p:ph type="body" idx="1"/>
          </p:nvPr>
        </p:nvSpPr>
        <p:spPr/>
        <p:txBody>
          <a:bodyPr/>
          <a:lstStyle/>
          <a:p>
            <a:pPr eaLnBrk="1" hangingPunct="1">
              <a:lnSpc>
                <a:spcPct val="90000"/>
              </a:lnSpc>
              <a:buFont typeface="Wingdings" pitchFamily="-107" charset="2"/>
              <a:buChar char="Ø"/>
              <a:defRPr/>
            </a:pPr>
            <a:r>
              <a:rPr lang="en-AU" sz="2800"/>
              <a:t>security much improved over monoalphabetic</a:t>
            </a:r>
          </a:p>
          <a:p>
            <a:pPr eaLnBrk="1" hangingPunct="1">
              <a:lnSpc>
                <a:spcPct val="90000"/>
              </a:lnSpc>
              <a:buFont typeface="Wingdings" pitchFamily="-107" charset="2"/>
              <a:buChar char="Ø"/>
              <a:defRPr/>
            </a:pPr>
            <a:r>
              <a:rPr lang="en-AU" sz="2800"/>
              <a:t>since have 26 x 26 = 676 digrams </a:t>
            </a:r>
          </a:p>
          <a:p>
            <a:pPr eaLnBrk="1" hangingPunct="1">
              <a:lnSpc>
                <a:spcPct val="90000"/>
              </a:lnSpc>
              <a:buFont typeface="Wingdings" pitchFamily="-107" charset="2"/>
              <a:buChar char="Ø"/>
              <a:defRPr/>
            </a:pPr>
            <a:r>
              <a:rPr lang="en-AU" sz="2800"/>
              <a:t>would need a 676 entry frequency table to analyse (verses 26 for a monoalphabetic) </a:t>
            </a:r>
          </a:p>
          <a:p>
            <a:pPr eaLnBrk="1" hangingPunct="1">
              <a:lnSpc>
                <a:spcPct val="90000"/>
              </a:lnSpc>
              <a:buFont typeface="Wingdings" pitchFamily="-107" charset="2"/>
              <a:buChar char="Ø"/>
              <a:defRPr/>
            </a:pPr>
            <a:r>
              <a:rPr lang="en-AU" sz="2800"/>
              <a:t>and correspondingly more ciphertext </a:t>
            </a:r>
          </a:p>
          <a:p>
            <a:pPr eaLnBrk="1" hangingPunct="1">
              <a:lnSpc>
                <a:spcPct val="90000"/>
              </a:lnSpc>
              <a:buFont typeface="Wingdings" pitchFamily="-107" charset="2"/>
              <a:buChar char="Ø"/>
              <a:defRPr/>
            </a:pPr>
            <a:r>
              <a:rPr lang="en-AU" sz="2800"/>
              <a:t>was widely used for many years</a:t>
            </a:r>
          </a:p>
          <a:p>
            <a:pPr lvl="1" eaLnBrk="1" hangingPunct="1">
              <a:lnSpc>
                <a:spcPct val="90000"/>
              </a:lnSpc>
              <a:buFont typeface="Wingdings" pitchFamily="-107" charset="2"/>
              <a:buChar char="l"/>
              <a:defRPr/>
            </a:pPr>
            <a:r>
              <a:rPr lang="en-AU" sz="2400">
                <a:ea typeface="ＭＳ Ｐゴシック" pitchFamily="-107" charset="-128"/>
              </a:rPr>
              <a:t>eg. by US &amp; British military in WW1</a:t>
            </a:r>
          </a:p>
          <a:p>
            <a:pPr eaLnBrk="1" hangingPunct="1">
              <a:lnSpc>
                <a:spcPct val="90000"/>
              </a:lnSpc>
              <a:buFont typeface="Wingdings" pitchFamily="-107" charset="2"/>
              <a:buChar char="Ø"/>
              <a:defRPr/>
            </a:pPr>
            <a:r>
              <a:rPr lang="en-AU" sz="2800"/>
              <a:t>it </a:t>
            </a:r>
            <a:r>
              <a:rPr lang="en-AU" sz="2800" b="1"/>
              <a:t>can</a:t>
            </a:r>
            <a:r>
              <a:rPr lang="en-AU" sz="2800"/>
              <a:t> be broken, given a few hundred letters </a:t>
            </a:r>
          </a:p>
          <a:p>
            <a:pPr eaLnBrk="1" hangingPunct="1">
              <a:lnSpc>
                <a:spcPct val="90000"/>
              </a:lnSpc>
              <a:buFont typeface="Wingdings" pitchFamily="-107" charset="2"/>
              <a:buChar char="Ø"/>
              <a:defRPr/>
            </a:pPr>
            <a:r>
              <a:rPr lang="en-AU" sz="2800"/>
              <a:t>since still has much of plaintext structure </a:t>
            </a:r>
          </a:p>
        </p:txBody>
      </p:sp>
      <p:sp>
        <p:nvSpPr>
          <p:cNvPr id="63492" name="Rectangle 5"/>
          <p:cNvSpPr>
            <a:spLocks noChangeArrowheads="1"/>
          </p:cNvSpPr>
          <p:nvPr/>
        </p:nvSpPr>
        <p:spPr bwMode="auto">
          <a:xfrm>
            <a:off x="7286625" y="6411913"/>
            <a:ext cx="184150" cy="366712"/>
          </a:xfrm>
          <a:prstGeom prst="rect">
            <a:avLst/>
          </a:prstGeom>
          <a:noFill/>
          <a:ln w="9525">
            <a:noFill/>
            <a:miter lim="800000"/>
            <a:headEnd/>
            <a:tailEnd/>
          </a:ln>
        </p:spPr>
        <p:txBody>
          <a:bodyPr wrap="none">
            <a:spAutoFit/>
          </a:bodyPr>
          <a:lstStyle/>
          <a:p>
            <a:endParaRPr lang="en-US"/>
          </a:p>
        </p:txBody>
      </p:sp>
    </p:spTree>
    <p:extLst>
      <p:ext uri="{BB962C8B-B14F-4D97-AF65-F5344CB8AC3E}">
        <p14:creationId xmlns:p14="http://schemas.microsoft.com/office/powerpoint/2010/main" val="2134330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AU"/>
              <a:t>Polyalphabetic Ciphers</a:t>
            </a:r>
          </a:p>
        </p:txBody>
      </p:sp>
      <p:sp>
        <p:nvSpPr>
          <p:cNvPr id="87043" name="Rectangle 3"/>
          <p:cNvSpPr>
            <a:spLocks noGrp="1" noChangeArrowheads="1"/>
          </p:cNvSpPr>
          <p:nvPr>
            <p:ph type="body" idx="1"/>
          </p:nvPr>
        </p:nvSpPr>
        <p:spPr/>
        <p:txBody>
          <a:bodyPr/>
          <a:lstStyle/>
          <a:p>
            <a:pPr eaLnBrk="1" hangingPunct="1">
              <a:buFont typeface="Wingdings" pitchFamily="-107" charset="2"/>
              <a:buChar char="Ø"/>
              <a:defRPr/>
            </a:pPr>
            <a:r>
              <a:rPr lang="en-AU" sz="2800" b="1"/>
              <a:t>polyalphabetic substitution ciphers</a:t>
            </a:r>
            <a:r>
              <a:rPr lang="en-AU" sz="2800"/>
              <a:t> </a:t>
            </a:r>
          </a:p>
          <a:p>
            <a:pPr eaLnBrk="1" hangingPunct="1">
              <a:buFont typeface="Wingdings" pitchFamily="-107" charset="2"/>
              <a:buChar char="Ø"/>
              <a:defRPr/>
            </a:pPr>
            <a:r>
              <a:rPr lang="en-AU" sz="2800"/>
              <a:t>improve security using multiple cipher alphabets </a:t>
            </a:r>
          </a:p>
          <a:p>
            <a:pPr eaLnBrk="1" hangingPunct="1">
              <a:buFont typeface="Wingdings" pitchFamily="-107" charset="2"/>
              <a:buChar char="Ø"/>
              <a:defRPr/>
            </a:pPr>
            <a:r>
              <a:rPr lang="en-AU" sz="2800"/>
              <a:t>make cryptanalysis harder with more alphabets to guess and flatter frequency distribution </a:t>
            </a:r>
          </a:p>
          <a:p>
            <a:pPr eaLnBrk="1" hangingPunct="1">
              <a:buFont typeface="Wingdings" pitchFamily="-107" charset="2"/>
              <a:buChar char="Ø"/>
              <a:defRPr/>
            </a:pPr>
            <a:r>
              <a:rPr lang="en-AU" sz="2800"/>
              <a:t>use a key to select which alphabet is used for each letter of the message </a:t>
            </a:r>
          </a:p>
          <a:p>
            <a:pPr eaLnBrk="1" hangingPunct="1">
              <a:buFont typeface="Wingdings" pitchFamily="-107" charset="2"/>
              <a:buChar char="Ø"/>
              <a:defRPr/>
            </a:pPr>
            <a:r>
              <a:rPr lang="en-AU" sz="2800"/>
              <a:t>use each alphabet in turn </a:t>
            </a:r>
          </a:p>
          <a:p>
            <a:pPr eaLnBrk="1" hangingPunct="1">
              <a:buFont typeface="Wingdings" pitchFamily="-107" charset="2"/>
              <a:buChar char="Ø"/>
              <a:defRPr/>
            </a:pPr>
            <a:r>
              <a:rPr lang="en-AU" sz="2800"/>
              <a:t>repeat from start after end of key is reached </a:t>
            </a:r>
          </a:p>
        </p:txBody>
      </p:sp>
    </p:spTree>
    <p:extLst>
      <p:ext uri="{BB962C8B-B14F-4D97-AF65-F5344CB8AC3E}">
        <p14:creationId xmlns:p14="http://schemas.microsoft.com/office/powerpoint/2010/main" val="2781086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AU" smtClean="0"/>
              <a:t>Vigenère Cipher</a:t>
            </a:r>
          </a:p>
        </p:txBody>
      </p:sp>
      <p:sp>
        <p:nvSpPr>
          <p:cNvPr id="89091" name="Rectangle 3"/>
          <p:cNvSpPr>
            <a:spLocks noGrp="1" noChangeArrowheads="1"/>
          </p:cNvSpPr>
          <p:nvPr>
            <p:ph type="body" idx="1"/>
          </p:nvPr>
        </p:nvSpPr>
        <p:spPr/>
        <p:txBody>
          <a:bodyPr/>
          <a:lstStyle/>
          <a:p>
            <a:pPr eaLnBrk="1" hangingPunct="1"/>
            <a:r>
              <a:rPr lang="en-AU" smtClean="0"/>
              <a:t>simplest polyalphabetic substitution cipher</a:t>
            </a:r>
          </a:p>
          <a:p>
            <a:pPr eaLnBrk="1" hangingPunct="1"/>
            <a:r>
              <a:rPr lang="en-AU" smtClean="0"/>
              <a:t>effectively multiple caesar ciphers </a:t>
            </a:r>
          </a:p>
          <a:p>
            <a:pPr eaLnBrk="1" hangingPunct="1"/>
            <a:r>
              <a:rPr lang="en-AU" smtClean="0"/>
              <a:t>key is multiple letters long K = k</a:t>
            </a:r>
            <a:r>
              <a:rPr lang="en-AU" baseline="-25000" smtClean="0"/>
              <a:t>1</a:t>
            </a:r>
            <a:r>
              <a:rPr lang="en-AU" smtClean="0"/>
              <a:t> k</a:t>
            </a:r>
            <a:r>
              <a:rPr lang="en-AU" baseline="-25000" smtClean="0"/>
              <a:t>2</a:t>
            </a:r>
            <a:r>
              <a:rPr lang="en-AU" smtClean="0"/>
              <a:t> ... k</a:t>
            </a:r>
            <a:r>
              <a:rPr lang="en-AU" baseline="-25000" smtClean="0"/>
              <a:t>d</a:t>
            </a:r>
            <a:r>
              <a:rPr lang="en-AU" smtClean="0"/>
              <a:t> </a:t>
            </a:r>
          </a:p>
          <a:p>
            <a:pPr eaLnBrk="1" hangingPunct="1"/>
            <a:r>
              <a:rPr lang="en-AU" smtClean="0"/>
              <a:t>i</a:t>
            </a:r>
            <a:r>
              <a:rPr lang="en-AU" baseline="30000" smtClean="0"/>
              <a:t>th</a:t>
            </a:r>
            <a:r>
              <a:rPr lang="en-AU" smtClean="0"/>
              <a:t> letter specifies i</a:t>
            </a:r>
            <a:r>
              <a:rPr lang="en-AU" baseline="30000" smtClean="0"/>
              <a:t>th</a:t>
            </a:r>
            <a:r>
              <a:rPr lang="en-AU" smtClean="0"/>
              <a:t> alphabet to use </a:t>
            </a:r>
          </a:p>
          <a:p>
            <a:pPr eaLnBrk="1" hangingPunct="1"/>
            <a:r>
              <a:rPr lang="en-AU" smtClean="0"/>
              <a:t>use each alphabet in turn </a:t>
            </a:r>
          </a:p>
          <a:p>
            <a:pPr eaLnBrk="1" hangingPunct="1"/>
            <a:r>
              <a:rPr lang="en-AU" smtClean="0"/>
              <a:t>repeat from start after d letters in message</a:t>
            </a:r>
          </a:p>
          <a:p>
            <a:pPr eaLnBrk="1" hangingPunct="1"/>
            <a:r>
              <a:rPr lang="en-AU" smtClean="0"/>
              <a:t>decryption simply works in reverse </a:t>
            </a:r>
          </a:p>
        </p:txBody>
      </p:sp>
    </p:spTree>
    <p:extLst>
      <p:ext uri="{BB962C8B-B14F-4D97-AF65-F5344CB8AC3E}">
        <p14:creationId xmlns:p14="http://schemas.microsoft.com/office/powerpoint/2010/main" val="4220506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smtClean="0"/>
              <a:t>Example of </a:t>
            </a:r>
            <a:r>
              <a:rPr lang="en-AU" smtClean="0"/>
              <a:t>Vigenère Cipher</a:t>
            </a:r>
          </a:p>
        </p:txBody>
      </p:sp>
      <p:sp>
        <p:nvSpPr>
          <p:cNvPr id="91139" name="Rectangle 3"/>
          <p:cNvSpPr>
            <a:spLocks noGrp="1" noChangeArrowheads="1"/>
          </p:cNvSpPr>
          <p:nvPr>
            <p:ph type="body" idx="1"/>
          </p:nvPr>
        </p:nvSpPr>
        <p:spPr/>
        <p:txBody>
          <a:bodyPr/>
          <a:lstStyle/>
          <a:p>
            <a:pPr eaLnBrk="1" hangingPunct="1">
              <a:buFont typeface="Wingdings" pitchFamily="-107" charset="2"/>
              <a:buChar char="Ø"/>
              <a:defRPr/>
            </a:pPr>
            <a:r>
              <a:rPr lang="en-AU" sz="2800" dirty="0"/>
              <a:t>write the plaintext out </a:t>
            </a:r>
          </a:p>
          <a:p>
            <a:pPr eaLnBrk="1" hangingPunct="1">
              <a:buFont typeface="Wingdings" pitchFamily="-107" charset="2"/>
              <a:buChar char="Ø"/>
              <a:defRPr/>
            </a:pPr>
            <a:r>
              <a:rPr lang="en-AU" sz="2800" dirty="0"/>
              <a:t>write the keyword repeated above it</a:t>
            </a:r>
          </a:p>
          <a:p>
            <a:pPr eaLnBrk="1" hangingPunct="1">
              <a:buFont typeface="Wingdings" pitchFamily="-107" charset="2"/>
              <a:buChar char="Ø"/>
              <a:defRPr/>
            </a:pPr>
            <a:r>
              <a:rPr lang="en-AU" sz="2800" dirty="0"/>
              <a:t>use each key letter as a </a:t>
            </a:r>
            <a:r>
              <a:rPr lang="en-AU" sz="2800" dirty="0" err="1"/>
              <a:t>caesar</a:t>
            </a:r>
            <a:r>
              <a:rPr lang="en-AU" sz="2800" dirty="0"/>
              <a:t> cipher key </a:t>
            </a:r>
          </a:p>
          <a:p>
            <a:pPr eaLnBrk="1" hangingPunct="1">
              <a:buFont typeface="Wingdings" pitchFamily="-107" charset="2"/>
              <a:buChar char="Ø"/>
              <a:defRPr/>
            </a:pPr>
            <a:r>
              <a:rPr lang="en-AU" sz="2800" dirty="0"/>
              <a:t>encrypt the corresponding plaintext letter</a:t>
            </a:r>
          </a:p>
          <a:p>
            <a:pPr eaLnBrk="1" hangingPunct="1">
              <a:buFont typeface="Wingdings" pitchFamily="-107" charset="2"/>
              <a:buChar char="Ø"/>
              <a:defRPr/>
            </a:pPr>
            <a:r>
              <a:rPr lang="en-US" sz="2800" dirty="0" err="1"/>
              <a:t>eg</a:t>
            </a:r>
            <a:r>
              <a:rPr lang="en-US" sz="2800" dirty="0"/>
              <a:t> using keyword </a:t>
            </a:r>
            <a:r>
              <a:rPr lang="en-US" sz="2800" i="1" dirty="0" smtClean="0"/>
              <a:t>Forest</a:t>
            </a:r>
            <a:endParaRPr lang="en-AU" sz="2800" i="1" dirty="0"/>
          </a:p>
          <a:p>
            <a:pPr lvl="1" eaLnBrk="1" hangingPunct="1">
              <a:buFont typeface="Wingdings" pitchFamily="-107" charset="2"/>
              <a:buNone/>
              <a:defRPr/>
            </a:pPr>
            <a:r>
              <a:rPr lang="en-AU" sz="2400" dirty="0">
                <a:latin typeface="Courier" pitchFamily="-107" charset="0"/>
                <a:ea typeface="ＭＳ Ｐゴシック" pitchFamily="-107" charset="-128"/>
              </a:rPr>
              <a:t>key</a:t>
            </a:r>
            <a:r>
              <a:rPr lang="en-AU" sz="1400" dirty="0">
                <a:latin typeface="Courier" pitchFamily="-107" charset="0"/>
                <a:ea typeface="ＭＳ Ｐゴシック" pitchFamily="-107" charset="-128"/>
              </a:rPr>
              <a:t>: </a:t>
            </a:r>
            <a:r>
              <a:rPr lang="en-IE" sz="1400" dirty="0"/>
              <a:t>F O R E S T F O R E S T F O R E S T F O R E S T F </a:t>
            </a:r>
            <a:r>
              <a:rPr lang="en-IE" sz="1400" dirty="0" smtClean="0"/>
              <a:t>O </a:t>
            </a:r>
            <a:endParaRPr lang="en-IE" sz="2400" dirty="0"/>
          </a:p>
          <a:p>
            <a:pPr lvl="1" eaLnBrk="1" hangingPunct="1">
              <a:buFont typeface="Wingdings" pitchFamily="-107" charset="2"/>
              <a:buNone/>
              <a:defRPr/>
            </a:pPr>
            <a:r>
              <a:rPr lang="en-AU" sz="2400" dirty="0" smtClean="0">
                <a:latin typeface="Courier" pitchFamily="-107" charset="0"/>
                <a:ea typeface="ＭＳ Ｐゴシック" pitchFamily="-107" charset="-128"/>
              </a:rPr>
              <a:t>plaintext</a:t>
            </a:r>
            <a:r>
              <a:rPr lang="en-AU" sz="2400" dirty="0">
                <a:latin typeface="Courier" pitchFamily="-107" charset="0"/>
                <a:ea typeface="ＭＳ Ｐゴシック" pitchFamily="-107" charset="-128"/>
              </a:rPr>
              <a:t>: </a:t>
            </a:r>
            <a:r>
              <a:rPr lang="en-IE" sz="2400" dirty="0"/>
              <a:t>b e t </a:t>
            </a:r>
            <a:r>
              <a:rPr lang="en-IE" sz="2400" dirty="0" err="1"/>
              <a:t>t</a:t>
            </a:r>
            <a:r>
              <a:rPr lang="en-IE" sz="2400" dirty="0"/>
              <a:t> e r t o d o w e l </a:t>
            </a:r>
            <a:r>
              <a:rPr lang="en-IE" sz="2400" dirty="0" err="1"/>
              <a:t>l</a:t>
            </a:r>
            <a:r>
              <a:rPr lang="en-IE" sz="2400" dirty="0"/>
              <a:t> t h a n t o s a y w e l </a:t>
            </a:r>
            <a:r>
              <a:rPr lang="en-IE" sz="2400" dirty="0" err="1"/>
              <a:t>l</a:t>
            </a:r>
            <a:r>
              <a:rPr lang="en-IE" sz="2400" dirty="0"/>
              <a:t> </a:t>
            </a:r>
            <a:endParaRPr lang="en-AU" sz="2400" dirty="0">
              <a:latin typeface="Courier" pitchFamily="-107" charset="0"/>
              <a:ea typeface="ＭＳ Ｐゴシック" pitchFamily="-107" charset="-128"/>
            </a:endParaRPr>
          </a:p>
          <a:p>
            <a:r>
              <a:rPr lang="en-AU" sz="2400" dirty="0" err="1">
                <a:latin typeface="Courier" pitchFamily="-107" charset="0"/>
                <a:ea typeface="ＭＳ Ｐゴシック" pitchFamily="-107" charset="-128"/>
              </a:rPr>
              <a:t>ciphertext</a:t>
            </a:r>
            <a:r>
              <a:rPr lang="en-AU" sz="2400" dirty="0" smtClean="0">
                <a:latin typeface="Courier" pitchFamily="-107" charset="0"/>
                <a:ea typeface="ＭＳ Ｐゴシック" pitchFamily="-107" charset="-128"/>
              </a:rPr>
              <a:t>: </a:t>
            </a:r>
            <a:r>
              <a:rPr lang="en-IE" sz="1600" dirty="0"/>
              <a:t>G S K X W K Y C U S O X Q Z K L S G Y C J E Q P J Z C </a:t>
            </a:r>
          </a:p>
          <a:p>
            <a:pPr lvl="1" eaLnBrk="1" hangingPunct="1">
              <a:buFont typeface="Wingdings" pitchFamily="-107" charset="2"/>
              <a:buNone/>
              <a:defRPr/>
            </a:pPr>
            <a:r>
              <a:rPr lang="en-AU" sz="2400" dirty="0">
                <a:ea typeface="ＭＳ Ｐゴシック" pitchFamily="-107" charset="-128"/>
              </a:rPr>
              <a:t> </a:t>
            </a:r>
          </a:p>
          <a:p>
            <a:endParaRPr lang="en-IE" sz="1600" dirty="0"/>
          </a:p>
          <a:p>
            <a:pPr marL="0" indent="0">
              <a:buNone/>
            </a:pPr>
            <a:endParaRPr lang="en-IE" dirty="0"/>
          </a:p>
          <a:p>
            <a:pPr marL="0" indent="0">
              <a:buNone/>
            </a:pPr>
            <a:endParaRPr lang="en-AU" sz="2400" dirty="0">
              <a:ea typeface="ＭＳ Ｐゴシック" pitchFamily="-107" charset="-128"/>
            </a:endParaRPr>
          </a:p>
        </p:txBody>
      </p:sp>
    </p:spTree>
    <p:extLst>
      <p:ext uri="{BB962C8B-B14F-4D97-AF65-F5344CB8AC3E}">
        <p14:creationId xmlns:p14="http://schemas.microsoft.com/office/powerpoint/2010/main" val="2326237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smtClean="0"/>
              <a:t>Aids</a:t>
            </a:r>
            <a:endParaRPr lang="en-AU" smtClean="0"/>
          </a:p>
        </p:txBody>
      </p:sp>
      <p:sp>
        <p:nvSpPr>
          <p:cNvPr id="92163" name="Rectangle 3"/>
          <p:cNvSpPr>
            <a:spLocks noGrp="1" noChangeArrowheads="1"/>
          </p:cNvSpPr>
          <p:nvPr>
            <p:ph type="body" idx="1"/>
          </p:nvPr>
        </p:nvSpPr>
        <p:spPr/>
        <p:txBody>
          <a:bodyPr/>
          <a:lstStyle/>
          <a:p>
            <a:pPr eaLnBrk="1" hangingPunct="1"/>
            <a:r>
              <a:rPr lang="en-AU" smtClean="0"/>
              <a:t>simple aids can assist with en/decryption </a:t>
            </a:r>
          </a:p>
          <a:p>
            <a:pPr eaLnBrk="1" hangingPunct="1"/>
            <a:r>
              <a:rPr lang="en-AU" smtClean="0"/>
              <a:t>a </a:t>
            </a:r>
            <a:r>
              <a:rPr lang="en-AU" b="1" smtClean="0"/>
              <a:t>Saint-Cyr Slide</a:t>
            </a:r>
            <a:r>
              <a:rPr lang="en-AU" smtClean="0"/>
              <a:t> is a simple manual aid </a:t>
            </a:r>
          </a:p>
          <a:p>
            <a:pPr lvl="1" eaLnBrk="1" hangingPunct="1"/>
            <a:r>
              <a:rPr lang="en-AU" smtClean="0">
                <a:ea typeface="ＭＳ Ｐゴシック" pitchFamily="-107" charset="-128"/>
              </a:rPr>
              <a:t>a slide with repeated alphabet </a:t>
            </a:r>
          </a:p>
          <a:p>
            <a:pPr lvl="1" eaLnBrk="1" hangingPunct="1"/>
            <a:r>
              <a:rPr lang="en-AU" smtClean="0">
                <a:ea typeface="ＭＳ Ｐゴシック" pitchFamily="-107" charset="-128"/>
              </a:rPr>
              <a:t>line up plaintext 'A' with key letter, eg 'C' </a:t>
            </a:r>
          </a:p>
          <a:p>
            <a:pPr lvl="1" eaLnBrk="1" hangingPunct="1"/>
            <a:r>
              <a:rPr lang="en-AU" smtClean="0">
                <a:ea typeface="ＭＳ Ｐゴシック" pitchFamily="-107" charset="-128"/>
              </a:rPr>
              <a:t>then read off any mapping for key letter </a:t>
            </a:r>
          </a:p>
          <a:p>
            <a:pPr eaLnBrk="1" hangingPunct="1"/>
            <a:r>
              <a:rPr lang="en-AU" smtClean="0"/>
              <a:t>can bend round into a </a:t>
            </a:r>
            <a:r>
              <a:rPr lang="en-AU" b="1" smtClean="0"/>
              <a:t>cipher disk</a:t>
            </a:r>
            <a:r>
              <a:rPr lang="en-AU" smtClean="0"/>
              <a:t> </a:t>
            </a:r>
          </a:p>
          <a:p>
            <a:pPr eaLnBrk="1" hangingPunct="1"/>
            <a:r>
              <a:rPr lang="en-AU" smtClean="0"/>
              <a:t>or expand into a </a:t>
            </a:r>
            <a:r>
              <a:rPr lang="en-AU" b="1" smtClean="0"/>
              <a:t>Vigenère Tableau</a:t>
            </a:r>
            <a:endParaRPr lang="en-AU" smtClean="0"/>
          </a:p>
        </p:txBody>
      </p:sp>
    </p:spTree>
    <p:extLst>
      <p:ext uri="{BB962C8B-B14F-4D97-AF65-F5344CB8AC3E}">
        <p14:creationId xmlns:p14="http://schemas.microsoft.com/office/powerpoint/2010/main" val="12228112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smtClean="0"/>
              <a:t>Security of </a:t>
            </a:r>
            <a:r>
              <a:rPr lang="en-AU" smtClean="0"/>
              <a:t>Vigenère Ciphers</a:t>
            </a:r>
          </a:p>
        </p:txBody>
      </p:sp>
      <p:sp>
        <p:nvSpPr>
          <p:cNvPr id="93187" name="Rectangle 3"/>
          <p:cNvSpPr>
            <a:spLocks noGrp="1" noChangeArrowheads="1"/>
          </p:cNvSpPr>
          <p:nvPr>
            <p:ph type="body" idx="1"/>
          </p:nvPr>
        </p:nvSpPr>
        <p:spPr/>
        <p:txBody>
          <a:bodyPr/>
          <a:lstStyle/>
          <a:p>
            <a:pPr eaLnBrk="1" hangingPunct="1"/>
            <a:r>
              <a:rPr lang="en-US" smtClean="0"/>
              <a:t>have multiple ciphertext letters for each plaintext letter</a:t>
            </a:r>
          </a:p>
          <a:p>
            <a:pPr eaLnBrk="1" hangingPunct="1"/>
            <a:r>
              <a:rPr lang="en-US" smtClean="0"/>
              <a:t>hence letter frequencies are obscured</a:t>
            </a:r>
          </a:p>
          <a:p>
            <a:pPr eaLnBrk="1" hangingPunct="1"/>
            <a:r>
              <a:rPr lang="en-US" smtClean="0"/>
              <a:t>but not totally lost</a:t>
            </a:r>
          </a:p>
          <a:p>
            <a:pPr eaLnBrk="1" hangingPunct="1"/>
            <a:r>
              <a:rPr lang="en-US" smtClean="0"/>
              <a:t>start with letter frequencies</a:t>
            </a:r>
          </a:p>
          <a:p>
            <a:pPr lvl="1" eaLnBrk="1" hangingPunct="1"/>
            <a:r>
              <a:rPr lang="en-US" smtClean="0">
                <a:ea typeface="ＭＳ Ｐゴシック" pitchFamily="-107" charset="-128"/>
              </a:rPr>
              <a:t>see if look monoalphabetic or not</a:t>
            </a:r>
          </a:p>
          <a:p>
            <a:pPr eaLnBrk="1" hangingPunct="1"/>
            <a:r>
              <a:rPr lang="en-US" smtClean="0"/>
              <a:t>if not, then need to determine number of alphabets, since then can attach each</a:t>
            </a:r>
            <a:endParaRPr lang="en-AU" smtClean="0"/>
          </a:p>
        </p:txBody>
      </p:sp>
    </p:spTree>
    <p:extLst>
      <p:ext uri="{BB962C8B-B14F-4D97-AF65-F5344CB8AC3E}">
        <p14:creationId xmlns:p14="http://schemas.microsoft.com/office/powerpoint/2010/main" val="35014079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en-AU"/>
              <a:t>Kasiski Method</a:t>
            </a:r>
          </a:p>
        </p:txBody>
      </p:sp>
      <p:sp>
        <p:nvSpPr>
          <p:cNvPr id="94211" name="Rectangle 3"/>
          <p:cNvSpPr>
            <a:spLocks noGrp="1" noChangeArrowheads="1"/>
          </p:cNvSpPr>
          <p:nvPr>
            <p:ph type="body" idx="1"/>
          </p:nvPr>
        </p:nvSpPr>
        <p:spPr/>
        <p:txBody>
          <a:bodyPr/>
          <a:lstStyle/>
          <a:p>
            <a:pPr eaLnBrk="1" hangingPunct="1">
              <a:lnSpc>
                <a:spcPct val="90000"/>
              </a:lnSpc>
            </a:pPr>
            <a:r>
              <a:rPr lang="en-AU" sz="2800" smtClean="0"/>
              <a:t>method developed by Babbage / Kasiski </a:t>
            </a:r>
          </a:p>
          <a:p>
            <a:pPr eaLnBrk="1" hangingPunct="1">
              <a:lnSpc>
                <a:spcPct val="90000"/>
              </a:lnSpc>
            </a:pPr>
            <a:r>
              <a:rPr lang="en-AU" sz="2800" smtClean="0"/>
              <a:t>repetitions in ciphertext give clues to period </a:t>
            </a:r>
          </a:p>
          <a:p>
            <a:pPr eaLnBrk="1" hangingPunct="1">
              <a:lnSpc>
                <a:spcPct val="90000"/>
              </a:lnSpc>
            </a:pPr>
            <a:r>
              <a:rPr lang="en-AU" sz="2800" smtClean="0"/>
              <a:t>so find same plaintext an exact period apart </a:t>
            </a:r>
          </a:p>
          <a:p>
            <a:pPr eaLnBrk="1" hangingPunct="1">
              <a:lnSpc>
                <a:spcPct val="90000"/>
              </a:lnSpc>
            </a:pPr>
            <a:r>
              <a:rPr lang="en-AU" sz="2800" smtClean="0"/>
              <a:t>which results in the same ciphertext </a:t>
            </a:r>
          </a:p>
          <a:p>
            <a:pPr eaLnBrk="1" hangingPunct="1">
              <a:lnSpc>
                <a:spcPct val="90000"/>
              </a:lnSpc>
            </a:pPr>
            <a:r>
              <a:rPr lang="en-AU" sz="2800" smtClean="0"/>
              <a:t>of course, could also be random fluke</a:t>
            </a:r>
          </a:p>
          <a:p>
            <a:pPr eaLnBrk="1" hangingPunct="1">
              <a:lnSpc>
                <a:spcPct val="90000"/>
              </a:lnSpc>
            </a:pPr>
            <a:r>
              <a:rPr lang="en-US" sz="2800" smtClean="0"/>
              <a:t>eg repeated “VTW” in previous example</a:t>
            </a:r>
          </a:p>
          <a:p>
            <a:pPr eaLnBrk="1" hangingPunct="1">
              <a:lnSpc>
                <a:spcPct val="90000"/>
              </a:lnSpc>
            </a:pPr>
            <a:r>
              <a:rPr lang="en-US" sz="2800" smtClean="0"/>
              <a:t>suggests size of 3 or 9</a:t>
            </a:r>
          </a:p>
          <a:p>
            <a:pPr eaLnBrk="1" hangingPunct="1">
              <a:lnSpc>
                <a:spcPct val="90000"/>
              </a:lnSpc>
            </a:pPr>
            <a:r>
              <a:rPr lang="en-US" sz="2800" smtClean="0"/>
              <a:t>then attack each monoalphabetic cipher individually using same techniques as before</a:t>
            </a:r>
            <a:endParaRPr lang="en-AU" sz="2800" smtClean="0"/>
          </a:p>
        </p:txBody>
      </p:sp>
    </p:spTree>
    <p:extLst>
      <p:ext uri="{BB962C8B-B14F-4D97-AF65-F5344CB8AC3E}">
        <p14:creationId xmlns:p14="http://schemas.microsoft.com/office/powerpoint/2010/main" val="1842979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AU"/>
              <a:t>Some Basic Terminology</a:t>
            </a:r>
          </a:p>
        </p:txBody>
      </p:sp>
      <p:sp>
        <p:nvSpPr>
          <p:cNvPr id="48131" name="Rectangle 3"/>
          <p:cNvSpPr>
            <a:spLocks noGrp="1" noChangeArrowheads="1"/>
          </p:cNvSpPr>
          <p:nvPr>
            <p:ph type="body" idx="1"/>
          </p:nvPr>
        </p:nvSpPr>
        <p:spPr>
          <a:xfrm>
            <a:off x="457200" y="1773238"/>
            <a:ext cx="8229600" cy="4779962"/>
          </a:xfrm>
        </p:spPr>
        <p:txBody>
          <a:bodyPr>
            <a:normAutofit lnSpcReduction="10000"/>
          </a:bodyPr>
          <a:lstStyle/>
          <a:p>
            <a:pPr eaLnBrk="1" hangingPunct="1">
              <a:lnSpc>
                <a:spcPct val="80000"/>
              </a:lnSpc>
              <a:spcAft>
                <a:spcPts val="1200"/>
              </a:spcAft>
            </a:pPr>
            <a:r>
              <a:rPr lang="en-AU" sz="2400" b="1" smtClean="0"/>
              <a:t>plaintext</a:t>
            </a:r>
            <a:r>
              <a:rPr lang="en-AU" sz="2400" smtClean="0"/>
              <a:t> - original message </a:t>
            </a:r>
          </a:p>
          <a:p>
            <a:pPr eaLnBrk="1" hangingPunct="1">
              <a:lnSpc>
                <a:spcPct val="80000"/>
              </a:lnSpc>
              <a:spcAft>
                <a:spcPts val="1200"/>
              </a:spcAft>
            </a:pPr>
            <a:r>
              <a:rPr lang="en-AU" sz="2400" b="1" smtClean="0"/>
              <a:t>ciphertext</a:t>
            </a:r>
            <a:r>
              <a:rPr lang="en-AU" sz="2400" smtClean="0"/>
              <a:t> - coded message </a:t>
            </a:r>
          </a:p>
          <a:p>
            <a:pPr eaLnBrk="1" hangingPunct="1">
              <a:lnSpc>
                <a:spcPct val="80000"/>
              </a:lnSpc>
              <a:spcAft>
                <a:spcPts val="1200"/>
              </a:spcAft>
            </a:pPr>
            <a:r>
              <a:rPr lang="en-AU" sz="2400" b="1" smtClean="0"/>
              <a:t>cipher</a:t>
            </a:r>
            <a:r>
              <a:rPr lang="en-AU" sz="2400" smtClean="0"/>
              <a:t> - algorithm for transforming plaintext to ciphertext </a:t>
            </a:r>
          </a:p>
          <a:p>
            <a:pPr eaLnBrk="1" hangingPunct="1">
              <a:lnSpc>
                <a:spcPct val="80000"/>
              </a:lnSpc>
              <a:spcAft>
                <a:spcPts val="1200"/>
              </a:spcAft>
            </a:pPr>
            <a:r>
              <a:rPr lang="en-AU" sz="2400" b="1" smtClean="0"/>
              <a:t>key</a:t>
            </a:r>
            <a:r>
              <a:rPr lang="en-AU" sz="2400" smtClean="0"/>
              <a:t> - info used in cipher known only to sender/receiver </a:t>
            </a:r>
          </a:p>
          <a:p>
            <a:pPr eaLnBrk="1" hangingPunct="1">
              <a:lnSpc>
                <a:spcPct val="80000"/>
              </a:lnSpc>
              <a:spcAft>
                <a:spcPts val="1200"/>
              </a:spcAft>
            </a:pPr>
            <a:r>
              <a:rPr lang="en-AU" sz="2400" b="1" smtClean="0"/>
              <a:t>encipher (encrypt)</a:t>
            </a:r>
            <a:r>
              <a:rPr lang="en-AU" sz="2400" smtClean="0"/>
              <a:t> - converting plaintext to ciphertext </a:t>
            </a:r>
          </a:p>
          <a:p>
            <a:pPr eaLnBrk="1" hangingPunct="1">
              <a:lnSpc>
                <a:spcPct val="80000"/>
              </a:lnSpc>
              <a:spcAft>
                <a:spcPts val="1200"/>
              </a:spcAft>
            </a:pPr>
            <a:r>
              <a:rPr lang="en-AU" sz="2400" b="1" smtClean="0"/>
              <a:t>decipher (decrypt)</a:t>
            </a:r>
            <a:r>
              <a:rPr lang="en-AU" sz="2400" smtClean="0"/>
              <a:t> - recovering ciphertext from plaintext</a:t>
            </a:r>
          </a:p>
          <a:p>
            <a:pPr eaLnBrk="1" hangingPunct="1">
              <a:lnSpc>
                <a:spcPct val="80000"/>
              </a:lnSpc>
              <a:spcAft>
                <a:spcPts val="1200"/>
              </a:spcAft>
            </a:pPr>
            <a:r>
              <a:rPr lang="en-AU" sz="2400" b="1" smtClean="0"/>
              <a:t>cryptography</a:t>
            </a:r>
            <a:r>
              <a:rPr lang="en-AU" sz="2400" smtClean="0"/>
              <a:t> - study of encryption principles/methods</a:t>
            </a:r>
          </a:p>
          <a:p>
            <a:pPr eaLnBrk="1" hangingPunct="1">
              <a:lnSpc>
                <a:spcPct val="80000"/>
              </a:lnSpc>
              <a:spcAft>
                <a:spcPts val="1200"/>
              </a:spcAft>
            </a:pPr>
            <a:r>
              <a:rPr lang="en-AU" sz="2400" b="1" smtClean="0"/>
              <a:t>cryptanalysis (codebreaking)</a:t>
            </a:r>
            <a:r>
              <a:rPr lang="en-AU" sz="2400" smtClean="0"/>
              <a:t> - study of principles/ methods of deciphering ciphertext </a:t>
            </a:r>
            <a:r>
              <a:rPr lang="en-AU" sz="2400" i="1" smtClean="0"/>
              <a:t>without</a:t>
            </a:r>
            <a:r>
              <a:rPr lang="en-AU" sz="2400" smtClean="0"/>
              <a:t> knowing key</a:t>
            </a:r>
          </a:p>
          <a:p>
            <a:pPr eaLnBrk="1" hangingPunct="1">
              <a:lnSpc>
                <a:spcPct val="80000"/>
              </a:lnSpc>
              <a:spcAft>
                <a:spcPts val="1200"/>
              </a:spcAft>
            </a:pPr>
            <a:r>
              <a:rPr lang="en-AU" sz="2400" b="1" smtClean="0"/>
              <a:t>cryptology</a:t>
            </a:r>
            <a:r>
              <a:rPr lang="en-AU" sz="2400" smtClean="0"/>
              <a:t> - field of both cryptography and cryptanalysis</a:t>
            </a:r>
            <a:endParaRPr lang="en-AU" sz="2000" smtClean="0"/>
          </a:p>
        </p:txBody>
      </p:sp>
    </p:spTree>
    <p:extLst>
      <p:ext uri="{BB962C8B-B14F-4D97-AF65-F5344CB8AC3E}">
        <p14:creationId xmlns:p14="http://schemas.microsoft.com/office/powerpoint/2010/main" val="23768163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normAutofit fontScale="85000" lnSpcReduction="20000"/>
          </a:bodyPr>
          <a:lstStyle/>
          <a:p>
            <a:fld id="{322C629C-F1AE-4927-84B2-B776C3D0948F}" type="slidenum">
              <a:rPr lang="en-GB"/>
              <a:pPr/>
              <a:t>30</a:t>
            </a:fld>
            <a:endParaRPr lang="en-GB"/>
          </a:p>
        </p:txBody>
      </p:sp>
      <p:sp>
        <p:nvSpPr>
          <p:cNvPr id="6145" name="Rectangle 1"/>
          <p:cNvSpPr>
            <a:spLocks noGrp="1" noChangeArrowheads="1"/>
          </p:cNvSpPr>
          <p:nvPr>
            <p:ph type="title"/>
          </p:nvPr>
        </p:nvSpPr>
        <p:spPr>
          <a:xfrm>
            <a:off x="467544" y="404664"/>
            <a:ext cx="7772400" cy="1143000"/>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References	</a:t>
            </a:r>
          </a:p>
        </p:txBody>
      </p:sp>
      <p:sp>
        <p:nvSpPr>
          <p:cNvPr id="6146" name="Rectangle 2"/>
          <p:cNvSpPr>
            <a:spLocks noGrp="1" noChangeArrowheads="1"/>
          </p:cNvSpPr>
          <p:nvPr>
            <p:ph type="body" idx="1"/>
          </p:nvPr>
        </p:nvSpPr>
        <p:spPr>
          <a:xfrm>
            <a:off x="760040" y="1981200"/>
            <a:ext cx="7772400" cy="4114800"/>
          </a:xfrm>
          <a:ln/>
        </p:spPr>
        <p:txBody>
          <a:bodyPr/>
          <a:lstStyle/>
          <a:p>
            <a:pPr>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Cryptography and Network Security : Principles and Practices, </a:t>
            </a:r>
            <a:r>
              <a:rPr lang="en-GB" sz="2800" dirty="0" smtClean="0"/>
              <a:t>5</a:t>
            </a:r>
            <a:r>
              <a:rPr lang="en-GB" sz="2800" baseline="30000" dirty="0" smtClean="0"/>
              <a:t>th</a:t>
            </a:r>
            <a:r>
              <a:rPr lang="en-GB" sz="2800" dirty="0" smtClean="0"/>
              <a:t> </a:t>
            </a:r>
            <a:r>
              <a:rPr lang="en-GB" sz="2800" dirty="0"/>
              <a:t>Ed, Williams Stallings (</a:t>
            </a:r>
            <a:r>
              <a:rPr lang="en-GB" sz="2800" dirty="0" smtClean="0"/>
              <a:t>2010) </a:t>
            </a:r>
            <a:r>
              <a:rPr lang="en-GB" sz="2800" dirty="0"/>
              <a:t>Prentice Hall.</a:t>
            </a:r>
          </a:p>
          <a:p>
            <a:pPr>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Network Security Essentials: Applications and Standards, </a:t>
            </a:r>
            <a:r>
              <a:rPr lang="en-GB" sz="2800" dirty="0" smtClean="0"/>
              <a:t>4</a:t>
            </a:r>
            <a:r>
              <a:rPr lang="en-GB" sz="2800" baseline="30000" dirty="0" smtClean="0"/>
              <a:t>th</a:t>
            </a:r>
            <a:r>
              <a:rPr lang="en-GB" sz="2800" dirty="0" smtClean="0"/>
              <a:t> Ed</a:t>
            </a:r>
            <a:r>
              <a:rPr lang="en-GB" sz="2800" dirty="0"/>
              <a:t>, William Stallings (</a:t>
            </a:r>
            <a:r>
              <a:rPr lang="en-GB" sz="2800" dirty="0" smtClean="0"/>
              <a:t>2010), </a:t>
            </a:r>
            <a:r>
              <a:rPr lang="en-GB" sz="2800" dirty="0"/>
              <a:t>Prentice Hall.</a:t>
            </a:r>
          </a:p>
          <a:p>
            <a:pPr>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Introduction to Cryptography with Java Applets, David Bishop (2003), Jones and </a:t>
            </a:r>
            <a:r>
              <a:rPr lang="en-GB" sz="2800" dirty="0" err="1"/>
              <a:t>Batlett</a:t>
            </a:r>
            <a:r>
              <a:rPr lang="en-GB" sz="2800" dirty="0"/>
              <a:t> Computer Science.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Symmetric Cipher Model</a:t>
            </a:r>
            <a:endParaRPr lang="en-AU" smtClean="0"/>
          </a:p>
        </p:txBody>
      </p:sp>
      <p:pic>
        <p:nvPicPr>
          <p:cNvPr id="22531" name="Picture 6"/>
          <p:cNvPicPr>
            <a:picLocks noChangeAspect="1"/>
          </p:cNvPicPr>
          <p:nvPr/>
        </p:nvPicPr>
        <p:blipFill>
          <a:blip r:embed="rId3"/>
          <a:srcRect/>
          <a:stretch>
            <a:fillRect/>
          </a:stretch>
        </p:blipFill>
        <p:spPr bwMode="auto">
          <a:xfrm>
            <a:off x="304800" y="1981200"/>
            <a:ext cx="8572500" cy="3276600"/>
          </a:xfrm>
          <a:prstGeom prst="rect">
            <a:avLst/>
          </a:prstGeom>
          <a:noFill/>
          <a:ln w="9525">
            <a:noFill/>
            <a:miter lim="800000"/>
            <a:headEnd/>
            <a:tailEnd/>
          </a:ln>
        </p:spPr>
      </p:pic>
    </p:spTree>
    <p:extLst>
      <p:ext uri="{BB962C8B-B14F-4D97-AF65-F5344CB8AC3E}">
        <p14:creationId xmlns:p14="http://schemas.microsoft.com/office/powerpoint/2010/main" val="3125871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Requirements</a:t>
            </a:r>
            <a:endParaRPr lang="en-AU" smtClean="0"/>
          </a:p>
        </p:txBody>
      </p:sp>
      <p:sp>
        <p:nvSpPr>
          <p:cNvPr id="52227" name="Rectangle 3"/>
          <p:cNvSpPr>
            <a:spLocks noGrp="1" noChangeArrowheads="1"/>
          </p:cNvSpPr>
          <p:nvPr>
            <p:ph type="body" idx="1"/>
          </p:nvPr>
        </p:nvSpPr>
        <p:spPr/>
        <p:txBody>
          <a:bodyPr/>
          <a:lstStyle/>
          <a:p>
            <a:pPr eaLnBrk="1" hangingPunct="1">
              <a:lnSpc>
                <a:spcPct val="90000"/>
              </a:lnSpc>
            </a:pPr>
            <a:r>
              <a:rPr lang="en-US" smtClean="0"/>
              <a:t>two requirements for secure use of symmetric encryption:</a:t>
            </a:r>
          </a:p>
          <a:p>
            <a:pPr lvl="1" eaLnBrk="1" hangingPunct="1">
              <a:lnSpc>
                <a:spcPct val="90000"/>
              </a:lnSpc>
            </a:pPr>
            <a:r>
              <a:rPr lang="en-US" smtClean="0">
                <a:ea typeface="ＭＳ Ｐゴシック" pitchFamily="-107" charset="-128"/>
              </a:rPr>
              <a:t>a strong encryption algorithm</a:t>
            </a:r>
          </a:p>
          <a:p>
            <a:pPr lvl="1" eaLnBrk="1" hangingPunct="1">
              <a:lnSpc>
                <a:spcPct val="90000"/>
              </a:lnSpc>
            </a:pPr>
            <a:r>
              <a:rPr lang="en-US" smtClean="0">
                <a:ea typeface="ＭＳ Ｐゴシック" pitchFamily="-107" charset="-128"/>
              </a:rPr>
              <a:t>a secret key known only to sender / receiver</a:t>
            </a:r>
          </a:p>
          <a:p>
            <a:pPr eaLnBrk="1" hangingPunct="1">
              <a:lnSpc>
                <a:spcPct val="90000"/>
              </a:lnSpc>
            </a:pPr>
            <a:r>
              <a:rPr lang="en-US" smtClean="0"/>
              <a:t>mathematically have:</a:t>
            </a:r>
          </a:p>
          <a:p>
            <a:pPr lvl="1" eaLnBrk="1" hangingPunct="1">
              <a:lnSpc>
                <a:spcPct val="90000"/>
              </a:lnSpc>
              <a:buFont typeface="Wingdings" pitchFamily="2" charset="2"/>
              <a:buNone/>
            </a:pPr>
            <a:r>
              <a:rPr lang="en-US" i="1" smtClean="0">
                <a:ea typeface="ＭＳ Ｐゴシック" pitchFamily="-107" charset="-128"/>
              </a:rPr>
              <a:t>	Y </a:t>
            </a:r>
            <a:r>
              <a:rPr lang="en-US" smtClean="0">
                <a:ea typeface="ＭＳ Ｐゴシック" pitchFamily="-107" charset="-128"/>
              </a:rPr>
              <a:t>= E(K, </a:t>
            </a:r>
            <a:r>
              <a:rPr lang="en-US" i="1" smtClean="0">
                <a:ea typeface="ＭＳ Ｐゴシック" pitchFamily="-107" charset="-128"/>
              </a:rPr>
              <a:t>X</a:t>
            </a:r>
            <a:r>
              <a:rPr lang="en-US" smtClean="0">
                <a:ea typeface="ＭＳ Ｐゴシック" pitchFamily="-107" charset="-128"/>
              </a:rPr>
              <a:t>)</a:t>
            </a:r>
          </a:p>
          <a:p>
            <a:pPr lvl="1" eaLnBrk="1" hangingPunct="1">
              <a:lnSpc>
                <a:spcPct val="90000"/>
              </a:lnSpc>
              <a:buFont typeface="Wingdings" pitchFamily="2" charset="2"/>
              <a:buNone/>
            </a:pPr>
            <a:r>
              <a:rPr lang="en-US" i="1" smtClean="0">
                <a:ea typeface="ＭＳ Ｐゴシック" pitchFamily="-107" charset="-128"/>
              </a:rPr>
              <a:t>	X </a:t>
            </a:r>
            <a:r>
              <a:rPr lang="en-US" smtClean="0">
                <a:ea typeface="ＭＳ Ｐゴシック" pitchFamily="-107" charset="-128"/>
              </a:rPr>
              <a:t>= D(K, </a:t>
            </a:r>
            <a:r>
              <a:rPr lang="en-US" i="1" smtClean="0">
                <a:ea typeface="ＭＳ Ｐゴシック" pitchFamily="-107" charset="-128"/>
              </a:rPr>
              <a:t>Y</a:t>
            </a:r>
            <a:r>
              <a:rPr lang="en-US" smtClean="0">
                <a:ea typeface="ＭＳ Ｐゴシック" pitchFamily="-107" charset="-128"/>
              </a:rPr>
              <a:t>)</a:t>
            </a:r>
          </a:p>
          <a:p>
            <a:pPr eaLnBrk="1" hangingPunct="1">
              <a:lnSpc>
                <a:spcPct val="90000"/>
              </a:lnSpc>
            </a:pPr>
            <a:r>
              <a:rPr lang="en-US" smtClean="0"/>
              <a:t>assume encryption algorithm is known</a:t>
            </a:r>
          </a:p>
          <a:p>
            <a:pPr eaLnBrk="1" hangingPunct="1">
              <a:lnSpc>
                <a:spcPct val="90000"/>
              </a:lnSpc>
            </a:pPr>
            <a:r>
              <a:rPr lang="en-US" smtClean="0"/>
              <a:t>implies a secure channel to distribute key</a:t>
            </a:r>
            <a:endParaRPr lang="en-AU" smtClean="0"/>
          </a:p>
        </p:txBody>
      </p:sp>
    </p:spTree>
    <p:extLst>
      <p:ext uri="{BB962C8B-B14F-4D97-AF65-F5344CB8AC3E}">
        <p14:creationId xmlns:p14="http://schemas.microsoft.com/office/powerpoint/2010/main" val="225070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2400"/>
            <a:ext cx="8229600" cy="1139825"/>
          </a:xfrm>
        </p:spPr>
        <p:txBody>
          <a:bodyPr/>
          <a:lstStyle/>
          <a:p>
            <a:pPr eaLnBrk="1" hangingPunct="1"/>
            <a:r>
              <a:rPr lang="en-US" smtClean="0"/>
              <a:t>Cryptography</a:t>
            </a:r>
            <a:endParaRPr lang="en-AU" smtClean="0"/>
          </a:p>
        </p:txBody>
      </p:sp>
      <p:sp>
        <p:nvSpPr>
          <p:cNvPr id="54275" name="Rectangle 3"/>
          <p:cNvSpPr>
            <a:spLocks noGrp="1" noChangeArrowheads="1"/>
          </p:cNvSpPr>
          <p:nvPr>
            <p:ph type="body" idx="1"/>
          </p:nvPr>
        </p:nvSpPr>
        <p:spPr>
          <a:xfrm>
            <a:off x="457200" y="1447800"/>
            <a:ext cx="8229600" cy="4724400"/>
          </a:xfrm>
        </p:spPr>
        <p:txBody>
          <a:bodyPr>
            <a:normAutofit lnSpcReduction="10000"/>
          </a:bodyPr>
          <a:lstStyle/>
          <a:p>
            <a:pPr eaLnBrk="1" hangingPunct="1"/>
            <a:r>
              <a:rPr lang="en-US" smtClean="0"/>
              <a:t>can characterize cryptographic system by:</a:t>
            </a:r>
          </a:p>
          <a:p>
            <a:pPr lvl="1" eaLnBrk="1" hangingPunct="1"/>
            <a:r>
              <a:rPr lang="en-US" smtClean="0">
                <a:ea typeface="ＭＳ Ｐゴシック" pitchFamily="-107" charset="-128"/>
              </a:rPr>
              <a:t>type of encryption operations used</a:t>
            </a:r>
          </a:p>
          <a:p>
            <a:pPr lvl="2" eaLnBrk="1" hangingPunct="1"/>
            <a:r>
              <a:rPr lang="en-US" smtClean="0">
                <a:ea typeface="ＭＳ Ｐゴシック" pitchFamily="-107" charset="-128"/>
              </a:rPr>
              <a:t>substitution</a:t>
            </a:r>
          </a:p>
          <a:p>
            <a:pPr lvl="2" eaLnBrk="1" hangingPunct="1"/>
            <a:r>
              <a:rPr lang="en-US" smtClean="0">
                <a:ea typeface="ＭＳ Ｐゴシック" pitchFamily="-107" charset="-128"/>
              </a:rPr>
              <a:t>transposition</a:t>
            </a:r>
          </a:p>
          <a:p>
            <a:pPr lvl="2" eaLnBrk="1" hangingPunct="1"/>
            <a:r>
              <a:rPr lang="en-US" smtClean="0">
                <a:ea typeface="ＭＳ Ｐゴシック" pitchFamily="-107" charset="-128"/>
              </a:rPr>
              <a:t>product</a:t>
            </a:r>
          </a:p>
          <a:p>
            <a:pPr lvl="1" eaLnBrk="1" hangingPunct="1"/>
            <a:r>
              <a:rPr lang="en-US" smtClean="0">
                <a:ea typeface="ＭＳ Ｐゴシック" pitchFamily="-107" charset="-128"/>
              </a:rPr>
              <a:t>number of keys used</a:t>
            </a:r>
          </a:p>
          <a:p>
            <a:pPr lvl="2" eaLnBrk="1" hangingPunct="1"/>
            <a:r>
              <a:rPr lang="en-US" smtClean="0">
                <a:ea typeface="ＭＳ Ｐゴシック" pitchFamily="-107" charset="-128"/>
              </a:rPr>
              <a:t>single-key or private</a:t>
            </a:r>
          </a:p>
          <a:p>
            <a:pPr lvl="2" eaLnBrk="1" hangingPunct="1"/>
            <a:r>
              <a:rPr lang="en-US" smtClean="0">
                <a:ea typeface="ＭＳ Ｐゴシック" pitchFamily="-107" charset="-128"/>
              </a:rPr>
              <a:t>two-key or public</a:t>
            </a:r>
          </a:p>
          <a:p>
            <a:pPr lvl="1" eaLnBrk="1" hangingPunct="1"/>
            <a:r>
              <a:rPr lang="en-US" smtClean="0">
                <a:ea typeface="ＭＳ Ｐゴシック" pitchFamily="-107" charset="-128"/>
              </a:rPr>
              <a:t>way in which plaintext is processed</a:t>
            </a:r>
          </a:p>
          <a:p>
            <a:pPr lvl="2" eaLnBrk="1" hangingPunct="1"/>
            <a:r>
              <a:rPr lang="en-US" smtClean="0">
                <a:ea typeface="ＭＳ Ｐゴシック" pitchFamily="-107" charset="-128"/>
              </a:rPr>
              <a:t>block</a:t>
            </a:r>
          </a:p>
          <a:p>
            <a:pPr lvl="2" eaLnBrk="1" hangingPunct="1"/>
            <a:r>
              <a:rPr lang="en-US" smtClean="0">
                <a:ea typeface="ＭＳ Ｐゴシック" pitchFamily="-107" charset="-128"/>
              </a:rPr>
              <a:t>stream</a:t>
            </a:r>
            <a:endParaRPr lang="en-AU" smtClean="0">
              <a:ea typeface="ＭＳ Ｐゴシック" pitchFamily="-107" charset="-128"/>
            </a:endParaRPr>
          </a:p>
        </p:txBody>
      </p:sp>
    </p:spTree>
    <p:extLst>
      <p:ext uri="{BB962C8B-B14F-4D97-AF65-F5344CB8AC3E}">
        <p14:creationId xmlns:p14="http://schemas.microsoft.com/office/powerpoint/2010/main" val="3794653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eaLnBrk="1" hangingPunct="1"/>
            <a:r>
              <a:rPr lang="en-US" smtClean="0"/>
              <a:t>Cryptanalysis</a:t>
            </a:r>
            <a:endParaRPr lang="en-AU" smtClean="0"/>
          </a:p>
        </p:txBody>
      </p:sp>
      <p:sp>
        <p:nvSpPr>
          <p:cNvPr id="1027" name="Rectangle 3"/>
          <p:cNvSpPr>
            <a:spLocks noGrp="1" noChangeArrowheads="1"/>
          </p:cNvSpPr>
          <p:nvPr>
            <p:ph type="body" idx="1"/>
          </p:nvPr>
        </p:nvSpPr>
        <p:spPr/>
        <p:txBody>
          <a:bodyPr/>
          <a:lstStyle/>
          <a:p>
            <a:pPr eaLnBrk="1" hangingPunct="1"/>
            <a:r>
              <a:rPr lang="en-US" smtClean="0"/>
              <a:t>objective to recover key not just message</a:t>
            </a:r>
          </a:p>
          <a:p>
            <a:pPr eaLnBrk="1" hangingPunct="1"/>
            <a:r>
              <a:rPr lang="en-US" smtClean="0"/>
              <a:t>general approaches:</a:t>
            </a:r>
          </a:p>
          <a:p>
            <a:pPr lvl="1" eaLnBrk="1" hangingPunct="1"/>
            <a:r>
              <a:rPr lang="en-US" smtClean="0">
                <a:ea typeface="ＭＳ Ｐゴシック" pitchFamily="-107" charset="-128"/>
              </a:rPr>
              <a:t>cryptanalytic attack</a:t>
            </a:r>
          </a:p>
          <a:p>
            <a:pPr lvl="1" eaLnBrk="1" hangingPunct="1"/>
            <a:r>
              <a:rPr lang="en-US" smtClean="0">
                <a:ea typeface="ＭＳ Ｐゴシック" pitchFamily="-107" charset="-128"/>
              </a:rPr>
              <a:t>brute-force attack</a:t>
            </a:r>
          </a:p>
          <a:p>
            <a:pPr eaLnBrk="1" hangingPunct="1"/>
            <a:r>
              <a:rPr lang="en-US" smtClean="0"/>
              <a:t>if either succeed all key use compromised</a:t>
            </a:r>
            <a:endParaRPr lang="en-AU" smtClean="0"/>
          </a:p>
        </p:txBody>
      </p:sp>
    </p:spTree>
    <p:extLst>
      <p:ext uri="{BB962C8B-B14F-4D97-AF65-F5344CB8AC3E}">
        <p14:creationId xmlns:p14="http://schemas.microsoft.com/office/powerpoint/2010/main" val="1654421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More Definitions</a:t>
            </a:r>
            <a:endParaRPr lang="en-AU" smtClean="0"/>
          </a:p>
        </p:txBody>
      </p:sp>
      <p:sp>
        <p:nvSpPr>
          <p:cNvPr id="56323" name="Rectangle 3"/>
          <p:cNvSpPr>
            <a:spLocks noGrp="1" noChangeArrowheads="1"/>
          </p:cNvSpPr>
          <p:nvPr>
            <p:ph type="body" idx="1"/>
          </p:nvPr>
        </p:nvSpPr>
        <p:spPr>
          <a:xfrm>
            <a:off x="457200" y="1447800"/>
            <a:ext cx="8229600" cy="4800600"/>
          </a:xfrm>
        </p:spPr>
        <p:txBody>
          <a:bodyPr/>
          <a:lstStyle/>
          <a:p>
            <a:pPr eaLnBrk="1" hangingPunct="1">
              <a:buFont typeface="Wingdings" pitchFamily="-107" charset="2"/>
              <a:buChar char="Ø"/>
              <a:defRPr/>
            </a:pPr>
            <a:r>
              <a:rPr lang="en-AU" b="1"/>
              <a:t>unconditional security</a:t>
            </a:r>
            <a:r>
              <a:rPr lang="en-AU"/>
              <a:t> </a:t>
            </a:r>
          </a:p>
          <a:p>
            <a:pPr lvl="1" eaLnBrk="1" hangingPunct="1">
              <a:buFont typeface="Wingdings" pitchFamily="-107" charset="2"/>
              <a:buChar char="l"/>
              <a:defRPr/>
            </a:pPr>
            <a:r>
              <a:rPr lang="en-AU">
                <a:ea typeface="ＭＳ Ｐゴシック" pitchFamily="-107" charset="-128"/>
              </a:rPr>
              <a:t>no matter how much computer power or time is available, the cipher cannot be broken since the ciphertext provides insufficient information to uniquely determine the corresponding plaintext </a:t>
            </a:r>
          </a:p>
          <a:p>
            <a:pPr eaLnBrk="1" hangingPunct="1">
              <a:buFont typeface="Wingdings" pitchFamily="-107" charset="2"/>
              <a:buChar char="Ø"/>
              <a:defRPr/>
            </a:pPr>
            <a:r>
              <a:rPr lang="en-AU" b="1"/>
              <a:t>computational security</a:t>
            </a:r>
            <a:r>
              <a:rPr lang="en-AU"/>
              <a:t> </a:t>
            </a:r>
          </a:p>
          <a:p>
            <a:pPr lvl="1" eaLnBrk="1" hangingPunct="1">
              <a:buFont typeface="Wingdings" pitchFamily="-107" charset="2"/>
              <a:buChar char="l"/>
              <a:defRPr/>
            </a:pPr>
            <a:r>
              <a:rPr lang="en-AU">
                <a:ea typeface="ＭＳ Ｐゴシック" pitchFamily="-107" charset="-128"/>
              </a:rPr>
              <a:t>given limited computing resources (eg time needed for calculations is greater than age of universe), the cipher cannot be broken </a:t>
            </a:r>
          </a:p>
        </p:txBody>
      </p:sp>
    </p:spTree>
    <p:extLst>
      <p:ext uri="{BB962C8B-B14F-4D97-AF65-F5344CB8AC3E}">
        <p14:creationId xmlns:p14="http://schemas.microsoft.com/office/powerpoint/2010/main" val="4199110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Brute Force Search</a:t>
            </a:r>
            <a:endParaRPr lang="en-AU" smtClean="0"/>
          </a:p>
        </p:txBody>
      </p:sp>
      <p:sp>
        <p:nvSpPr>
          <p:cNvPr id="58371" name="Rectangle 3"/>
          <p:cNvSpPr>
            <a:spLocks noGrp="1" noChangeArrowheads="1"/>
          </p:cNvSpPr>
          <p:nvPr>
            <p:ph type="body" idx="1"/>
          </p:nvPr>
        </p:nvSpPr>
        <p:spPr>
          <a:xfrm>
            <a:off x="457200" y="1676400"/>
            <a:ext cx="8229600" cy="1828800"/>
          </a:xfrm>
        </p:spPr>
        <p:txBody>
          <a:bodyPr/>
          <a:lstStyle/>
          <a:p>
            <a:pPr eaLnBrk="1" hangingPunct="1">
              <a:lnSpc>
                <a:spcPct val="90000"/>
              </a:lnSpc>
            </a:pPr>
            <a:r>
              <a:rPr lang="en-AU" sz="2800" smtClean="0"/>
              <a:t>always possible to simply try every key </a:t>
            </a:r>
          </a:p>
          <a:p>
            <a:pPr eaLnBrk="1" hangingPunct="1">
              <a:lnSpc>
                <a:spcPct val="90000"/>
              </a:lnSpc>
            </a:pPr>
            <a:r>
              <a:rPr lang="en-AU" sz="2800" smtClean="0"/>
              <a:t>most basic attack, proportional to key size </a:t>
            </a:r>
          </a:p>
          <a:p>
            <a:pPr eaLnBrk="1" hangingPunct="1">
              <a:lnSpc>
                <a:spcPct val="90000"/>
              </a:lnSpc>
            </a:pPr>
            <a:r>
              <a:rPr lang="en-AU" sz="2800" smtClean="0"/>
              <a:t>assume either know / recognise plaintext</a:t>
            </a:r>
          </a:p>
          <a:p>
            <a:pPr algn="ctr" eaLnBrk="1" hangingPunct="1">
              <a:lnSpc>
                <a:spcPct val="90000"/>
              </a:lnSpc>
            </a:pPr>
            <a:endParaRPr lang="en-US" sz="2800" b="1" smtClean="0">
              <a:effectLst/>
              <a:latin typeface="Times" pitchFamily="-107" charset="0"/>
            </a:endParaRPr>
          </a:p>
          <a:p>
            <a:pPr eaLnBrk="1" hangingPunct="1">
              <a:lnSpc>
                <a:spcPct val="90000"/>
              </a:lnSpc>
            </a:pPr>
            <a:endParaRPr lang="en-US" sz="2800" smtClean="0">
              <a:effectLst/>
              <a:latin typeface="Times" pitchFamily="-107" charset="0"/>
            </a:endParaRPr>
          </a:p>
          <a:p>
            <a:pPr eaLnBrk="1" hangingPunct="1">
              <a:lnSpc>
                <a:spcPct val="90000"/>
              </a:lnSpc>
            </a:pPr>
            <a:endParaRPr lang="en-AU" sz="2800" smtClean="0"/>
          </a:p>
          <a:p>
            <a:pPr eaLnBrk="1" hangingPunct="1">
              <a:lnSpc>
                <a:spcPct val="90000"/>
              </a:lnSpc>
              <a:buFont typeface="Wingdings" pitchFamily="2" charset="2"/>
              <a:buNone/>
            </a:pPr>
            <a:endParaRPr lang="en-AU" sz="2800" smtClean="0"/>
          </a:p>
          <a:p>
            <a:pPr eaLnBrk="1" hangingPunct="1">
              <a:lnSpc>
                <a:spcPct val="90000"/>
              </a:lnSpc>
            </a:pPr>
            <a:endParaRPr lang="en-AU" sz="2800" smtClean="0"/>
          </a:p>
          <a:p>
            <a:pPr eaLnBrk="1" hangingPunct="1">
              <a:lnSpc>
                <a:spcPct val="90000"/>
              </a:lnSpc>
            </a:pPr>
            <a:endParaRPr lang="en-AU" sz="2800" smtClean="0"/>
          </a:p>
        </p:txBody>
      </p:sp>
      <p:graphicFrame>
        <p:nvGraphicFramePr>
          <p:cNvPr id="58505" name="Group 137"/>
          <p:cNvGraphicFramePr>
            <a:graphicFrameLocks noGrp="1"/>
          </p:cNvGraphicFramePr>
          <p:nvPr/>
        </p:nvGraphicFramePr>
        <p:xfrm>
          <a:off x="533400" y="3581400"/>
          <a:ext cx="8077200" cy="2786700"/>
        </p:xfrm>
        <a:graphic>
          <a:graphicData uri="http://schemas.openxmlformats.org/drawingml/2006/table">
            <a:tbl>
              <a:tblPr/>
              <a:tblGrid>
                <a:gridCol w="1504950"/>
                <a:gridCol w="1936750"/>
                <a:gridCol w="2419350"/>
                <a:gridCol w="2216150"/>
              </a:tblGrid>
              <a:tr h="23177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smtClean="0">
                          <a:ln>
                            <a:noFill/>
                          </a:ln>
                          <a:solidFill>
                            <a:schemeClr val="tx1"/>
                          </a:solidFill>
                          <a:effectLst/>
                          <a:latin typeface="Times" pitchFamily="-107" charset="0"/>
                          <a:ea typeface="ＭＳ Ｐゴシック" pitchFamily="-107" charset="-128"/>
                        </a:rPr>
                        <a:t>Key Size (bits)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smtClean="0">
                          <a:ln>
                            <a:noFill/>
                          </a:ln>
                          <a:solidFill>
                            <a:schemeClr val="tx1"/>
                          </a:solidFill>
                          <a:effectLst/>
                          <a:latin typeface="Times" pitchFamily="-107" charset="0"/>
                          <a:ea typeface="ＭＳ Ｐゴシック" pitchFamily="-107" charset="-128"/>
                        </a:rPr>
                        <a:t>Number of Alternative Keys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smtClean="0">
                          <a:ln>
                            <a:noFill/>
                          </a:ln>
                          <a:solidFill>
                            <a:schemeClr val="tx1"/>
                          </a:solidFill>
                          <a:effectLst/>
                          <a:latin typeface="Times" pitchFamily="-107" charset="0"/>
                          <a:ea typeface="ＭＳ Ｐゴシック" pitchFamily="-107" charset="-128"/>
                        </a:rPr>
                        <a:t>Time required at 1 decryption/µs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smtClean="0">
                          <a:ln>
                            <a:noFill/>
                          </a:ln>
                          <a:solidFill>
                            <a:schemeClr val="tx1"/>
                          </a:solidFill>
                          <a:effectLst/>
                          <a:latin typeface="Times" pitchFamily="-107" charset="0"/>
                          <a:ea typeface="ＭＳ Ｐゴシック" pitchFamily="-107" charset="-128"/>
                        </a:rPr>
                        <a:t>Time required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6</a:t>
                      </a:r>
                      <a:r>
                        <a:rPr kumimoji="0" lang="en-US" sz="1400" b="1" i="0" u="none" strike="noStrike" cap="none" normalizeH="0" baseline="0" smtClean="0">
                          <a:ln>
                            <a:noFill/>
                          </a:ln>
                          <a:solidFill>
                            <a:schemeClr val="tx1"/>
                          </a:solidFill>
                          <a:effectLst/>
                          <a:latin typeface="Times" pitchFamily="-107" charset="0"/>
                          <a:ea typeface="ＭＳ Ｐゴシック" pitchFamily="-107" charset="-128"/>
                        </a:rPr>
                        <a:t> decryptions/µs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32</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32</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 4.3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9</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31</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µs	= 35.8 minutes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2.15 milliseconds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56</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56</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 7.2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16</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55</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µs	= 1142 years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10.01 hours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128</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128</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 3.4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38</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127</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µs	= 5.4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24</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years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5.4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18</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years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168</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168</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 3.7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50</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167</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µs	= 5.9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36</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years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5.9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30</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years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4038">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26 characters (permutation)</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26! = 4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26</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26</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µs	= 6.4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12</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years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6.4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6</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years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56205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S010352479">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TS010352479</Template>
  <TotalTime>0</TotalTime>
  <Words>5031</Words>
  <Application>Microsoft Office PowerPoint</Application>
  <PresentationFormat>On-screen Show (4:3)</PresentationFormat>
  <Paragraphs>355</Paragraphs>
  <Slides>30</Slides>
  <Notes>29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TS010352479</vt:lpstr>
      <vt:lpstr>Security and Cryptography</vt:lpstr>
      <vt:lpstr>Symmetric Encryption</vt:lpstr>
      <vt:lpstr>Some Basic Terminology</vt:lpstr>
      <vt:lpstr>Symmetric Cipher Model</vt:lpstr>
      <vt:lpstr>Requirements</vt:lpstr>
      <vt:lpstr>Cryptography</vt:lpstr>
      <vt:lpstr>Cryptanalysis</vt:lpstr>
      <vt:lpstr>More Definitions</vt:lpstr>
      <vt:lpstr>Brute Force Search</vt:lpstr>
      <vt:lpstr>Classical Substitution Ciphers</vt:lpstr>
      <vt:lpstr>Caesar Cipher</vt:lpstr>
      <vt:lpstr>Caesar Cipher</vt:lpstr>
      <vt:lpstr>Cryptanalysis of Caesar Cipher </vt:lpstr>
      <vt:lpstr>Monoalphabetic Cipher</vt:lpstr>
      <vt:lpstr>Monoalphabetic Cipher Security</vt:lpstr>
      <vt:lpstr>Language Redundancy and Cryptanalysis</vt:lpstr>
      <vt:lpstr>English Letter Frequencies</vt:lpstr>
      <vt:lpstr>Use in Cryptanalysis</vt:lpstr>
      <vt:lpstr>Example Cryptanalysis</vt:lpstr>
      <vt:lpstr>Playfair Cipher</vt:lpstr>
      <vt:lpstr>Playfair Key Matrix</vt:lpstr>
      <vt:lpstr>Encrypting and Decrypting</vt:lpstr>
      <vt:lpstr>Security of Playfair Cipher</vt:lpstr>
      <vt:lpstr>Polyalphabetic Ciphers</vt:lpstr>
      <vt:lpstr>Vigenère Cipher</vt:lpstr>
      <vt:lpstr>Example of Vigenère Cipher</vt:lpstr>
      <vt:lpstr>Aids</vt:lpstr>
      <vt:lpstr>Security of Vigenère Ciphers</vt:lpstr>
      <vt:lpstr>Kasiski Method</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2012-11-06T15:10:32Z</dcterms:created>
  <dcterms:modified xsi:type="dcterms:W3CDTF">2015-01-26T23:26:17Z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