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2"/>
  </p:notes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316" r:id="rId28"/>
    <p:sldId id="317" r:id="rId29"/>
    <p:sldId id="287" r:id="rId30"/>
    <p:sldId id="288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313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7" d="100"/>
          <a:sy n="77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0004" tIns="45002" rIns="90004" bIns="45002"/>
          <a:lstStyle/>
          <a:p>
            <a:fld id="{9B48F9B3-89BE-4E54-9DCC-416A81F4252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361" y="4343400"/>
            <a:ext cx="503127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r>
              <a:rPr lang="en-US" altLang="en-US"/>
              <a:t>Skip proof in lecture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0004" tIns="45002" rIns="90004" bIns="45002"/>
          <a:lstStyle/>
          <a:p>
            <a:fld id="{F15CB3B1-0F2A-454C-9121-8BD93F0FC98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361" y="4343400"/>
            <a:ext cx="503127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36" tIns="45669" rIns="91336" bIns="45669"/>
          <a:lstStyle/>
          <a:p>
            <a:r>
              <a:rPr lang="en-US" altLang="en-US"/>
              <a:t>Skip proof in lecture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0004" tIns="45002" rIns="90004" bIns="45002"/>
          <a:lstStyle/>
          <a:p>
            <a:fld id="{259A265D-D06F-431B-90B6-3EC1958896C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61" y="4343400"/>
            <a:ext cx="5031278" cy="4114800"/>
          </a:xfrm>
        </p:spPr>
        <p:txBody>
          <a:bodyPr lIns="91336" tIns="45669" rIns="91336" bIns="45669"/>
          <a:lstStyle/>
          <a:p>
            <a:r>
              <a:rPr lang="en-US" altLang="en-US"/>
              <a:t>Skip proof in lecture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mtClean="0"/>
              <a:t>L9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L9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L9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L9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5B8A90-CC72-498B-A702-DF72F6CBD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76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L9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chemeClr val="tx2"/>
                </a:solidFill>
              </a:rPr>
              <a:t>L9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625" y="1546225"/>
            <a:ext cx="7772400" cy="889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                            Security</a:t>
            </a:r>
            <a:endParaRPr lang="en-GB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68" y="6093296"/>
            <a:ext cx="2051720" cy="685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DT228/211/3</a:t>
            </a:r>
            <a:endParaRPr lang="en-GB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91581" y="6093296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Dr. </a:t>
            </a:r>
            <a:r>
              <a:rPr lang="en-US" altLang="en-US" dirty="0" err="1" smtClean="0"/>
              <a:t>Yupeng</a:t>
            </a:r>
            <a:r>
              <a:rPr lang="en-US" altLang="en-US" dirty="0" smtClean="0"/>
              <a:t> Liu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FE70A1-ED3A-4515-A19D-3ABDFFBF11B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Divisor Theorem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THM:  Let </a:t>
            </a:r>
            <a:r>
              <a:rPr lang="en-US" altLang="en-US" sz="2800" i="1" dirty="0"/>
              <a:t>a, b,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c </a:t>
            </a:r>
            <a:r>
              <a:rPr lang="en-US" altLang="en-US" sz="2800" dirty="0"/>
              <a:t> be integers.  Then: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b</a:t>
            </a:r>
            <a:r>
              <a:rPr lang="en-US" altLang="en-US" sz="2800" dirty="0"/>
              <a:t> </a:t>
            </a:r>
            <a:r>
              <a:rPr lang="en-US" altLang="en-US" sz="3600" dirty="0">
                <a:sym typeface="Symbol" pitchFamily="18" charset="2"/>
              </a:rPr>
              <a:t> </a:t>
            </a: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c</a:t>
            </a:r>
            <a:r>
              <a:rPr lang="en-US" altLang="en-US" sz="2800" i="1" dirty="0"/>
              <a:t> 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i="1" dirty="0"/>
              <a:t>a</a:t>
            </a:r>
            <a:r>
              <a:rPr lang="en-US" altLang="en-US" sz="2800" dirty="0"/>
              <a:t>|(</a:t>
            </a:r>
            <a:r>
              <a:rPr lang="en-US" altLang="en-US" sz="2800" i="1" dirty="0"/>
              <a:t>b</a:t>
            </a:r>
            <a:r>
              <a:rPr lang="en-US" altLang="en-US" sz="2800" dirty="0"/>
              <a:t> + </a:t>
            </a:r>
            <a:r>
              <a:rPr lang="en-US" altLang="en-US" sz="2800" i="1" dirty="0"/>
              <a:t>c </a:t>
            </a:r>
            <a:r>
              <a:rPr lang="en-US" altLang="en-US" sz="2800" dirty="0"/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b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bc</a:t>
            </a:r>
            <a:endParaRPr lang="en-US" altLang="en-US" sz="2800" i="1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b</a:t>
            </a:r>
            <a:r>
              <a:rPr lang="en-US" altLang="en-US" sz="2800" dirty="0"/>
              <a:t> </a:t>
            </a:r>
            <a:r>
              <a:rPr lang="en-US" altLang="en-US" sz="3600" dirty="0">
                <a:sym typeface="Symbol" pitchFamily="18" charset="2"/>
              </a:rPr>
              <a:t> </a:t>
            </a:r>
            <a:r>
              <a:rPr lang="en-US" altLang="en-US" sz="2800" i="1" dirty="0" err="1"/>
              <a:t>b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c</a:t>
            </a:r>
            <a:r>
              <a:rPr lang="en-US" altLang="en-US" sz="2800" i="1" dirty="0"/>
              <a:t> 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i="1" dirty="0" err="1"/>
              <a:t>a</a:t>
            </a:r>
            <a:r>
              <a:rPr lang="en-US" altLang="en-US" sz="2800" dirty="0" err="1"/>
              <a:t>|</a:t>
            </a:r>
            <a:r>
              <a:rPr lang="en-US" altLang="en-US" sz="2800" i="1" dirty="0" err="1"/>
              <a:t>c</a:t>
            </a:r>
            <a:endParaRPr lang="en-US" altLang="en-US" sz="2800" i="1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EG: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17|34 </a:t>
            </a:r>
            <a:r>
              <a:rPr lang="en-US" altLang="en-US" sz="3600" dirty="0">
                <a:sym typeface="Symbol" pitchFamily="18" charset="2"/>
              </a:rPr>
              <a:t> </a:t>
            </a:r>
            <a:r>
              <a:rPr lang="en-US" altLang="en-US" sz="2800" dirty="0"/>
              <a:t>17|170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/>
              <a:t>17|204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17|34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/>
              <a:t>17|340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6|12 </a:t>
            </a:r>
            <a:r>
              <a:rPr lang="en-US" altLang="en-US" sz="3600" dirty="0">
                <a:sym typeface="Symbol" pitchFamily="18" charset="2"/>
              </a:rPr>
              <a:t> </a:t>
            </a:r>
            <a:r>
              <a:rPr lang="en-US" altLang="en-US" sz="2800" dirty="0"/>
              <a:t>12|144 </a:t>
            </a:r>
            <a:r>
              <a:rPr lang="en-US" altLang="en-US" sz="2800" dirty="0">
                <a:sym typeface="Wingdings" pitchFamily="2" charset="2"/>
              </a:rPr>
              <a:t> 6 | 144</a:t>
            </a:r>
            <a:r>
              <a:rPr lang="en-US" altLang="en-US" sz="28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2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F26F89-9D5B-4FEE-B3FA-3315DD3F3A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Divisor Theorem.</a:t>
            </a:r>
            <a:br>
              <a:rPr lang="en-US" altLang="en-US"/>
            </a:br>
            <a:r>
              <a:rPr lang="en-US" altLang="en-US"/>
              <a:t>Proof of no. 2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In general, such statements are proved by starting from the definitions and manipulating to get the desired results.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EG. </a:t>
            </a:r>
            <a:r>
              <a:rPr lang="en-US" altLang="en-US" sz="2800" i="1"/>
              <a:t>Proof of no. 2	 </a:t>
            </a:r>
            <a:r>
              <a:rPr lang="en-US" altLang="en-US" sz="2800"/>
              <a:t>(</a:t>
            </a:r>
            <a:r>
              <a:rPr lang="en-US" altLang="en-US" sz="2800" i="1"/>
              <a:t>a</a:t>
            </a:r>
            <a:r>
              <a:rPr lang="en-US" altLang="en-US" sz="2800"/>
              <a:t>|</a:t>
            </a:r>
            <a:r>
              <a:rPr lang="en-US" altLang="en-US" sz="2800" i="1"/>
              <a:t>b</a:t>
            </a:r>
            <a:r>
              <a:rPr lang="en-US" altLang="en-US" sz="2800"/>
              <a:t> </a:t>
            </a:r>
            <a:r>
              <a:rPr lang="en-US" altLang="en-US" sz="2800">
                <a:sym typeface="Wingdings" pitchFamily="2" charset="2"/>
              </a:rPr>
              <a:t> </a:t>
            </a:r>
            <a:r>
              <a:rPr lang="en-US" altLang="en-US" sz="2800" i="1"/>
              <a:t>a</a:t>
            </a:r>
            <a:r>
              <a:rPr lang="en-US" altLang="en-US" sz="2800"/>
              <a:t>|</a:t>
            </a:r>
            <a:r>
              <a:rPr lang="en-US" altLang="en-US" sz="2800" i="1"/>
              <a:t>bc</a:t>
            </a:r>
            <a:r>
              <a:rPr lang="en-US" altLang="en-US" sz="2800"/>
              <a:t> ):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Suppose </a:t>
            </a:r>
            <a:r>
              <a:rPr lang="en-US" altLang="en-US" sz="2800" i="1"/>
              <a:t>a</a:t>
            </a:r>
            <a:r>
              <a:rPr lang="en-US" altLang="en-US" sz="2800"/>
              <a:t>|</a:t>
            </a:r>
            <a:r>
              <a:rPr lang="en-US" altLang="en-US" sz="2800" i="1"/>
              <a:t>b.  </a:t>
            </a:r>
            <a:r>
              <a:rPr lang="en-US" altLang="en-US" sz="2800"/>
              <a:t>By definition, there is a number </a:t>
            </a:r>
            <a:r>
              <a:rPr lang="en-US" altLang="en-US" sz="2800" i="1"/>
              <a:t>m </a:t>
            </a:r>
            <a:r>
              <a:rPr lang="en-US" altLang="en-US" sz="2800"/>
              <a:t>such that </a:t>
            </a:r>
            <a:r>
              <a:rPr lang="en-US" altLang="en-US" sz="2800" i="1"/>
              <a:t>b </a:t>
            </a:r>
            <a:r>
              <a:rPr lang="en-US" altLang="en-US" sz="2800"/>
              <a:t>=</a:t>
            </a:r>
            <a:r>
              <a:rPr lang="en-US" altLang="en-US" sz="2800" i="1"/>
              <a:t> am</a:t>
            </a:r>
            <a:r>
              <a:rPr lang="en-US" altLang="en-US" sz="2800"/>
              <a:t>.  Multiply both sides by </a:t>
            </a:r>
            <a:r>
              <a:rPr lang="en-US" altLang="en-US" sz="2800" i="1"/>
              <a:t>c </a:t>
            </a:r>
            <a:r>
              <a:rPr lang="en-US" altLang="en-US" sz="2800"/>
              <a:t>to get </a:t>
            </a:r>
            <a:r>
              <a:rPr lang="en-US" altLang="en-US" sz="2800" i="1"/>
              <a:t>bc </a:t>
            </a:r>
            <a:r>
              <a:rPr lang="en-US" altLang="en-US" sz="2800"/>
              <a:t>=</a:t>
            </a:r>
            <a:r>
              <a:rPr lang="en-US" altLang="en-US" sz="2800" i="1"/>
              <a:t> amc </a:t>
            </a:r>
            <a:r>
              <a:rPr lang="en-US" altLang="en-US" sz="2800"/>
              <a:t>= </a:t>
            </a:r>
            <a:r>
              <a:rPr lang="en-US" altLang="en-US" sz="2800" i="1"/>
              <a:t>a </a:t>
            </a:r>
            <a:r>
              <a:rPr lang="en-US" altLang="en-US" sz="2800"/>
              <a:t>(</a:t>
            </a:r>
            <a:r>
              <a:rPr lang="en-US" altLang="en-US" sz="2800" i="1"/>
              <a:t>mc </a:t>
            </a:r>
            <a:r>
              <a:rPr lang="en-US" altLang="en-US" sz="2800"/>
              <a:t>).  Consequently, </a:t>
            </a:r>
            <a:r>
              <a:rPr lang="en-US" altLang="en-US" sz="2800" i="1"/>
              <a:t>bc </a:t>
            </a:r>
            <a:r>
              <a:rPr lang="en-US" altLang="en-US" sz="2800"/>
              <a:t>has been expressed as </a:t>
            </a:r>
            <a:r>
              <a:rPr lang="en-US" altLang="en-US" sz="2800" i="1"/>
              <a:t>a</a:t>
            </a:r>
            <a:r>
              <a:rPr lang="en-US" altLang="en-US" sz="2800"/>
              <a:t> times the integer </a:t>
            </a:r>
            <a:r>
              <a:rPr lang="en-US" altLang="en-US" sz="2800" i="1"/>
              <a:t>mc</a:t>
            </a:r>
            <a:r>
              <a:rPr lang="en-US" altLang="en-US" sz="2800"/>
              <a:t>  so by definition of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|</a:t>
            </a:r>
            <a:r>
              <a:rPr lang="en-US" altLang="en-US" sz="2800">
                <a:latin typeface="Times New Roman"/>
              </a:rPr>
              <a:t>”</a:t>
            </a:r>
            <a:r>
              <a:rPr lang="en-US" altLang="en-US" sz="2800"/>
              <a:t>, </a:t>
            </a:r>
            <a:r>
              <a:rPr lang="en-US" altLang="en-US" sz="2800" i="1"/>
              <a:t>a</a:t>
            </a:r>
            <a:r>
              <a:rPr lang="en-US" altLang="en-US" sz="2800"/>
              <a:t>|</a:t>
            </a:r>
            <a:r>
              <a:rPr lang="en-US" altLang="en-US" sz="2800" i="1"/>
              <a:t>bc</a:t>
            </a:r>
            <a:r>
              <a:rPr lang="en-US" altLang="en-US" sz="2800"/>
              <a:t> </a:t>
            </a:r>
            <a:r>
              <a:rPr lang="en-US" altLang="en-US" sz="2800">
                <a:latin typeface="Times New Roman"/>
              </a:rPr>
              <a:t></a:t>
            </a:r>
            <a:endParaRPr lang="en-US" altLang="en-US" sz="28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210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FB1104-033F-47BF-85CF-CA15FEDF8F1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Prime Numbers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DEF:  A number </a:t>
            </a:r>
            <a:r>
              <a:rPr lang="en-US" altLang="en-US" i="1"/>
              <a:t>n </a:t>
            </a:r>
            <a:r>
              <a:rPr lang="en-US" altLang="en-US">
                <a:sym typeface="Symbol" pitchFamily="18" charset="2"/>
              </a:rPr>
              <a:t></a:t>
            </a:r>
            <a:r>
              <a:rPr lang="en-US" altLang="en-US" i="1">
                <a:sym typeface="Symbol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2 </a:t>
            </a:r>
            <a:r>
              <a:rPr lang="en-US" altLang="en-US" b="1" i="1">
                <a:sym typeface="Symbol" pitchFamily="18" charset="2"/>
              </a:rPr>
              <a:t>prime</a:t>
            </a:r>
            <a:r>
              <a:rPr lang="en-US" altLang="en-US">
                <a:sym typeface="Symbol" pitchFamily="18" charset="2"/>
              </a:rPr>
              <a:t> if it is only divisible by 1 and itself. </a:t>
            </a:r>
            <a:r>
              <a:rPr lang="en-US" altLang="en-US"/>
              <a:t>A number </a:t>
            </a:r>
            <a:r>
              <a:rPr lang="en-US" altLang="en-US" i="1"/>
              <a:t>n </a:t>
            </a:r>
            <a:r>
              <a:rPr lang="en-US" altLang="en-US">
                <a:sym typeface="Symbol" pitchFamily="18" charset="2"/>
              </a:rPr>
              <a:t></a:t>
            </a:r>
            <a:r>
              <a:rPr lang="en-US" altLang="en-US" i="1">
                <a:sym typeface="Symbol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2 which isn</a:t>
            </a:r>
            <a:r>
              <a:rPr lang="en-US" altLang="en-US">
                <a:latin typeface="Times New Roman"/>
                <a:sym typeface="Symbol" pitchFamily="18" charset="2"/>
              </a:rPr>
              <a:t>’</a:t>
            </a:r>
            <a:r>
              <a:rPr lang="en-US" altLang="en-US">
                <a:sym typeface="Symbol" pitchFamily="18" charset="2"/>
              </a:rPr>
              <a:t>t prime is called </a:t>
            </a:r>
            <a:r>
              <a:rPr lang="en-US" altLang="en-US" b="1" i="1">
                <a:sym typeface="Symbol" pitchFamily="18" charset="2"/>
              </a:rPr>
              <a:t>composite</a:t>
            </a:r>
            <a:r>
              <a:rPr lang="en-US" altLang="en-US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Q:  Which of the following are prime?</a:t>
            </a:r>
          </a:p>
          <a:p>
            <a:pPr algn="ctr"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0,1,2,3,4,5,6,7,8,9,10</a:t>
            </a:r>
          </a:p>
        </p:txBody>
      </p:sp>
    </p:spTree>
    <p:extLst>
      <p:ext uri="{BB962C8B-B14F-4D97-AF65-F5344CB8AC3E}">
        <p14:creationId xmlns:p14="http://schemas.microsoft.com/office/powerpoint/2010/main" val="3665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DE00467-BA7B-45DD-8D9E-88358E61F30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Prime Numbers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A</a:t>
            </a:r>
            <a:r>
              <a:rPr lang="en-US" altLang="en-US" sz="2800">
                <a:sym typeface="Symbol" pitchFamily="18" charset="2"/>
              </a:rPr>
              <a:t>:  0, and 1 not prime since not positive and greater or equal to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	2 is prime as 1 and 2 are only factors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	3 is prime as 1 and 3 are only factors.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	4,6,8,10 not prime as </a:t>
            </a:r>
            <a:r>
              <a:rPr lang="en-US" altLang="en-US" sz="2800" i="1">
                <a:sym typeface="Symbol" pitchFamily="18" charset="2"/>
              </a:rPr>
              <a:t>non-trivially</a:t>
            </a:r>
            <a:r>
              <a:rPr lang="en-US" altLang="en-US" sz="2800">
                <a:sym typeface="Symbol" pitchFamily="18" charset="2"/>
              </a:rPr>
              <a:t> divisible by 2.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	5, 7 prime.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	9 = 3 </a:t>
            </a:r>
            <a:r>
              <a:rPr lang="en-US" altLang="en-US" sz="2800" i="1">
                <a:latin typeface="Times New Roman"/>
              </a:rPr>
              <a:t>·</a:t>
            </a:r>
            <a:r>
              <a:rPr lang="en-US" altLang="en-US" sz="2800" i="1"/>
              <a:t> </a:t>
            </a:r>
            <a:r>
              <a:rPr lang="en-US" altLang="en-US" sz="2800"/>
              <a:t>3 not prime.</a:t>
            </a:r>
            <a:endParaRPr lang="en-US" altLang="en-US" sz="280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Last example shows that not all odd numbers are prime.</a:t>
            </a:r>
          </a:p>
        </p:txBody>
      </p:sp>
    </p:spTree>
    <p:extLst>
      <p:ext uri="{BB962C8B-B14F-4D97-AF65-F5344CB8AC3E}">
        <p14:creationId xmlns:p14="http://schemas.microsoft.com/office/powerpoint/2010/main" val="10206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2494E1-0625-4495-8FCF-29199E643FE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Fundamental Theorem of Arithmetic 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THM:  Any number </a:t>
            </a:r>
            <a:r>
              <a:rPr lang="en-US" altLang="en-US" i="1" dirty="0"/>
              <a:t>n </a:t>
            </a:r>
            <a:r>
              <a:rPr lang="en-US" altLang="en-US" dirty="0">
                <a:sym typeface="Symbol" pitchFamily="18" charset="2"/>
              </a:rPr>
              <a:t>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2 is expressible as </a:t>
            </a:r>
            <a:r>
              <a:rPr lang="en-US" altLang="en-US" dirty="0" err="1">
                <a:sym typeface="Symbol" pitchFamily="18" charset="2"/>
              </a:rPr>
              <a:t>as</a:t>
            </a:r>
            <a:r>
              <a:rPr lang="en-US" altLang="en-US" dirty="0">
                <a:sym typeface="Symbol" pitchFamily="18" charset="2"/>
              </a:rPr>
              <a:t> a unique product </a:t>
            </a:r>
            <a:r>
              <a:rPr lang="en-US" altLang="en-US" dirty="0"/>
              <a:t>of 1 or more prime numbers.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Note: prime numbers are considered to be </a:t>
            </a:r>
            <a:r>
              <a:rPr lang="en-US" altLang="en-US" dirty="0">
                <a:latin typeface="Times New Roman"/>
              </a:rPr>
              <a:t>“</a:t>
            </a:r>
            <a:r>
              <a:rPr lang="en-US" altLang="en-US" dirty="0"/>
              <a:t>products</a:t>
            </a:r>
            <a:r>
              <a:rPr lang="en-US" altLang="en-US" dirty="0">
                <a:latin typeface="Times New Roman"/>
              </a:rPr>
              <a:t>”</a:t>
            </a:r>
            <a:r>
              <a:rPr lang="en-US" altLang="en-US" dirty="0"/>
              <a:t> of 1 prime. 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We</a:t>
            </a:r>
            <a:r>
              <a:rPr lang="en-US" altLang="en-US" dirty="0">
                <a:latin typeface="Times New Roman"/>
              </a:rPr>
              <a:t>’</a:t>
            </a:r>
            <a:r>
              <a:rPr lang="en-US" altLang="en-US" dirty="0"/>
              <a:t>ll need induction and some more number theory tools to prove this.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Q:  Express each of the following number as a product of primes: 22, 100, 12, 17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8551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F4CB68-4675-4CB2-BC26-528311BC65B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Fundamental Theorem of Arithmetic 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A:  22 = 2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11, 100 = 2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2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5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5,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12 = 2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2</a:t>
            </a:r>
            <a:r>
              <a:rPr lang="en-US" altLang="en-US" sz="2800">
                <a:latin typeface="Times New Roman"/>
              </a:rPr>
              <a:t>·</a:t>
            </a:r>
            <a:r>
              <a:rPr lang="en-US" altLang="en-US" sz="2800"/>
              <a:t>3, 17 = 17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Convention:  Want 1 to also be expressible as a product of primes.  To do this we define 1 to be the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empty product</a:t>
            </a:r>
            <a:r>
              <a:rPr lang="en-US" altLang="en-US" sz="2800">
                <a:latin typeface="Times New Roman"/>
              </a:rPr>
              <a:t>”</a:t>
            </a:r>
            <a:r>
              <a:rPr lang="en-US" altLang="en-US" sz="2800"/>
              <a:t>.  Just as the sum of nothing is by convention 0, the product of nothing is by convention 1.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Wingdings" pitchFamily="2" charset="2"/>
              </a:rPr>
              <a:t></a:t>
            </a:r>
            <a:r>
              <a:rPr lang="en-US" altLang="en-US" sz="2800"/>
              <a:t>Unique factorization of 1 is the factorization that uses no prime numbers at all.</a:t>
            </a:r>
          </a:p>
        </p:txBody>
      </p:sp>
    </p:spTree>
    <p:extLst>
      <p:ext uri="{BB962C8B-B14F-4D97-AF65-F5344CB8AC3E}">
        <p14:creationId xmlns:p14="http://schemas.microsoft.com/office/powerpoint/2010/main" val="37382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4F6CF8-CF79-47B8-93A0-911653F918E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Primality Testing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Prime </a:t>
            </a:r>
            <a:r>
              <a:rPr lang="en-US" altLang="en-US" sz="2800" dirty="0"/>
              <a:t>numbers are very important in encryption schemes.  Essential to be able to verify if a number is prime or not.  It turns out that this is quite a difficult problem.  First try: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isPrime</a:t>
            </a:r>
            <a:r>
              <a:rPr lang="en-US" altLang="en-US" sz="2800" dirty="0"/>
              <a:t>(integer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if ( </a:t>
            </a:r>
            <a:r>
              <a:rPr lang="en-US" altLang="en-US" sz="2800" i="1" dirty="0"/>
              <a:t>n </a:t>
            </a:r>
            <a:r>
              <a:rPr lang="en-US" altLang="en-US" sz="2800" dirty="0"/>
              <a:t>&lt; 2 ) return 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for(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= 2 </a:t>
            </a:r>
            <a:r>
              <a:rPr lang="en-US" altLang="en-US" sz="2800" dirty="0" err="1"/>
              <a:t>to</a:t>
            </a:r>
            <a:r>
              <a:rPr lang="en-US" altLang="en-US" sz="2800" i="1" dirty="0" err="1"/>
              <a:t> n</a:t>
            </a:r>
            <a:r>
              <a:rPr lang="en-US" altLang="en-US" sz="2800" i="1" dirty="0"/>
              <a:t> </a:t>
            </a:r>
            <a:r>
              <a:rPr lang="en-US" altLang="en-US" sz="2800" dirty="0"/>
              <a:t>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 dirty="0"/>
              <a:t>	   </a:t>
            </a:r>
            <a:r>
              <a:rPr lang="en-US" altLang="en-US" sz="2800" dirty="0"/>
              <a:t>if( 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|</a:t>
            </a:r>
            <a:r>
              <a:rPr lang="en-US" altLang="en-US" sz="2800" i="1" dirty="0"/>
              <a:t>n </a:t>
            </a:r>
            <a:r>
              <a:rPr lang="en-US" altLang="en-US" sz="2800" dirty="0"/>
              <a:t>)  	</a:t>
            </a:r>
            <a:r>
              <a:rPr lang="en-US" altLang="en-US" sz="2800" dirty="0">
                <a:solidFill>
                  <a:srgbClr val="000000"/>
                </a:solidFill>
              </a:rPr>
              <a:t>//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altLang="en-US" sz="2800" dirty="0">
                <a:solidFill>
                  <a:srgbClr val="000000"/>
                </a:solidFill>
              </a:rPr>
              <a:t>divides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altLang="en-US" sz="2800" dirty="0">
                <a:solidFill>
                  <a:srgbClr val="000000"/>
                </a:solidFill>
              </a:rPr>
              <a:t>! not disjunction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      return 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return true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1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385859-611C-48D7-A1AA-2922489F0F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Primality Testing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A: Assuming divisibility testing is a basic operation </a:t>
            </a:r>
            <a:r>
              <a:rPr lang="en-US" altLang="en-US">
                <a:latin typeface="Times New Roman"/>
              </a:rPr>
              <a:t>–</a:t>
            </a:r>
            <a:r>
              <a:rPr lang="en-US" altLang="en-US"/>
              <a:t>so </a:t>
            </a:r>
            <a:r>
              <a:rPr lang="en-US" altLang="en-US" i="1"/>
              <a:t>O </a:t>
            </a:r>
            <a:r>
              <a:rPr lang="en-US" altLang="en-US"/>
              <a:t>(1) (</a:t>
            </a:r>
            <a:r>
              <a:rPr lang="en-US" altLang="en-US" i="1"/>
              <a:t>this is an invalid assumption</a:t>
            </a:r>
            <a:r>
              <a:rPr lang="en-US" altLang="en-US"/>
              <a:t>)</a:t>
            </a:r>
            <a:r>
              <a:rPr lang="en-US" altLang="en-US">
                <a:latin typeface="Times New Roman"/>
              </a:rPr>
              <a:t>–</a:t>
            </a:r>
            <a:r>
              <a:rPr lang="en-US" altLang="en-US"/>
              <a:t> then above primality testing algorithm is </a:t>
            </a:r>
            <a:r>
              <a:rPr lang="en-US" altLang="en-US" i="1"/>
              <a:t>O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Q: What is the running time in terms of the input size </a:t>
            </a:r>
            <a:r>
              <a:rPr lang="en-US" altLang="en-US" i="1"/>
              <a:t>k</a:t>
            </a:r>
            <a:r>
              <a:rPr lang="en-US" altLang="en-US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082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A2D262B-7898-42D4-924A-67D05EDA5C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Primality Testing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A:  Consider </a:t>
            </a:r>
            <a:r>
              <a:rPr lang="en-US" altLang="en-US" i="1"/>
              <a:t>n </a:t>
            </a:r>
            <a:r>
              <a:rPr lang="en-US" altLang="en-US"/>
              <a:t>= 1,000,000.   The input size is </a:t>
            </a:r>
            <a:r>
              <a:rPr lang="en-US" altLang="en-US" i="1"/>
              <a:t>k </a:t>
            </a:r>
            <a:r>
              <a:rPr lang="en-US" altLang="en-US"/>
              <a:t>= 7 because </a:t>
            </a:r>
            <a:r>
              <a:rPr lang="en-US" altLang="en-US" i="1"/>
              <a:t>n  </a:t>
            </a:r>
            <a:r>
              <a:rPr lang="en-US" altLang="en-US"/>
              <a:t>was described using only 7 digits.  In general we have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n </a:t>
            </a:r>
            <a:r>
              <a:rPr lang="en-US" altLang="en-US"/>
              <a:t>= </a:t>
            </a:r>
            <a:r>
              <a:rPr lang="en-US" altLang="en-US" i="1"/>
              <a:t>O </a:t>
            </a:r>
            <a:r>
              <a:rPr lang="en-US" altLang="en-US"/>
              <a:t>(10</a:t>
            </a:r>
            <a:r>
              <a:rPr lang="en-US" altLang="en-US" i="1" baseline="30000"/>
              <a:t>k </a:t>
            </a:r>
            <a:r>
              <a:rPr lang="en-US" altLang="en-US"/>
              <a:t>).  Therefore, running time is </a:t>
            </a:r>
            <a:r>
              <a:rPr lang="en-US" altLang="en-US" i="1"/>
              <a:t>O </a:t>
            </a:r>
            <a:r>
              <a:rPr lang="en-US" altLang="en-US"/>
              <a:t>(10</a:t>
            </a:r>
            <a:r>
              <a:rPr lang="en-US" altLang="en-US" i="1" baseline="30000"/>
              <a:t>k </a:t>
            </a:r>
            <a:r>
              <a:rPr lang="en-US" altLang="en-US"/>
              <a:t>).   REALLY HORRIBLE!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Q:  Can we improve algorithm?</a:t>
            </a:r>
          </a:p>
        </p:txBody>
      </p:sp>
    </p:spTree>
    <p:extLst>
      <p:ext uri="{BB962C8B-B14F-4D97-AF65-F5344CB8AC3E}">
        <p14:creationId xmlns:p14="http://schemas.microsoft.com/office/powerpoint/2010/main" val="5318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4A09BC-B55E-4B48-B24B-67B86D83A84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Primality Testing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A:</a:t>
            </a:r>
          </a:p>
          <a:p>
            <a:r>
              <a:rPr lang="en-US" altLang="en-US" sz="2800"/>
              <a:t> Don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t try number bigger than </a:t>
            </a:r>
            <a:r>
              <a:rPr lang="en-US" altLang="en-US" sz="2800" i="1"/>
              <a:t>n</a:t>
            </a:r>
            <a:r>
              <a:rPr lang="en-US" altLang="en-US" sz="2800"/>
              <a:t>/2</a:t>
            </a:r>
          </a:p>
          <a:p>
            <a:r>
              <a:rPr lang="en-US" altLang="en-US" sz="2800"/>
              <a:t> After trying 2, don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t try any other even numbers, because know </a:t>
            </a:r>
            <a:r>
              <a:rPr lang="en-US" altLang="en-US" sz="2800" i="1"/>
              <a:t>n </a:t>
            </a:r>
            <a:r>
              <a:rPr lang="en-US" altLang="en-US" sz="2800"/>
              <a:t>is odd by this point.</a:t>
            </a:r>
          </a:p>
          <a:p>
            <a:r>
              <a:rPr lang="en-US" altLang="en-US" sz="2800"/>
              <a:t> In general, try only smaller prime numbers</a:t>
            </a:r>
          </a:p>
          <a:p>
            <a:r>
              <a:rPr lang="en-US" altLang="en-US" sz="2800"/>
              <a:t> In fact, only need to try to divide by prime numbers no larger than       as we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ll see next:</a:t>
            </a:r>
            <a:endParaRPr lang="en-US" altLang="en-US" sz="2800">
              <a:sym typeface="Symbol" pitchFamily="18" charset="2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893"/>
              </p:ext>
            </p:extLst>
          </p:nvPr>
        </p:nvGraphicFramePr>
        <p:xfrm>
          <a:off x="4283968" y="4365104"/>
          <a:ext cx="609600" cy="79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365104"/>
                        <a:ext cx="609600" cy="79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B962AC-8E00-43A6-9634-53927DDBA66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Importance of Number Theory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dirty="0"/>
              <a:t>Before the dawn of computers, many viewed number theory as last bastion of </a:t>
            </a:r>
            <a:r>
              <a:rPr lang="en-US" altLang="en-US" sz="2800" dirty="0">
                <a:latin typeface="Times New Roman"/>
              </a:rPr>
              <a:t>“</a:t>
            </a:r>
            <a:r>
              <a:rPr lang="en-US" altLang="en-US" sz="2800" dirty="0"/>
              <a:t>pure math</a:t>
            </a:r>
            <a:r>
              <a:rPr lang="en-US" altLang="en-US" sz="2800" dirty="0">
                <a:latin typeface="Times New Roman"/>
              </a:rPr>
              <a:t>”</a:t>
            </a:r>
            <a:r>
              <a:rPr lang="en-US" altLang="en-US" sz="2800" dirty="0"/>
              <a:t> which could not be useful and must be enjoyed only for its aesthetic beauty.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No longer the case.   Number theory is crucial for encryption algorithms.  Of utmost importance to everyone from Bill Gates, to the CIA, </a:t>
            </a:r>
            <a:r>
              <a:rPr lang="en-US" altLang="en-US" sz="2800" dirty="0" smtClean="0"/>
              <a:t>to </a:t>
            </a:r>
            <a:r>
              <a:rPr lang="en-US" altLang="en-US" sz="2800" dirty="0" smtClean="0"/>
              <a:t>Terrorists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418ACA-88FF-4B04-AE0B-E7858502727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Division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Remember long division?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117 = 31</a:t>
            </a:r>
            <a:r>
              <a:rPr lang="en-US" altLang="en-US">
                <a:latin typeface="Times New Roman"/>
              </a:rPr>
              <a:t>·</a:t>
            </a:r>
            <a:r>
              <a:rPr lang="en-US" altLang="en-US"/>
              <a:t>3 + 24</a:t>
            </a:r>
          </a:p>
          <a:p>
            <a:pPr>
              <a:buFont typeface="Wingdings" pitchFamily="2" charset="2"/>
              <a:buNone/>
            </a:pPr>
            <a:r>
              <a:rPr lang="en-US" altLang="en-US" i="1"/>
              <a:t>a </a:t>
            </a:r>
            <a:r>
              <a:rPr lang="en-US" altLang="en-US"/>
              <a:t>= </a:t>
            </a:r>
            <a:r>
              <a:rPr lang="en-US" altLang="en-US" i="1"/>
              <a:t>dq </a:t>
            </a:r>
            <a:r>
              <a:rPr lang="en-US" altLang="en-US"/>
              <a:t>+</a:t>
            </a:r>
            <a:r>
              <a:rPr lang="en-US" altLang="en-US" i="1"/>
              <a:t> r</a:t>
            </a:r>
            <a:endParaRPr lang="en-US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3749675" y="2484438"/>
          <a:ext cx="135572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469800" imgH="431640" progId="Equation.3">
                  <p:embed/>
                </p:oleObj>
              </mc:Choice>
              <mc:Fallback>
                <p:oleObj name="Equation" r:id="rId3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484438"/>
                        <a:ext cx="1355725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443413" y="3457575"/>
          <a:ext cx="660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3457575"/>
                        <a:ext cx="660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6"/>
          <p:cNvSpPr>
            <a:spLocks/>
          </p:cNvSpPr>
          <p:nvPr/>
        </p:nvSpPr>
        <p:spPr bwMode="auto">
          <a:xfrm>
            <a:off x="5638800" y="2286000"/>
            <a:ext cx="1600200" cy="914400"/>
          </a:xfrm>
          <a:prstGeom prst="callout1">
            <a:avLst>
              <a:gd name="adj1" fmla="val 12500"/>
              <a:gd name="adj2" fmla="val -4764"/>
              <a:gd name="adj3" fmla="val 50000"/>
              <a:gd name="adj4" fmla="val -34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q</a:t>
            </a:r>
            <a:r>
              <a:rPr lang="en-US" altLang="en-US"/>
              <a:t> the </a:t>
            </a:r>
            <a:r>
              <a:rPr lang="en-US" altLang="en-US" b="1" i="1"/>
              <a:t>quotient</a:t>
            </a:r>
          </a:p>
        </p:txBody>
      </p:sp>
      <p:sp>
        <p:nvSpPr>
          <p:cNvPr id="61447" name="AutoShape 7"/>
          <p:cNvSpPr>
            <a:spLocks/>
          </p:cNvSpPr>
          <p:nvPr/>
        </p:nvSpPr>
        <p:spPr bwMode="auto">
          <a:xfrm>
            <a:off x="5638800" y="3810000"/>
            <a:ext cx="1828800" cy="914400"/>
          </a:xfrm>
          <a:prstGeom prst="callout1">
            <a:avLst>
              <a:gd name="adj1" fmla="val 12500"/>
              <a:gd name="adj2" fmla="val -4167"/>
              <a:gd name="adj3" fmla="val 50000"/>
              <a:gd name="adj4" fmla="val -29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r</a:t>
            </a:r>
            <a:r>
              <a:rPr lang="en-US" altLang="en-US"/>
              <a:t> the </a:t>
            </a:r>
            <a:r>
              <a:rPr lang="en-US" altLang="en-US" b="1" i="1"/>
              <a:t>remainder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1600200" y="2743200"/>
            <a:ext cx="1600200" cy="914400"/>
          </a:xfrm>
          <a:prstGeom prst="callout1">
            <a:avLst>
              <a:gd name="adj1" fmla="val 12500"/>
              <a:gd name="adj2" fmla="val 104764"/>
              <a:gd name="adj3" fmla="val 54690"/>
              <a:gd name="adj4" fmla="val 134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d</a:t>
            </a:r>
            <a:r>
              <a:rPr lang="en-US" altLang="en-US"/>
              <a:t> the </a:t>
            </a:r>
            <a:r>
              <a:rPr lang="en-US" altLang="en-US" b="1" i="1"/>
              <a:t>divisor</a:t>
            </a:r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>
            <a:off x="1981200" y="3810000"/>
            <a:ext cx="1600200" cy="914400"/>
          </a:xfrm>
          <a:prstGeom prst="callout1">
            <a:avLst>
              <a:gd name="adj1" fmla="val 12500"/>
              <a:gd name="adj2" fmla="val 104764"/>
              <a:gd name="adj3" fmla="val -31250"/>
              <a:gd name="adj4" fmla="val 159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a</a:t>
            </a:r>
            <a:r>
              <a:rPr lang="en-US" altLang="en-US"/>
              <a:t> the </a:t>
            </a:r>
            <a:r>
              <a:rPr lang="en-US" altLang="en-US" b="1" i="1"/>
              <a:t>dividend</a:t>
            </a:r>
          </a:p>
        </p:txBody>
      </p:sp>
    </p:spTree>
    <p:extLst>
      <p:ext uri="{BB962C8B-B14F-4D97-AF65-F5344CB8AC3E}">
        <p14:creationId xmlns:p14="http://schemas.microsoft.com/office/powerpoint/2010/main" val="1200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900DC34-19BE-4CA5-B05D-E71522BBBC0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Division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THM:  Let </a:t>
            </a:r>
            <a:r>
              <a:rPr lang="en-US" altLang="en-US" sz="2800" i="1"/>
              <a:t>a </a:t>
            </a:r>
            <a:r>
              <a:rPr lang="en-US" altLang="en-US" sz="2800"/>
              <a:t>be an integer, and </a:t>
            </a:r>
            <a:r>
              <a:rPr lang="en-US" altLang="en-US" sz="2800" i="1"/>
              <a:t>d </a:t>
            </a:r>
            <a:r>
              <a:rPr lang="en-US" altLang="en-US" sz="2800"/>
              <a:t>be a positive integer.  There are unique integers </a:t>
            </a:r>
            <a:r>
              <a:rPr lang="en-US" altLang="en-US" sz="2800" i="1"/>
              <a:t>q, r</a:t>
            </a:r>
            <a:r>
              <a:rPr lang="en-US" altLang="en-US" sz="2800"/>
              <a:t>  with </a:t>
            </a:r>
            <a:r>
              <a:rPr lang="en-US" altLang="en-US" sz="2800" i="1"/>
              <a:t>r </a:t>
            </a:r>
            <a:r>
              <a:rPr lang="en-US" altLang="en-US" sz="2800">
                <a:sym typeface="Symbol" pitchFamily="18" charset="2"/>
              </a:rPr>
              <a:t> {0,1,2,</a:t>
            </a:r>
            <a:r>
              <a:rPr lang="en-US" altLang="en-US" sz="2800">
                <a:latin typeface="Times New Roman"/>
                <a:sym typeface="Symbol" pitchFamily="18" charset="2"/>
              </a:rPr>
              <a:t>…</a:t>
            </a:r>
            <a:r>
              <a:rPr lang="en-US" altLang="en-US" sz="2800">
                <a:sym typeface="Symbol" pitchFamily="18" charset="2"/>
              </a:rPr>
              <a:t>,</a:t>
            </a:r>
            <a:r>
              <a:rPr lang="en-US" altLang="en-US" sz="2800" i="1">
                <a:sym typeface="Symbol" pitchFamily="18" charset="2"/>
              </a:rPr>
              <a:t>d</a:t>
            </a:r>
            <a:r>
              <a:rPr lang="en-US" altLang="en-US" sz="2800">
                <a:sym typeface="Symbol" pitchFamily="18" charset="2"/>
              </a:rPr>
              <a:t>-1} satisfying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800" i="1"/>
              <a:t>a </a:t>
            </a:r>
            <a:r>
              <a:rPr lang="en-US" altLang="en-US" sz="2800"/>
              <a:t>= </a:t>
            </a:r>
            <a:r>
              <a:rPr lang="en-US" altLang="en-US" sz="2800" i="1"/>
              <a:t>dq</a:t>
            </a:r>
            <a:r>
              <a:rPr lang="en-US" altLang="en-US" sz="2800"/>
              <a:t> +</a:t>
            </a:r>
            <a:r>
              <a:rPr lang="en-US" altLang="en-US" sz="2800" i="1"/>
              <a:t> r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The proof is a simple application of long-division.  The theorem is called the </a:t>
            </a:r>
            <a:r>
              <a:rPr lang="en-US" altLang="en-US" sz="2800" b="1" i="1"/>
              <a:t>division algorithm</a:t>
            </a:r>
            <a:r>
              <a:rPr lang="en-US" altLang="en-US" sz="2800"/>
              <a:t> though really, it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s long division that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s the algorithm, not the theorem.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513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3675AA-ECCA-469D-A060-EC8DD28AA9A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Greatest Common Divisor</a:t>
            </a:r>
            <a:br>
              <a:rPr lang="en-US" altLang="en-US"/>
            </a:br>
            <a:r>
              <a:rPr lang="en-US" altLang="en-US"/>
              <a:t>Relatively Prime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DEF  Let </a:t>
            </a:r>
            <a:r>
              <a:rPr lang="en-US" altLang="en-US" sz="2800" i="1"/>
              <a:t>a</a:t>
            </a:r>
            <a:r>
              <a:rPr lang="en-US" altLang="en-US" sz="2800"/>
              <a:t>,</a:t>
            </a:r>
            <a:r>
              <a:rPr lang="en-US" altLang="en-US" sz="2800" i="1"/>
              <a:t>b </a:t>
            </a:r>
            <a:r>
              <a:rPr lang="en-US" altLang="en-US" sz="2800"/>
              <a:t>be integers, not both zero.  The </a:t>
            </a:r>
            <a:r>
              <a:rPr lang="en-US" altLang="en-US" sz="2800" b="1" i="1"/>
              <a:t>greatest common divisor</a:t>
            </a:r>
            <a:r>
              <a:rPr lang="en-US" altLang="en-US" sz="2800"/>
              <a:t> of </a:t>
            </a:r>
            <a:r>
              <a:rPr lang="en-US" altLang="en-US" sz="2800" i="1"/>
              <a:t>a </a:t>
            </a:r>
            <a:r>
              <a:rPr lang="en-US" altLang="en-US" sz="2800"/>
              <a:t>and </a:t>
            </a:r>
            <a:r>
              <a:rPr lang="en-US" altLang="en-US" sz="2800" i="1"/>
              <a:t>b</a:t>
            </a:r>
            <a:r>
              <a:rPr lang="en-US" altLang="en-US" sz="2800"/>
              <a:t>  (or gcd(</a:t>
            </a:r>
            <a:r>
              <a:rPr lang="en-US" altLang="en-US" sz="2800" i="1"/>
              <a:t>a,b</a:t>
            </a:r>
            <a:r>
              <a:rPr lang="en-US" altLang="en-US" sz="2800"/>
              <a:t>) ) is the biggest number </a:t>
            </a:r>
            <a:r>
              <a:rPr lang="en-US" altLang="en-US" sz="2800" i="1"/>
              <a:t>d </a:t>
            </a:r>
            <a:r>
              <a:rPr lang="en-US" altLang="en-US" sz="2800"/>
              <a:t>which divides both </a:t>
            </a:r>
            <a:r>
              <a:rPr lang="en-US" altLang="en-US" sz="2800" i="1"/>
              <a:t>a </a:t>
            </a:r>
            <a:r>
              <a:rPr lang="en-US" altLang="en-US" sz="2800"/>
              <a:t>and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Equivalently:  gcd(</a:t>
            </a:r>
            <a:r>
              <a:rPr lang="en-US" altLang="en-US" sz="2800" i="1"/>
              <a:t>a</a:t>
            </a:r>
            <a:r>
              <a:rPr lang="en-US" altLang="en-US" sz="2800"/>
              <a:t>,</a:t>
            </a:r>
            <a:r>
              <a:rPr lang="en-US" altLang="en-US" sz="2800" i="1"/>
              <a:t>b</a:t>
            </a:r>
            <a:r>
              <a:rPr lang="en-US" altLang="en-US" sz="2800"/>
              <a:t>)</a:t>
            </a:r>
            <a:r>
              <a:rPr lang="en-US" altLang="en-US" sz="2800" i="1"/>
              <a:t> </a:t>
            </a:r>
            <a:r>
              <a:rPr lang="en-US" altLang="en-US" sz="2800"/>
              <a:t>is smallest number which divisibly by any </a:t>
            </a:r>
            <a:r>
              <a:rPr lang="en-US" altLang="en-US" sz="2800" i="1"/>
              <a:t>x </a:t>
            </a:r>
            <a:r>
              <a:rPr lang="en-US" altLang="en-US" sz="2800"/>
              <a:t>dividing both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DEF: </a:t>
            </a:r>
            <a:r>
              <a:rPr lang="en-US" altLang="en-US" sz="2800" i="1"/>
              <a:t>a </a:t>
            </a:r>
            <a:r>
              <a:rPr lang="en-US" altLang="en-US" sz="2800"/>
              <a:t>and </a:t>
            </a:r>
            <a:r>
              <a:rPr lang="en-US" altLang="en-US" sz="2800" i="1"/>
              <a:t>b </a:t>
            </a:r>
            <a:r>
              <a:rPr lang="en-US" altLang="en-US" sz="2800"/>
              <a:t>are said to be </a:t>
            </a:r>
            <a:r>
              <a:rPr lang="en-US" altLang="en-US" sz="2800" b="1" i="1"/>
              <a:t>relatively prime</a:t>
            </a:r>
            <a:r>
              <a:rPr lang="en-US" altLang="en-US" sz="2800" b="1"/>
              <a:t> </a:t>
            </a:r>
            <a:r>
              <a:rPr lang="en-US" altLang="en-US" sz="2800"/>
              <a:t>if gcd(</a:t>
            </a:r>
            <a:r>
              <a:rPr lang="en-US" altLang="en-US" sz="2800" i="1"/>
              <a:t>a</a:t>
            </a:r>
            <a:r>
              <a:rPr lang="en-US" altLang="en-US" sz="2800"/>
              <a:t>,</a:t>
            </a:r>
            <a:r>
              <a:rPr lang="en-US" altLang="en-US" sz="2800" i="1"/>
              <a:t>b</a:t>
            </a:r>
            <a:r>
              <a:rPr lang="en-US" altLang="en-US" sz="2800"/>
              <a:t>) = 1, so no prime common divisors.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168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57CC581-8E24-48FB-9F55-02D3CCDC55F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Greatest Common Divisor</a:t>
            </a:r>
            <a:br>
              <a:rPr lang="en-US" altLang="en-US" sz="4000"/>
            </a:br>
            <a:r>
              <a:rPr lang="en-US" altLang="en-US" sz="4000"/>
              <a:t>Relatively Prime</a:t>
            </a: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Q:  Find the following </a:t>
            </a:r>
            <a:r>
              <a:rPr lang="en-US" altLang="en-US" dirty="0" err="1"/>
              <a:t>gcd</a:t>
            </a:r>
            <a:r>
              <a:rPr lang="en-US" altLang="en-US" dirty="0" err="1">
                <a:latin typeface="Times New Roman"/>
              </a:rPr>
              <a:t>’</a:t>
            </a:r>
            <a:r>
              <a:rPr lang="en-US" altLang="en-US" dirty="0" err="1"/>
              <a:t>s</a:t>
            </a:r>
            <a:r>
              <a:rPr lang="en-US" altLang="en-US" dirty="0"/>
              <a:t>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 err="1"/>
              <a:t>gcd</a:t>
            </a:r>
            <a:r>
              <a:rPr lang="en-US" altLang="en-US" dirty="0"/>
              <a:t>(11,77)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 err="1"/>
              <a:t>gcd</a:t>
            </a:r>
            <a:r>
              <a:rPr lang="en-US" altLang="en-US" dirty="0"/>
              <a:t>(33,77)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 err="1"/>
              <a:t>gcd</a:t>
            </a:r>
            <a:r>
              <a:rPr lang="en-US" altLang="en-US" dirty="0"/>
              <a:t>(24,36)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 err="1"/>
              <a:t>gcd</a:t>
            </a:r>
            <a:r>
              <a:rPr lang="en-US" altLang="en-US" dirty="0"/>
              <a:t>(24,25)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3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DB7A3F-416E-40C1-9429-2094E333AE7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Greatest Common Divisor</a:t>
            </a:r>
            <a:br>
              <a:rPr lang="en-US" altLang="en-US"/>
            </a:br>
            <a:r>
              <a:rPr lang="en-US" altLang="en-US"/>
              <a:t>Relatively Prime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A: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gcd(11,77) = 11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gcd(33,77) = 11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gcd(24,36) = 12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gcd(24,25) = 1.  Therefore 24 and 25 are relatively prime.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NOTE:  A prime number are relatively prime to all other numbers which it doesn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t divide.</a:t>
            </a:r>
          </a:p>
        </p:txBody>
      </p:sp>
    </p:spTree>
    <p:extLst>
      <p:ext uri="{BB962C8B-B14F-4D97-AF65-F5344CB8AC3E}">
        <p14:creationId xmlns:p14="http://schemas.microsoft.com/office/powerpoint/2010/main" val="847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E66246B-CD91-4C09-B15B-98B7182FB2D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Greatest Common Divisor</a:t>
            </a:r>
            <a:br>
              <a:rPr lang="en-US" altLang="en-US"/>
            </a:br>
            <a:r>
              <a:rPr lang="en-US" altLang="en-US"/>
              <a:t>Relatively Prime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EG:  More realistic.  Find 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(98,420).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Find prime decomposition of each number and find all the common factors: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98 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49 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420 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210 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105 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3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35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	=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3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5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Underline common factors: </a:t>
            </a:r>
            <a:r>
              <a:rPr lang="en-US" altLang="en-US" sz="2800" u="sng" dirty="0"/>
              <a:t>2</a:t>
            </a:r>
            <a:r>
              <a:rPr lang="en-US" altLang="en-US" sz="2800" u="sng" dirty="0">
                <a:latin typeface="Times New Roman"/>
              </a:rPr>
              <a:t>·</a:t>
            </a:r>
            <a:r>
              <a:rPr lang="en-US" altLang="en-US" sz="2800" u="sng" dirty="0"/>
              <a:t>7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7, 2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u="sng" dirty="0"/>
              <a:t>2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3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5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u="sng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Therefore, 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(98,420) = 14</a:t>
            </a:r>
          </a:p>
        </p:txBody>
      </p:sp>
    </p:spTree>
    <p:extLst>
      <p:ext uri="{BB962C8B-B14F-4D97-AF65-F5344CB8AC3E}">
        <p14:creationId xmlns:p14="http://schemas.microsoft.com/office/powerpoint/2010/main" val="33926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93" y="0"/>
            <a:ext cx="9277293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74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b="1" dirty="0"/>
              <a:t>Use the Extended Euclidean Algorithm to find integers m and n such that GCD(64, 17) = m(64) + n(17)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1145"/>
            <a:ext cx="2590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4716016" cy="30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52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2E355F6-39E1-4698-8CFC-B02A79117E9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Greatest Common Divisor</a:t>
            </a:r>
            <a:br>
              <a:rPr lang="en-US" altLang="en-US"/>
            </a:br>
            <a:r>
              <a:rPr lang="en-US" altLang="en-US"/>
              <a:t>Relatively Prime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/>
              <a:t>Pairwise relatively prime</a:t>
            </a:r>
            <a:r>
              <a:rPr lang="en-US" altLang="en-US"/>
              <a:t>:  the numbers a, b, c, d, </a:t>
            </a:r>
            <a:r>
              <a:rPr lang="en-US" altLang="en-US">
                <a:latin typeface="Times New Roman"/>
              </a:rPr>
              <a:t>…</a:t>
            </a:r>
            <a:r>
              <a:rPr lang="en-US" altLang="en-US"/>
              <a:t>  are said to be pairwise relatively prime if any two distinct numbers in the list are relatively prime.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Q:  Find a maximal pairwise relatively prime subset of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{ 44, 28, 21, 15, 169, 17 }</a:t>
            </a:r>
            <a:endParaRPr lang="en-US" altLang="en-US" b="1" i="1"/>
          </a:p>
        </p:txBody>
      </p:sp>
    </p:spTree>
    <p:extLst>
      <p:ext uri="{BB962C8B-B14F-4D97-AF65-F5344CB8AC3E}">
        <p14:creationId xmlns:p14="http://schemas.microsoft.com/office/powerpoint/2010/main" val="6344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6ADEAF4-4C23-446C-9950-83028A11A3C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Greatest Common Divisor</a:t>
            </a:r>
            <a:br>
              <a:rPr lang="en-US" altLang="en-US"/>
            </a:br>
            <a:r>
              <a:rPr lang="en-US" altLang="en-US"/>
              <a:t>Relatively Prime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A:  A maximal pairwise relatively prime subset of {44, 28, 21, 15, 169, 17} 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{17, 169, 28, 15} is one answer.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{17, 169, 44, 15} is another answer.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 b="1" i="1"/>
          </a:p>
        </p:txBody>
      </p:sp>
    </p:spTree>
    <p:extLst>
      <p:ext uri="{BB962C8B-B14F-4D97-AF65-F5344CB8AC3E}">
        <p14:creationId xmlns:p14="http://schemas.microsoft.com/office/powerpoint/2010/main" val="15063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F67CFF-5564-4912-B06F-2AFB94C3CBF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Importance of Number Theory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The encryption algorithms depend heavily on modular arithmetic.  We need to develop various machinery (notations and techniques) for manipulating numbers before can describe algorithms in a natural fashion.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First we start with divisors.</a:t>
            </a:r>
          </a:p>
        </p:txBody>
      </p:sp>
    </p:spTree>
    <p:extLst>
      <p:ext uri="{BB962C8B-B14F-4D97-AF65-F5344CB8AC3E}">
        <p14:creationId xmlns:p14="http://schemas.microsoft.com/office/powerpoint/2010/main" val="37754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540B950-4FB1-4838-BF46-C219413AE8B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Least Common Multiple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800" dirty="0"/>
              <a:t>DEF:  The </a:t>
            </a:r>
            <a:r>
              <a:rPr lang="en-US" altLang="en-US" sz="2800" b="1" i="1" dirty="0"/>
              <a:t>least common multiple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b </a:t>
            </a:r>
            <a:r>
              <a:rPr lang="en-US" altLang="en-US" sz="2800" dirty="0"/>
              <a:t>(lcm(</a:t>
            </a:r>
            <a:r>
              <a:rPr lang="en-US" altLang="en-US" sz="2800" i="1" dirty="0" err="1"/>
              <a:t>a,</a:t>
            </a:r>
            <a:r>
              <a:rPr lang="en-US" altLang="en-US" sz="2800" dirty="0" err="1"/>
              <a:t>b</a:t>
            </a:r>
            <a:r>
              <a:rPr lang="en-US" altLang="en-US" sz="2800" dirty="0"/>
              <a:t>) ) is the smallest number </a:t>
            </a:r>
            <a:r>
              <a:rPr lang="en-US" altLang="en-US" sz="2800" i="1" dirty="0"/>
              <a:t>m </a:t>
            </a:r>
            <a:r>
              <a:rPr lang="en-US" altLang="en-US" sz="2800" dirty="0"/>
              <a:t>which is divisible by both </a:t>
            </a:r>
            <a:r>
              <a:rPr lang="en-US" altLang="en-US" sz="2800" i="1" dirty="0"/>
              <a:t>a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b</a:t>
            </a:r>
            <a:r>
              <a:rPr lang="en-US" altLang="en-US" sz="2800" dirty="0" smtClean="0"/>
              <a:t>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en-US" sz="2800" dirty="0"/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2800" dirty="0" smtClean="0"/>
              <a:t>Q</a:t>
            </a:r>
            <a:r>
              <a:rPr lang="en-US" altLang="en-US" sz="2800" dirty="0"/>
              <a:t>:  Find the </a:t>
            </a:r>
            <a:r>
              <a:rPr lang="en-US" altLang="en-US" sz="2800" dirty="0" err="1"/>
              <a:t>lcm</a:t>
            </a:r>
            <a:r>
              <a:rPr lang="en-US" altLang="en-US" sz="2800" dirty="0" err="1">
                <a:latin typeface="Times New Roman"/>
              </a:rPr>
              <a:t>’</a:t>
            </a:r>
            <a:r>
              <a:rPr lang="en-US" altLang="en-US" sz="2800" dirty="0" err="1"/>
              <a:t>s</a:t>
            </a:r>
            <a:r>
              <a:rPr lang="en-US" altLang="en-US" sz="2800" dirty="0"/>
              <a:t>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dirty="0"/>
              <a:t>lcm(10,100)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dirty="0"/>
              <a:t>lcm(7,5)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 dirty="0"/>
              <a:t>lcm(9,21)</a:t>
            </a:r>
          </a:p>
        </p:txBody>
      </p:sp>
    </p:spTree>
    <p:extLst>
      <p:ext uri="{BB962C8B-B14F-4D97-AF65-F5344CB8AC3E}">
        <p14:creationId xmlns:p14="http://schemas.microsoft.com/office/powerpoint/2010/main" val="72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F199B2-5FF8-495E-AA47-3CF5D057369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Least Common Multiple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A: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lcm(10,100) = 100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lcm(7,5) = 35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lcm(9,21) = 63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THM:  lcm(</a:t>
            </a:r>
            <a:r>
              <a:rPr lang="en-US" altLang="en-US" i="1"/>
              <a:t>a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/>
              <a:t>) = </a:t>
            </a:r>
            <a:r>
              <a:rPr lang="en-US" altLang="en-US" i="1"/>
              <a:t>ab / </a:t>
            </a:r>
            <a:r>
              <a:rPr lang="en-US" altLang="en-US"/>
              <a:t>gcd(</a:t>
            </a:r>
            <a:r>
              <a:rPr lang="en-US" altLang="en-US" i="1"/>
              <a:t>a,b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4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5D04DCC-DD01-4B0E-ABF2-A7893636DCE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lcm in terms of gcd</a:t>
            </a:r>
            <a:br>
              <a:rPr lang="en-US" altLang="en-US"/>
            </a:br>
            <a:r>
              <a:rPr lang="en-US" altLang="en-US"/>
              <a:t>Proof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3600"/>
              <a:t>THM:  lcm(</a:t>
            </a:r>
            <a:r>
              <a:rPr lang="en-US" altLang="en-US" sz="3600" i="1"/>
              <a:t>a</a:t>
            </a:r>
            <a:r>
              <a:rPr lang="en-US" altLang="en-US" sz="3600"/>
              <a:t>,</a:t>
            </a:r>
            <a:r>
              <a:rPr lang="en-US" altLang="en-US" sz="3600" i="1"/>
              <a:t>b</a:t>
            </a:r>
            <a:r>
              <a:rPr lang="en-US" altLang="en-US" sz="3600"/>
              <a:t>) = </a:t>
            </a:r>
            <a:r>
              <a:rPr lang="en-US" altLang="en-US" sz="3600" i="1"/>
              <a:t>ab / </a:t>
            </a:r>
            <a:r>
              <a:rPr lang="en-US" altLang="en-US" sz="3600"/>
              <a:t>gcd(</a:t>
            </a:r>
            <a:r>
              <a:rPr lang="en-US" altLang="en-US" sz="3600" i="1"/>
              <a:t>a,b</a:t>
            </a:r>
            <a:r>
              <a:rPr lang="en-US" altLang="en-US" sz="360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3600" i="1"/>
              <a:t>Proof</a:t>
            </a:r>
            <a:r>
              <a:rPr lang="en-US" altLang="en-US"/>
              <a:t>.  Let </a:t>
            </a:r>
            <a:r>
              <a:rPr lang="en-US" altLang="en-US" i="1"/>
              <a:t>g</a:t>
            </a:r>
            <a:r>
              <a:rPr lang="en-US" altLang="en-US"/>
              <a:t> = gcd(</a:t>
            </a:r>
            <a:r>
              <a:rPr lang="en-US" altLang="en-US" i="1"/>
              <a:t>a,b</a:t>
            </a:r>
            <a:r>
              <a:rPr lang="en-US" altLang="en-US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28791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2855A5-A7D5-40A5-AD6C-E3C89231722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lcm in terms of gcd</a:t>
            </a:r>
            <a:br>
              <a:rPr lang="en-US" altLang="en-US"/>
            </a:br>
            <a:r>
              <a:rPr lang="en-US" altLang="en-US"/>
              <a:t>Proof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3600"/>
              <a:t>THM:  lcm(</a:t>
            </a:r>
            <a:r>
              <a:rPr lang="en-US" altLang="en-US" sz="3600" i="1"/>
              <a:t>a</a:t>
            </a:r>
            <a:r>
              <a:rPr lang="en-US" altLang="en-US" sz="3600"/>
              <a:t>,</a:t>
            </a:r>
            <a:r>
              <a:rPr lang="en-US" altLang="en-US" sz="3600" i="1"/>
              <a:t>b</a:t>
            </a:r>
            <a:r>
              <a:rPr lang="en-US" altLang="en-US" sz="3600"/>
              <a:t>) = </a:t>
            </a:r>
            <a:r>
              <a:rPr lang="en-US" altLang="en-US" sz="3600" i="1"/>
              <a:t>ab / </a:t>
            </a:r>
            <a:r>
              <a:rPr lang="en-US" altLang="en-US" sz="3600"/>
              <a:t>gcd(</a:t>
            </a:r>
            <a:r>
              <a:rPr lang="en-US" altLang="en-US" sz="3600" i="1"/>
              <a:t>a,b</a:t>
            </a:r>
            <a:r>
              <a:rPr lang="en-US" altLang="en-US" sz="360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sz="3600" i="1"/>
              <a:t>Proof</a:t>
            </a:r>
            <a:r>
              <a:rPr lang="en-US" altLang="en-US"/>
              <a:t>.  Let </a:t>
            </a:r>
            <a:r>
              <a:rPr lang="en-US" altLang="en-US" i="1"/>
              <a:t>g</a:t>
            </a:r>
            <a:r>
              <a:rPr lang="en-US" altLang="en-US"/>
              <a:t> = gcd(</a:t>
            </a:r>
            <a:r>
              <a:rPr lang="en-US" altLang="en-US" i="1"/>
              <a:t>a,b</a:t>
            </a:r>
            <a:r>
              <a:rPr lang="en-US" altLang="en-US"/>
              <a:t>).  Factor </a:t>
            </a:r>
            <a:r>
              <a:rPr lang="en-US" altLang="en-US" i="1"/>
              <a:t>a </a:t>
            </a:r>
            <a:r>
              <a:rPr lang="en-US" altLang="en-US"/>
              <a:t>and </a:t>
            </a:r>
            <a:r>
              <a:rPr lang="en-US" altLang="en-US" i="1"/>
              <a:t>b </a:t>
            </a:r>
            <a:r>
              <a:rPr lang="en-US" altLang="en-US"/>
              <a:t>using </a:t>
            </a:r>
            <a:r>
              <a:rPr lang="en-US" altLang="en-US" i="1"/>
              <a:t>g</a:t>
            </a:r>
            <a:r>
              <a:rPr lang="en-US" altLang="en-US"/>
              <a:t>:  </a:t>
            </a:r>
            <a:r>
              <a:rPr lang="en-US" altLang="en-US" i="1"/>
              <a:t>a </a:t>
            </a:r>
            <a:r>
              <a:rPr lang="en-US" altLang="en-US"/>
              <a:t>= </a:t>
            </a:r>
            <a:r>
              <a:rPr lang="en-US" altLang="en-US" i="1"/>
              <a:t>gx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 = </a:t>
            </a:r>
            <a:r>
              <a:rPr lang="en-US" altLang="en-US" i="1"/>
              <a:t>gy</a:t>
            </a:r>
            <a:r>
              <a:rPr lang="en-US" altLang="en-US"/>
              <a:t>  where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 </a:t>
            </a:r>
            <a:r>
              <a:rPr lang="en-US" altLang="en-US"/>
              <a:t> are relatively prime.  </a:t>
            </a:r>
          </a:p>
        </p:txBody>
      </p:sp>
    </p:spTree>
    <p:extLst>
      <p:ext uri="{BB962C8B-B14F-4D97-AF65-F5344CB8AC3E}">
        <p14:creationId xmlns:p14="http://schemas.microsoft.com/office/powerpoint/2010/main" val="17209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F3D719D-938C-463E-BA2F-9D190B69CA7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Modular Arithmetic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There are two types of </a:t>
            </a:r>
            <a:r>
              <a:rPr lang="en-US" altLang="en-US" sz="2800" dirty="0">
                <a:latin typeface="Times New Roman"/>
              </a:rPr>
              <a:t>“</a:t>
            </a:r>
            <a:r>
              <a:rPr lang="en-US" altLang="en-US" sz="2800" dirty="0"/>
              <a:t>mod</a:t>
            </a:r>
            <a:r>
              <a:rPr lang="en-US" altLang="en-US" sz="2800" dirty="0">
                <a:latin typeface="Times New Roman"/>
              </a:rPr>
              <a:t>”</a:t>
            </a:r>
            <a:r>
              <a:rPr lang="en-US" altLang="en-US" sz="2800" dirty="0"/>
              <a:t> (confusing):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the </a:t>
            </a:r>
            <a:r>
              <a:rPr lang="en-US" altLang="en-US" sz="2800" b="1" dirty="0"/>
              <a:t>mod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Inputs a number </a:t>
            </a:r>
            <a:r>
              <a:rPr lang="en-US" altLang="en-US" sz="2400" i="1" dirty="0"/>
              <a:t>a </a:t>
            </a:r>
            <a:r>
              <a:rPr lang="en-US" altLang="en-US" sz="2400" dirty="0"/>
              <a:t>and a base </a:t>
            </a:r>
            <a:r>
              <a:rPr lang="en-US" altLang="en-US" sz="2400" i="1" dirty="0"/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Outputs  </a:t>
            </a:r>
            <a:r>
              <a:rPr lang="en-US" altLang="en-US" sz="2400" i="1" dirty="0"/>
              <a:t>a </a:t>
            </a:r>
            <a:r>
              <a:rPr lang="en-US" altLang="en-US" sz="2400" b="1" dirty="0"/>
              <a:t>mod </a:t>
            </a:r>
            <a:r>
              <a:rPr lang="en-US" altLang="en-US" sz="2400" i="1" dirty="0"/>
              <a:t>b  </a:t>
            </a:r>
            <a:r>
              <a:rPr lang="en-US" altLang="en-US" sz="2400" dirty="0"/>
              <a:t>a number between 0 and </a:t>
            </a:r>
            <a:r>
              <a:rPr lang="en-US" altLang="en-US" sz="2400" i="1" dirty="0"/>
              <a:t>b </a:t>
            </a:r>
            <a:r>
              <a:rPr lang="en-US" altLang="en-US" sz="2400" dirty="0">
                <a:latin typeface="Times New Roman"/>
              </a:rPr>
              <a:t>–</a:t>
            </a:r>
            <a:r>
              <a:rPr lang="en-US" altLang="en-US" sz="2400" dirty="0"/>
              <a:t>1 inclusive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This is the remainder of </a:t>
            </a:r>
            <a:r>
              <a:rPr lang="en-US" altLang="en-US" sz="2400" dirty="0" err="1"/>
              <a:t>a</a:t>
            </a:r>
            <a:r>
              <a:rPr lang="en-US" altLang="en-US" sz="2400" dirty="0" err="1">
                <a:sym typeface="Symbol" pitchFamily="18" charset="2"/>
              </a:rPr>
              <a:t>b</a:t>
            </a: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Similar to C</a:t>
            </a:r>
            <a:r>
              <a:rPr lang="en-US" altLang="en-US" sz="2400" dirty="0" smtClean="0">
                <a:latin typeface="Times New Roman"/>
                <a:sym typeface="Symbol" pitchFamily="18" charset="2"/>
              </a:rPr>
              <a:t>’</a:t>
            </a:r>
            <a:r>
              <a:rPr lang="en-US" altLang="en-US" sz="2400" dirty="0" smtClean="0">
                <a:sym typeface="Symbol" pitchFamily="18" charset="2"/>
              </a:rPr>
              <a:t>s </a:t>
            </a:r>
            <a:r>
              <a:rPr lang="en-US" altLang="en-US" sz="2400" dirty="0">
                <a:sym typeface="Symbol" pitchFamily="18" charset="2"/>
              </a:rPr>
              <a:t>% operator.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the (mod) congruence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Relates two numbers </a:t>
            </a:r>
            <a:r>
              <a:rPr lang="en-US" altLang="en-US" sz="2400" i="1" dirty="0"/>
              <a:t>a, a</a:t>
            </a:r>
            <a:r>
              <a:rPr lang="en-US" altLang="en-US" sz="2400" i="1" dirty="0">
                <a:latin typeface="Times New Roman"/>
              </a:rPr>
              <a:t>’</a:t>
            </a:r>
            <a:r>
              <a:rPr lang="en-US" altLang="en-US" sz="2400" dirty="0"/>
              <a:t> to each other relative some base </a:t>
            </a:r>
            <a:r>
              <a:rPr lang="en-US" altLang="en-US" sz="2400" i="1" dirty="0"/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a </a:t>
            </a:r>
            <a:r>
              <a:rPr lang="en-US" altLang="en-US" sz="2400" dirty="0">
                <a:sym typeface="Symbol" pitchFamily="18" charset="2"/>
              </a:rPr>
              <a:t> </a:t>
            </a:r>
            <a:r>
              <a:rPr lang="en-US" altLang="en-US" sz="2400" i="1" dirty="0">
                <a:sym typeface="Symbol" pitchFamily="18" charset="2"/>
              </a:rPr>
              <a:t>a</a:t>
            </a:r>
            <a:r>
              <a:rPr lang="en-US" altLang="en-US" sz="2400" i="1" dirty="0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 dirty="0">
                <a:sym typeface="Symbol" pitchFamily="18" charset="2"/>
              </a:rPr>
              <a:t>  </a:t>
            </a:r>
            <a:r>
              <a:rPr lang="en-US" altLang="en-US" sz="2400" dirty="0">
                <a:sym typeface="Symbol" pitchFamily="18" charset="2"/>
              </a:rPr>
              <a:t>(mod </a:t>
            </a:r>
            <a:r>
              <a:rPr lang="en-US" altLang="en-US" sz="2400" i="1" dirty="0">
                <a:sym typeface="Symbol" pitchFamily="18" charset="2"/>
              </a:rPr>
              <a:t>b</a:t>
            </a:r>
            <a:r>
              <a:rPr lang="en-US" altLang="en-US" sz="2400" dirty="0">
                <a:sym typeface="Symbol" pitchFamily="18" charset="2"/>
              </a:rPr>
              <a:t>) means that </a:t>
            </a:r>
            <a:r>
              <a:rPr lang="en-US" altLang="en-US" sz="2400" i="1" dirty="0">
                <a:sym typeface="Symbol" pitchFamily="18" charset="2"/>
              </a:rPr>
              <a:t>a </a:t>
            </a:r>
            <a:r>
              <a:rPr lang="en-US" altLang="en-US" sz="2400" dirty="0">
                <a:sym typeface="Symbol" pitchFamily="18" charset="2"/>
              </a:rPr>
              <a:t>and </a:t>
            </a:r>
            <a:r>
              <a:rPr lang="en-US" altLang="en-US" sz="2400" i="1" dirty="0">
                <a:sym typeface="Symbol" pitchFamily="18" charset="2"/>
              </a:rPr>
              <a:t>a</a:t>
            </a:r>
            <a:r>
              <a:rPr lang="en-US" altLang="en-US" sz="2400" i="1" dirty="0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 have the same remainder when dividing by </a:t>
            </a:r>
            <a:r>
              <a:rPr lang="en-US" altLang="en-US" sz="2400" i="1" dirty="0">
                <a:sym typeface="Symbol" pitchFamily="18" charset="2"/>
              </a:rPr>
              <a:t>b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2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A04BDF-1D7F-44E1-9453-B862751E68D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mod </a:t>
            </a:r>
            <a:r>
              <a:rPr lang="en-US" altLang="en-US"/>
              <a:t>function</a:t>
            </a:r>
            <a:endParaRPr lang="en-US" altLang="en-US" b="1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Similar to C</a:t>
            </a:r>
            <a:r>
              <a:rPr lang="en-US" altLang="en-US" dirty="0" smtClean="0">
                <a:latin typeface="Times New Roman"/>
              </a:rPr>
              <a:t>’</a:t>
            </a:r>
            <a:r>
              <a:rPr lang="en-US" altLang="en-US" dirty="0" smtClean="0"/>
              <a:t>s </a:t>
            </a:r>
            <a:r>
              <a:rPr lang="en-US" altLang="en-US" dirty="0">
                <a:latin typeface="Times New Roman"/>
              </a:rPr>
              <a:t>“</a:t>
            </a:r>
            <a:r>
              <a:rPr lang="en-US" altLang="en-US" dirty="0"/>
              <a:t>%</a:t>
            </a:r>
            <a:r>
              <a:rPr lang="en-US" altLang="en-US" dirty="0">
                <a:latin typeface="Times New Roman"/>
              </a:rPr>
              <a:t>”</a:t>
            </a:r>
            <a:r>
              <a:rPr lang="en-US" altLang="en-US" dirty="0"/>
              <a:t> operator except that answer is always positive.   E.G.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-10 </a:t>
            </a:r>
            <a:r>
              <a:rPr lang="en-US" altLang="en-US" b="1" dirty="0"/>
              <a:t>mod </a:t>
            </a:r>
            <a:r>
              <a:rPr lang="en-US" altLang="en-US" dirty="0"/>
              <a:t>3 = 2, but in </a:t>
            </a:r>
            <a:r>
              <a:rPr lang="en-US" altLang="en-US" dirty="0" smtClean="0"/>
              <a:t>C </a:t>
            </a:r>
            <a:r>
              <a:rPr lang="en-US" altLang="en-US" dirty="0">
                <a:latin typeface="Times New Roman"/>
              </a:rPr>
              <a:t>–</a:t>
            </a:r>
            <a:r>
              <a:rPr lang="en-US" altLang="en-US" dirty="0"/>
              <a:t>10%3 = -1.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Q:  Compute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113 </a:t>
            </a:r>
            <a:r>
              <a:rPr lang="en-US" altLang="en-US" b="1" dirty="0"/>
              <a:t>mod </a:t>
            </a:r>
            <a:r>
              <a:rPr lang="en-US" altLang="en-US" dirty="0"/>
              <a:t>24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-29 </a:t>
            </a:r>
            <a:r>
              <a:rPr lang="en-US" altLang="en-US" b="1" dirty="0"/>
              <a:t>mod </a:t>
            </a:r>
            <a:r>
              <a:rPr lang="en-US" alt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2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E8DD88-3BE1-4F2C-9BBF-FE8263E8290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mod </a:t>
            </a:r>
            <a:r>
              <a:rPr lang="en-US" altLang="en-US"/>
              <a:t>function</a:t>
            </a:r>
            <a:endParaRPr lang="en-US" altLang="en-US" b="1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A:  Compute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113 </a:t>
            </a:r>
            <a:r>
              <a:rPr lang="en-US" altLang="en-US" b="1"/>
              <a:t>mod </a:t>
            </a:r>
            <a:r>
              <a:rPr lang="en-US" altLang="en-US"/>
              <a:t>24: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-29 </a:t>
            </a:r>
            <a:r>
              <a:rPr lang="en-US" altLang="en-US" b="1"/>
              <a:t>mod </a:t>
            </a:r>
            <a:r>
              <a:rPr lang="en-US" altLang="en-US"/>
              <a:t>7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4875213" y="1965325"/>
          <a:ext cx="1392237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482400" imgH="457200" progId="Equation.3">
                  <p:embed/>
                </p:oleObj>
              </mc:Choice>
              <mc:Fallback>
                <p:oleObj name="Equation" r:id="rId3" imgW="48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1965325"/>
                        <a:ext cx="1392237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959475" y="5886450"/>
          <a:ext cx="365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886450"/>
                        <a:ext cx="365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6960BC-1353-4C21-BD35-997B5A4EFC2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mod </a:t>
            </a:r>
            <a:r>
              <a:rPr lang="en-US" altLang="en-US"/>
              <a:t>function</a:t>
            </a:r>
            <a:endParaRPr lang="en-US" altLang="en-US" b="1"/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A:  Compute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113 </a:t>
            </a:r>
            <a:r>
              <a:rPr lang="en-US" altLang="en-US" b="1"/>
              <a:t>mod </a:t>
            </a:r>
            <a:r>
              <a:rPr lang="en-US" altLang="en-US"/>
              <a:t>24: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-29 </a:t>
            </a:r>
            <a:r>
              <a:rPr lang="en-US" altLang="en-US" b="1"/>
              <a:t>mod </a:t>
            </a:r>
            <a:r>
              <a:rPr lang="en-US" altLang="en-US"/>
              <a:t>7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875213" y="2019300"/>
          <a:ext cx="13922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482400" imgH="419040" progId="Equation.3">
                  <p:embed/>
                </p:oleObj>
              </mc:Choice>
              <mc:Fallback>
                <p:oleObj name="Equation" r:id="rId3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019300"/>
                        <a:ext cx="13922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5605463" y="2974975"/>
          <a:ext cx="622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15640" imgH="393480" progId="Equation.3">
                  <p:embed/>
                </p:oleObj>
              </mc:Choice>
              <mc:Fallback>
                <p:oleObj name="Equation" r:id="rId5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974975"/>
                        <a:ext cx="6223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3957638" y="3125788"/>
            <a:ext cx="1673225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DD9240D-F6AF-401C-88B1-2383977022F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mod </a:t>
            </a:r>
            <a:r>
              <a:rPr lang="en-US" altLang="en-US"/>
              <a:t>function</a:t>
            </a:r>
            <a:endParaRPr lang="en-US" altLang="en-US" b="1"/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A:  Compute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113 </a:t>
            </a:r>
            <a:r>
              <a:rPr lang="en-US" altLang="en-US" b="1"/>
              <a:t>mod </a:t>
            </a:r>
            <a:r>
              <a:rPr lang="en-US" altLang="en-US"/>
              <a:t>24: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-29 </a:t>
            </a:r>
            <a:r>
              <a:rPr lang="en-US" altLang="en-US" b="1"/>
              <a:t>mod </a:t>
            </a:r>
            <a:r>
              <a:rPr lang="en-US" altLang="en-US"/>
              <a:t>7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4875213" y="2019300"/>
          <a:ext cx="13922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482400" imgH="419040" progId="Equation.3">
                  <p:embed/>
                </p:oleObj>
              </mc:Choice>
              <mc:Fallback>
                <p:oleObj name="Equation" r:id="rId3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019300"/>
                        <a:ext cx="13922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605463" y="2974975"/>
          <a:ext cx="622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215640" imgH="393480" progId="Equation.3">
                  <p:embed/>
                </p:oleObj>
              </mc:Choice>
              <mc:Fallback>
                <p:oleObj name="Equation" r:id="rId5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974975"/>
                        <a:ext cx="6223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3957638" y="3125788"/>
            <a:ext cx="1673225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4968875" y="4251325"/>
          <a:ext cx="1319213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457200" imgH="457200" progId="Equation.3">
                  <p:embed/>
                </p:oleObj>
              </mc:Choice>
              <mc:Fallback>
                <p:oleObj name="Equation" r:id="rId7" imgW="45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251325"/>
                        <a:ext cx="1319213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46847C-81E1-4DF5-8D7E-5CAAC48B3F2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mod </a:t>
            </a:r>
            <a:r>
              <a:rPr lang="en-US" altLang="en-US"/>
              <a:t>function</a:t>
            </a:r>
            <a:endParaRPr lang="en-US" altLang="en-US" b="1"/>
          </a:p>
        </p:txBody>
      </p:sp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A:  Compute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113 </a:t>
            </a:r>
            <a:r>
              <a:rPr lang="en-US" altLang="en-US" b="1"/>
              <a:t>mod </a:t>
            </a:r>
            <a:r>
              <a:rPr lang="en-US" altLang="en-US"/>
              <a:t>24: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-29 </a:t>
            </a:r>
            <a:r>
              <a:rPr lang="en-US" altLang="en-US" b="1"/>
              <a:t>mod </a:t>
            </a:r>
            <a:r>
              <a:rPr lang="en-US" altLang="en-US"/>
              <a:t>7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875213" y="2019300"/>
          <a:ext cx="13922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3" imgW="482400" imgH="419040" progId="Equation.3">
                  <p:embed/>
                </p:oleObj>
              </mc:Choice>
              <mc:Fallback>
                <p:oleObj name="Equation" r:id="rId3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019300"/>
                        <a:ext cx="13922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605463" y="2974975"/>
          <a:ext cx="622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5" imgW="215640" imgH="393480" progId="Equation.3">
                  <p:embed/>
                </p:oleObj>
              </mc:Choice>
              <mc:Fallback>
                <p:oleObj name="Equation" r:id="rId5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974975"/>
                        <a:ext cx="6223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3957638" y="3125788"/>
            <a:ext cx="1673225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968875" y="4287838"/>
          <a:ext cx="13192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7" imgW="457200" imgH="431640" progId="Equation.3">
                  <p:embed/>
                </p:oleObj>
              </mc:Choice>
              <mc:Fallback>
                <p:oleObj name="Equation" r:id="rId7" imgW="45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287838"/>
                        <a:ext cx="1319213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5372100" y="5257800"/>
          <a:ext cx="9525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9" imgW="330120" imgH="431640" progId="Equation.3">
                  <p:embed/>
                </p:oleObj>
              </mc:Choice>
              <mc:Fallback>
                <p:oleObj name="Equation" r:id="rId9" imgW="33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257800"/>
                        <a:ext cx="9525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3500438" y="4724400"/>
            <a:ext cx="2439987" cy="129857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5959475" y="5886450"/>
          <a:ext cx="365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886450"/>
                        <a:ext cx="365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1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54B8C7-F24B-41AC-BF04-7EF0D72D4C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Divisors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DEF:  Let </a:t>
            </a:r>
            <a:r>
              <a:rPr lang="en-US" altLang="en-US" sz="2800" i="1"/>
              <a:t>a</a:t>
            </a:r>
            <a:r>
              <a:rPr lang="en-US" altLang="en-US" sz="2800"/>
              <a:t>, </a:t>
            </a:r>
            <a:r>
              <a:rPr lang="en-US" altLang="en-US" sz="2800" i="1"/>
              <a:t>b </a:t>
            </a:r>
            <a:r>
              <a:rPr lang="en-US" altLang="en-US" sz="2800"/>
              <a:t>and </a:t>
            </a:r>
            <a:r>
              <a:rPr lang="en-US" altLang="en-US" sz="2800" i="1"/>
              <a:t>c </a:t>
            </a:r>
            <a:r>
              <a:rPr lang="en-US" altLang="en-US" sz="2800"/>
              <a:t>be integers such that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/>
              <a:t> a </a:t>
            </a:r>
            <a:r>
              <a:rPr lang="en-US" altLang="en-US" sz="2800"/>
              <a:t>= </a:t>
            </a:r>
            <a:r>
              <a:rPr lang="en-US" altLang="en-US" sz="2800" i="1"/>
              <a:t>b </a:t>
            </a:r>
            <a:r>
              <a:rPr lang="en-US" altLang="en-US" sz="2800" i="1">
                <a:latin typeface="Times New Roman"/>
              </a:rPr>
              <a:t>·</a:t>
            </a:r>
            <a:r>
              <a:rPr lang="en-US" altLang="en-US" sz="2800" i="1"/>
              <a:t>c 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Then </a:t>
            </a:r>
            <a:r>
              <a:rPr lang="en-US" altLang="en-US" sz="2800" i="1"/>
              <a:t>b </a:t>
            </a:r>
            <a:r>
              <a:rPr lang="en-US" altLang="en-US" sz="2800"/>
              <a:t>and </a:t>
            </a:r>
            <a:r>
              <a:rPr lang="en-US" altLang="en-US" sz="2800" i="1"/>
              <a:t>c  </a:t>
            </a:r>
            <a:r>
              <a:rPr lang="en-US" altLang="en-US" sz="2800"/>
              <a:t>are said to </a:t>
            </a:r>
            <a:r>
              <a:rPr lang="en-US" altLang="en-US" sz="2800" b="1" i="1"/>
              <a:t>divide </a:t>
            </a:r>
            <a:r>
              <a:rPr lang="en-US" altLang="en-US" sz="2800"/>
              <a:t>(or are </a:t>
            </a:r>
            <a:r>
              <a:rPr lang="en-US" altLang="en-US" sz="2800" b="1" i="1"/>
              <a:t>factors</a:t>
            </a:r>
            <a:r>
              <a:rPr lang="en-US" altLang="en-US" sz="2800"/>
              <a:t>) of </a:t>
            </a:r>
            <a:r>
              <a:rPr lang="en-US" altLang="en-US" sz="2800" i="1"/>
              <a:t>a, </a:t>
            </a:r>
            <a:r>
              <a:rPr lang="en-US" altLang="en-US" sz="2800"/>
              <a:t>while </a:t>
            </a:r>
            <a:r>
              <a:rPr lang="en-US" altLang="en-US" sz="2800" i="1"/>
              <a:t>a </a:t>
            </a:r>
            <a:r>
              <a:rPr lang="en-US" altLang="en-US" sz="2800"/>
              <a:t>is said to be a </a:t>
            </a:r>
            <a:r>
              <a:rPr lang="en-US" altLang="en-US" sz="2800" b="1" i="1"/>
              <a:t>multiple </a:t>
            </a:r>
            <a:r>
              <a:rPr lang="en-US" altLang="en-US" sz="2800"/>
              <a:t>of </a:t>
            </a:r>
            <a:r>
              <a:rPr lang="en-US" altLang="en-US" sz="2800" i="1"/>
              <a:t>b </a:t>
            </a:r>
            <a:r>
              <a:rPr lang="en-US" altLang="en-US" sz="2800"/>
              <a:t>(as well as of </a:t>
            </a:r>
            <a:r>
              <a:rPr lang="en-US" altLang="en-US" sz="2800" i="1"/>
              <a:t>c</a:t>
            </a:r>
            <a:r>
              <a:rPr lang="en-US" altLang="en-US" sz="2800"/>
              <a:t>).  The pipe symbol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|</a:t>
            </a:r>
            <a:r>
              <a:rPr lang="en-US" altLang="en-US" sz="2800">
                <a:latin typeface="Times New Roman"/>
              </a:rPr>
              <a:t>”</a:t>
            </a:r>
            <a:r>
              <a:rPr lang="en-US" altLang="en-US" sz="2800"/>
              <a:t> denotes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divides</a:t>
            </a:r>
            <a:r>
              <a:rPr lang="en-US" altLang="en-US" sz="2800">
                <a:latin typeface="Times New Roman"/>
              </a:rPr>
              <a:t>”</a:t>
            </a:r>
            <a:r>
              <a:rPr lang="en-US" altLang="en-US" sz="2800"/>
              <a:t> so the situation is summarized by: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i="1"/>
              <a:t>b </a:t>
            </a:r>
            <a:r>
              <a:rPr lang="en-US" altLang="en-US" sz="2800"/>
              <a:t>| </a:t>
            </a:r>
            <a:r>
              <a:rPr lang="en-US" altLang="en-US" sz="2800" i="1"/>
              <a:t>a  </a:t>
            </a:r>
            <a:r>
              <a:rPr lang="en-US" altLang="en-US" sz="3600">
                <a:sym typeface="Symbol" pitchFamily="18" charset="2"/>
              </a:rPr>
              <a:t> </a:t>
            </a:r>
            <a:r>
              <a:rPr lang="en-US" altLang="en-US" sz="2800" i="1"/>
              <a:t>c </a:t>
            </a:r>
            <a:r>
              <a:rPr lang="en-US" altLang="en-US" sz="2800"/>
              <a:t>| </a:t>
            </a:r>
            <a:r>
              <a:rPr lang="en-US" altLang="en-US" sz="2800" i="1"/>
              <a:t>a 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NOTE:  Students find notation confusing, and think of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|</a:t>
            </a:r>
            <a:r>
              <a:rPr lang="en-US" altLang="en-US" sz="2800">
                <a:latin typeface="Times New Roman"/>
              </a:rPr>
              <a:t>”</a:t>
            </a:r>
            <a:r>
              <a:rPr lang="en-US" altLang="en-US" sz="2800"/>
              <a:t> in the reverse fashion, perhaps confuse pipe with forward slash </a:t>
            </a:r>
            <a:r>
              <a:rPr lang="en-US" altLang="en-US" sz="2800">
                <a:latin typeface="Times New Roman"/>
              </a:rPr>
              <a:t>“</a:t>
            </a:r>
            <a:r>
              <a:rPr lang="en-US" altLang="en-US" sz="2800"/>
              <a:t>/</a:t>
            </a:r>
            <a:r>
              <a:rPr lang="en-US" altLang="en-US" sz="2800">
                <a:latin typeface="Times New Roman"/>
              </a:rPr>
              <a:t>”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009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7E793B-57E4-4403-BB64-42885BBBFA2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(mod) </a:t>
            </a:r>
            <a:r>
              <a:rPr lang="en-US" altLang="en-US" dirty="0" smtClean="0"/>
              <a:t>congruence (Formal Definition)</a:t>
            </a:r>
            <a:endParaRPr lang="en-US" altLang="en-US" dirty="0"/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/>
              <a:t>DEF: Let </a:t>
            </a:r>
            <a:r>
              <a:rPr lang="en-US" altLang="en-US" sz="2800" i="1"/>
              <a:t>a</a:t>
            </a:r>
            <a:r>
              <a:rPr lang="en-US" altLang="en-US" sz="2800">
                <a:sym typeface="Symbol" pitchFamily="18" charset="2"/>
              </a:rPr>
              <a:t>,</a:t>
            </a:r>
            <a:r>
              <a:rPr lang="en-US" altLang="en-US" sz="2800" i="1">
                <a:sym typeface="Symbol" pitchFamily="18" charset="2"/>
              </a:rPr>
              <a:t>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 </a:t>
            </a:r>
            <a:r>
              <a:rPr lang="en-US" altLang="en-US" sz="2800">
                <a:sym typeface="Symbol" pitchFamily="18" charset="2"/>
              </a:rPr>
              <a:t>be integers and </a:t>
            </a:r>
            <a:r>
              <a:rPr lang="en-US" altLang="en-US" sz="2800" i="1">
                <a:sym typeface="Symbol" pitchFamily="18" charset="2"/>
              </a:rPr>
              <a:t>b </a:t>
            </a:r>
            <a:r>
              <a:rPr lang="en-US" altLang="en-US" sz="2800">
                <a:sym typeface="Symbol" pitchFamily="18" charset="2"/>
              </a:rPr>
              <a:t>be a positive integer. We say that </a:t>
            </a: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>
                <a:sym typeface="Symbol" pitchFamily="18" charset="2"/>
              </a:rPr>
              <a:t>is congruent to </a:t>
            </a:r>
            <a:r>
              <a:rPr lang="en-US" altLang="en-US" sz="2800" i="1">
                <a:sym typeface="Symbol" pitchFamily="18" charset="2"/>
              </a:rPr>
              <a:t>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modulo </a:t>
            </a:r>
            <a:r>
              <a:rPr lang="en-US" altLang="en-US" sz="2800" i="1">
                <a:sym typeface="Symbol" pitchFamily="18" charset="2"/>
              </a:rPr>
              <a:t>b </a:t>
            </a:r>
            <a:r>
              <a:rPr lang="en-US" altLang="en-US" sz="2800">
                <a:sym typeface="Symbol" pitchFamily="18" charset="2"/>
              </a:rPr>
              <a:t>(denoted by  </a:t>
            </a:r>
            <a:r>
              <a:rPr lang="en-US" altLang="en-US" sz="2800" i="1"/>
              <a:t>a </a:t>
            </a:r>
            <a:r>
              <a:rPr lang="en-US" altLang="en-US" sz="2800">
                <a:sym typeface="Symbol" pitchFamily="18" charset="2"/>
              </a:rPr>
              <a:t> </a:t>
            </a:r>
            <a:r>
              <a:rPr lang="en-US" altLang="en-US" sz="2800" i="1">
                <a:sym typeface="Symbol" pitchFamily="18" charset="2"/>
              </a:rPr>
              <a:t>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 </a:t>
            </a:r>
            <a:r>
              <a:rPr lang="en-US" altLang="en-US" sz="2800">
                <a:sym typeface="Symbol" pitchFamily="18" charset="2"/>
              </a:rPr>
              <a:t>(mod </a:t>
            </a:r>
            <a:r>
              <a:rPr lang="en-US" altLang="en-US" sz="2800" i="1">
                <a:sym typeface="Symbol" pitchFamily="18" charset="2"/>
              </a:rPr>
              <a:t>b</a:t>
            </a:r>
            <a:r>
              <a:rPr lang="en-US" altLang="en-US" sz="2800">
                <a:sym typeface="Symbol" pitchFamily="18" charset="2"/>
              </a:rPr>
              <a:t>) )  iff   b | (</a:t>
            </a: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>
                <a:latin typeface="Times New Roman"/>
                <a:sym typeface="Symbol" pitchFamily="18" charset="2"/>
              </a:rPr>
              <a:t>–</a:t>
            </a:r>
            <a:r>
              <a:rPr lang="en-US" altLang="en-US" sz="2800">
                <a:sym typeface="Symbol" pitchFamily="18" charset="2"/>
              </a:rPr>
              <a:t> </a:t>
            </a:r>
            <a:r>
              <a:rPr lang="en-US" altLang="en-US" sz="2800" i="1">
                <a:sym typeface="Symbol" pitchFamily="18" charset="2"/>
              </a:rPr>
              <a:t>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).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Equivalently:  </a:t>
            </a: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 b="1">
                <a:sym typeface="Symbol" pitchFamily="18" charset="2"/>
              </a:rPr>
              <a:t>mod </a:t>
            </a:r>
            <a:r>
              <a:rPr lang="en-US" altLang="en-US" sz="2800" i="1">
                <a:sym typeface="Symbol" pitchFamily="18" charset="2"/>
              </a:rPr>
              <a:t>b  </a:t>
            </a:r>
            <a:r>
              <a:rPr lang="en-US" altLang="en-US" sz="2800">
                <a:sym typeface="Symbol" pitchFamily="18" charset="2"/>
              </a:rPr>
              <a:t>=</a:t>
            </a:r>
            <a:r>
              <a:rPr lang="en-US" altLang="en-US" sz="2800" i="1">
                <a:sym typeface="Symbol" pitchFamily="18" charset="2"/>
              </a:rPr>
              <a:t> 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 b="1">
                <a:sym typeface="Symbol" pitchFamily="18" charset="2"/>
              </a:rPr>
              <a:t>mod </a:t>
            </a:r>
            <a:r>
              <a:rPr lang="en-US" altLang="en-US" sz="2800" i="1">
                <a:sym typeface="Symbol" pitchFamily="18" charset="2"/>
              </a:rPr>
              <a:t>b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Q:  Which of the following are true?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/>
              <a:t>3 </a:t>
            </a:r>
            <a:r>
              <a:rPr lang="en-US" altLang="en-US" sz="2800">
                <a:sym typeface="Symbol" pitchFamily="18" charset="2"/>
              </a:rPr>
              <a:t> 3 (mod 17)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/>
              <a:t>3 </a:t>
            </a:r>
            <a:r>
              <a:rPr lang="en-US" altLang="en-US" sz="2800">
                <a:sym typeface="Symbol" pitchFamily="18" charset="2"/>
              </a:rPr>
              <a:t> -3 (mod 17)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/>
              <a:t>172 </a:t>
            </a:r>
            <a:r>
              <a:rPr lang="en-US" altLang="en-US" sz="2800">
                <a:sym typeface="Symbol" pitchFamily="18" charset="2"/>
              </a:rPr>
              <a:t> 177 (mod 5)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/>
              <a:t>-13 </a:t>
            </a:r>
            <a:r>
              <a:rPr lang="en-US" altLang="en-US" sz="2800">
                <a:sym typeface="Symbol" pitchFamily="18" charset="2"/>
              </a:rPr>
              <a:t> 13 (mod 26)</a:t>
            </a:r>
          </a:p>
        </p:txBody>
      </p:sp>
    </p:spTree>
    <p:extLst>
      <p:ext uri="{BB962C8B-B14F-4D97-AF65-F5344CB8AC3E}">
        <p14:creationId xmlns:p14="http://schemas.microsoft.com/office/powerpoint/2010/main" val="41999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DAE2E0-ADE4-4DA9-8584-8F7C4D0FE72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(mod) congruence</a:t>
            </a:r>
          </a:p>
        </p:txBody>
      </p:sp>
      <p:sp>
        <p:nvSpPr>
          <p:cNvPr id="78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A:</a:t>
            </a:r>
            <a:endParaRPr lang="en-US" altLang="en-US" sz="2800"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/>
              <a:t>3 </a:t>
            </a:r>
            <a:r>
              <a:rPr lang="en-US" altLang="en-US" sz="2800">
                <a:sym typeface="Symbol" pitchFamily="18" charset="2"/>
              </a:rPr>
              <a:t> 3 (mod 17)  True. any number is congruent to itself (3-3 = 0, divisible by all)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/>
              <a:t>3 </a:t>
            </a:r>
            <a:r>
              <a:rPr lang="en-US" altLang="en-US" sz="2800">
                <a:sym typeface="Symbol" pitchFamily="18" charset="2"/>
              </a:rPr>
              <a:t> -3 (mod 17) False. (3-(-3)) = 6 isn</a:t>
            </a:r>
            <a:r>
              <a:rPr lang="en-US" altLang="en-US" sz="2800">
                <a:latin typeface="Times New Roman"/>
                <a:sym typeface="Symbol" pitchFamily="18" charset="2"/>
              </a:rPr>
              <a:t>’</a:t>
            </a:r>
            <a:r>
              <a:rPr lang="en-US" altLang="en-US" sz="2800">
                <a:sym typeface="Symbol" pitchFamily="18" charset="2"/>
              </a:rPr>
              <a:t>t divisible by 17.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/>
              <a:t>172 </a:t>
            </a:r>
            <a:r>
              <a:rPr lang="en-US" altLang="en-US" sz="2800">
                <a:sym typeface="Symbol" pitchFamily="18" charset="2"/>
              </a:rPr>
              <a:t> 177 (mod 5)  True.  172-177 = -5 is a multiple of 5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/>
              <a:t>-13 </a:t>
            </a:r>
            <a:r>
              <a:rPr lang="en-US" altLang="en-US" sz="2800">
                <a:sym typeface="Symbol" pitchFamily="18" charset="2"/>
              </a:rPr>
              <a:t> 13 (mod 26)  True: -13-13 = -26 divisible by 26.</a:t>
            </a:r>
          </a:p>
        </p:txBody>
      </p:sp>
    </p:spTree>
    <p:extLst>
      <p:ext uri="{BB962C8B-B14F-4D97-AF65-F5344CB8AC3E}">
        <p14:creationId xmlns:p14="http://schemas.microsoft.com/office/powerpoint/2010/main" val="41692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5C5B853-439B-41EE-9CB2-A219653BB3C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(mod) congruence</a:t>
            </a:r>
            <a:br>
              <a:rPr lang="en-US" altLang="en-US"/>
            </a:br>
            <a:r>
              <a:rPr lang="en-US" altLang="en-US"/>
              <a:t>Identities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ym typeface="Symbol" pitchFamily="18" charset="2"/>
              </a:rPr>
              <a:t>The (mod) congruence is useful for manipulating expressions involving the </a:t>
            </a:r>
            <a:r>
              <a:rPr lang="en-US" altLang="en-US" sz="2400" b="1">
                <a:sym typeface="Symbol" pitchFamily="18" charset="2"/>
              </a:rPr>
              <a:t>mod </a:t>
            </a:r>
            <a:r>
              <a:rPr lang="en-US" altLang="en-US" sz="2400">
                <a:sym typeface="Symbol" pitchFamily="18" charset="2"/>
              </a:rPr>
              <a:t>function.  It lets us view modular arithmetic relative a fixed base, as creating a number system inside of which all the calculations can be carried out.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 b="1">
                <a:sym typeface="Symbol" pitchFamily="18" charset="2"/>
              </a:rPr>
              <a:t>mod </a:t>
            </a:r>
            <a:r>
              <a:rPr lang="en-US" altLang="en-US" sz="2800" i="1">
                <a:sym typeface="Symbol" pitchFamily="18" charset="2"/>
              </a:rPr>
              <a:t>b </a:t>
            </a:r>
            <a:r>
              <a:rPr lang="en-US" altLang="en-US" sz="2800">
                <a:sym typeface="Symbol" pitchFamily="18" charset="2"/>
              </a:rPr>
              <a:t> </a:t>
            </a: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>
                <a:sym typeface="Symbol" pitchFamily="18" charset="2"/>
              </a:rPr>
              <a:t>(mod </a:t>
            </a:r>
            <a:r>
              <a:rPr lang="en-US" altLang="en-US" sz="2800" i="1">
                <a:sym typeface="Symbol" pitchFamily="18" charset="2"/>
              </a:rPr>
              <a:t>b</a:t>
            </a:r>
            <a:r>
              <a:rPr lang="en-US" altLang="en-US" sz="2800">
                <a:sym typeface="Symbol" pitchFamily="18" charset="2"/>
              </a:rPr>
              <a:t>)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>
                <a:sym typeface="Symbol" pitchFamily="18" charset="2"/>
              </a:rPr>
              <a:t>Suppose </a:t>
            </a:r>
            <a:r>
              <a:rPr lang="en-US" altLang="en-US" sz="2800" i="1">
                <a:sym typeface="Symbol" pitchFamily="18" charset="2"/>
              </a:rPr>
              <a:t>a </a:t>
            </a:r>
            <a:r>
              <a:rPr lang="en-US" altLang="en-US" sz="2800">
                <a:sym typeface="Symbol" pitchFamily="18" charset="2"/>
              </a:rPr>
              <a:t> </a:t>
            </a:r>
            <a:r>
              <a:rPr lang="en-US" altLang="en-US" sz="2800" i="1">
                <a:sym typeface="Symbol" pitchFamily="18" charset="2"/>
              </a:rPr>
              <a:t>a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(mod </a:t>
            </a:r>
            <a:r>
              <a:rPr lang="en-US" altLang="en-US" sz="2800" i="1">
                <a:sym typeface="Symbol" pitchFamily="18" charset="2"/>
              </a:rPr>
              <a:t>b</a:t>
            </a:r>
            <a:r>
              <a:rPr lang="en-US" altLang="en-US" sz="2800">
                <a:sym typeface="Symbol" pitchFamily="18" charset="2"/>
              </a:rPr>
              <a:t>) and </a:t>
            </a:r>
            <a:r>
              <a:rPr lang="en-US" altLang="en-US" sz="2800" i="1">
                <a:sym typeface="Symbol" pitchFamily="18" charset="2"/>
              </a:rPr>
              <a:t>c </a:t>
            </a:r>
            <a:r>
              <a:rPr lang="en-US" altLang="en-US" sz="2800">
                <a:sym typeface="Symbol" pitchFamily="18" charset="2"/>
              </a:rPr>
              <a:t> </a:t>
            </a:r>
            <a:r>
              <a:rPr lang="en-US" altLang="en-US" sz="2800" i="1">
                <a:sym typeface="Symbol" pitchFamily="18" charset="2"/>
              </a:rPr>
              <a:t>c</a:t>
            </a:r>
            <a:r>
              <a:rPr lang="en-US" altLang="en-US" sz="28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(mod </a:t>
            </a:r>
            <a:r>
              <a:rPr lang="en-US" altLang="en-US" sz="2800" i="1">
                <a:sym typeface="Symbol" pitchFamily="18" charset="2"/>
              </a:rPr>
              <a:t>b</a:t>
            </a:r>
            <a:r>
              <a:rPr lang="en-US" altLang="en-US" sz="2800">
                <a:sym typeface="Symbol" pitchFamily="18" charset="2"/>
              </a:rPr>
              <a:t>)  Then: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>
                <a:sym typeface="Symbol" pitchFamily="18" charset="2"/>
              </a:rPr>
              <a:t>a</a:t>
            </a:r>
            <a:r>
              <a:rPr lang="en-US" altLang="en-US" sz="2400">
                <a:sym typeface="Symbol" pitchFamily="18" charset="2"/>
              </a:rPr>
              <a:t>+</a:t>
            </a:r>
            <a:r>
              <a:rPr lang="en-US" altLang="en-US" sz="2400" i="1">
                <a:sym typeface="Symbol" pitchFamily="18" charset="2"/>
              </a:rPr>
              <a:t>c  </a:t>
            </a:r>
            <a:r>
              <a:rPr lang="en-US" altLang="en-US" sz="2400">
                <a:sym typeface="Symbol" pitchFamily="18" charset="2"/>
              </a:rPr>
              <a:t>  (</a:t>
            </a:r>
            <a:r>
              <a:rPr lang="en-US" altLang="en-US" sz="2400" i="1">
                <a:sym typeface="Symbol" pitchFamily="18" charset="2"/>
              </a:rPr>
              <a:t>a</a:t>
            </a:r>
            <a:r>
              <a:rPr lang="en-US" altLang="en-US" sz="24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400">
                <a:sym typeface="Symbol" pitchFamily="18" charset="2"/>
              </a:rPr>
              <a:t>+</a:t>
            </a:r>
            <a:r>
              <a:rPr lang="en-US" altLang="en-US" sz="2400" i="1">
                <a:sym typeface="Symbol" pitchFamily="18" charset="2"/>
              </a:rPr>
              <a:t>c</a:t>
            </a:r>
            <a:r>
              <a:rPr lang="en-US" altLang="en-US" sz="24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)(mod </a:t>
            </a:r>
            <a:r>
              <a:rPr lang="en-US" altLang="en-US" sz="2400" i="1">
                <a:sym typeface="Symbol" pitchFamily="18" charset="2"/>
              </a:rPr>
              <a:t>b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>
                <a:sym typeface="Symbol" pitchFamily="18" charset="2"/>
              </a:rPr>
              <a:t>ac </a:t>
            </a:r>
            <a:r>
              <a:rPr lang="en-US" altLang="en-US" sz="2400">
                <a:sym typeface="Symbol" pitchFamily="18" charset="2"/>
              </a:rPr>
              <a:t> </a:t>
            </a:r>
            <a:r>
              <a:rPr lang="en-US" altLang="en-US" sz="2400" i="1">
                <a:sym typeface="Symbol" pitchFamily="18" charset="2"/>
              </a:rPr>
              <a:t>a</a:t>
            </a:r>
            <a:r>
              <a:rPr lang="en-US" altLang="en-US" sz="24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>
                <a:sym typeface="Symbol" pitchFamily="18" charset="2"/>
              </a:rPr>
              <a:t>c</a:t>
            </a:r>
            <a:r>
              <a:rPr lang="en-US" altLang="en-US" sz="24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(mod </a:t>
            </a:r>
            <a:r>
              <a:rPr lang="en-US" altLang="en-US" sz="2400" i="1">
                <a:sym typeface="Symbol" pitchFamily="18" charset="2"/>
              </a:rPr>
              <a:t>b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>
                <a:sym typeface="Symbol" pitchFamily="18" charset="2"/>
              </a:rPr>
              <a:t>a </a:t>
            </a:r>
            <a:r>
              <a:rPr lang="en-US" altLang="en-US" sz="2400" i="1" baseline="30000">
                <a:sym typeface="Symbol" pitchFamily="18" charset="2"/>
              </a:rPr>
              <a:t>k</a:t>
            </a:r>
            <a:r>
              <a:rPr lang="en-US" altLang="en-US" sz="2400" i="1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 </a:t>
            </a:r>
            <a:r>
              <a:rPr lang="en-US" altLang="en-US" sz="2400" i="1">
                <a:sym typeface="Symbol" pitchFamily="18" charset="2"/>
              </a:rPr>
              <a:t>a</a:t>
            </a:r>
            <a:r>
              <a:rPr lang="en-US" altLang="en-US" sz="2400" i="1">
                <a:latin typeface="Times New Roman"/>
                <a:sym typeface="Symbol" pitchFamily="18" charset="2"/>
              </a:rPr>
              <a:t>’</a:t>
            </a:r>
            <a:r>
              <a:rPr lang="en-US" altLang="en-US" sz="2400" i="1">
                <a:sym typeface="Symbol" pitchFamily="18" charset="2"/>
              </a:rPr>
              <a:t>  </a:t>
            </a:r>
            <a:r>
              <a:rPr lang="en-US" altLang="en-US" sz="2400" i="1" baseline="30000">
                <a:sym typeface="Symbol" pitchFamily="18" charset="2"/>
              </a:rPr>
              <a:t>k</a:t>
            </a:r>
            <a:r>
              <a:rPr lang="en-US" altLang="en-US" sz="2400" i="1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(mod </a:t>
            </a:r>
            <a:r>
              <a:rPr lang="en-US" altLang="en-US" sz="2400" i="1">
                <a:sym typeface="Symbol" pitchFamily="18" charset="2"/>
              </a:rPr>
              <a:t>b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sz="2400">
              <a:sym typeface="Symbol" pitchFamily="18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en-US" sz="2400"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ym typeface="Symbol" pitchFamily="18" charset="2"/>
              </a:rPr>
              <a:t>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47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5D59724-46E4-4053-BBF3-7B51B8205B2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Modular arithmetic</a:t>
            </a:r>
            <a:br>
              <a:rPr lang="en-US" altLang="en-US"/>
            </a:br>
            <a:r>
              <a:rPr lang="en-US" altLang="en-US"/>
              <a:t>harder examples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Q:  Compute the following.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307</a:t>
            </a:r>
            <a:r>
              <a:rPr lang="en-US" altLang="en-US" baseline="30000" dirty="0"/>
              <a:t>1001 </a:t>
            </a:r>
            <a:r>
              <a:rPr lang="en-US" altLang="en-US" b="1" dirty="0"/>
              <a:t>mod </a:t>
            </a:r>
            <a:r>
              <a:rPr lang="en-US" altLang="en-US" dirty="0"/>
              <a:t>102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(-45 </a:t>
            </a:r>
            <a:r>
              <a:rPr lang="en-US" altLang="en-US" dirty="0">
                <a:latin typeface="Times New Roman"/>
              </a:rPr>
              <a:t>·</a:t>
            </a:r>
            <a:r>
              <a:rPr lang="en-US" altLang="en-US" dirty="0"/>
              <a:t> 77) </a:t>
            </a:r>
            <a:r>
              <a:rPr lang="en-US" altLang="en-US" b="1" dirty="0"/>
              <a:t>mod </a:t>
            </a:r>
            <a:r>
              <a:rPr lang="en-US" altLang="en-US" dirty="0"/>
              <a:t>17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8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F674E06-F910-4D9C-82E2-89CEC2A1FCE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Modular arithmetic</a:t>
            </a:r>
            <a:br>
              <a:rPr lang="en-US" altLang="en-US"/>
            </a:br>
            <a:r>
              <a:rPr lang="en-US" altLang="en-US"/>
              <a:t>harder examples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7772400" cy="3886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A: Use the previous identities to help simplify: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Using multiplication rules, before multiplying (or </a:t>
            </a:r>
            <a:r>
              <a:rPr lang="en-US" altLang="en-US" sz="2800" dirty="0" err="1"/>
              <a:t>exponentiating</a:t>
            </a:r>
            <a:r>
              <a:rPr lang="en-US" altLang="en-US" sz="2800" dirty="0"/>
              <a:t>) can reduce modulo 102: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307</a:t>
            </a:r>
            <a:r>
              <a:rPr lang="en-US" altLang="en-US" sz="2800" baseline="30000" dirty="0"/>
              <a:t>1001 </a:t>
            </a:r>
            <a:r>
              <a:rPr lang="en-US" altLang="en-US" sz="2800" b="1" dirty="0"/>
              <a:t>mod </a:t>
            </a:r>
            <a:r>
              <a:rPr lang="en-US" altLang="en-US" sz="2800" dirty="0"/>
              <a:t>102 </a:t>
            </a:r>
            <a:r>
              <a:rPr lang="en-US" altLang="en-US" sz="2800" dirty="0">
                <a:sym typeface="Symbol" pitchFamily="18" charset="2"/>
              </a:rPr>
              <a:t> </a:t>
            </a:r>
            <a:r>
              <a:rPr lang="en-US" altLang="en-US" sz="2800" dirty="0"/>
              <a:t>307</a:t>
            </a:r>
            <a:r>
              <a:rPr lang="en-US" altLang="en-US" sz="2800" baseline="30000" dirty="0"/>
              <a:t>1001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102)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sym typeface="Symbol" pitchFamily="18" charset="2"/>
              </a:rPr>
              <a:t> </a:t>
            </a:r>
            <a:r>
              <a:rPr lang="en-US" altLang="en-US" sz="2800" dirty="0"/>
              <a:t>1</a:t>
            </a:r>
            <a:r>
              <a:rPr lang="en-US" altLang="en-US" sz="2800" baseline="30000" dirty="0"/>
              <a:t>1001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102)  </a:t>
            </a:r>
            <a:r>
              <a:rPr lang="en-US" altLang="en-US" sz="2800" dirty="0"/>
              <a:t>1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102).  Therefore, </a:t>
            </a:r>
            <a:r>
              <a:rPr lang="en-US" altLang="en-US" sz="2800" dirty="0"/>
              <a:t>307</a:t>
            </a:r>
            <a:r>
              <a:rPr lang="en-US" altLang="en-US" sz="2800" baseline="30000" dirty="0"/>
              <a:t>1001 </a:t>
            </a:r>
            <a:r>
              <a:rPr lang="en-US" altLang="en-US" sz="2800" b="1" dirty="0"/>
              <a:t>mod </a:t>
            </a:r>
            <a:r>
              <a:rPr lang="en-US" altLang="en-US" sz="2800" dirty="0"/>
              <a:t>102 = 1.</a:t>
            </a:r>
          </a:p>
        </p:txBody>
      </p:sp>
    </p:spTree>
    <p:extLst>
      <p:ext uri="{BB962C8B-B14F-4D97-AF65-F5344CB8AC3E}">
        <p14:creationId xmlns:p14="http://schemas.microsoft.com/office/powerpoint/2010/main" val="20352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7CB31F-D9E9-4B57-825F-D23E996F58A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Modular arithmetic</a:t>
            </a:r>
            <a:br>
              <a:rPr lang="en-US" altLang="en-US"/>
            </a:br>
            <a:r>
              <a:rPr lang="en-US" altLang="en-US"/>
              <a:t>harder examples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772400" cy="3886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A: Use the previous identities to help simplify: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altLang="en-US" sz="2800" dirty="0"/>
              <a:t>Repeatedly reduce after each multiplication: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(-45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77) </a:t>
            </a:r>
            <a:r>
              <a:rPr lang="en-US" altLang="en-US" sz="2800" b="1" dirty="0"/>
              <a:t>mod </a:t>
            </a:r>
            <a:r>
              <a:rPr lang="en-US" altLang="en-US" sz="2800" dirty="0"/>
              <a:t>17 </a:t>
            </a:r>
            <a:r>
              <a:rPr lang="en-US" altLang="en-US" sz="2800" dirty="0">
                <a:sym typeface="Symbol" pitchFamily="18" charset="2"/>
              </a:rPr>
              <a:t> </a:t>
            </a:r>
            <a:r>
              <a:rPr lang="en-US" altLang="en-US" sz="2800" dirty="0"/>
              <a:t>(-45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77)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17)</a:t>
            </a:r>
          </a:p>
          <a:p>
            <a:pPr marL="609600" indent="-609600"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800" dirty="0">
                <a:sym typeface="Symbol" pitchFamily="18" charset="2"/>
              </a:rPr>
              <a:t></a:t>
            </a:r>
            <a:r>
              <a:rPr lang="en-US" altLang="en-US" sz="2800" dirty="0"/>
              <a:t>(6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9)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17)  </a:t>
            </a:r>
            <a:r>
              <a:rPr lang="en-US" altLang="en-US" sz="2800" dirty="0"/>
              <a:t>54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17)  3</a:t>
            </a:r>
            <a:r>
              <a:rPr lang="en-US" altLang="en-US" sz="2800" i="1" dirty="0">
                <a:sym typeface="Symbol" pitchFamily="18" charset="2"/>
              </a:rPr>
              <a:t> </a:t>
            </a:r>
            <a:r>
              <a:rPr lang="en-US" altLang="en-US" sz="2800" dirty="0">
                <a:sym typeface="Symbol" pitchFamily="18" charset="2"/>
              </a:rPr>
              <a:t>(mod 17).  Therefore </a:t>
            </a:r>
            <a:r>
              <a:rPr lang="en-US" altLang="en-US" sz="2800" dirty="0"/>
              <a:t>(-45</a:t>
            </a:r>
            <a:r>
              <a:rPr lang="en-US" altLang="en-US" sz="2800" dirty="0">
                <a:latin typeface="Times New Roman"/>
              </a:rPr>
              <a:t>·</a:t>
            </a:r>
            <a:r>
              <a:rPr lang="en-US" altLang="en-US" sz="2800" dirty="0"/>
              <a:t>77) </a:t>
            </a:r>
            <a:r>
              <a:rPr lang="en-US" altLang="en-US" sz="2800" b="1" dirty="0"/>
              <a:t>mod </a:t>
            </a:r>
            <a:r>
              <a:rPr lang="en-US" altLang="en-US" sz="2800" dirty="0"/>
              <a:t>17 = 3.</a:t>
            </a:r>
          </a:p>
        </p:txBody>
      </p:sp>
    </p:spTree>
    <p:extLst>
      <p:ext uri="{BB962C8B-B14F-4D97-AF65-F5344CB8AC3E}">
        <p14:creationId xmlns:p14="http://schemas.microsoft.com/office/powerpoint/2010/main" val="28710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0467F4-62DA-465F-A2F1-2BE58EE272B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Simple Encryption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sz="2800"/>
              <a:t>Variations on the following have been used to encrypt messages for thousands of years.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Convert a message to capitals.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Think of each letter as a number between 1 and 26.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Apply an invertible modular function to each number.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sz="2800"/>
              <a:t>Convert back to letters (0 becomes 26).</a:t>
            </a:r>
          </a:p>
          <a:p>
            <a:pPr marL="609600" indent="-609600">
              <a:buFont typeface="Wingdings" pitchFamily="2" charset="2"/>
              <a:buAutoNum type="arabicPeriod" startAt="2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850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49FE-D933-4BA1-8964-3A713FE318F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587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Letter </a:t>
            </a:r>
            <a:r>
              <a:rPr lang="en-US" altLang="en-US" dirty="0">
                <a:sym typeface="Wingdings" pitchFamily="2" charset="2"/>
              </a:rPr>
              <a:t> Number </a:t>
            </a:r>
            <a:br>
              <a:rPr lang="en-US" altLang="en-US" dirty="0">
                <a:sym typeface="Wingdings" pitchFamily="2" charset="2"/>
              </a:rPr>
            </a:br>
            <a:r>
              <a:rPr lang="en-US" altLang="en-US" dirty="0">
                <a:sym typeface="Wingdings" pitchFamily="2" charset="2"/>
              </a:rPr>
              <a:t>Conversion Table</a:t>
            </a:r>
            <a:endParaRPr lang="en-US" altLang="en-US" dirty="0"/>
          </a:p>
        </p:txBody>
      </p:sp>
      <p:graphicFrame>
        <p:nvGraphicFramePr>
          <p:cNvPr id="86019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1905000"/>
          <a:ext cx="7772400" cy="1051560"/>
        </p:xfrm>
        <a:graphic>
          <a:graphicData uri="http://schemas.openxmlformats.org/drawingml/2006/table">
            <a:tbl>
              <a:tblPr/>
              <a:tblGrid>
                <a:gridCol w="598488"/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63" name="Group 47"/>
          <p:cNvGraphicFramePr>
            <a:graphicFrameLocks noGrp="1"/>
          </p:cNvGraphicFramePr>
          <p:nvPr/>
        </p:nvGraphicFramePr>
        <p:xfrm>
          <a:off x="914400" y="3749675"/>
          <a:ext cx="7772400" cy="1051560"/>
        </p:xfrm>
        <a:graphic>
          <a:graphicData uri="http://schemas.openxmlformats.org/drawingml/2006/table">
            <a:tbl>
              <a:tblPr/>
              <a:tblGrid>
                <a:gridCol w="598488"/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F52BA8B-D4EA-4E69-8578-DB274D6A6B1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Encryption example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Let the encryption function be</a:t>
            </a:r>
          </a:p>
          <a:p>
            <a:pPr marL="609600" indent="-609600" algn="ctr">
              <a:buFont typeface="Wingdings" pitchFamily="2" charset="2"/>
              <a:buNone/>
            </a:pPr>
            <a:r>
              <a:rPr lang="en-US" altLang="en-US" i="1"/>
              <a:t>f 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 = (3</a:t>
            </a:r>
            <a:r>
              <a:rPr lang="en-US" altLang="en-US" i="1"/>
              <a:t>a </a:t>
            </a:r>
            <a:r>
              <a:rPr lang="en-US" altLang="en-US"/>
              <a:t>+ 9) </a:t>
            </a:r>
            <a:r>
              <a:rPr lang="en-US" altLang="en-US" b="1"/>
              <a:t>mod </a:t>
            </a:r>
            <a:r>
              <a:rPr lang="en-US" altLang="en-US"/>
              <a:t>26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Encrypt </a:t>
            </a:r>
            <a:r>
              <a:rPr lang="en-US" altLang="en-US">
                <a:latin typeface="Times New Roman"/>
              </a:rPr>
              <a:t>“</a:t>
            </a:r>
            <a:r>
              <a:rPr lang="en-US" altLang="en-US"/>
              <a:t>Stop Thief</a:t>
            </a:r>
            <a:r>
              <a:rPr lang="en-US" altLang="en-US">
                <a:latin typeface="Times New Roman"/>
              </a:rPr>
              <a:t>”</a:t>
            </a: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STOP THIEF  		(capitals)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19,20,15,16   20,8,9,5,6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14,17,2,5   17,7,10,24,1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/>
              <a:t>NQBE QGJXA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  <a:p>
            <a:pPr marL="609600" indent="-609600">
              <a:buFont typeface="Wingdings" pitchFamily="2" charset="2"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7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23C031A-1BC7-4FB5-A7E8-3BD7ABCC8C5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Caesar</a:t>
            </a:r>
            <a:r>
              <a:rPr lang="en-US" altLang="en-US">
                <a:latin typeface="Times New Roman"/>
              </a:rPr>
              <a:t>’</a:t>
            </a:r>
            <a:r>
              <a:rPr lang="en-US" altLang="en-US"/>
              <a:t>s Cipher</a:t>
            </a: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i="1" dirty="0"/>
              <a:t>f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(</a:t>
            </a:r>
            <a:r>
              <a:rPr lang="en-US" altLang="en-US" i="1" dirty="0" err="1" smtClean="0"/>
              <a:t>a</a:t>
            </a:r>
            <a:r>
              <a:rPr lang="en-US" altLang="en-US" dirty="0" err="1" smtClean="0"/>
              <a:t>+K</a:t>
            </a:r>
            <a:r>
              <a:rPr lang="en-US" altLang="en-US" dirty="0" smtClean="0"/>
              <a:t>) </a:t>
            </a:r>
            <a:r>
              <a:rPr lang="en-US" altLang="en-US" b="1" dirty="0"/>
              <a:t>mod </a:t>
            </a:r>
            <a:r>
              <a:rPr lang="en-US" alt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482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2C88A64-7950-431B-8398-E292A1CAEA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Divisors.</a:t>
            </a:r>
            <a:br>
              <a:rPr lang="en-US" altLang="en-US" dirty="0"/>
            </a:br>
            <a:r>
              <a:rPr lang="en-US" altLang="en-US" dirty="0"/>
              <a:t>Examples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Q:  Which of the following is true?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77 | 7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7 | 77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24 | 24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0 | 24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24 | 0</a:t>
            </a:r>
          </a:p>
        </p:txBody>
      </p:sp>
    </p:spTree>
    <p:extLst>
      <p:ext uri="{BB962C8B-B14F-4D97-AF65-F5344CB8AC3E}">
        <p14:creationId xmlns:p14="http://schemas.microsoft.com/office/powerpoint/2010/main" val="17815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1979D90-A02E-4AB2-A4E8-094C5A9596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Divisors.</a:t>
            </a:r>
            <a:br>
              <a:rPr lang="en-US" altLang="en-US"/>
            </a:br>
            <a:r>
              <a:rPr lang="en-US" altLang="en-US"/>
              <a:t>Examples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A: 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/>
              <a:t>77 | 7:  false bigger number can</a:t>
            </a:r>
            <a:r>
              <a:rPr lang="en-US" altLang="en-US">
                <a:latin typeface="Times New Roman"/>
              </a:rPr>
              <a:t>’</a:t>
            </a:r>
            <a:r>
              <a:rPr lang="en-US" altLang="en-US"/>
              <a:t>t divide smaller positive number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/>
              <a:t>7 | 77:  true because 77 = 7 </a:t>
            </a:r>
            <a:r>
              <a:rPr lang="en-US" altLang="en-US" i="1">
                <a:latin typeface="Times New Roman"/>
              </a:rPr>
              <a:t>·</a:t>
            </a:r>
            <a:r>
              <a:rPr lang="en-US" altLang="en-US" i="1"/>
              <a:t> </a:t>
            </a:r>
            <a:r>
              <a:rPr lang="en-US" altLang="en-US"/>
              <a:t>11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/>
              <a:t>24 | 24: true because 24 = 24 </a:t>
            </a:r>
            <a:r>
              <a:rPr lang="en-US" altLang="en-US" i="1">
                <a:latin typeface="Times New Roman"/>
              </a:rPr>
              <a:t>·</a:t>
            </a:r>
            <a:r>
              <a:rPr lang="en-US" altLang="en-US" i="1"/>
              <a:t> </a:t>
            </a:r>
            <a:r>
              <a:rPr lang="en-US" altLang="en-US"/>
              <a:t>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/>
              <a:t>0 | 24: false, only 0 is divisible by 0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/>
              <a:t>24 | 0: true, 0 is divisible by every number (0 = 24 </a:t>
            </a:r>
            <a:r>
              <a:rPr lang="en-US" altLang="en-US" i="1">
                <a:latin typeface="Times New Roman"/>
              </a:rPr>
              <a:t>·</a:t>
            </a:r>
            <a:r>
              <a:rPr lang="en-US" altLang="en-US" i="1"/>
              <a:t> </a:t>
            </a:r>
            <a:r>
              <a:rPr lang="en-US" altLang="en-US"/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3187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15BADF7-195D-4507-A7E6-F724914849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Formula for Number of Multiples up to given </a:t>
            </a:r>
            <a:r>
              <a:rPr lang="en-US" altLang="en-US" i="1"/>
              <a:t>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Q:  How many positive multiples of 15 are less than 100?</a:t>
            </a:r>
          </a:p>
        </p:txBody>
      </p:sp>
    </p:spTree>
    <p:extLst>
      <p:ext uri="{BB962C8B-B14F-4D97-AF65-F5344CB8AC3E}">
        <p14:creationId xmlns:p14="http://schemas.microsoft.com/office/powerpoint/2010/main" val="39557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60B565-69C7-4237-85B8-E2103BA91B3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Formula for Number of Multiples up to given </a:t>
            </a:r>
            <a:r>
              <a:rPr lang="en-US" altLang="en-US" i="1"/>
              <a:t>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A:  Just list them: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15, 30, 45, 60, 75, </a:t>
            </a:r>
            <a:r>
              <a:rPr lang="en-US" altLang="en-US" dirty="0" smtClean="0"/>
              <a:t>90.</a:t>
            </a: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Therefore the answer is </a:t>
            </a:r>
            <a:r>
              <a:rPr lang="en-US" altLang="en-US" dirty="0"/>
              <a:t>6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Q:  How many positive multiples of 15 are less than 1,000,000?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2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AD3E3C-D439-4994-AA6D-BF393CF896C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Formula for Number of Multiples up to Given </a:t>
            </a:r>
            <a:r>
              <a:rPr lang="en-US" altLang="en-US" i="1"/>
              <a:t>n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A:  Listing is too much of a hassle.  Since 1 out of 15 numbers is a multiple of 15, if 1,000,000 were were divisible by 15, answer would be exactly 1,000,000/15.  However, since 1,000,000 isn</a:t>
            </a:r>
            <a:r>
              <a:rPr lang="en-US" altLang="en-US" sz="2800">
                <a:latin typeface="Times New Roman"/>
              </a:rPr>
              <a:t>’</a:t>
            </a:r>
            <a:r>
              <a:rPr lang="en-US" altLang="en-US" sz="2800"/>
              <a:t>t divisible by 15, need to round down to the highest multiple of 15 less than 1,000,000 so answer is</a:t>
            </a:r>
            <a:r>
              <a:rPr lang="en-US" altLang="en-US" sz="2800" b="1"/>
              <a:t> </a:t>
            </a:r>
            <a:r>
              <a:rPr lang="en-US" altLang="en-US" sz="2800" b="1">
                <a:sym typeface="Symbol" pitchFamily="18" charset="2"/>
              </a:rPr>
              <a:t></a:t>
            </a:r>
            <a:r>
              <a:rPr lang="en-US" altLang="en-US" sz="2800"/>
              <a:t>1,000,000/15</a:t>
            </a:r>
            <a:r>
              <a:rPr lang="en-US" altLang="en-US" sz="2800" b="1">
                <a:sym typeface="Symbol" pitchFamily="18" charset="2"/>
              </a:rPr>
              <a:t></a:t>
            </a:r>
            <a:r>
              <a:rPr lang="en-US" altLang="en-US" sz="2800">
                <a:sym typeface="Symbol" pitchFamily="18" charset="2"/>
              </a:rPr>
              <a:t>.</a:t>
            </a: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In general:  The number of </a:t>
            </a:r>
            <a:r>
              <a:rPr lang="en-US" altLang="en-US" sz="2800" i="1"/>
              <a:t>d</a:t>
            </a:r>
            <a:r>
              <a:rPr lang="en-US" altLang="en-US" sz="2800"/>
              <a:t>-multiples less than </a:t>
            </a:r>
            <a:r>
              <a:rPr lang="en-US" altLang="en-US" sz="2800" i="1"/>
              <a:t>N  </a:t>
            </a:r>
            <a:r>
              <a:rPr lang="en-US" altLang="en-US" sz="2800"/>
              <a:t>is given by: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|{</a:t>
            </a:r>
            <a:r>
              <a:rPr lang="en-US" altLang="en-US" sz="2800" i="1"/>
              <a:t>m </a:t>
            </a:r>
            <a:r>
              <a:rPr lang="en-US" altLang="en-US" sz="2800">
                <a:sym typeface="Symbol" pitchFamily="18" charset="2"/>
              </a:rPr>
              <a:t> </a:t>
            </a:r>
            <a:r>
              <a:rPr lang="en-US" altLang="en-US" sz="2800" b="1">
                <a:sym typeface="Symbol" pitchFamily="18" charset="2"/>
              </a:rPr>
              <a:t>Z</a:t>
            </a:r>
            <a:r>
              <a:rPr lang="en-US" altLang="en-US" sz="2800" baseline="30000">
                <a:sym typeface="Symbol" pitchFamily="18" charset="2"/>
              </a:rPr>
              <a:t>+    </a:t>
            </a:r>
            <a:r>
              <a:rPr lang="en-US" altLang="en-US"/>
              <a:t>|</a:t>
            </a:r>
            <a:r>
              <a:rPr lang="en-US" altLang="en-US" sz="2800"/>
              <a:t>  </a:t>
            </a:r>
            <a:r>
              <a:rPr lang="en-US" altLang="en-US" sz="2800" i="1"/>
              <a:t>d </a:t>
            </a:r>
            <a:r>
              <a:rPr lang="en-US" altLang="en-US" sz="2800"/>
              <a:t>|</a:t>
            </a:r>
            <a:r>
              <a:rPr lang="en-US" altLang="en-US" sz="2800" i="1"/>
              <a:t>m  </a:t>
            </a:r>
            <a:r>
              <a:rPr lang="en-US" altLang="en-US" sz="2800"/>
              <a:t>and </a:t>
            </a:r>
            <a:r>
              <a:rPr lang="en-US" altLang="en-US" sz="2800" i="1"/>
              <a:t>m </a:t>
            </a:r>
            <a:r>
              <a:rPr lang="en-US" altLang="en-US" sz="2800">
                <a:sym typeface="Symbol" pitchFamily="18" charset="2"/>
              </a:rPr>
              <a:t> </a:t>
            </a:r>
            <a:r>
              <a:rPr lang="en-US" altLang="en-US" sz="2800" i="1"/>
              <a:t>N </a:t>
            </a:r>
            <a:r>
              <a:rPr lang="en-US" altLang="en-US" sz="2800"/>
              <a:t>}| = </a:t>
            </a:r>
            <a:r>
              <a:rPr lang="en-US" altLang="en-US" sz="2800" b="1">
                <a:sym typeface="Symbol" pitchFamily="18" charset="2"/>
              </a:rPr>
              <a:t></a:t>
            </a:r>
            <a:r>
              <a:rPr lang="en-US" altLang="en-US" sz="2800" i="1"/>
              <a:t>N</a:t>
            </a:r>
            <a:r>
              <a:rPr lang="en-US" altLang="en-US" sz="2800"/>
              <a:t>/</a:t>
            </a:r>
            <a:r>
              <a:rPr lang="en-US" altLang="en-US" sz="2800" i="1"/>
              <a:t>d</a:t>
            </a:r>
            <a:r>
              <a:rPr lang="en-US" altLang="en-US" sz="2800" b="1">
                <a:sym typeface="Symbol" pitchFamily="18" charset="2"/>
              </a:rPr>
              <a:t></a:t>
            </a: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2576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TS010352479</Template>
  <TotalTime>0</TotalTime>
  <Words>2339</Words>
  <Application>Microsoft Office PowerPoint</Application>
  <PresentationFormat>On-screen Show (4:3)</PresentationFormat>
  <Paragraphs>372</Paragraphs>
  <Slides>49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TS010352479</vt:lpstr>
      <vt:lpstr>Equation</vt:lpstr>
      <vt:lpstr>                              Security</vt:lpstr>
      <vt:lpstr>Importance of Number Theory</vt:lpstr>
      <vt:lpstr>Importance of Number Theory</vt:lpstr>
      <vt:lpstr>Divisors</vt:lpstr>
      <vt:lpstr>Divisors. Examples</vt:lpstr>
      <vt:lpstr>Divisors. Examples</vt:lpstr>
      <vt:lpstr>Formula for Number of Multiples up to given n</vt:lpstr>
      <vt:lpstr>Formula for Number of Multiples up to given n</vt:lpstr>
      <vt:lpstr>Formula for Number of Multiples up to Given n</vt:lpstr>
      <vt:lpstr>Divisor Theorem</vt:lpstr>
      <vt:lpstr>Divisor Theorem. Proof of no. 2</vt:lpstr>
      <vt:lpstr>Prime Numbers</vt:lpstr>
      <vt:lpstr>Prime Numbers</vt:lpstr>
      <vt:lpstr>Fundamental Theorem of Arithmetic </vt:lpstr>
      <vt:lpstr>Fundamental Theorem of Arithmetic </vt:lpstr>
      <vt:lpstr>Primality Testing</vt:lpstr>
      <vt:lpstr>Primality Testing</vt:lpstr>
      <vt:lpstr>Primality Testing</vt:lpstr>
      <vt:lpstr>Primality Testing</vt:lpstr>
      <vt:lpstr>Division</vt:lpstr>
      <vt:lpstr>Division</vt:lpstr>
      <vt:lpstr>Greatest Common Divisor Relatively Prime</vt:lpstr>
      <vt:lpstr>Greatest Common Divisor Relatively Prime</vt:lpstr>
      <vt:lpstr>Greatest Common Divisor Relatively Prime</vt:lpstr>
      <vt:lpstr>Greatest Common Divisor Relatively Prime</vt:lpstr>
      <vt:lpstr>PowerPoint Presentation</vt:lpstr>
      <vt:lpstr>PowerPoint Presentation</vt:lpstr>
      <vt:lpstr>Greatest Common Divisor Relatively Prime</vt:lpstr>
      <vt:lpstr>Greatest Common Divisor Relatively Prime</vt:lpstr>
      <vt:lpstr>Least Common Multiple</vt:lpstr>
      <vt:lpstr>Least Common Multiple</vt:lpstr>
      <vt:lpstr>lcm in terms of gcd Proof</vt:lpstr>
      <vt:lpstr>lcm in terms of gcd Proof</vt:lpstr>
      <vt:lpstr>Modular Arithmetic</vt:lpstr>
      <vt:lpstr>mod function</vt:lpstr>
      <vt:lpstr>mod function</vt:lpstr>
      <vt:lpstr>mod function</vt:lpstr>
      <vt:lpstr>mod function</vt:lpstr>
      <vt:lpstr>mod function</vt:lpstr>
      <vt:lpstr>(mod) congruence (Formal Definition)</vt:lpstr>
      <vt:lpstr>(mod) congruence</vt:lpstr>
      <vt:lpstr>(mod) congruence Identities</vt:lpstr>
      <vt:lpstr>Modular arithmetic harder examples</vt:lpstr>
      <vt:lpstr>Modular arithmetic harder examples</vt:lpstr>
      <vt:lpstr>Modular arithmetic harder examples</vt:lpstr>
      <vt:lpstr>Simple Encryption</vt:lpstr>
      <vt:lpstr>Letter  Number  Conversion Table</vt:lpstr>
      <vt:lpstr>Encryption example</vt:lpstr>
      <vt:lpstr>Caesar’s Cipher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2012-11-06T15:10:32Z</dcterms:created>
  <dcterms:modified xsi:type="dcterms:W3CDTF">2015-02-02T21:58:14Z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