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70" r:id="rId11"/>
    <p:sldId id="271" r:id="rId12"/>
    <p:sldId id="275" r:id="rId13"/>
    <p:sldId id="272" r:id="rId14"/>
    <p:sldId id="273" r:id="rId15"/>
    <p:sldId id="274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1" autoAdjust="0"/>
    <p:restoredTop sz="94710" autoAdjust="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23/01/2014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Safety Critical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Three</a:t>
            </a:r>
          </a:p>
          <a:p>
            <a:r>
              <a:rPr lang="en-US" dirty="0" smtClean="0"/>
              <a:t>Course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9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B – </a:t>
            </a:r>
            <a:r>
              <a:rPr lang="en-US" dirty="0" err="1" smtClean="0"/>
              <a:t>PramScram</a:t>
            </a:r>
            <a:r>
              <a:rPr lang="en-US" dirty="0" smtClean="0"/>
              <a:t>™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58" y="1754544"/>
            <a:ext cx="6344739" cy="45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8" y="1830180"/>
            <a:ext cx="4296118" cy="42961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3410" y="2126084"/>
            <a:ext cx="414146" cy="4970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2298" y="5191495"/>
            <a:ext cx="414146" cy="4970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7" idx="3"/>
            <a:endCxn id="8" idx="3"/>
          </p:cNvCxnSpPr>
          <p:nvPr/>
        </p:nvCxnSpPr>
        <p:spPr>
          <a:xfrm flipH="1">
            <a:off x="3686444" y="2374587"/>
            <a:ext cx="731112" cy="3065411"/>
          </a:xfrm>
          <a:prstGeom prst="bentConnector3">
            <a:avLst>
              <a:gd name="adj1" fmla="val -31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17556" y="2126084"/>
            <a:ext cx="1615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2728" y="1941418"/>
            <a:ext cx="90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721810" y="3976589"/>
            <a:ext cx="1615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6982" y="3791923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72640" y="5688501"/>
            <a:ext cx="1615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87812" y="5503835"/>
            <a:ext cx="75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9" y="1512516"/>
            <a:ext cx="7686842" cy="4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HAZOP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93257"/>
              </p:ext>
            </p:extLst>
          </p:nvPr>
        </p:nvGraphicFramePr>
        <p:xfrm>
          <a:off x="467544" y="1911683"/>
          <a:ext cx="8136906" cy="4252485"/>
        </p:xfrm>
        <a:graphic>
          <a:graphicData uri="http://schemas.openxmlformats.org/drawingml/2006/table">
            <a:tbl>
              <a:tblPr/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1970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Node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Guideword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Deviation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Possible cause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 required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</a:t>
                      </a: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handle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-Handle drops off</a:t>
                      </a:r>
                      <a:b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-Not fitted correctly by user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Pram immobile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-Quality control, good materials</a:t>
                      </a: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-Human factors to ensure easy to fit</a:t>
                      </a: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-Designed to withstand vibration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Handle</a:t>
                      </a: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More of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 resistance too great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Incorrect setup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Pram immobile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 knob to adjust cable tension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15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Brakes</a:t>
                      </a: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Too fast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Brakes too harshly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Spring tension too great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Harsh deceleration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Specify spring tension range</a:t>
                      </a: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Specify spring lifetime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7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Brakes</a:t>
                      </a: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Too slow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Insufficent braking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Worn pads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Pram runaway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Lifed item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</a:p>
                  </a:txBody>
                  <a:tcPr marL="8562" marR="8562" marT="8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Does not move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mechanism siezed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corrosion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brakes applied, pram runaway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 corrosion resistant materials</a:t>
                      </a:r>
                    </a:p>
                  </a:txBody>
                  <a:tcPr marL="8562" marR="8562" marT="8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7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Tree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460" y="1827072"/>
            <a:ext cx="1689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Runaway Pram</a:t>
            </a:r>
            <a:endParaRPr lang="en-US" dirty="0"/>
          </a:p>
        </p:txBody>
      </p:sp>
      <p:sp>
        <p:nvSpPr>
          <p:cNvPr id="6" name="Stored Data 5"/>
          <p:cNvSpPr/>
          <p:nvPr/>
        </p:nvSpPr>
        <p:spPr>
          <a:xfrm rot="5400000">
            <a:off x="4149177" y="2549047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4457801" y="2196404"/>
            <a:ext cx="9226" cy="35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4305" y="3461418"/>
            <a:ext cx="2007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Fault with Control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177" y="3464150"/>
            <a:ext cx="1817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Fault with Brake</a:t>
            </a:r>
            <a:endParaRPr lang="en-US" dirty="0"/>
          </a:p>
        </p:txBody>
      </p:sp>
      <p:sp>
        <p:nvSpPr>
          <p:cNvPr id="13" name="Stored Data 12"/>
          <p:cNvSpPr/>
          <p:nvPr/>
        </p:nvSpPr>
        <p:spPr>
          <a:xfrm rot="5400000">
            <a:off x="2317144" y="4158004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628793" y="3805361"/>
            <a:ext cx="9226" cy="35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68530" y="5260633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Handle locks in position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42080" y="5260633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Spring Fails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14481" y="5238526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Pad falls off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8275" y="5238526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Worn pad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344615" y="5215272"/>
            <a:ext cx="1097772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Friction reduced due to environment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047461" y="5215273"/>
            <a:ext cx="1667716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ored Data 24"/>
          <p:cNvSpPr/>
          <p:nvPr/>
        </p:nvSpPr>
        <p:spPr>
          <a:xfrm rot="5400000">
            <a:off x="6359036" y="4173560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667660" y="3820917"/>
            <a:ext cx="9226" cy="35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" idx="0"/>
          </p:cNvCxnSpPr>
          <p:nvPr/>
        </p:nvCxnSpPr>
        <p:spPr>
          <a:xfrm rot="10800000" flipV="1">
            <a:off x="2638021" y="3300004"/>
            <a:ext cx="1829014" cy="1614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57801" y="3061860"/>
            <a:ext cx="0" cy="23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1" idx="0"/>
          </p:cNvCxnSpPr>
          <p:nvPr/>
        </p:nvCxnSpPr>
        <p:spPr>
          <a:xfrm>
            <a:off x="4457801" y="3300004"/>
            <a:ext cx="2166020" cy="1641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  <a:endCxn id="17" idx="0"/>
          </p:cNvCxnSpPr>
          <p:nvPr/>
        </p:nvCxnSpPr>
        <p:spPr>
          <a:xfrm rot="5400000" flipH="1" flipV="1">
            <a:off x="2562505" y="4623858"/>
            <a:ext cx="12700" cy="12735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38019" y="4672172"/>
            <a:ext cx="0" cy="362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1" idx="0"/>
          </p:cNvCxnSpPr>
          <p:nvPr/>
        </p:nvCxnSpPr>
        <p:spPr>
          <a:xfrm flipH="1">
            <a:off x="6671681" y="4672172"/>
            <a:ext cx="5205" cy="56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4" idx="0"/>
          </p:cNvCxnSpPr>
          <p:nvPr/>
        </p:nvCxnSpPr>
        <p:spPr>
          <a:xfrm rot="5400000" flipH="1" flipV="1">
            <a:off x="5637964" y="4176352"/>
            <a:ext cx="282276" cy="17955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2" idx="0"/>
          </p:cNvCxnSpPr>
          <p:nvPr/>
        </p:nvCxnSpPr>
        <p:spPr>
          <a:xfrm rot="16200000" flipV="1">
            <a:off x="7235789" y="4228840"/>
            <a:ext cx="305529" cy="1713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4391" y="6185246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977142" y="6185246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1594" y="6097317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439172" y="6158298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029946" y="6175033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1e-5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108405" y="3464150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e-7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30" y="3521565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1e-5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977142" y="1912608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1e-5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7645647" y="4773009"/>
            <a:ext cx="1205162" cy="1796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455099" y="3986537"/>
            <a:ext cx="154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Cannot claim 10</a:t>
            </a:r>
            <a:r>
              <a:rPr lang="en-US" sz="1100" baseline="30000" dirty="0" smtClean="0"/>
              <a:t>-7 </a:t>
            </a:r>
            <a:r>
              <a:rPr lang="en-US" sz="1100" dirty="0" smtClean="0"/>
              <a:t>figure as we cannot assume maintenance will be conducted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860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9493" y="365937"/>
            <a:ext cx="1689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Runaway Pram</a:t>
            </a:r>
            <a:endParaRPr lang="en-US" dirty="0"/>
          </a:p>
        </p:txBody>
      </p:sp>
      <p:sp>
        <p:nvSpPr>
          <p:cNvPr id="6" name="Stored Data 5"/>
          <p:cNvSpPr/>
          <p:nvPr/>
        </p:nvSpPr>
        <p:spPr>
          <a:xfrm rot="5400000">
            <a:off x="4446210" y="1087912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4754834" y="735269"/>
            <a:ext cx="9226" cy="35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234" y="2000283"/>
            <a:ext cx="1968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Fault with Handle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7802" y="2003015"/>
            <a:ext cx="1906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Fault with Brakes</a:t>
            </a:r>
            <a:endParaRPr lang="en-US" dirty="0"/>
          </a:p>
        </p:txBody>
      </p:sp>
      <p:sp>
        <p:nvSpPr>
          <p:cNvPr id="13" name="Stored Data 12"/>
          <p:cNvSpPr/>
          <p:nvPr/>
        </p:nvSpPr>
        <p:spPr>
          <a:xfrm rot="5400000">
            <a:off x="1195995" y="2596032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495450" y="2344226"/>
            <a:ext cx="9226" cy="249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187" y="3665818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Handle locks in position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8737" y="3665818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Spring Fails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964693" y="2359782"/>
            <a:ext cx="9226" cy="35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" idx="0"/>
          </p:cNvCxnSpPr>
          <p:nvPr/>
        </p:nvCxnSpPr>
        <p:spPr>
          <a:xfrm rot="10800000" flipV="1">
            <a:off x="1504677" y="1838869"/>
            <a:ext cx="3556539" cy="1614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54834" y="1600725"/>
            <a:ext cx="0" cy="23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1" idx="0"/>
          </p:cNvCxnSpPr>
          <p:nvPr/>
        </p:nvCxnSpPr>
        <p:spPr>
          <a:xfrm>
            <a:off x="4754834" y="1838869"/>
            <a:ext cx="2166020" cy="1641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  <a:endCxn id="17" idx="0"/>
          </p:cNvCxnSpPr>
          <p:nvPr/>
        </p:nvCxnSpPr>
        <p:spPr>
          <a:xfrm rot="5400000" flipH="1" flipV="1">
            <a:off x="1429162" y="3029043"/>
            <a:ext cx="12700" cy="127355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04676" y="3090725"/>
            <a:ext cx="0" cy="362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1048" y="4590431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504677" y="4578405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523137" y="2054346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e-7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917063" y="2060430"/>
            <a:ext cx="53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</a:t>
            </a:r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74175" y="451473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e</a:t>
            </a:r>
            <a:r>
              <a:rPr lang="en-US" sz="1200" dirty="0" smtClean="0"/>
              <a:t>-7</a:t>
            </a:r>
            <a:endParaRPr lang="en-US" sz="1200" dirty="0"/>
          </a:p>
        </p:txBody>
      </p:sp>
      <p:sp>
        <p:nvSpPr>
          <p:cNvPr id="3" name="Delay 2"/>
          <p:cNvSpPr/>
          <p:nvPr/>
        </p:nvSpPr>
        <p:spPr>
          <a:xfrm rot="16200000">
            <a:off x="6658369" y="2699226"/>
            <a:ext cx="612648" cy="612648"/>
          </a:xfrm>
          <a:prstGeom prst="flowChartDelay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And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00442" y="4141542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Pad falls off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520764" y="4141542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Worn pad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2556569" y="4130333"/>
            <a:ext cx="1097772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Friction reduced due to environment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259415" y="4130334"/>
            <a:ext cx="1667716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ored Data 42"/>
          <p:cNvSpPr/>
          <p:nvPr/>
        </p:nvSpPr>
        <p:spPr>
          <a:xfrm rot="5400000">
            <a:off x="4169950" y="3075253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455859" y="3573865"/>
            <a:ext cx="5205" cy="56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0"/>
          </p:cNvCxnSpPr>
          <p:nvPr/>
        </p:nvCxnSpPr>
        <p:spPr>
          <a:xfrm rot="5400000" flipH="1" flipV="1">
            <a:off x="3849918" y="3091413"/>
            <a:ext cx="282276" cy="17955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9" idx="0"/>
          </p:cNvCxnSpPr>
          <p:nvPr/>
        </p:nvCxnSpPr>
        <p:spPr>
          <a:xfrm rot="16200000" flipV="1">
            <a:off x="4974300" y="3137878"/>
            <a:ext cx="293484" cy="1713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28803" y="5125856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15331" y="3991833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092835" y="4044389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1e-5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6747206" y="5386351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Pad falls off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973432" y="5386351"/>
            <a:ext cx="914400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Worn pad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Diamond 63"/>
          <p:cNvSpPr/>
          <p:nvPr/>
        </p:nvSpPr>
        <p:spPr>
          <a:xfrm>
            <a:off x="5171436" y="5363097"/>
            <a:ext cx="1097772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Friction reduced due to environment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4874282" y="5363098"/>
            <a:ext cx="1667716" cy="1134022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ored Data 65"/>
          <p:cNvSpPr/>
          <p:nvPr/>
        </p:nvSpPr>
        <p:spPr>
          <a:xfrm rot="5400000">
            <a:off x="6918497" y="4321385"/>
            <a:ext cx="617362" cy="61264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2" idx="0"/>
          </p:cNvCxnSpPr>
          <p:nvPr/>
        </p:nvCxnSpPr>
        <p:spPr>
          <a:xfrm flipH="1">
            <a:off x="7204406" y="4819997"/>
            <a:ext cx="5205" cy="56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5" idx="0"/>
          </p:cNvCxnSpPr>
          <p:nvPr/>
        </p:nvCxnSpPr>
        <p:spPr>
          <a:xfrm rot="5400000" flipH="1" flipV="1">
            <a:off x="6464785" y="4324177"/>
            <a:ext cx="282276" cy="17955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3" idx="0"/>
          </p:cNvCxnSpPr>
          <p:nvPr/>
        </p:nvCxnSpPr>
        <p:spPr>
          <a:xfrm rot="16200000" flipV="1">
            <a:off x="7420946" y="4376665"/>
            <a:ext cx="305529" cy="1713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38415" y="6245142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971897" y="6306123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1e-7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215103" y="6322858"/>
            <a:ext cx="45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1e-5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43" idx="1"/>
            <a:endCxn id="3" idx="0"/>
          </p:cNvCxnSpPr>
          <p:nvPr/>
        </p:nvCxnSpPr>
        <p:spPr>
          <a:xfrm rot="5400000" flipH="1" flipV="1">
            <a:off x="5534827" y="1949354"/>
            <a:ext cx="67346" cy="21797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1"/>
            <a:endCxn id="66" idx="1"/>
          </p:cNvCxnSpPr>
          <p:nvPr/>
        </p:nvCxnSpPr>
        <p:spPr>
          <a:xfrm rot="16200000" flipH="1">
            <a:off x="6592358" y="3684208"/>
            <a:ext cx="1007154" cy="26248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5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Integrity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Equipment under control – Pram</a:t>
            </a:r>
          </a:p>
          <a:p>
            <a:r>
              <a:rPr lang="en-US" dirty="0" smtClean="0"/>
              <a:t>Existing risk of runaway linked to human error of omission ≈ 10</a:t>
            </a:r>
            <a:r>
              <a:rPr lang="en-US" baseline="30000" dirty="0" smtClean="0"/>
              <a:t>-3</a:t>
            </a:r>
          </a:p>
          <a:p>
            <a:r>
              <a:rPr lang="en-US" dirty="0" err="1" smtClean="0"/>
              <a:t>PramScram</a:t>
            </a:r>
            <a:r>
              <a:rPr lang="en-US" dirty="0" smtClean="0"/>
              <a:t> safety system designed to reduced this risk to a minimum of 10</a:t>
            </a:r>
            <a:r>
              <a:rPr lang="en-US" baseline="30000" dirty="0" smtClean="0"/>
              <a:t>-6</a:t>
            </a:r>
            <a:r>
              <a:rPr lang="en-US" dirty="0"/>
              <a:t> </a:t>
            </a:r>
            <a:r>
              <a:rPr lang="en-US" dirty="0" smtClean="0"/>
              <a:t>(SIL 1)</a:t>
            </a:r>
          </a:p>
          <a:p>
            <a:r>
              <a:rPr lang="en-US" dirty="0" smtClean="0"/>
              <a:t>Actual risk of runaway reduced to </a:t>
            </a:r>
            <a:r>
              <a:rPr lang="en-US" dirty="0"/>
              <a:t>2</a:t>
            </a:r>
            <a:r>
              <a:rPr lang="en-US" dirty="0" smtClean="0"/>
              <a:t>x10</a:t>
            </a:r>
            <a:r>
              <a:rPr lang="en-US" baseline="30000" dirty="0" smtClean="0"/>
              <a:t>-7</a:t>
            </a:r>
            <a:r>
              <a:rPr lang="en-US" dirty="0" smtClean="0"/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422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Confirm Design and Scope</a:t>
            </a:r>
          </a:p>
          <a:p>
            <a:r>
              <a:rPr lang="en-US" dirty="0" smtClean="0"/>
              <a:t>Hazard Identification (including HAZOP)</a:t>
            </a:r>
          </a:p>
          <a:p>
            <a:r>
              <a:rPr lang="en-US" dirty="0" smtClean="0"/>
              <a:t>Fault Schedule – List of reasonably foreseeable faults or events (can be grouped).</a:t>
            </a:r>
          </a:p>
          <a:p>
            <a:r>
              <a:rPr lang="en-US" dirty="0" smtClean="0"/>
              <a:t>Derivation of SFRs – Requirements of the design required to keep pram safe.</a:t>
            </a:r>
          </a:p>
          <a:p>
            <a:r>
              <a:rPr lang="en-US" dirty="0" smtClean="0"/>
              <a:t>Deterministic Assessment – (Pessimistic) assessment that design meets requirements (Design Substantiation)</a:t>
            </a:r>
          </a:p>
          <a:p>
            <a:r>
              <a:rPr lang="en-US" dirty="0" smtClean="0"/>
              <a:t>Probabilistic Assessment – (Realistic) assessment that risks are within prescribed limits</a:t>
            </a:r>
          </a:p>
          <a:p>
            <a:r>
              <a:rPr lang="en-US" dirty="0" smtClean="0"/>
              <a:t>ALARP Assessment – Has everything been done to reduce risks</a:t>
            </a:r>
          </a:p>
          <a:p>
            <a:r>
              <a:rPr lang="en-US" dirty="0" smtClean="0"/>
              <a:t>Implementation of any safety mechanisms or instructions to operators.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2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Safely prevent uncontrolled movements</a:t>
            </a:r>
          </a:p>
          <a:p>
            <a:r>
              <a:rPr lang="en-US" dirty="0" smtClean="0"/>
              <a:t>Retro-fit to existing prams</a:t>
            </a:r>
          </a:p>
          <a:p>
            <a:r>
              <a:rPr lang="en-US" dirty="0" smtClean="0"/>
              <a:t>Must not compromise existing safety performance of pram</a:t>
            </a:r>
          </a:p>
          <a:p>
            <a:r>
              <a:rPr lang="en-US" dirty="0" smtClean="0"/>
              <a:t>Must not compromise generally functionality of pram</a:t>
            </a:r>
          </a:p>
          <a:p>
            <a:r>
              <a:rPr lang="en-US" dirty="0" smtClean="0"/>
              <a:t>Affordable</a:t>
            </a:r>
          </a:p>
          <a:p>
            <a:r>
              <a:rPr lang="en-US" dirty="0" smtClean="0"/>
              <a:t>Easy to fit</a:t>
            </a:r>
          </a:p>
          <a:p>
            <a:r>
              <a:rPr lang="en-US" dirty="0" smtClean="0"/>
              <a:t>Aesthetically pleasing and sympathetic to existing pram design</a:t>
            </a:r>
          </a:p>
          <a:p>
            <a:r>
              <a:rPr lang="en-US" dirty="0" smtClean="0"/>
              <a:t>Operator comfort should not be compromised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reset</a:t>
            </a:r>
          </a:p>
          <a:p>
            <a:r>
              <a:rPr lang="en-US" sz="2000" dirty="0" smtClean="0"/>
              <a:t>Reliability</a:t>
            </a:r>
          </a:p>
          <a:p>
            <a:r>
              <a:rPr lang="en-US" sz="2000" dirty="0" smtClean="0"/>
              <a:t>Must not compromise the stability of the pram.</a:t>
            </a:r>
          </a:p>
          <a:p>
            <a:r>
              <a:rPr lang="en-US" sz="2000" dirty="0" smtClean="0"/>
              <a:t>Lightweight</a:t>
            </a:r>
          </a:p>
          <a:p>
            <a:r>
              <a:rPr lang="en-US" sz="2000" dirty="0" smtClean="0"/>
              <a:t>Maintenance Free</a:t>
            </a:r>
          </a:p>
          <a:p>
            <a:r>
              <a:rPr lang="en-US" sz="2000" dirty="0" smtClean="0"/>
              <a:t>Conventionally safe</a:t>
            </a:r>
          </a:p>
          <a:p>
            <a:r>
              <a:rPr lang="en-US" sz="2000" dirty="0" smtClean="0"/>
              <a:t>Sensible power demands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Safely prevent uncontrolled movements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Detect uncontrolled movement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Stop uncontrolled movement with a minimum deceleration of x ms</a:t>
            </a:r>
            <a:r>
              <a:rPr lang="en-US" baseline="30000" dirty="0" smtClean="0"/>
              <a:t>-2</a:t>
            </a:r>
            <a:r>
              <a:rPr lang="en-US" dirty="0" smtClean="0"/>
              <a:t> maximum deceleration of x ms</a:t>
            </a:r>
            <a:r>
              <a:rPr lang="en-US" baseline="30000" dirty="0" smtClean="0"/>
              <a:t>-2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Retro-fit to existing prams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Maximum dimensions of x, y, z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Adjustable attachment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Must not compromise existing safety performance of pram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Independent means of braking.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Must not compromise general functionality of pram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Independent from all other functions (e.g. folding, existing braking, ability to seat child).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Affordable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Total costs shall not exceed XXGBP.</a:t>
            </a:r>
            <a:endParaRPr lang="en-US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Easy to </a:t>
            </a:r>
            <a:r>
              <a:rPr lang="en-US" sz="2000" dirty="0" smtClean="0"/>
              <a:t>fit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Maximum installation time of XXs (without tools).</a:t>
            </a:r>
            <a:endParaRPr lang="en-US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Aesthetically pleasing and sympathetic to existing pram </a:t>
            </a:r>
            <a:r>
              <a:rPr lang="en-US" sz="2000" dirty="0" smtClean="0"/>
              <a:t>design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Comes in a range of colours</a:t>
            </a:r>
            <a:endParaRPr lang="en-US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Operator comfort should not be compromised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No change to operator actions and activities.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Easy to reset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Ability to reinstate pram movement within </a:t>
            </a:r>
            <a:r>
              <a:rPr lang="en-US" sz="1800" dirty="0" err="1" smtClean="0"/>
              <a:t>Xs</a:t>
            </a:r>
            <a:r>
              <a:rPr lang="en-US" sz="1800" dirty="0" smtClean="0"/>
              <a:t> operator intervention.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Reliability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 smtClean="0"/>
              <a:t>Failure rate of no greater than 10</a:t>
            </a:r>
            <a:r>
              <a:rPr lang="en-US" sz="1800" baseline="30000" dirty="0" smtClean="0"/>
              <a:t>-6</a:t>
            </a:r>
            <a:r>
              <a:rPr lang="en-US" sz="1800" dirty="0" smtClean="0"/>
              <a:t> per demand.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8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900" dirty="0"/>
              <a:t>Must not compromise the stability of the pram.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700" dirty="0"/>
              <a:t>Must not raise the </a:t>
            </a:r>
            <a:r>
              <a:rPr lang="en-US" sz="1700" dirty="0" err="1"/>
              <a:t>CofG</a:t>
            </a:r>
            <a:r>
              <a:rPr lang="en-US" sz="1700" dirty="0"/>
              <a:t>.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700" dirty="0"/>
              <a:t>(For fault scenario see requirement (1</a:t>
            </a:r>
            <a:r>
              <a:rPr lang="en-US" sz="1700" dirty="0" smtClean="0"/>
              <a:t>)).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1900" dirty="0" smtClean="0"/>
              <a:t>Lightweight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700" dirty="0" smtClean="0"/>
              <a:t>Mass must not exceed </a:t>
            </a:r>
            <a:r>
              <a:rPr lang="en-US" sz="1700" dirty="0" err="1" smtClean="0"/>
              <a:t>Xkg</a:t>
            </a:r>
            <a:r>
              <a:rPr lang="en-US" sz="1700" dirty="0" smtClean="0"/>
              <a:t>.</a:t>
            </a:r>
            <a:endParaRPr lang="en-US" sz="1700" dirty="0"/>
          </a:p>
          <a:p>
            <a:pPr marL="457200" indent="-457200">
              <a:buFont typeface="+mj-lt"/>
              <a:buAutoNum type="arabicPeriod" startAt="11"/>
            </a:pPr>
            <a:r>
              <a:rPr lang="en-US" sz="1900" dirty="0"/>
              <a:t>Maintenance </a:t>
            </a:r>
            <a:r>
              <a:rPr lang="en-US" sz="1900" dirty="0" smtClean="0"/>
              <a:t>Free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700" dirty="0" smtClean="0"/>
              <a:t>Must not require any planned or preventative maintenance</a:t>
            </a:r>
            <a:endParaRPr lang="en-US" sz="1700" dirty="0"/>
          </a:p>
          <a:p>
            <a:pPr marL="457200" indent="-457200">
              <a:buFont typeface="+mj-lt"/>
              <a:buAutoNum type="arabicPeriod" startAt="11"/>
            </a:pPr>
            <a:r>
              <a:rPr lang="en-US" sz="1900" dirty="0" smtClean="0"/>
              <a:t>Conventionally safe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700" dirty="0" smtClean="0"/>
              <a:t>Must comply with all relevant UK safety standards.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5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1195" y="3373905"/>
            <a:ext cx="1561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Stop the pram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0998" y="2727574"/>
            <a:ext cx="14414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Sense loss of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998" y="3639289"/>
            <a:ext cx="14414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Sense pram in motion</a:t>
            </a:r>
          </a:p>
        </p:txBody>
      </p:sp>
      <p:cxnSp>
        <p:nvCxnSpPr>
          <p:cNvPr id="5" name="Straight Arrow Connector 4"/>
          <p:cNvCxnSpPr>
            <a:stCxn id="11" idx="3"/>
            <a:endCxn id="3" idx="1"/>
          </p:cNvCxnSpPr>
          <p:nvPr/>
        </p:nvCxnSpPr>
        <p:spPr>
          <a:xfrm>
            <a:off x="3962418" y="3050740"/>
            <a:ext cx="1028777" cy="507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3" idx="1"/>
          </p:cNvCxnSpPr>
          <p:nvPr/>
        </p:nvCxnSpPr>
        <p:spPr>
          <a:xfrm flipV="1">
            <a:off x="3962418" y="3558571"/>
            <a:ext cx="1028777" cy="40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7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05811"/>
            <a:ext cx="7345363" cy="39319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Parachute</a:t>
            </a:r>
          </a:p>
          <a:p>
            <a:pPr lvl="1"/>
            <a:r>
              <a:rPr lang="en-US" sz="1400" dirty="0" smtClean="0"/>
              <a:t>Parachute deploys on pram speed exceeding Xms</a:t>
            </a:r>
            <a:r>
              <a:rPr lang="en-US" sz="1400" baseline="30000" dirty="0" smtClean="0"/>
              <a:t>-1</a:t>
            </a:r>
            <a:endParaRPr lang="en-US" sz="1400" baseline="30000" dirty="0"/>
          </a:p>
          <a:p>
            <a:pPr lvl="1"/>
            <a:r>
              <a:rPr lang="en-US" sz="1400" dirty="0" smtClean="0"/>
              <a:t>Parachute increases air resistance of the pram, thus bringing it to a stop.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Dead Man’s Handle</a:t>
            </a:r>
          </a:p>
          <a:p>
            <a:pPr lvl="1"/>
            <a:r>
              <a:rPr lang="en-US" sz="1400" dirty="0"/>
              <a:t>Release of </a:t>
            </a:r>
            <a:r>
              <a:rPr lang="en-US" sz="1400" dirty="0" err="1"/>
              <a:t>bowden</a:t>
            </a:r>
            <a:r>
              <a:rPr lang="en-US" sz="1400" dirty="0"/>
              <a:t> cable engages brake.</a:t>
            </a:r>
          </a:p>
          <a:p>
            <a:pPr lvl="1"/>
            <a:r>
              <a:rPr lang="en-US" sz="1400" dirty="0"/>
              <a:t>Brake increases friction on the axle</a:t>
            </a:r>
          </a:p>
          <a:p>
            <a:pPr lvl="1"/>
            <a:r>
              <a:rPr lang="en-US" sz="1400" dirty="0"/>
              <a:t>Pram movement ceases.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Explosion-deployed momentum </a:t>
            </a:r>
            <a:r>
              <a:rPr lang="en-US" sz="1400" dirty="0" err="1"/>
              <a:t>equaliser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Safety Cable</a:t>
            </a:r>
          </a:p>
          <a:p>
            <a:pPr lvl="1"/>
            <a:r>
              <a:rPr lang="en-US" sz="1400" dirty="0"/>
              <a:t>Cable fixed to the operator and the pram axle via quick-release handlebar attachment.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Capacitance triggered brake.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Detects operator releasing pram by loss of capacitance across a sensor on the handlebar, triggering brake on axle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120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080844"/>
              </p:ext>
            </p:extLst>
          </p:nvPr>
        </p:nvGraphicFramePr>
        <p:xfrm>
          <a:off x="331313" y="2133600"/>
          <a:ext cx="85176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23"/>
                <a:gridCol w="382797"/>
                <a:gridCol w="372731"/>
                <a:gridCol w="475057"/>
                <a:gridCol w="560308"/>
                <a:gridCol w="510780"/>
                <a:gridCol w="524585"/>
                <a:gridCol w="566000"/>
                <a:gridCol w="566000"/>
                <a:gridCol w="538389"/>
                <a:gridCol w="427951"/>
                <a:gridCol w="510781"/>
                <a:gridCol w="414146"/>
                <a:gridCol w="552194"/>
                <a:gridCol w="469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8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403</TotalTime>
  <Words>880</Words>
  <Application>Microsoft Macintosh PowerPoint</Application>
  <PresentationFormat>On-screen Show (4:3)</PresentationFormat>
  <Paragraphs>268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Capital</vt:lpstr>
      <vt:lpstr>Design of Safety Critical Systems</vt:lpstr>
      <vt:lpstr>Customer Requirements</vt:lpstr>
      <vt:lpstr>Customer Requirements</vt:lpstr>
      <vt:lpstr>Engineering Requirements</vt:lpstr>
      <vt:lpstr>Engineering Requirements</vt:lpstr>
      <vt:lpstr>Engineering Requirements</vt:lpstr>
      <vt:lpstr>Functional Decomposition</vt:lpstr>
      <vt:lpstr>Concepts</vt:lpstr>
      <vt:lpstr>Options Matrix</vt:lpstr>
      <vt:lpstr>Concept B – PramScram™</vt:lpstr>
      <vt:lpstr>Description of Solution</vt:lpstr>
      <vt:lpstr>Description of Solution</vt:lpstr>
      <vt:lpstr>HAZOP</vt:lpstr>
      <vt:lpstr>Fault Tree Analysis</vt:lpstr>
      <vt:lpstr>PowerPoint Presentation</vt:lpstr>
      <vt:lpstr>Safety Integrity Level</vt:lpstr>
      <vt:lpstr>Safety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Safety Critical Systems</dc:title>
  <dc:creator>Greg Wilkinson</dc:creator>
  <cp:lastModifiedBy>Greg Wilkinson</cp:lastModifiedBy>
  <cp:revision>28</cp:revision>
  <dcterms:created xsi:type="dcterms:W3CDTF">2014-01-22T15:53:24Z</dcterms:created>
  <dcterms:modified xsi:type="dcterms:W3CDTF">2014-01-23T20:19:57Z</dcterms:modified>
</cp:coreProperties>
</file>