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63" r:id="rId5"/>
    <p:sldId id="258" r:id="rId6"/>
    <p:sldId id="279" r:id="rId7"/>
    <p:sldId id="280" r:id="rId8"/>
    <p:sldId id="281" r:id="rId9"/>
    <p:sldId id="282" r:id="rId10"/>
    <p:sldId id="277" r:id="rId11"/>
    <p:sldId id="267" r:id="rId12"/>
    <p:sldId id="268" r:id="rId13"/>
    <p:sldId id="275" r:id="rId14"/>
    <p:sldId id="274" r:id="rId15"/>
    <p:sldId id="264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5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684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600" y="1523999"/>
            <a:ext cx="7416800" cy="1099091"/>
          </a:xfrm>
        </p:spPr>
        <p:txBody>
          <a:bodyPr/>
          <a:lstStyle/>
          <a:p>
            <a:r>
              <a:rPr lang="en-US" sz="4200" dirty="0" smtClean="0"/>
              <a:t>The </a:t>
            </a:r>
            <a:r>
              <a:rPr lang="en-US" sz="4200" dirty="0" smtClean="0"/>
              <a:t>Pram Safety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600" dirty="0" smtClean="0"/>
              <a:t>Group 2: Design </a:t>
            </a:r>
            <a:r>
              <a:rPr lang="en-US" sz="2600" dirty="0"/>
              <a:t>Report</a:t>
            </a:r>
          </a:p>
          <a:p>
            <a:endParaRPr lang="en-US" dirty="0" smtClean="0"/>
          </a:p>
          <a:p>
            <a:r>
              <a:rPr lang="en-US" dirty="0" smtClean="0"/>
              <a:t>Jo </a:t>
            </a:r>
            <a:r>
              <a:rPr lang="en-US" dirty="0" err="1" smtClean="0"/>
              <a:t>Oughton</a:t>
            </a:r>
            <a:r>
              <a:rPr lang="en-US" dirty="0" smtClean="0"/>
              <a:t>, Peter </a:t>
            </a:r>
            <a:r>
              <a:rPr lang="en-US" dirty="0" err="1" smtClean="0"/>
              <a:t>Deeks</a:t>
            </a:r>
            <a:r>
              <a:rPr lang="en-US" dirty="0" smtClean="0"/>
              <a:t>, Tom </a:t>
            </a:r>
            <a:r>
              <a:rPr lang="en-US" dirty="0" err="1" smtClean="0"/>
              <a:t>Kerfoot</a:t>
            </a:r>
            <a:r>
              <a:rPr lang="en-US" dirty="0" smtClean="0"/>
              <a:t>,</a:t>
            </a:r>
          </a:p>
          <a:p>
            <a:r>
              <a:rPr lang="en-US" dirty="0" smtClean="0"/>
              <a:t>Colin Smith, Darren Baker, Marc Wylie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015254"/>
              </p:ext>
            </p:extLst>
          </p:nvPr>
        </p:nvGraphicFramePr>
        <p:xfrm>
          <a:off x="287524" y="4221088"/>
          <a:ext cx="842493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80"/>
                <a:gridCol w="3244633"/>
                <a:gridCol w="464442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Component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Function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One</a:t>
                      </a:r>
                      <a:r>
                        <a:rPr lang="en-GB" baseline="0" dirty="0" smtClean="0"/>
                        <a:t> wrist strap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Strap secures lanyard to parent wrist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Two clamps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Clamps secure lanyard to </a:t>
                      </a:r>
                      <a:r>
                        <a:rPr lang="en-GB" dirty="0" smtClean="0"/>
                        <a:t>pram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Lanyards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Lanyard connect </a:t>
                      </a:r>
                      <a:r>
                        <a:rPr lang="en-GB" dirty="0" smtClean="0"/>
                        <a:t>pram </a:t>
                      </a:r>
                      <a:r>
                        <a:rPr lang="en-GB" dirty="0" smtClean="0"/>
                        <a:t>to parent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Retracting</a:t>
                      </a:r>
                      <a:r>
                        <a:rPr lang="en-GB" baseline="0" dirty="0" smtClean="0"/>
                        <a:t> mechanism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Retracts lanyard when not attached to parent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Stowage for</a:t>
                      </a:r>
                      <a:r>
                        <a:rPr lang="en-GB" baseline="0" dirty="0" smtClean="0"/>
                        <a:t> wrist strap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Secures lanyards to </a:t>
                      </a:r>
                      <a:r>
                        <a:rPr lang="en-GB" dirty="0" smtClean="0"/>
                        <a:t>pram </a:t>
                      </a:r>
                      <a:r>
                        <a:rPr lang="en-GB" dirty="0" smtClean="0"/>
                        <a:t>when not in use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Oval 33"/>
          <p:cNvSpPr/>
          <p:nvPr/>
        </p:nvSpPr>
        <p:spPr>
          <a:xfrm>
            <a:off x="3050532" y="82884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56245" y="30329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Oval 35"/>
          <p:cNvSpPr/>
          <p:nvPr/>
        </p:nvSpPr>
        <p:spPr>
          <a:xfrm>
            <a:off x="3493229" y="2920357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838395" y="153691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360544" y="1136155"/>
            <a:ext cx="350059" cy="697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</p:cNvCxnSpPr>
          <p:nvPr/>
        </p:nvCxnSpPr>
        <p:spPr>
          <a:xfrm>
            <a:off x="2198435" y="1716936"/>
            <a:ext cx="1474814" cy="309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2191147" y="1330010"/>
            <a:ext cx="1444749" cy="2170998"/>
            <a:chOff x="2198435" y="1330010"/>
            <a:chExt cx="1444749" cy="2170998"/>
          </a:xfrm>
        </p:grpSpPr>
        <p:sp>
          <p:nvSpPr>
            <p:cNvPr id="13" name="Right Triangle 12"/>
            <p:cNvSpPr/>
            <p:nvPr/>
          </p:nvSpPr>
          <p:spPr>
            <a:xfrm rot="817073" flipH="1">
              <a:off x="2417275" y="1719898"/>
              <a:ext cx="936104" cy="1359040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2198435" y="321297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2990523" y="321297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70443" y="3170036"/>
              <a:ext cx="864096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 rot="16200000">
              <a:off x="2364750" y="3019251"/>
              <a:ext cx="190136" cy="532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 rot="17730140" flipV="1">
              <a:off x="2541425" y="2258658"/>
              <a:ext cx="1903609" cy="46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 rot="19966443">
              <a:off x="2435131" y="2718095"/>
              <a:ext cx="101479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Flowchart: Process 44"/>
            <p:cNvSpPr/>
            <p:nvPr/>
          </p:nvSpPr>
          <p:spPr>
            <a:xfrm rot="19980956">
              <a:off x="3592541" y="1992699"/>
              <a:ext cx="50643" cy="144670"/>
            </a:xfrm>
            <a:prstGeom prst="flowChart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ectangle 6"/>
          <p:cNvSpPr/>
          <p:nvPr/>
        </p:nvSpPr>
        <p:spPr>
          <a:xfrm>
            <a:off x="5779704" y="1446557"/>
            <a:ext cx="607931" cy="10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 rot="3600000">
            <a:off x="5290484" y="1301239"/>
            <a:ext cx="278635" cy="10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 rot="7431249">
            <a:off x="6565038" y="1326648"/>
            <a:ext cx="278635" cy="10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 rot="620627">
            <a:off x="5699492" y="2365120"/>
            <a:ext cx="278635" cy="10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 rot="21171536">
            <a:off x="6199377" y="2362073"/>
            <a:ext cx="278635" cy="10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Process 28"/>
          <p:cNvSpPr/>
          <p:nvPr/>
        </p:nvSpPr>
        <p:spPr>
          <a:xfrm rot="19980956">
            <a:off x="5074534" y="1924166"/>
            <a:ext cx="73975" cy="204997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4726545" y="872781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7" name="Straight Arrow Connector 46"/>
          <p:cNvCxnSpPr>
            <a:stCxn id="33" idx="4"/>
          </p:cNvCxnSpPr>
          <p:nvPr/>
        </p:nvCxnSpPr>
        <p:spPr>
          <a:xfrm>
            <a:off x="4906565" y="1232821"/>
            <a:ext cx="180020" cy="644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0"/>
          </p:cNvCxnSpPr>
          <p:nvPr/>
        </p:nvCxnSpPr>
        <p:spPr>
          <a:xfrm flipV="1">
            <a:off x="4236265" y="2281814"/>
            <a:ext cx="180020" cy="751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0"/>
          </p:cNvCxnSpPr>
          <p:nvPr/>
        </p:nvCxnSpPr>
        <p:spPr>
          <a:xfrm flipV="1">
            <a:off x="4236265" y="1935326"/>
            <a:ext cx="0" cy="1097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0"/>
          </p:cNvCxnSpPr>
          <p:nvPr/>
        </p:nvCxnSpPr>
        <p:spPr>
          <a:xfrm flipH="1" flipV="1">
            <a:off x="3514130" y="2399418"/>
            <a:ext cx="159119" cy="5209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29" idx="0"/>
          </p:cNvCxnSpPr>
          <p:nvPr/>
        </p:nvCxnSpPr>
        <p:spPr>
          <a:xfrm>
            <a:off x="3707904" y="1858588"/>
            <a:ext cx="1357110" cy="76737"/>
          </a:xfrm>
          <a:prstGeom prst="curvedConnector2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8" idx="0"/>
            <a:endCxn id="29" idx="2"/>
          </p:cNvCxnSpPr>
          <p:nvPr/>
        </p:nvCxnSpPr>
        <p:spPr>
          <a:xfrm flipV="1">
            <a:off x="3506842" y="2118004"/>
            <a:ext cx="1651188" cy="173780"/>
          </a:xfrm>
          <a:prstGeom prst="curvedConnector2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5852834" y="692696"/>
            <a:ext cx="519366" cy="638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5996386" y="839710"/>
            <a:ext cx="87782" cy="13608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6156176" y="839710"/>
            <a:ext cx="87782" cy="13608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c 70"/>
          <p:cNvSpPr/>
          <p:nvPr/>
        </p:nvSpPr>
        <p:spPr>
          <a:xfrm flipV="1">
            <a:off x="5976886" y="980728"/>
            <a:ext cx="288032" cy="180020"/>
          </a:xfrm>
          <a:prstGeom prst="arc">
            <a:avLst>
              <a:gd name="adj1" fmla="val 10608277"/>
              <a:gd name="adj2" fmla="val 0"/>
            </a:avLst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Arc 71"/>
          <p:cNvSpPr/>
          <p:nvPr/>
        </p:nvSpPr>
        <p:spPr>
          <a:xfrm>
            <a:off x="5971415" y="1103744"/>
            <a:ext cx="288032" cy="170276"/>
          </a:xfrm>
          <a:prstGeom prst="arc">
            <a:avLst>
              <a:gd name="adj1" fmla="val 10608277"/>
              <a:gd name="adj2" fmla="val 0"/>
            </a:avLst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98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7.40741E-7 C -0.01095 -0.0044 -0.00765 -0.00347 -0.02744 -0.00393 C -0.08647 -0.00509 -0.14567 -0.00532 -0.2047 -0.00602 C -0.22327 -0.00856 -0.2422 -0.01736 -0.26077 -0.01805 C -0.29306 -0.01944 -0.32536 -0.01944 -0.35765 -0.02014 C -0.39081 -0.03541 -0.43612 -0.02615 -0.46529 -0.02615 L -0.47588 0.01227 " pathEditMode="relative" ptsTypes="fffffAA">
                                      <p:cBhvr>
                                        <p:cTn id="3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3" grpId="0" animBg="1"/>
      <p:bldP spid="71" grpId="0" animBg="1"/>
      <p:bldP spid="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61104"/>
          </a:xfrm>
        </p:spPr>
        <p:txBody>
          <a:bodyPr/>
          <a:lstStyle/>
          <a:p>
            <a:r>
              <a:rPr lang="en-GB" dirty="0" smtClean="0"/>
              <a:t>HAZOP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58161"/>
              </p:ext>
            </p:extLst>
          </p:nvPr>
        </p:nvGraphicFramePr>
        <p:xfrm>
          <a:off x="387088" y="1083458"/>
          <a:ext cx="8497604" cy="4757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2723"/>
                <a:gridCol w="535546"/>
                <a:gridCol w="1525050"/>
                <a:gridCol w="1776087"/>
                <a:gridCol w="1573165"/>
                <a:gridCol w="1322129"/>
                <a:gridCol w="702904"/>
              </a:tblGrid>
              <a:tr h="14707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 dirty="0">
                          <a:effectLst/>
                        </a:rPr>
                        <a:t>Function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Guideword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Deviation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Cause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Consequence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Action / Mitigation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Severity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</a:tr>
              <a:tr h="419155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Strap secures lanyard to the parent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None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Strap not secured to parent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Parent choice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Pram doesn’t stop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Instructions  and bright colours</a:t>
                      </a:r>
                      <a:br>
                        <a:rPr lang="en-GB" sz="700" u="none" strike="noStrike">
                          <a:effectLst/>
                        </a:rPr>
                      </a:br>
                      <a:r>
                        <a:rPr lang="en-GB" sz="700" u="none" strike="noStrike">
                          <a:effectLst/>
                        </a:rPr>
                        <a:t>Structural test </a:t>
                      </a:r>
                      <a:br>
                        <a:rPr lang="en-GB" sz="700" u="none" strike="noStrike">
                          <a:effectLst/>
                        </a:rPr>
                      </a:br>
                      <a:r>
                        <a:rPr lang="en-GB" sz="700" u="none" strike="noStrike">
                          <a:effectLst/>
                        </a:rPr>
                        <a:t>Material Choice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High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</a:tr>
              <a:tr h="13971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Strap failure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Pram doesn’t stop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</a:tr>
              <a:tr h="13971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Parent forgets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Pram doesn’t stop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</a:tr>
              <a:tr h="13971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 dirty="0">
                          <a:effectLst/>
                        </a:rPr>
                        <a:t> 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Incorrect attachment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Pram doesn’t stop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</a:tr>
              <a:tr h="13971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More of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 dirty="0">
                          <a:effectLst/>
                        </a:rPr>
                        <a:t>Strap to long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Design incorrect height incompatability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Trip hazard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consider pram operator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Medium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</a:tr>
              <a:tr h="13971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Retardation not applied in time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inc. suitable retractor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high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</a:tr>
              <a:tr h="13971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attachment too secure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Design error lack of operating instructions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Single handed operation not possible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consider pram operator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Low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</a:tr>
              <a:tr h="419155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retraction to powerful/quick rebound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Design error 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injury to parent / damage to property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 dirty="0">
                          <a:effectLst/>
                        </a:rPr>
                        <a:t>consider in design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Medium injury sustained to parent child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</a:tr>
              <a:tr h="13971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Less of 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Strap not long enough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Design incorrect height incompatability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impair ability to use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operator instructions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Low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</a:tr>
              <a:tr h="13971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Attachment not secure enough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operator error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Pram doesn’t stop &amp; injury to person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fool-proof operator instructions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High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</a:tr>
              <a:tr h="13971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Component failure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pram doesn’t stop &amp; injury to person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Design 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high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</a:tr>
              <a:tr h="13971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retraction to slow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Design error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Trip hazard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Design 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Medium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</a:tr>
              <a:tr h="13971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Component failure over-stretch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Retardation not applied in time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Stop stretch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High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</a:tr>
              <a:tr h="13971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Strap not strong enough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Bad design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strap snaps &amp; pram doesn’t stop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Design 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High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</a:tr>
              <a:tr h="13971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Material failure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strap snaps &amp; pram doesn’t stop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Design 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High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</a:tr>
              <a:tr h="13971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Weight limit exceeded .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strap snaps &amp; pram doesn’t stop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operator instructions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High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</a:tr>
              <a:tr h="13971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Part of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Stops eccentrically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incorrect installation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Pram loses stability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Considered in design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High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</a:tr>
              <a:tr h="13971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Design error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operator instructions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</a:tr>
              <a:tr h="13971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Component failure 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</a:tr>
              <a:tr h="13971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Wrist attachement doesn’t fit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</a:tr>
              <a:tr h="27943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 dirty="0">
                          <a:effectLst/>
                        </a:rPr>
                        <a:t>Clamps which secure to the </a:t>
                      </a:r>
                      <a:r>
                        <a:rPr lang="en-GB" sz="700" u="none" strike="noStrike" dirty="0" smtClean="0">
                          <a:effectLst/>
                        </a:rPr>
                        <a:t>pram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More of 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Clamp affects structural integrity of pram 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excessive clamping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Pram doesn’t stop 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 dirty="0">
                          <a:effectLst/>
                        </a:rPr>
                        <a:t>Structural analysis of </a:t>
                      </a:r>
                      <a:r>
                        <a:rPr lang="en-GB" sz="700" u="none" strike="noStrike" dirty="0" smtClean="0">
                          <a:effectLst/>
                        </a:rPr>
                        <a:t>pram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High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</a:tr>
              <a:tr h="13971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excessive strain 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Pram collapses in normal operation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</a:tr>
              <a:tr h="27943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 dirty="0">
                          <a:effectLst/>
                        </a:rPr>
                        <a:t>Secures lanyard to the </a:t>
                      </a:r>
                      <a:r>
                        <a:rPr lang="en-GB" sz="700" u="none" strike="noStrike" dirty="0" smtClean="0">
                          <a:effectLst/>
                        </a:rPr>
                        <a:t>pram </a:t>
                      </a:r>
                      <a:r>
                        <a:rPr lang="en-GB" sz="700" u="none" strike="noStrike" dirty="0">
                          <a:effectLst/>
                        </a:rPr>
                        <a:t>when not in use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None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Not stowed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stowage point fails or not used correctly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Strangulation trip hazard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Suitable storage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High Medium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</a:tr>
              <a:tr h="13971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Loss of component containment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Small Parts come free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Choke on small parts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Design to consider breakage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High / Medium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</a:tr>
              <a:tr h="279437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Trip hazard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Wear and tear to be taken into account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</a:tr>
              <a:tr h="139719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Sharp edges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 dirty="0">
                          <a:effectLst/>
                        </a:rPr>
                        <a:t> 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43" marR="5943" marT="5943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9512" y="6018663"/>
            <a:ext cx="760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HAZOP facilitates the generation of a preliminary hazard list…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5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Hazards </a:t>
            </a:r>
            <a:r>
              <a:rPr lang="en-GB" dirty="0" smtClean="0"/>
              <a:t>Identified from HAZOP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228299" y="5527343"/>
            <a:ext cx="760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These Initial hazards will form the basis of a hazard log, causes controls evidence will be updated as the design matures.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76091"/>
              </p:ext>
            </p:extLst>
          </p:nvPr>
        </p:nvGraphicFramePr>
        <p:xfrm>
          <a:off x="685800" y="1881188"/>
          <a:ext cx="7772400" cy="3095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9400"/>
                <a:gridCol w="685800"/>
                <a:gridCol w="1066800"/>
                <a:gridCol w="2133600"/>
                <a:gridCol w="1066800"/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Hazards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Initial Unmitigated Risk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Description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Severity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likelihood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Cause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Control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085850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Pram doesn’t stop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High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High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1) Strap or clamps or lanyard fail</a:t>
                      </a:r>
                      <a:br>
                        <a:rPr lang="en-GB" sz="1100" u="none" strike="noStrike">
                          <a:effectLst/>
                        </a:rPr>
                      </a:br>
                      <a:r>
                        <a:rPr lang="en-GB" sz="1100" u="none" strike="noStrike">
                          <a:effectLst/>
                        </a:rPr>
                        <a:t>2) parent forgets to fit</a:t>
                      </a:r>
                      <a:br>
                        <a:rPr lang="en-GB" sz="1100" u="none" strike="noStrike">
                          <a:effectLst/>
                        </a:rPr>
                      </a:br>
                      <a:r>
                        <a:rPr lang="en-GB" sz="1100" u="none" strike="noStrike">
                          <a:effectLst/>
                        </a:rPr>
                        <a:t>3) incorrect attachment</a:t>
                      </a:r>
                      <a:br>
                        <a:rPr lang="en-GB" sz="1100" u="none" strike="noStrike">
                          <a:effectLst/>
                        </a:rPr>
                      </a:br>
                      <a:r>
                        <a:rPr lang="en-GB" sz="1100" u="none" strike="noStrike">
                          <a:effectLst/>
                        </a:rPr>
                        <a:t>4) structural damage to pram from clamping mechanisms</a:t>
                      </a:r>
                      <a:br>
                        <a:rPr lang="en-GB" sz="1100" u="none" strike="noStrike">
                          <a:effectLst/>
                        </a:rPr>
                      </a:b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See</a:t>
                      </a:r>
                      <a:r>
                        <a:rPr lang="en-GB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HAZOP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542925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Trip Hazard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Medium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High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1) Retraction of Lanyard too slow</a:t>
                      </a:r>
                      <a:br>
                        <a:rPr lang="en-GB" sz="1100" u="none" strike="noStrike">
                          <a:effectLst/>
                        </a:rPr>
                      </a:br>
                      <a:r>
                        <a:rPr lang="en-GB" sz="1100" u="none" strike="noStrike">
                          <a:effectLst/>
                        </a:rPr>
                        <a:t>2) Strap too long</a:t>
                      </a:r>
                      <a:br>
                        <a:rPr lang="en-GB" sz="1100" u="none" strike="noStrike">
                          <a:effectLst/>
                        </a:rPr>
                      </a:br>
                      <a:r>
                        <a:rPr lang="en-GB" sz="1100" u="none" strike="noStrike">
                          <a:effectLst/>
                        </a:rPr>
                        <a:t>3) Lanyard stowage failure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See</a:t>
                      </a:r>
                      <a:r>
                        <a:rPr lang="en-GB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HAZOP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80975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Injury to Pram operator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High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High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1) retraction of lanyard too fast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See</a:t>
                      </a:r>
                      <a:r>
                        <a:rPr lang="en-GB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HAZOP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542925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Injury to Pram occupant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High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Medium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1) Lanyard clamps cause structural </a:t>
                      </a:r>
                      <a:r>
                        <a:rPr lang="en-GB" sz="1100" u="none" strike="noStrike" dirty="0" smtClean="0">
                          <a:effectLst/>
                        </a:rPr>
                        <a:t>damage </a:t>
                      </a:r>
                      <a:r>
                        <a:rPr lang="en-GB" sz="1100" u="none" strike="noStrike" dirty="0">
                          <a:effectLst/>
                        </a:rPr>
                        <a:t>to pram leading to failure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 smtClean="0">
                          <a:effectLst/>
                        </a:rPr>
                        <a:t>See HAZOP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80975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Damage to Property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Low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Low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1) Trip hazard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See</a:t>
                      </a:r>
                      <a:r>
                        <a:rPr lang="en-GB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HAZOP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80975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Injury to 3rd parties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High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Medium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1) Trip hazard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 smtClean="0">
                          <a:effectLst/>
                        </a:rPr>
                        <a:t>See HAZOP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35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Bow Tie and ETA / FTA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eta pic.JPG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779" t="6544" r="2096" b="13054"/>
          <a:stretch/>
        </p:blipFill>
        <p:spPr>
          <a:xfrm>
            <a:off x="171309" y="1415845"/>
            <a:ext cx="8618730" cy="516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8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ETA / FTA</a:t>
            </a:r>
            <a:endParaRPr lang="en-US" dirty="0"/>
          </a:p>
        </p:txBody>
      </p:sp>
      <p:pic>
        <p:nvPicPr>
          <p:cNvPr id="4" name="Picture 3" descr="eta pic.JPG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983" t="32087" b="14854"/>
          <a:stretch/>
        </p:blipFill>
        <p:spPr>
          <a:xfrm>
            <a:off x="714656" y="1444532"/>
            <a:ext cx="7876895" cy="467724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306466" y="1664316"/>
            <a:ext cx="1401428" cy="493879"/>
            <a:chOff x="7549376" y="2155685"/>
            <a:chExt cx="1108093" cy="572540"/>
          </a:xfrm>
        </p:grpSpPr>
        <p:sp>
          <p:nvSpPr>
            <p:cNvPr id="6" name="Rounded Rectangle 5"/>
            <p:cNvSpPr/>
            <p:nvPr/>
          </p:nvSpPr>
          <p:spPr>
            <a:xfrm>
              <a:off x="7549376" y="2155685"/>
              <a:ext cx="1108093" cy="572540"/>
            </a:xfrm>
            <a:prstGeom prst="roundRect">
              <a:avLst>
                <a:gd name="adj" fmla="val 10000"/>
              </a:avLst>
            </a:prstGeom>
            <a:solidFill>
              <a:srgbClr val="FF595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38"/>
            <p:cNvSpPr/>
            <p:nvPr/>
          </p:nvSpPr>
          <p:spPr>
            <a:xfrm>
              <a:off x="7566145" y="2172454"/>
              <a:ext cx="1074555" cy="539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0" kern="1200" dirty="0" smtClean="0">
                  <a:solidFill>
                    <a:schemeClr val="tx1"/>
                  </a:solidFill>
                </a:rPr>
                <a:t>Pram Stops</a:t>
              </a:r>
              <a:endParaRPr lang="en-US" sz="1600" b="1" i="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23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29829"/>
          </a:xfrm>
        </p:spPr>
        <p:txBody>
          <a:bodyPr/>
          <a:lstStyle/>
          <a:p>
            <a:r>
              <a:rPr lang="en-US" dirty="0" smtClean="0"/>
              <a:t>The Safety Case</a:t>
            </a:r>
            <a:endParaRPr lang="en-US" dirty="0"/>
          </a:p>
        </p:txBody>
      </p:sp>
      <p:sp>
        <p:nvSpPr>
          <p:cNvPr id="87" name="Flowchart: Data 3"/>
          <p:cNvSpPr/>
          <p:nvPr/>
        </p:nvSpPr>
        <p:spPr>
          <a:xfrm>
            <a:off x="3284829" y="1931835"/>
            <a:ext cx="2376264" cy="1078810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Strategy</a:t>
            </a:r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Argument over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all </a:t>
            </a:r>
            <a:r>
              <a:rPr lang="en-GB" sz="800" dirty="0">
                <a:solidFill>
                  <a:schemeClr val="tx1"/>
                </a:solidFill>
              </a:rPr>
              <a:t>applicable standards </a:t>
            </a:r>
            <a:r>
              <a:rPr lang="en-GB" sz="800" dirty="0" smtClean="0">
                <a:solidFill>
                  <a:schemeClr val="tx1"/>
                </a:solidFill>
              </a:rPr>
              <a:t>are defined, satisfied </a:t>
            </a:r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800" dirty="0" smtClean="0">
                <a:solidFill>
                  <a:schemeClr val="tx1"/>
                </a:solidFill>
              </a:rPr>
              <a:t>implemented and compliance with safety management principles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8" name="Flowchart: Process 4"/>
          <p:cNvSpPr/>
          <p:nvPr/>
        </p:nvSpPr>
        <p:spPr>
          <a:xfrm>
            <a:off x="3932901" y="964008"/>
            <a:ext cx="1536563" cy="82512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Top Goal</a:t>
            </a:r>
          </a:p>
          <a:p>
            <a:pPr algn="ctr"/>
            <a:endParaRPr lang="en-GB" sz="800" dirty="0" smtClean="0">
              <a:solidFill>
                <a:schemeClr val="tx1"/>
              </a:solidFill>
            </a:endParaRP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Risks associated with the pram brake are managed to an acceptable level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9" name="Flowchart: Process 5"/>
          <p:cNvSpPr/>
          <p:nvPr/>
        </p:nvSpPr>
        <p:spPr>
          <a:xfrm>
            <a:off x="620533" y="4190107"/>
            <a:ext cx="1260000" cy="648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Goal 1.1</a:t>
            </a:r>
          </a:p>
          <a:p>
            <a:pPr algn="ctr"/>
            <a:endParaRPr lang="en-GB" sz="800" dirty="0" smtClean="0">
              <a:solidFill>
                <a:schemeClr val="tx1"/>
              </a:solidFill>
            </a:endParaRP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  <a:r>
              <a:rPr lang="en-GB" sz="800" dirty="0" smtClean="0">
                <a:solidFill>
                  <a:schemeClr val="tx1"/>
                </a:solidFill>
              </a:rPr>
              <a:t>isks are identified  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90" name="Flowchart: Process 6"/>
          <p:cNvSpPr/>
          <p:nvPr/>
        </p:nvSpPr>
        <p:spPr>
          <a:xfrm>
            <a:off x="3578886" y="4306789"/>
            <a:ext cx="1368000" cy="828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Goal 2.1</a:t>
            </a:r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n-GB" sz="800" dirty="0" smtClean="0">
              <a:solidFill>
                <a:schemeClr val="tx1"/>
              </a:solidFill>
            </a:endParaRP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Design solution meets requirements through  testing and verification </a:t>
            </a:r>
          </a:p>
        </p:txBody>
      </p:sp>
      <p:sp>
        <p:nvSpPr>
          <p:cNvPr id="91" name="Flowchart: Process 7"/>
          <p:cNvSpPr/>
          <p:nvPr/>
        </p:nvSpPr>
        <p:spPr>
          <a:xfrm>
            <a:off x="5067157" y="4306789"/>
            <a:ext cx="1332000" cy="828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Goal 2.2</a:t>
            </a:r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Design solution meets 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s</a:t>
            </a:r>
            <a:r>
              <a:rPr lang="en-GB" sz="800" dirty="0" smtClean="0">
                <a:solidFill>
                  <a:schemeClr val="tx1"/>
                </a:solidFill>
              </a:rPr>
              <a:t>tandards </a:t>
            </a:r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XYZ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92" name="Flowchart: Process 8"/>
          <p:cNvSpPr/>
          <p:nvPr/>
        </p:nvSpPr>
        <p:spPr>
          <a:xfrm>
            <a:off x="10043460" y="1967607"/>
            <a:ext cx="1800200" cy="206804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Notes: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Other considerations</a:t>
            </a:r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Changes ??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Safety target??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Confidence/assurance deficit??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Independent assurance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Design/Safety documentation??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Maintenance 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References</a:t>
            </a:r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Rather basic but can go a further if agreed or as it evolves.</a:t>
            </a:r>
          </a:p>
          <a:p>
            <a:pPr algn="ctr"/>
            <a:endParaRPr lang="en-GB" sz="800" dirty="0" smtClean="0">
              <a:solidFill>
                <a:schemeClr val="tx1"/>
              </a:solidFill>
            </a:endParaRPr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746533" y="4961614"/>
            <a:ext cx="1008000" cy="10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Solution</a:t>
            </a:r>
          </a:p>
          <a:p>
            <a:pPr algn="ctr"/>
            <a:endParaRPr lang="en-GB" sz="800" dirty="0" smtClean="0">
              <a:solidFill>
                <a:schemeClr val="tx1"/>
              </a:solidFill>
            </a:endParaRP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HAZOP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FMECA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FTA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ETA</a:t>
            </a:r>
          </a:p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3788997" y="5224504"/>
            <a:ext cx="1008000" cy="10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Solution</a:t>
            </a:r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Test and verification results evidence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5211173" y="5314219"/>
            <a:ext cx="1008000" cy="10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Solution</a:t>
            </a:r>
          </a:p>
          <a:p>
            <a:pPr algn="ctr"/>
            <a:endParaRPr lang="en-GB" sz="800" dirty="0" smtClean="0">
              <a:solidFill>
                <a:schemeClr val="tx1"/>
              </a:solidFill>
            </a:endParaRP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CSR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ER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SR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2238955" y="5002394"/>
            <a:ext cx="1008000" cy="10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Solution</a:t>
            </a:r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Hazard log 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1944876" y="1036016"/>
            <a:ext cx="1440000" cy="64800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Context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Acceptable level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IAW safety target XYZ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6219173" y="706389"/>
            <a:ext cx="1440000" cy="64800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Context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Risks to parent and child </a:t>
            </a:r>
          </a:p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99" name="Flowchart: Process 22"/>
          <p:cNvSpPr/>
          <p:nvPr/>
        </p:nvSpPr>
        <p:spPr>
          <a:xfrm>
            <a:off x="2112955" y="4189750"/>
            <a:ext cx="1260000" cy="648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Goal 1.2</a:t>
            </a:r>
          </a:p>
          <a:p>
            <a:pPr algn="ctr"/>
            <a:endParaRPr lang="en-GB" sz="800" dirty="0" smtClean="0">
              <a:solidFill>
                <a:schemeClr val="tx1"/>
              </a:solidFill>
            </a:endParaRP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  <a:r>
              <a:rPr lang="en-GB" sz="800" dirty="0" smtClean="0">
                <a:solidFill>
                  <a:schemeClr val="tx1"/>
                </a:solidFill>
              </a:rPr>
              <a:t>isks are mitigated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00" name="Flowchart: Process 23"/>
          <p:cNvSpPr/>
          <p:nvPr/>
        </p:nvSpPr>
        <p:spPr>
          <a:xfrm>
            <a:off x="1268186" y="3298677"/>
            <a:ext cx="1404000" cy="648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Goal 1</a:t>
            </a:r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Risks are identified and mitigated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5967053" y="1498477"/>
            <a:ext cx="1692280" cy="972764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Context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  <a:r>
              <a:rPr lang="en-GB" sz="800" dirty="0" smtClean="0">
                <a:solidFill>
                  <a:schemeClr val="tx1"/>
                </a:solidFill>
              </a:rPr>
              <a:t>ssociated with the pram - Design does not affect the safety of pram’s original design </a:t>
            </a:r>
            <a:r>
              <a:rPr lang="en-GB" sz="800" dirty="0">
                <a:solidFill>
                  <a:schemeClr val="tx1"/>
                </a:solidFill>
              </a:rPr>
              <a:t>(</a:t>
            </a:r>
            <a:r>
              <a:rPr lang="en-GB" sz="800" dirty="0" smtClean="0">
                <a:solidFill>
                  <a:schemeClr val="tx1"/>
                </a:solidFill>
              </a:rPr>
              <a:t>excludes the  prams SC)</a:t>
            </a:r>
          </a:p>
        </p:txBody>
      </p:sp>
      <p:cxnSp>
        <p:nvCxnSpPr>
          <p:cNvPr id="102" name="Elbow Connector 101"/>
          <p:cNvCxnSpPr>
            <a:stCxn id="100" idx="2"/>
            <a:endCxn id="89" idx="0"/>
          </p:cNvCxnSpPr>
          <p:nvPr/>
        </p:nvCxnSpPr>
        <p:spPr>
          <a:xfrm rot="5400000">
            <a:off x="1488645" y="3708566"/>
            <a:ext cx="243430" cy="7196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100" idx="2"/>
            <a:endCxn id="99" idx="0"/>
          </p:cNvCxnSpPr>
          <p:nvPr/>
        </p:nvCxnSpPr>
        <p:spPr>
          <a:xfrm rot="16200000" flipH="1">
            <a:off x="2235034" y="3681828"/>
            <a:ext cx="243073" cy="7727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9" idx="2"/>
            <a:endCxn id="93" idx="0"/>
          </p:cNvCxnSpPr>
          <p:nvPr/>
        </p:nvCxnSpPr>
        <p:spPr>
          <a:xfrm>
            <a:off x="1250533" y="4838107"/>
            <a:ext cx="0" cy="123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742955" y="4837750"/>
            <a:ext cx="0" cy="16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88" idx="1"/>
            <a:endCxn id="97" idx="3"/>
          </p:cNvCxnSpPr>
          <p:nvPr/>
        </p:nvCxnSpPr>
        <p:spPr>
          <a:xfrm flipH="1" flipV="1">
            <a:off x="3384876" y="1360016"/>
            <a:ext cx="548025" cy="16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88" idx="3"/>
            <a:endCxn id="98" idx="1"/>
          </p:cNvCxnSpPr>
          <p:nvPr/>
        </p:nvCxnSpPr>
        <p:spPr>
          <a:xfrm flipV="1">
            <a:off x="5469464" y="1030389"/>
            <a:ext cx="749709" cy="34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88" idx="3"/>
            <a:endCxn id="101" idx="1"/>
          </p:cNvCxnSpPr>
          <p:nvPr/>
        </p:nvCxnSpPr>
        <p:spPr>
          <a:xfrm>
            <a:off x="5469464" y="1376569"/>
            <a:ext cx="497589" cy="608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88" idx="2"/>
            <a:endCxn id="87" idx="0"/>
          </p:cNvCxnSpPr>
          <p:nvPr/>
        </p:nvCxnSpPr>
        <p:spPr>
          <a:xfrm>
            <a:off x="4701183" y="1789129"/>
            <a:ext cx="9404" cy="142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87" idx="3"/>
            <a:endCxn id="100" idx="0"/>
          </p:cNvCxnSpPr>
          <p:nvPr/>
        </p:nvCxnSpPr>
        <p:spPr>
          <a:xfrm rot="5400000">
            <a:off x="2958745" y="2022087"/>
            <a:ext cx="288032" cy="22651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87" idx="3"/>
            <a:endCxn id="116" idx="0"/>
          </p:cNvCxnSpPr>
          <p:nvPr/>
        </p:nvCxnSpPr>
        <p:spPr>
          <a:xfrm rot="16200000" flipH="1">
            <a:off x="5112917" y="2133063"/>
            <a:ext cx="264587" cy="20197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0" idx="2"/>
            <a:endCxn id="94" idx="0"/>
          </p:cNvCxnSpPr>
          <p:nvPr/>
        </p:nvCxnSpPr>
        <p:spPr>
          <a:xfrm>
            <a:off x="4262886" y="5134789"/>
            <a:ext cx="30111" cy="89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733157" y="5134789"/>
            <a:ext cx="0" cy="179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6651333" y="5314219"/>
            <a:ext cx="1008000" cy="10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Solution</a:t>
            </a:r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User manual</a:t>
            </a:r>
          </a:p>
        </p:txBody>
      </p:sp>
      <p:sp>
        <p:nvSpPr>
          <p:cNvPr id="115" name="Flowchart: Process 66"/>
          <p:cNvSpPr/>
          <p:nvPr/>
        </p:nvSpPr>
        <p:spPr>
          <a:xfrm>
            <a:off x="6489333" y="4306789"/>
            <a:ext cx="1332000" cy="828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Goal 2.3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User  manual ensures instructions for correct assembly and general limitations are made available 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6" name="Flowchart: Process 71"/>
          <p:cNvSpPr/>
          <p:nvPr/>
        </p:nvSpPr>
        <p:spPr>
          <a:xfrm>
            <a:off x="5589085" y="3275232"/>
            <a:ext cx="1332000" cy="828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Goal 2</a:t>
            </a:r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All </a:t>
            </a:r>
            <a:r>
              <a:rPr lang="en-GB" sz="800" dirty="0">
                <a:solidFill>
                  <a:schemeClr val="tx1"/>
                </a:solidFill>
              </a:rPr>
              <a:t>applicable standards are </a:t>
            </a:r>
            <a:r>
              <a:rPr lang="en-GB" sz="800" dirty="0" smtClean="0">
                <a:solidFill>
                  <a:schemeClr val="tx1"/>
                </a:solidFill>
              </a:rPr>
              <a:t>satisfied and implemented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7" name="Flowchart: Process 73"/>
          <p:cNvSpPr/>
          <p:nvPr/>
        </p:nvSpPr>
        <p:spPr>
          <a:xfrm>
            <a:off x="9336253" y="706389"/>
            <a:ext cx="3666439" cy="9684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Compliance argument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Process/technical argument 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Assurance</a:t>
            </a:r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General structure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Defined, implemented and maintained</a:t>
            </a:r>
          </a:p>
          <a:p>
            <a:pPr algn="ctr"/>
            <a:endParaRPr lang="en-GB" sz="800" dirty="0" smtClean="0">
              <a:solidFill>
                <a:schemeClr val="tx1"/>
              </a:solidFill>
            </a:endParaRPr>
          </a:p>
        </p:txBody>
      </p:sp>
      <p:cxnSp>
        <p:nvCxnSpPr>
          <p:cNvPr id="118" name="Elbow Connector 117"/>
          <p:cNvCxnSpPr>
            <a:stCxn id="116" idx="2"/>
            <a:endCxn id="91" idx="0"/>
          </p:cNvCxnSpPr>
          <p:nvPr/>
        </p:nvCxnSpPr>
        <p:spPr>
          <a:xfrm rot="5400000">
            <a:off x="5892343" y="3944046"/>
            <a:ext cx="203557" cy="5219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6" idx="2"/>
            <a:endCxn id="115" idx="0"/>
          </p:cNvCxnSpPr>
          <p:nvPr/>
        </p:nvCxnSpPr>
        <p:spPr>
          <a:xfrm rot="16200000" flipH="1">
            <a:off x="6603431" y="3754886"/>
            <a:ext cx="203557" cy="9002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5" idx="2"/>
            <a:endCxn id="114" idx="0"/>
          </p:cNvCxnSpPr>
          <p:nvPr/>
        </p:nvCxnSpPr>
        <p:spPr>
          <a:xfrm>
            <a:off x="7155333" y="5134789"/>
            <a:ext cx="0" cy="179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16" idx="2"/>
            <a:endCxn id="90" idx="0"/>
          </p:cNvCxnSpPr>
          <p:nvPr/>
        </p:nvCxnSpPr>
        <p:spPr>
          <a:xfrm rot="5400000">
            <a:off x="5157208" y="3208911"/>
            <a:ext cx="203557" cy="19921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9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52233"/>
          </a:xfrm>
        </p:spPr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890517"/>
            <a:ext cx="8042276" cy="522368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Technical Specification </a:t>
            </a:r>
            <a:r>
              <a:rPr lang="en-GB" dirty="0" smtClean="0"/>
              <a:t>confirmed </a:t>
            </a:r>
            <a:r>
              <a:rPr lang="en-GB" dirty="0" err="1" smtClean="0"/>
              <a:t>inc.</a:t>
            </a:r>
            <a:r>
              <a:rPr lang="en-GB" dirty="0" smtClean="0"/>
              <a:t> SIL assessment</a:t>
            </a:r>
            <a:endParaRPr lang="en-GB" dirty="0" smtClean="0"/>
          </a:p>
          <a:p>
            <a:r>
              <a:rPr lang="en-GB" dirty="0" smtClean="0"/>
              <a:t>Safety Requirements Specification </a:t>
            </a:r>
            <a:r>
              <a:rPr lang="en-GB" dirty="0" smtClean="0"/>
              <a:t>confirmed </a:t>
            </a:r>
            <a:r>
              <a:rPr lang="en-GB" dirty="0" err="1" smtClean="0"/>
              <a:t>inc.</a:t>
            </a:r>
            <a:r>
              <a:rPr lang="en-GB" dirty="0" smtClean="0"/>
              <a:t> CE marking.</a:t>
            </a:r>
            <a:endParaRPr lang="en-GB" dirty="0" smtClean="0"/>
          </a:p>
          <a:p>
            <a:r>
              <a:rPr lang="en-GB" dirty="0" smtClean="0"/>
              <a:t>Detailed Concept </a:t>
            </a:r>
            <a:r>
              <a:rPr lang="en-GB" dirty="0"/>
              <a:t>D</a:t>
            </a:r>
            <a:r>
              <a:rPr lang="en-GB" dirty="0" smtClean="0"/>
              <a:t>esign </a:t>
            </a:r>
            <a:r>
              <a:rPr lang="en-GB" dirty="0"/>
              <a:t>P</a:t>
            </a:r>
            <a:r>
              <a:rPr lang="en-GB" dirty="0" smtClean="0"/>
              <a:t>hase</a:t>
            </a:r>
          </a:p>
          <a:p>
            <a:pPr lvl="1"/>
            <a:r>
              <a:rPr lang="en-GB" dirty="0" smtClean="0"/>
              <a:t>Structural design on 10 major pram types</a:t>
            </a:r>
          </a:p>
          <a:p>
            <a:pPr lvl="1"/>
            <a:r>
              <a:rPr lang="en-GB" dirty="0" smtClean="0"/>
              <a:t>Design for Manufacture</a:t>
            </a:r>
          </a:p>
          <a:p>
            <a:r>
              <a:rPr lang="en-GB" dirty="0" smtClean="0"/>
              <a:t>Manufacture</a:t>
            </a:r>
          </a:p>
          <a:p>
            <a:r>
              <a:rPr lang="en-GB" dirty="0" smtClean="0"/>
              <a:t>Test and Verification</a:t>
            </a:r>
          </a:p>
          <a:p>
            <a:pPr lvl="1"/>
            <a:r>
              <a:rPr lang="en-GB" dirty="0" smtClean="0"/>
              <a:t>Product</a:t>
            </a:r>
          </a:p>
          <a:p>
            <a:pPr lvl="1"/>
            <a:r>
              <a:rPr lang="en-GB" dirty="0" smtClean="0"/>
              <a:t>Complete System</a:t>
            </a:r>
            <a:endParaRPr lang="en-GB" dirty="0"/>
          </a:p>
          <a:p>
            <a:r>
              <a:rPr lang="en-GB" dirty="0" smtClean="0"/>
              <a:t>Safety Case Maintenance</a:t>
            </a:r>
          </a:p>
          <a:p>
            <a:r>
              <a:rPr lang="en-GB" dirty="0" smtClean="0"/>
              <a:t>Future Project </a:t>
            </a:r>
            <a:r>
              <a:rPr lang="en-GB" dirty="0"/>
              <a:t>E</a:t>
            </a:r>
            <a:r>
              <a:rPr lang="en-GB" dirty="0" smtClean="0"/>
              <a:t>xpansion for Further </a:t>
            </a:r>
            <a:r>
              <a:rPr lang="en-GB" dirty="0"/>
              <a:t>P</a:t>
            </a:r>
            <a:r>
              <a:rPr lang="en-GB" dirty="0" smtClean="0"/>
              <a:t>ram </a:t>
            </a:r>
            <a:r>
              <a:rPr lang="en-GB" dirty="0"/>
              <a:t>T</a:t>
            </a:r>
            <a:r>
              <a:rPr lang="en-GB" dirty="0" smtClean="0"/>
              <a:t>ypes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4680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41556" y="1882670"/>
            <a:ext cx="31002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r>
              <a:rPr lang="en-GB" sz="1400" dirty="0" smtClean="0">
                <a:solidFill>
                  <a:prstClr val="black"/>
                </a:solidFill>
                <a:latin typeface="Arial" panose="020B0604020202020204" pitchFamily="34" charset="0"/>
              </a:rPr>
              <a:t>Functional Decomposition Analysis</a:t>
            </a:r>
            <a:endParaRPr lang="en-GB" sz="1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82278" y="5830355"/>
            <a:ext cx="201529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r>
              <a:rPr lang="en-GB" sz="1400" dirty="0" smtClean="0">
                <a:solidFill>
                  <a:prstClr val="black"/>
                </a:solidFill>
                <a:latin typeface="Arial" panose="020B0604020202020204" pitchFamily="34" charset="0"/>
              </a:rPr>
              <a:t>Start of </a:t>
            </a: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</a:rPr>
              <a:t>detailed </a:t>
            </a:r>
            <a:r>
              <a:rPr lang="en-GB" sz="1400" dirty="0" smtClean="0">
                <a:solidFill>
                  <a:prstClr val="black"/>
                </a:solidFill>
                <a:latin typeface="Arial" panose="020B0604020202020204" pitchFamily="34" charset="0"/>
              </a:rPr>
              <a:t>design</a:t>
            </a:r>
            <a:endParaRPr lang="en-GB" sz="1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6" name="AutoShape 44"/>
          <p:cNvSpPr>
            <a:spLocks noChangeArrowheads="1"/>
          </p:cNvSpPr>
          <p:nvPr/>
        </p:nvSpPr>
        <p:spPr bwMode="auto">
          <a:xfrm rot="4010370">
            <a:off x="1543648" y="1690193"/>
            <a:ext cx="144880" cy="2625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18311" y="1060097"/>
            <a:ext cx="296683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r>
              <a:rPr lang="en-GB" sz="1400" dirty="0" smtClean="0">
                <a:solidFill>
                  <a:prstClr val="black"/>
                </a:solidFill>
                <a:latin typeface="Arial" panose="020B0604020202020204" pitchFamily="34" charset="0"/>
              </a:rPr>
              <a:t>Requirement</a:t>
            </a:r>
          </a:p>
          <a:p>
            <a:r>
              <a:rPr lang="en-GB" sz="1400" dirty="0" smtClean="0">
                <a:solidFill>
                  <a:prstClr val="black"/>
                </a:solidFill>
                <a:latin typeface="Arial" panose="020B0604020202020204" pitchFamily="34" charset="0"/>
              </a:rPr>
              <a:t>Capture (including safety requirements)</a:t>
            </a:r>
            <a:endParaRPr lang="en-GB" sz="1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 Box 38"/>
          <p:cNvSpPr txBox="1">
            <a:spLocks noChangeArrowheads="1"/>
          </p:cNvSpPr>
          <p:nvPr/>
        </p:nvSpPr>
        <p:spPr bwMode="auto">
          <a:xfrm>
            <a:off x="2326303" y="3572304"/>
            <a:ext cx="2702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400" dirty="0" smtClean="0">
                <a:solidFill>
                  <a:prstClr val="black"/>
                </a:solidFill>
                <a:latin typeface="Arial" panose="020B0604020202020204" pitchFamily="34" charset="0"/>
              </a:rPr>
              <a:t>Hazard Identification</a:t>
            </a:r>
            <a:endParaRPr lang="en-GB" sz="1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38"/>
          <p:cNvSpPr txBox="1">
            <a:spLocks noChangeArrowheads="1"/>
          </p:cNvSpPr>
          <p:nvPr/>
        </p:nvSpPr>
        <p:spPr bwMode="auto">
          <a:xfrm>
            <a:off x="1901966" y="2693051"/>
            <a:ext cx="2098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400" dirty="0" smtClean="0">
                <a:solidFill>
                  <a:prstClr val="black"/>
                </a:solidFill>
                <a:latin typeface="Arial" panose="020B0604020202020204" pitchFamily="34" charset="0"/>
              </a:rPr>
              <a:t>Concept Development</a:t>
            </a:r>
            <a:endParaRPr lang="en-GB" sz="1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35211" y="4497877"/>
            <a:ext cx="25859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r>
              <a:rPr lang="en-GB" sz="1400" dirty="0" smtClean="0">
                <a:solidFill>
                  <a:prstClr val="black"/>
                </a:solidFill>
                <a:latin typeface="Arial" panose="020B0604020202020204" pitchFamily="34" charset="0"/>
              </a:rPr>
              <a:t>Safety Requirement Specification (including Safety Integrity levels)</a:t>
            </a:r>
            <a:endParaRPr lang="en-GB" sz="1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98696" y="5419530"/>
            <a:ext cx="31439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r>
              <a:rPr lang="en-GB" sz="1400" dirty="0" smtClean="0">
                <a:solidFill>
                  <a:prstClr val="black"/>
                </a:solidFill>
                <a:latin typeface="Arial" panose="020B0604020202020204" pitchFamily="34" charset="0"/>
              </a:rPr>
              <a:t>Detailed Technical specification</a:t>
            </a:r>
            <a:endParaRPr lang="en-GB" sz="1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 Box 38"/>
          <p:cNvSpPr txBox="1">
            <a:spLocks noChangeArrowheads="1"/>
          </p:cNvSpPr>
          <p:nvPr/>
        </p:nvSpPr>
        <p:spPr bwMode="auto">
          <a:xfrm>
            <a:off x="2571726" y="3977019"/>
            <a:ext cx="2098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400" dirty="0" smtClean="0">
                <a:solidFill>
                  <a:prstClr val="black"/>
                </a:solidFill>
                <a:latin typeface="Arial" panose="020B0604020202020204" pitchFamily="34" charset="0"/>
              </a:rPr>
              <a:t>Concept refinement</a:t>
            </a:r>
            <a:endParaRPr lang="en-GB" sz="1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24248" y="1197731"/>
            <a:ext cx="2480090" cy="517872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oval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 rot="17614120">
            <a:off x="5219051" y="3319029"/>
            <a:ext cx="50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Further Development and completion of Safety case</a:t>
            </a:r>
            <a:endParaRPr lang="en-GB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Text Box 38"/>
          <p:cNvSpPr txBox="1">
            <a:spLocks noChangeArrowheads="1"/>
          </p:cNvSpPr>
          <p:nvPr/>
        </p:nvSpPr>
        <p:spPr bwMode="auto">
          <a:xfrm>
            <a:off x="1678795" y="2345578"/>
            <a:ext cx="27159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400" dirty="0" smtClean="0">
                <a:solidFill>
                  <a:prstClr val="black"/>
                </a:solidFill>
                <a:latin typeface="Arial" panose="020B0604020202020204" pitchFamily="34" charset="0"/>
              </a:rPr>
              <a:t>Functional Hazard Assessment</a:t>
            </a:r>
            <a:endParaRPr lang="en-GB" sz="1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6" name="AutoShape 44"/>
          <p:cNvSpPr>
            <a:spLocks noChangeArrowheads="1"/>
          </p:cNvSpPr>
          <p:nvPr/>
        </p:nvSpPr>
        <p:spPr bwMode="auto">
          <a:xfrm rot="4010370">
            <a:off x="1773793" y="2123702"/>
            <a:ext cx="144880" cy="2625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utoShape 44"/>
          <p:cNvSpPr>
            <a:spLocks noChangeArrowheads="1"/>
          </p:cNvSpPr>
          <p:nvPr/>
        </p:nvSpPr>
        <p:spPr bwMode="auto">
          <a:xfrm rot="4010370">
            <a:off x="1949492" y="2572070"/>
            <a:ext cx="144880" cy="2625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38"/>
          <p:cNvSpPr txBox="1">
            <a:spLocks noChangeArrowheads="1"/>
          </p:cNvSpPr>
          <p:nvPr/>
        </p:nvSpPr>
        <p:spPr bwMode="auto">
          <a:xfrm>
            <a:off x="2064293" y="3126509"/>
            <a:ext cx="31627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400" dirty="0" smtClean="0">
                <a:solidFill>
                  <a:prstClr val="black"/>
                </a:solidFill>
                <a:latin typeface="Arial" panose="020B0604020202020204" pitchFamily="34" charset="0"/>
              </a:rPr>
              <a:t>HAZOP/ Preliminary Hazard Analysis</a:t>
            </a:r>
            <a:endParaRPr lang="en-GB" sz="1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9" name="AutoShape 44"/>
          <p:cNvSpPr>
            <a:spLocks noChangeArrowheads="1"/>
          </p:cNvSpPr>
          <p:nvPr/>
        </p:nvSpPr>
        <p:spPr bwMode="auto">
          <a:xfrm rot="4010370">
            <a:off x="2175121" y="2953674"/>
            <a:ext cx="144880" cy="2625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utoShape 44"/>
          <p:cNvSpPr>
            <a:spLocks noChangeArrowheads="1"/>
          </p:cNvSpPr>
          <p:nvPr/>
        </p:nvSpPr>
        <p:spPr bwMode="auto">
          <a:xfrm rot="4010370">
            <a:off x="2373873" y="3394982"/>
            <a:ext cx="144880" cy="2625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utoShape 44"/>
          <p:cNvSpPr>
            <a:spLocks noChangeArrowheads="1"/>
          </p:cNvSpPr>
          <p:nvPr/>
        </p:nvSpPr>
        <p:spPr bwMode="auto">
          <a:xfrm rot="4010370">
            <a:off x="2629748" y="3805706"/>
            <a:ext cx="144880" cy="2625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utoShape 44"/>
          <p:cNvSpPr>
            <a:spLocks noChangeArrowheads="1"/>
          </p:cNvSpPr>
          <p:nvPr/>
        </p:nvSpPr>
        <p:spPr bwMode="auto">
          <a:xfrm rot="4010370">
            <a:off x="2788198" y="4294682"/>
            <a:ext cx="144880" cy="2625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utoShape 44"/>
          <p:cNvSpPr>
            <a:spLocks noChangeArrowheads="1"/>
          </p:cNvSpPr>
          <p:nvPr/>
        </p:nvSpPr>
        <p:spPr bwMode="auto">
          <a:xfrm rot="4010370">
            <a:off x="3304851" y="5191364"/>
            <a:ext cx="144880" cy="2625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4966" y="34552"/>
            <a:ext cx="8338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Concept Design Approach shown with respect to the V Diagram Lifecycle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4008952" y="6271683"/>
            <a:ext cx="328757" cy="213583"/>
          </a:xfrm>
          <a:prstGeom prst="rightArrow">
            <a:avLst/>
          </a:prstGeom>
          <a:solidFill>
            <a:srgbClr val="ED7D31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880931" y="4438445"/>
            <a:ext cx="13901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r>
              <a:rPr lang="en-GB" sz="1400" dirty="0" smtClean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</a:rPr>
              <a:t>Safety verification</a:t>
            </a:r>
          </a:p>
          <a:p>
            <a:r>
              <a:rPr lang="en-GB" sz="1400" dirty="0" smtClean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</a:rPr>
              <a:t>(testing)</a:t>
            </a:r>
            <a:endParaRPr lang="en-GB" sz="14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337348" y="4861541"/>
            <a:ext cx="520449" cy="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flipV="1">
            <a:off x="6177486" y="1170562"/>
            <a:ext cx="2308437" cy="520560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oval"/>
            <a:tailEnd type="triangle"/>
          </a:ln>
          <a:effectLst/>
        </p:spPr>
      </p:cxn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7111979" y="800494"/>
            <a:ext cx="148964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r>
              <a:rPr lang="en-GB" sz="1400" dirty="0" smtClean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</a:rPr>
              <a:t>System verification (including completion of safety case)</a:t>
            </a:r>
            <a:endParaRPr lang="en-GB" sz="14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184092" y="1378315"/>
            <a:ext cx="3909784" cy="271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 rot="3821324">
            <a:off x="274491" y="3670242"/>
            <a:ext cx="30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Development of Safety case</a:t>
            </a:r>
            <a:endParaRPr lang="en-GB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AutoShape 44"/>
          <p:cNvSpPr>
            <a:spLocks noChangeArrowheads="1"/>
          </p:cNvSpPr>
          <p:nvPr/>
        </p:nvSpPr>
        <p:spPr bwMode="auto">
          <a:xfrm rot="4010370">
            <a:off x="3536198" y="5671183"/>
            <a:ext cx="144880" cy="2625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372440" y="6182505"/>
            <a:ext cx="19148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9pPr>
          </a:lstStyle>
          <a:p>
            <a:r>
              <a:rPr lang="en-GB" sz="1400" dirty="0" smtClean="0">
                <a:latin typeface="Arial" panose="020B0604020202020204" pitchFamily="34" charset="0"/>
              </a:rPr>
              <a:t>Final design and manufacture</a:t>
            </a:r>
            <a:endParaRPr lang="en-GB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5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231939"/>
              </p:ext>
            </p:extLst>
          </p:nvPr>
        </p:nvGraphicFramePr>
        <p:xfrm>
          <a:off x="488425" y="1851980"/>
          <a:ext cx="8163662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694"/>
                <a:gridCol w="3050010"/>
                <a:gridCol w="470895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Customer</a:t>
                      </a:r>
                      <a:r>
                        <a:rPr lang="en-US" sz="1600" baseline="0" dirty="0" smtClean="0"/>
                        <a:t> Specification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Engineering Requirements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 smtClean="0"/>
                        <a:t>Easy to 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tools required to use</a:t>
                      </a:r>
                      <a:endParaRPr lang="en-GB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Ergonomic compatibility in accordance with international standards (HSG)</a:t>
                      </a:r>
                      <a:endParaRPr lang="en-GB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Force of operation to be less than 1.5Nm</a:t>
                      </a:r>
                      <a:endParaRPr lang="en-GB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single handed operation</a:t>
                      </a:r>
                      <a:r>
                        <a:rPr lang="en-GB" sz="1400" dirty="0" smtClean="0">
                          <a:effectLst/>
                        </a:rPr>
                        <a:t> 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Easily fitted by parent with minimal engineering know-how</a:t>
                      </a:r>
                      <a:r>
                        <a:rPr lang="en-GB" sz="1400" dirty="0" smtClean="0">
                          <a:effectLst/>
                        </a:rPr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No tools required to install (poke yoke)</a:t>
                      </a:r>
                      <a:endParaRPr lang="en-GB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Pictorial installation instruction (multi-language)</a:t>
                      </a:r>
                      <a:endParaRPr lang="en-GB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No more than three component parts (No individual ‘small parts’ – No parts with a diameter greater than 31.7mm (CPSC standard)</a:t>
                      </a:r>
                      <a:endParaRPr lang="en-GB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Adjustable fittings</a:t>
                      </a:r>
                      <a:endParaRPr lang="en-GB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</a:t>
                      </a:r>
                      <a:endParaRPr lang="en-GB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Usable on a diverse range of brands/models</a:t>
                      </a:r>
                      <a:endParaRPr lang="en-GB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Generic design </a:t>
                      </a:r>
                      <a:endParaRPr lang="en-GB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Compatible with prams built to BS EN 1888:2003</a:t>
                      </a:r>
                      <a:endParaRPr lang="en-GB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Adjustable fittings</a:t>
                      </a:r>
                      <a:endParaRPr lang="en-GB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</a:t>
                      </a:r>
                      <a:endParaRPr lang="en-GB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Non-interfering to normal use/functions of the pram</a:t>
                      </a:r>
                      <a:endParaRPr lang="en-GB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Size</a:t>
                      </a:r>
                      <a:endParaRPr lang="en-GB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Doesn’t adversely effect C of G</a:t>
                      </a:r>
                      <a:endParaRPr lang="en-GB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Allow folding</a:t>
                      </a:r>
                      <a:endParaRPr lang="en-GB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No trap hazard</a:t>
                      </a:r>
                      <a:endParaRPr lang="en-GB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Doesn’t affect </a:t>
                      </a:r>
                      <a:r>
                        <a:rPr lang="en-US" sz="1400" dirty="0" err="1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manoeuvrability</a:t>
                      </a:r>
                      <a:endParaRPr lang="en-GB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Allow single handed operation</a:t>
                      </a:r>
                      <a:endParaRPr lang="en-GB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9275" y="1436492"/>
            <a:ext cx="338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11 CRS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36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55440"/>
          </a:xfrm>
        </p:spPr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587002"/>
              </p:ext>
            </p:extLst>
          </p:nvPr>
        </p:nvGraphicFramePr>
        <p:xfrm>
          <a:off x="549275" y="1293146"/>
          <a:ext cx="8042276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213"/>
                <a:gridCol w="2930546"/>
                <a:gridCol w="4572517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Customer</a:t>
                      </a:r>
                      <a:r>
                        <a:rPr lang="en-US" sz="1600" baseline="0" dirty="0" smtClean="0"/>
                        <a:t> Specification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Engineering Requirements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</a:t>
                      </a:r>
                      <a:endParaRPr lang="en-GB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Minimal / No Maintenance</a:t>
                      </a:r>
                      <a:endParaRPr lang="en-GB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No lubricated parts</a:t>
                      </a:r>
                      <a:endParaRPr lang="en-GB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</a:t>
                      </a:r>
                      <a:endParaRPr lang="en-GB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Light-weight</a:t>
                      </a:r>
                      <a:endParaRPr lang="en-GB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Weight to be less than </a:t>
                      </a:r>
                      <a:r>
                        <a:rPr lang="en-US" sz="16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0.5Kg</a:t>
                      </a:r>
                      <a:endParaRPr lang="en-GB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7</a:t>
                      </a:r>
                      <a:endParaRPr lang="en-GB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Durable and Reliable</a:t>
                      </a:r>
                      <a:endParaRPr lang="en-GB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Failure</a:t>
                      </a:r>
                      <a:r>
                        <a:rPr lang="en-US" sz="1600" baseline="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 rate on demand 1 x10</a:t>
                      </a:r>
                      <a:r>
                        <a:rPr lang="en-US" sz="1600" baseline="300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-6 </a:t>
                      </a:r>
                      <a:endParaRPr lang="en-GB" sz="1600" baseline="300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en-GB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8</a:t>
                      </a:r>
                      <a:endParaRPr lang="en-GB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Weather resistant</a:t>
                      </a:r>
                      <a:endParaRPr lang="en-GB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Construction materials to be corrosion resistant</a:t>
                      </a:r>
                      <a:endParaRPr lang="en-GB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Operational </a:t>
                      </a:r>
                      <a:r>
                        <a:rPr lang="en-US" sz="16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temp range -5degC to +40degC</a:t>
                      </a:r>
                      <a:endParaRPr lang="en-GB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9</a:t>
                      </a:r>
                      <a:endParaRPr lang="en-GB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Neutral design (Attractive in appearance)</a:t>
                      </a:r>
                      <a:endParaRPr lang="en-GB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Available in a range of </a:t>
                      </a:r>
                      <a:r>
                        <a:rPr lang="en-GB" sz="1600" noProof="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colours</a:t>
                      </a:r>
                      <a:r>
                        <a:rPr lang="en-US" sz="16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and finishes</a:t>
                      </a:r>
                      <a:endParaRPr lang="en-GB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10</a:t>
                      </a:r>
                      <a:endParaRPr lang="en-GB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Inexpensive</a:t>
                      </a:r>
                      <a:endParaRPr lang="en-GB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£20 to produce (20% of Pram RRP – Average £50 per unit)</a:t>
                      </a:r>
                      <a:endParaRPr lang="en-GB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11</a:t>
                      </a:r>
                      <a:endParaRPr lang="en-GB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Passive Operation</a:t>
                      </a:r>
                      <a:endParaRPr lang="en-GB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Design must not require user interaction to activate </a:t>
                      </a:r>
                      <a:endParaRPr lang="en-GB" sz="16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31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Decomposition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98755" y="1849969"/>
            <a:ext cx="8443124" cy="3396216"/>
            <a:chOff x="398755" y="1849969"/>
            <a:chExt cx="8443124" cy="3396216"/>
          </a:xfrm>
        </p:grpSpPr>
        <p:grpSp>
          <p:nvGrpSpPr>
            <p:cNvPr id="6" name="Group 5"/>
            <p:cNvGrpSpPr/>
            <p:nvPr/>
          </p:nvGrpSpPr>
          <p:grpSpPr>
            <a:xfrm>
              <a:off x="398755" y="1849969"/>
              <a:ext cx="1244024" cy="882932"/>
              <a:chOff x="7270" y="1518531"/>
              <a:chExt cx="1108093" cy="55404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7270" y="1518531"/>
                <a:ext cx="1108093" cy="554046"/>
              </a:xfrm>
              <a:prstGeom prst="roundRect">
                <a:avLst>
                  <a:gd name="adj" fmla="val 10000"/>
                </a:avLst>
              </a:prstGeom>
              <a:no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Rounded Rectangle 4"/>
              <p:cNvSpPr/>
              <p:nvPr/>
            </p:nvSpPr>
            <p:spPr>
              <a:xfrm>
                <a:off x="23497" y="1534758"/>
                <a:ext cx="1075639" cy="5215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i="0" kern="1200" dirty="0" smtClean="0">
                    <a:solidFill>
                      <a:schemeClr val="tx1"/>
                    </a:solidFill>
                  </a:rPr>
                  <a:t>Emergency Brake</a:t>
                </a:r>
                <a:endParaRPr lang="en-US" sz="1600" b="1" i="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825841" y="1849969"/>
              <a:ext cx="1108093" cy="882932"/>
              <a:chOff x="1558601" y="1518531"/>
              <a:chExt cx="1108093" cy="55404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558601" y="1518531"/>
                <a:ext cx="1108093" cy="55404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Rounded Rectangle 8"/>
              <p:cNvSpPr/>
              <p:nvPr/>
            </p:nvSpPr>
            <p:spPr>
              <a:xfrm>
                <a:off x="1574828" y="1534758"/>
                <a:ext cx="1075639" cy="5215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>
                    <a:solidFill>
                      <a:schemeClr val="tx1"/>
                    </a:solidFill>
                  </a:rPr>
                  <a:t>Standby</a:t>
                </a:r>
                <a:endParaRPr lang="en-US" sz="16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377172" y="1849969"/>
              <a:ext cx="1267747" cy="882932"/>
              <a:chOff x="3109932" y="1518531"/>
              <a:chExt cx="1267747" cy="554046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109932" y="1518531"/>
                <a:ext cx="1267747" cy="55404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Rounded Rectangle 12"/>
              <p:cNvSpPr/>
              <p:nvPr/>
            </p:nvSpPr>
            <p:spPr>
              <a:xfrm>
                <a:off x="3126159" y="1534758"/>
                <a:ext cx="1235293" cy="5215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>
                    <a:solidFill>
                      <a:schemeClr val="tx1"/>
                    </a:solidFill>
                  </a:rPr>
                  <a:t>Standby</a:t>
                </a:r>
                <a:endParaRPr lang="en-US" sz="16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088157" y="1849969"/>
              <a:ext cx="1108093" cy="882932"/>
              <a:chOff x="4820917" y="1518531"/>
              <a:chExt cx="1108093" cy="554046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4820917" y="1518531"/>
                <a:ext cx="1108093" cy="55404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ounded Rectangle 16"/>
              <p:cNvSpPr/>
              <p:nvPr/>
            </p:nvSpPr>
            <p:spPr>
              <a:xfrm>
                <a:off x="4837144" y="1534758"/>
                <a:ext cx="1075639" cy="5215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>
                    <a:solidFill>
                      <a:schemeClr val="tx1"/>
                    </a:solidFill>
                  </a:rPr>
                  <a:t>Brake Activated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98755" y="3133908"/>
              <a:ext cx="1244024" cy="852858"/>
              <a:chOff x="7270" y="2164932"/>
              <a:chExt cx="1108093" cy="554046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7270" y="2164932"/>
                <a:ext cx="1108093" cy="554046"/>
              </a:xfrm>
              <a:prstGeom prst="roundRect">
                <a:avLst>
                  <a:gd name="adj" fmla="val 10000"/>
                </a:avLst>
              </a:prstGeom>
              <a:no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Rounded Rectangle 18"/>
              <p:cNvSpPr/>
              <p:nvPr/>
            </p:nvSpPr>
            <p:spPr>
              <a:xfrm>
                <a:off x="23497" y="2181159"/>
                <a:ext cx="1075639" cy="5215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i="0" kern="1200" dirty="0" smtClean="0">
                    <a:solidFill>
                      <a:schemeClr val="tx1"/>
                    </a:solidFill>
                  </a:rPr>
                  <a:t>Energy</a:t>
                </a:r>
                <a:endParaRPr lang="en-US" sz="1600" b="1" i="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825841" y="3133908"/>
              <a:ext cx="1108093" cy="852858"/>
              <a:chOff x="1558601" y="2164932"/>
              <a:chExt cx="1108093" cy="554046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558601" y="2164932"/>
                <a:ext cx="1108093" cy="55404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Rounded Rectangle 22"/>
              <p:cNvSpPr/>
              <p:nvPr/>
            </p:nvSpPr>
            <p:spPr>
              <a:xfrm>
                <a:off x="1574828" y="2181159"/>
                <a:ext cx="1075639" cy="5215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kern="1200" dirty="0" smtClean="0">
                    <a:solidFill>
                      <a:schemeClr val="tx1"/>
                    </a:solidFill>
                  </a:rPr>
                  <a:t>User Regulated K.E.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377172" y="3133908"/>
              <a:ext cx="1288225" cy="852858"/>
              <a:chOff x="3109932" y="2164932"/>
              <a:chExt cx="1288225" cy="554046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3109932" y="2164932"/>
                <a:ext cx="1288225" cy="55404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1" name="Rounded Rectangle 26"/>
              <p:cNvSpPr/>
              <p:nvPr/>
            </p:nvSpPr>
            <p:spPr>
              <a:xfrm>
                <a:off x="3126159" y="2181159"/>
                <a:ext cx="1255771" cy="5215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>
                    <a:solidFill>
                      <a:schemeClr val="tx1"/>
                    </a:solidFill>
                  </a:rPr>
                  <a:t>Unregulated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>
                    <a:solidFill>
                      <a:schemeClr val="tx1"/>
                    </a:solidFill>
                  </a:rPr>
                  <a:t>K.E.</a:t>
                </a:r>
                <a:endParaRPr lang="en-US" sz="16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108635" y="3133908"/>
              <a:ext cx="1108093" cy="852858"/>
              <a:chOff x="4841395" y="2164932"/>
              <a:chExt cx="1108093" cy="554046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4841395" y="2164932"/>
                <a:ext cx="1108093" cy="55404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ounded Rectangle 30"/>
              <p:cNvSpPr/>
              <p:nvPr/>
            </p:nvSpPr>
            <p:spPr>
              <a:xfrm>
                <a:off x="4857622" y="2181159"/>
                <a:ext cx="1075639" cy="5215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>
                    <a:solidFill>
                      <a:schemeClr val="tx1"/>
                    </a:solidFill>
                  </a:rPr>
                  <a:t>Energy Absorbed</a:t>
                </a:r>
                <a:endParaRPr lang="en-US" sz="16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618551" y="3133908"/>
              <a:ext cx="713412" cy="852858"/>
              <a:chOff x="6392726" y="2164932"/>
              <a:chExt cx="713412" cy="554046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6392726" y="2164932"/>
                <a:ext cx="713412" cy="55404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3" name="Rounded Rectangle 34"/>
              <p:cNvSpPr/>
              <p:nvPr/>
            </p:nvSpPr>
            <p:spPr>
              <a:xfrm>
                <a:off x="6408953" y="2181159"/>
                <a:ext cx="680958" cy="5215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>
                    <a:solidFill>
                      <a:schemeClr val="tx1"/>
                    </a:solidFill>
                  </a:rPr>
                  <a:t>Zero K.E.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733786" y="3114687"/>
              <a:ext cx="1108093" cy="881326"/>
              <a:chOff x="7549376" y="2155685"/>
              <a:chExt cx="1108093" cy="572540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7549376" y="2155685"/>
                <a:ext cx="1108093" cy="572540"/>
              </a:xfrm>
              <a:prstGeom prst="roundRect">
                <a:avLst>
                  <a:gd name="adj" fmla="val 10000"/>
                </a:avLst>
              </a:prstGeom>
              <a:solidFill>
                <a:srgbClr val="FF0000">
                  <a:alpha val="27000"/>
                </a:srgb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9" name="Rounded Rectangle 38"/>
              <p:cNvSpPr/>
              <p:nvPr/>
            </p:nvSpPr>
            <p:spPr>
              <a:xfrm>
                <a:off x="7566145" y="2172454"/>
                <a:ext cx="1074555" cy="53900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i="0" kern="1200" dirty="0" smtClean="0">
                    <a:solidFill>
                      <a:schemeClr val="tx1"/>
                    </a:solidFill>
                  </a:rPr>
                  <a:t>Pram Stops</a:t>
                </a:r>
                <a:endParaRPr lang="en-US" sz="1600" b="1" i="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98755" y="4359799"/>
              <a:ext cx="1244024" cy="886386"/>
              <a:chOff x="7270" y="2802086"/>
              <a:chExt cx="1108093" cy="554046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7270" y="2802086"/>
                <a:ext cx="1108093" cy="554046"/>
              </a:xfrm>
              <a:prstGeom prst="roundRect">
                <a:avLst>
                  <a:gd name="adj" fmla="val 10000"/>
                </a:avLst>
              </a:prstGeom>
              <a:no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2" name="Rounded Rectangle 40"/>
              <p:cNvSpPr/>
              <p:nvPr/>
            </p:nvSpPr>
            <p:spPr>
              <a:xfrm>
                <a:off x="23497" y="2818313"/>
                <a:ext cx="1075639" cy="5215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i="0" kern="1200" dirty="0" smtClean="0">
                    <a:solidFill>
                      <a:schemeClr val="tx1"/>
                    </a:solidFill>
                  </a:rPr>
                  <a:t>Trip /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i="0" kern="1200" dirty="0" smtClean="0">
                    <a:solidFill>
                      <a:schemeClr val="tx1"/>
                    </a:solidFill>
                  </a:rPr>
                  <a:t>Activation</a:t>
                </a:r>
                <a:endParaRPr lang="en-US" sz="1600" b="1" i="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825841" y="4359799"/>
              <a:ext cx="1108093" cy="886386"/>
              <a:chOff x="1558601" y="2802086"/>
              <a:chExt cx="1108093" cy="554046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1558601" y="2802086"/>
                <a:ext cx="1108093" cy="55404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8" name="Rounded Rectangle 44"/>
              <p:cNvSpPr/>
              <p:nvPr/>
            </p:nvSpPr>
            <p:spPr>
              <a:xfrm>
                <a:off x="1574828" y="2818313"/>
                <a:ext cx="1075639" cy="5215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>
                    <a:solidFill>
                      <a:schemeClr val="tx1"/>
                    </a:solidFill>
                  </a:rPr>
                  <a:t>Monitoring</a:t>
                </a:r>
                <a:endParaRPr lang="en-US" sz="16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3377172" y="4359799"/>
              <a:ext cx="1283604" cy="886386"/>
              <a:chOff x="3109932" y="2802086"/>
              <a:chExt cx="1283604" cy="554046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3109932" y="2802086"/>
                <a:ext cx="1283604" cy="55404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4" name="Rounded Rectangle 48"/>
              <p:cNvSpPr/>
              <p:nvPr/>
            </p:nvSpPr>
            <p:spPr>
              <a:xfrm>
                <a:off x="3126159" y="2818313"/>
                <a:ext cx="1251150" cy="5215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>
                    <a:solidFill>
                      <a:schemeClr val="tx1"/>
                    </a:solidFill>
                  </a:rPr>
                  <a:t>Senses Change</a:t>
                </a:r>
                <a:endParaRPr lang="en-US" sz="16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5104014" y="4359799"/>
              <a:ext cx="1108093" cy="886386"/>
              <a:chOff x="4836774" y="2802086"/>
              <a:chExt cx="1108093" cy="554046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4836774" y="2802086"/>
                <a:ext cx="1108093" cy="55404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0" name="Rounded Rectangle 52"/>
              <p:cNvSpPr/>
              <p:nvPr/>
            </p:nvSpPr>
            <p:spPr>
              <a:xfrm>
                <a:off x="4853001" y="2818313"/>
                <a:ext cx="1075639" cy="52159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>
                    <a:solidFill>
                      <a:schemeClr val="tx1"/>
                    </a:solidFill>
                  </a:rPr>
                  <a:t>Sends Signal to Brake </a:t>
                </a:r>
                <a:endParaRPr lang="en-US" sz="1600" kern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5" name="Elbow Connector 84"/>
            <p:cNvCxnSpPr>
              <a:stCxn id="25" idx="3"/>
              <a:endCxn id="52" idx="0"/>
            </p:cNvCxnSpPr>
            <p:nvPr/>
          </p:nvCxnSpPr>
          <p:spPr>
            <a:xfrm>
              <a:off x="6196250" y="2291435"/>
              <a:ext cx="779007" cy="84247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13" idx="3"/>
              <a:endCxn id="20" idx="1"/>
            </p:cNvCxnSpPr>
            <p:nvPr/>
          </p:nvCxnSpPr>
          <p:spPr>
            <a:xfrm>
              <a:off x="2933934" y="2291435"/>
              <a:ext cx="4594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34" idx="3"/>
              <a:endCxn id="40" idx="1"/>
            </p:cNvCxnSpPr>
            <p:nvPr/>
          </p:nvCxnSpPr>
          <p:spPr>
            <a:xfrm>
              <a:off x="2933934" y="3560337"/>
              <a:ext cx="443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67" idx="3"/>
              <a:endCxn id="74" idx="1"/>
            </p:cNvCxnSpPr>
            <p:nvPr/>
          </p:nvCxnSpPr>
          <p:spPr>
            <a:xfrm>
              <a:off x="2933934" y="4802992"/>
              <a:ext cx="45946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19" idx="3"/>
              <a:endCxn id="25" idx="1"/>
            </p:cNvCxnSpPr>
            <p:nvPr/>
          </p:nvCxnSpPr>
          <p:spPr>
            <a:xfrm>
              <a:off x="4644919" y="2291435"/>
              <a:ext cx="443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40" idx="3"/>
              <a:endCxn id="46" idx="1"/>
            </p:cNvCxnSpPr>
            <p:nvPr/>
          </p:nvCxnSpPr>
          <p:spPr>
            <a:xfrm>
              <a:off x="4665397" y="3560337"/>
              <a:ext cx="443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3" idx="3"/>
              <a:endCxn id="79" idx="1"/>
            </p:cNvCxnSpPr>
            <p:nvPr/>
          </p:nvCxnSpPr>
          <p:spPr>
            <a:xfrm>
              <a:off x="4660776" y="4802992"/>
              <a:ext cx="443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46" idx="3"/>
              <a:endCxn id="52" idx="1"/>
            </p:cNvCxnSpPr>
            <p:nvPr/>
          </p:nvCxnSpPr>
          <p:spPr>
            <a:xfrm>
              <a:off x="6216728" y="3560337"/>
              <a:ext cx="4018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79" idx="3"/>
              <a:endCxn id="52" idx="2"/>
            </p:cNvCxnSpPr>
            <p:nvPr/>
          </p:nvCxnSpPr>
          <p:spPr>
            <a:xfrm flipV="1">
              <a:off x="6212107" y="3986766"/>
              <a:ext cx="763150" cy="81622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52" idx="3"/>
              <a:endCxn id="58" idx="1"/>
            </p:cNvCxnSpPr>
            <p:nvPr/>
          </p:nvCxnSpPr>
          <p:spPr>
            <a:xfrm flipV="1">
              <a:off x="7331963" y="3555350"/>
              <a:ext cx="401823" cy="49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462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Hazard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Functions broken down into blocks</a:t>
            </a:r>
          </a:p>
          <a:p>
            <a:pPr lvl="1"/>
            <a:r>
              <a:rPr lang="en-GB" dirty="0" smtClean="0"/>
              <a:t>In / Out of Standby</a:t>
            </a:r>
          </a:p>
          <a:p>
            <a:pPr lvl="1"/>
            <a:r>
              <a:rPr lang="en-GB" dirty="0" smtClean="0"/>
              <a:t>Sensing / triggering</a:t>
            </a:r>
          </a:p>
          <a:p>
            <a:pPr lvl="1"/>
            <a:r>
              <a:rPr lang="en-GB" dirty="0" smtClean="0"/>
              <a:t>Emergency Device</a:t>
            </a:r>
          </a:p>
          <a:p>
            <a:pPr lvl="1"/>
            <a:r>
              <a:rPr lang="en-GB" dirty="0" smtClean="0"/>
              <a:t>Kinetic Energy Absorption</a:t>
            </a:r>
          </a:p>
          <a:p>
            <a:r>
              <a:rPr lang="en-GB" dirty="0" smtClean="0"/>
              <a:t>Each Block analysed against four failure modes in respect of  Effect and Severity</a:t>
            </a:r>
          </a:p>
          <a:p>
            <a:r>
              <a:rPr lang="en-GB" dirty="0" smtClean="0"/>
              <a:t>Following slide shows table for  Emergency Device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98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hazard assessment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723991"/>
              </p:ext>
            </p:extLst>
          </p:nvPr>
        </p:nvGraphicFramePr>
        <p:xfrm>
          <a:off x="0" y="-304"/>
          <a:ext cx="9144000" cy="6858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427546">
                <a:tc>
                  <a:txBody>
                    <a:bodyPr/>
                    <a:lstStyle/>
                    <a:p>
                      <a:r>
                        <a:rPr lang="en-GB" dirty="0" smtClean="0"/>
                        <a:t>FAIL MODE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EFFECT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SEVERITY</a:t>
                      </a:r>
                      <a:endParaRPr lang="en-GB" dirty="0"/>
                    </a:p>
                  </a:txBody>
                  <a:tcPr/>
                </a:tc>
              </a:tr>
              <a:tr h="1370489">
                <a:tc>
                  <a:txBody>
                    <a:bodyPr/>
                    <a:lstStyle/>
                    <a:p>
                      <a:r>
                        <a:rPr lang="en-GB" b="1" dirty="0" smtClean="0"/>
                        <a:t>LOSS</a:t>
                      </a:r>
                      <a:r>
                        <a:rPr lang="en-GB" b="1" baseline="0" dirty="0" smtClean="0"/>
                        <a:t> OF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 ability to detect loss of control</a:t>
                      </a:r>
                    </a:p>
                    <a:p>
                      <a:r>
                        <a:rPr lang="en-GB" dirty="0" smtClean="0"/>
                        <a:t>device fails to operate</a:t>
                      </a:r>
                    </a:p>
                    <a:p>
                      <a:r>
                        <a:rPr lang="en-GB" dirty="0" smtClean="0"/>
                        <a:t>Pram</a:t>
                      </a:r>
                      <a:r>
                        <a:rPr lang="en-GB" baseline="0" dirty="0" smtClean="0"/>
                        <a:t> Fails to stop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Major / Catastrophic</a:t>
                      </a:r>
                      <a:endParaRPr lang="en-GB" dirty="0"/>
                    </a:p>
                  </a:txBody>
                  <a:tcPr/>
                </a:tc>
              </a:tr>
              <a:tr h="168675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SPURIOUS</a:t>
                      </a:r>
                      <a:r>
                        <a:rPr lang="en-GB" b="1" baseline="0" dirty="0" smtClean="0"/>
                        <a:t> OPERATION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Activation of device when not required causing pram to stop in normal use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Minor Safety</a:t>
                      </a:r>
                    </a:p>
                    <a:p>
                      <a:endParaRPr lang="en-GB" dirty="0" smtClean="0"/>
                    </a:p>
                    <a:p>
                      <a:r>
                        <a:rPr lang="en-GB" dirty="0" smtClean="0"/>
                        <a:t>Pram</a:t>
                      </a:r>
                      <a:r>
                        <a:rPr lang="en-GB" baseline="0" dirty="0" smtClean="0"/>
                        <a:t> operation inhibited</a:t>
                      </a:r>
                      <a:endParaRPr lang="en-GB" dirty="0"/>
                    </a:p>
                  </a:txBody>
                  <a:tcPr/>
                </a:tc>
              </a:tr>
              <a:tr h="1370489">
                <a:tc>
                  <a:txBody>
                    <a:bodyPr/>
                    <a:lstStyle/>
                    <a:p>
                      <a:r>
                        <a:rPr lang="en-GB" b="1" dirty="0" smtClean="0"/>
                        <a:t>INCORRECT</a:t>
                      </a:r>
                      <a:r>
                        <a:rPr lang="en-GB" b="1" baseline="0" dirty="0" smtClean="0"/>
                        <a:t> OPERATION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 smtClean="0"/>
                        <a:t>1. Device</a:t>
                      </a:r>
                      <a:r>
                        <a:rPr lang="en-GB" baseline="0" dirty="0" smtClean="0"/>
                        <a:t> not operated pram fails to stop</a:t>
                      </a:r>
                    </a:p>
                    <a:p>
                      <a:pPr marL="0" indent="0">
                        <a:buNone/>
                      </a:pPr>
                      <a:r>
                        <a:rPr lang="en-GB" baseline="0" dirty="0" smtClean="0"/>
                        <a:t>2. See spurious operation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GB" dirty="0" smtClean="0"/>
                        <a:t>Major / Catastrophic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dirty="0" smtClean="0"/>
                        <a:t>Minor</a:t>
                      </a:r>
                      <a:r>
                        <a:rPr lang="en-GB" baseline="0" dirty="0" smtClean="0"/>
                        <a:t> Safety / Pram operation inhibited</a:t>
                      </a:r>
                      <a:endParaRPr lang="en-GB" dirty="0"/>
                    </a:p>
                  </a:txBody>
                  <a:tcPr/>
                </a:tc>
              </a:tr>
              <a:tr h="2003023">
                <a:tc>
                  <a:txBody>
                    <a:bodyPr/>
                    <a:lstStyle/>
                    <a:p>
                      <a:r>
                        <a:rPr lang="en-GB" b="1" dirty="0" smtClean="0"/>
                        <a:t>DELAYED</a:t>
                      </a:r>
                      <a:r>
                        <a:rPr lang="en-GB" b="1" baseline="0" dirty="0" smtClean="0"/>
                        <a:t> OPERATION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GB" dirty="0" smtClean="0"/>
                        <a:t>Pram continues into potential danger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dirty="0" smtClean="0"/>
                        <a:t>Build up of KE causes</a:t>
                      </a:r>
                      <a:r>
                        <a:rPr lang="en-GB" baseline="0" dirty="0" smtClean="0"/>
                        <a:t> overturn as a result of eventual braking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GB" dirty="0" smtClean="0"/>
                        <a:t>Major</a:t>
                      </a:r>
                      <a:r>
                        <a:rPr lang="en-GB" baseline="0" dirty="0" smtClean="0"/>
                        <a:t> / </a:t>
                      </a:r>
                      <a:r>
                        <a:rPr lang="en-GB" dirty="0" smtClean="0"/>
                        <a:t>Catastrophic</a:t>
                      </a:r>
                      <a:endParaRPr lang="en-GB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GB" dirty="0" smtClean="0"/>
                        <a:t>Major / Catastrophic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16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Hazard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Conclusions drawn form each table regarding functional block</a:t>
            </a:r>
          </a:p>
          <a:p>
            <a:r>
              <a:rPr lang="en-GB" dirty="0" smtClean="0"/>
              <a:t>These conclusions further defined Engineering Requirements</a:t>
            </a:r>
          </a:p>
          <a:p>
            <a:r>
              <a:rPr lang="en-GB" dirty="0" smtClean="0"/>
              <a:t>Conclusions determined high reliability was key</a:t>
            </a:r>
          </a:p>
          <a:p>
            <a:r>
              <a:rPr lang="en-GB" dirty="0" smtClean="0"/>
              <a:t>Over braking was less of a hazard than </a:t>
            </a:r>
            <a:r>
              <a:rPr lang="en-GB" dirty="0" smtClean="0"/>
              <a:t>under</a:t>
            </a:r>
            <a:r>
              <a:rPr lang="en-GB" dirty="0" smtClean="0"/>
              <a:t> </a:t>
            </a:r>
            <a:r>
              <a:rPr lang="en-GB" dirty="0" smtClean="0"/>
              <a:t>braking</a:t>
            </a:r>
          </a:p>
          <a:p>
            <a:r>
              <a:rPr lang="en-GB" dirty="0" smtClean="0"/>
              <a:t>Sensing system to be fail safe</a:t>
            </a:r>
          </a:p>
          <a:p>
            <a:r>
              <a:rPr lang="en-GB" dirty="0" smtClean="0"/>
              <a:t>Degradation due to wear not acceptable</a:t>
            </a:r>
          </a:p>
        </p:txBody>
      </p:sp>
    </p:spTree>
    <p:extLst>
      <p:ext uri="{BB962C8B-B14F-4D97-AF65-F5344CB8AC3E}">
        <p14:creationId xmlns:p14="http://schemas.microsoft.com/office/powerpoint/2010/main" val="34156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 descr="Buggy-tug-stroller-pushchair-safety-wrist-strap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7861">
            <a:off x="5484931" y="1806304"/>
            <a:ext cx="2053319" cy="17124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0" name="Picture 79" descr="treign-retractable-gear-tether-medium-attach-compass-flashlight-pocketknif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7" b="18346"/>
          <a:stretch/>
        </p:blipFill>
        <p:spPr>
          <a:xfrm rot="20959121">
            <a:off x="3520121" y="2486167"/>
            <a:ext cx="1862362" cy="12324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“Our Preliminary Concept”</a:t>
            </a:r>
            <a:endParaRPr lang="en-US" dirty="0"/>
          </a:p>
        </p:txBody>
      </p:sp>
      <p:pic>
        <p:nvPicPr>
          <p:cNvPr id="79" name="Picture 78" descr="rein_2525008b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9" r="14694"/>
          <a:stretch/>
        </p:blipFill>
        <p:spPr>
          <a:xfrm rot="21120205">
            <a:off x="1784844" y="1957353"/>
            <a:ext cx="1854734" cy="16124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696036" y="4573793"/>
            <a:ext cx="77246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High reliability </a:t>
            </a:r>
            <a:r>
              <a:rPr lang="en-GB" sz="2400" dirty="0" err="1"/>
              <a:t>vs</a:t>
            </a:r>
            <a:r>
              <a:rPr lang="en-GB" sz="2400" dirty="0"/>
              <a:t> cost means simplicity of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Not to interfere with standard pram brake (Warranty</a:t>
            </a:r>
            <a:r>
              <a:rPr lang="en-GB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Low cost rules out complex mechanical or electrical solutions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10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432</TotalTime>
  <Words>1352</Words>
  <Application>Microsoft Office PowerPoint</Application>
  <PresentationFormat>On-screen Show (4:3)</PresentationFormat>
  <Paragraphs>480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明朝</vt:lpstr>
      <vt:lpstr>Arial</vt:lpstr>
      <vt:lpstr>Calibri</vt:lpstr>
      <vt:lpstr>Cambria</vt:lpstr>
      <vt:lpstr>News Gothic MT</vt:lpstr>
      <vt:lpstr>Symbol</vt:lpstr>
      <vt:lpstr>Times New Roman</vt:lpstr>
      <vt:lpstr>Wingdings 2</vt:lpstr>
      <vt:lpstr>Breeze</vt:lpstr>
      <vt:lpstr>The Pram Safety System</vt:lpstr>
      <vt:lpstr>PowerPoint Presentation</vt:lpstr>
      <vt:lpstr>Requirements</vt:lpstr>
      <vt:lpstr>Requirements</vt:lpstr>
      <vt:lpstr>Functional Decomposition</vt:lpstr>
      <vt:lpstr>Functional Hazard Analysis</vt:lpstr>
      <vt:lpstr>Functional hazard assessment</vt:lpstr>
      <vt:lpstr>Functional Hazard Analysis</vt:lpstr>
      <vt:lpstr>“Our Preliminary Concept”</vt:lpstr>
      <vt:lpstr>PowerPoint Presentation</vt:lpstr>
      <vt:lpstr>HAZOP</vt:lpstr>
      <vt:lpstr>Initial Hazards Identified from HAZOP</vt:lpstr>
      <vt:lpstr>Bow Tie and ETA / FTA</vt:lpstr>
      <vt:lpstr>ETA / FTA</vt:lpstr>
      <vt:lpstr>The Safety Case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Report</dc:title>
  <dc:creator>Tom Kerfoot</dc:creator>
  <cp:lastModifiedBy>colin smith</cp:lastModifiedBy>
  <cp:revision>36</cp:revision>
  <dcterms:created xsi:type="dcterms:W3CDTF">2014-01-22T11:22:09Z</dcterms:created>
  <dcterms:modified xsi:type="dcterms:W3CDTF">2014-01-23T18:57:15Z</dcterms:modified>
</cp:coreProperties>
</file>