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6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9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3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2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3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6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0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0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0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24D3A-D73E-5A3F-99C6-B9A47E44839C}"/>
              </a:ext>
            </a:extLst>
          </p:cNvPr>
          <p:cNvSpPr txBox="1"/>
          <p:nvPr/>
        </p:nvSpPr>
        <p:spPr>
          <a:xfrm>
            <a:off x="1051422" y="41946"/>
            <a:ext cx="21224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1" u="sng" dirty="0">
                <a:latin typeface="Bahnschrift Condensed" panose="020B0502040204020203" pitchFamily="34" charset="0"/>
              </a:rPr>
              <a:t>!!Start Here!!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C8402-E443-3720-8001-8539F170DCCA}"/>
              </a:ext>
            </a:extLst>
          </p:cNvPr>
          <p:cNvSpPr txBox="1"/>
          <p:nvPr/>
        </p:nvSpPr>
        <p:spPr>
          <a:xfrm>
            <a:off x="967531" y="411279"/>
            <a:ext cx="22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have any medical issues preventing you from getting an aviation medical?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90C1C-01EC-6C75-E66D-710C2E6A51B2}"/>
              </a:ext>
            </a:extLst>
          </p:cNvPr>
          <p:cNvSpPr txBox="1"/>
          <p:nvPr/>
        </p:nvSpPr>
        <p:spPr>
          <a:xfrm>
            <a:off x="5061363" y="472838"/>
            <a:ext cx="2155971" cy="52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Recreational Pilot’s Permit</a:t>
            </a:r>
          </a:p>
          <a:p>
            <a:r>
              <a:rPr lang="en-CA" sz="1401" dirty="0">
                <a:latin typeface="Bahnschrift Condensed" panose="020B0502040204020203" pitchFamily="34" charset="0"/>
              </a:rPr>
              <a:t>(RPP)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12E9-2C96-082A-6E91-60F5D56281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57726" y="734445"/>
            <a:ext cx="1803637" cy="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D3CF3-F720-DE20-0686-C33B86A6E4E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112629" y="1057610"/>
            <a:ext cx="2" cy="34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666B99-5230-C4B6-EFC1-23CC872F1147}"/>
              </a:ext>
            </a:extLst>
          </p:cNvPr>
          <p:cNvSpPr txBox="1"/>
          <p:nvPr/>
        </p:nvSpPr>
        <p:spPr>
          <a:xfrm>
            <a:off x="1772878" y="996055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088E-234F-57D6-70D0-A889F317652E}"/>
              </a:ext>
            </a:extLst>
          </p:cNvPr>
          <p:cNvSpPr txBox="1"/>
          <p:nvPr/>
        </p:nvSpPr>
        <p:spPr>
          <a:xfrm>
            <a:off x="3257727" y="48427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6540-2815-99AE-1211-7E9EF426D7D6}"/>
              </a:ext>
            </a:extLst>
          </p:cNvPr>
          <p:cNvSpPr txBox="1"/>
          <p:nvPr/>
        </p:nvSpPr>
        <p:spPr>
          <a:xfrm>
            <a:off x="1034645" y="1406548"/>
            <a:ext cx="2155971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Private Pilot’s License (PPL)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93BF8-337F-85EC-E078-0F2E9BFC1C92}"/>
              </a:ext>
            </a:extLst>
          </p:cNvPr>
          <p:cNvSpPr txBox="1"/>
          <p:nvPr/>
        </p:nvSpPr>
        <p:spPr>
          <a:xfrm>
            <a:off x="967529" y="1755480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 professional pilot?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88759-131F-C876-DB2A-7EF8AF62961B}"/>
              </a:ext>
            </a:extLst>
          </p:cNvPr>
          <p:cNvCxnSpPr>
            <a:cxnSpLocks/>
            <a:stCxn id="25" idx="3"/>
            <a:endCxn id="117" idx="1"/>
          </p:cNvCxnSpPr>
          <p:nvPr/>
        </p:nvCxnSpPr>
        <p:spPr>
          <a:xfrm flipV="1">
            <a:off x="3257724" y="1984852"/>
            <a:ext cx="1799966" cy="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2FC7F8-210D-6B3F-3028-37235842F7DE}"/>
              </a:ext>
            </a:extLst>
          </p:cNvPr>
          <p:cNvSpPr txBox="1"/>
          <p:nvPr/>
        </p:nvSpPr>
        <p:spPr>
          <a:xfrm>
            <a:off x="5011697" y="2835205"/>
            <a:ext cx="2155971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Night Rating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E6D45-2A67-9791-6BAF-BE4692399ED1}"/>
              </a:ext>
            </a:extLst>
          </p:cNvPr>
          <p:cNvSpPr txBox="1"/>
          <p:nvPr/>
        </p:nvSpPr>
        <p:spPr>
          <a:xfrm>
            <a:off x="3257727" y="172387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E6202-0913-4E57-DA1E-362F621349BB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112627" y="2217145"/>
            <a:ext cx="0" cy="4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47AB31-F0A4-EF4B-640B-685B37B1DEFF}"/>
              </a:ext>
            </a:extLst>
          </p:cNvPr>
          <p:cNvSpPr txBox="1"/>
          <p:nvPr/>
        </p:nvSpPr>
        <p:spPr>
          <a:xfrm>
            <a:off x="967529" y="2635215"/>
            <a:ext cx="2290195" cy="60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Commercial Pilot’s License (CPL)</a:t>
            </a:r>
          </a:p>
          <a:p>
            <a:r>
              <a:rPr lang="en-CA" sz="1051" i="1" dirty="0">
                <a:latin typeface="Bahnschrift Condensed" panose="020B0502040204020203" pitchFamily="34" charset="0"/>
              </a:rPr>
              <a:t>Includes night rating and VFR over-the-top (VFR-OTT)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F4DBA-3394-3E1F-2C86-4058382C5512}"/>
              </a:ext>
            </a:extLst>
          </p:cNvPr>
          <p:cNvSpPr txBox="1"/>
          <p:nvPr/>
        </p:nvSpPr>
        <p:spPr>
          <a:xfrm>
            <a:off x="1772875" y="221797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DE7B1D-7436-AB8D-5DDB-5D54E53EA877}"/>
              </a:ext>
            </a:extLst>
          </p:cNvPr>
          <p:cNvSpPr txBox="1"/>
          <p:nvPr/>
        </p:nvSpPr>
        <p:spPr>
          <a:xfrm>
            <a:off x="5002641" y="3148032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 multi-engine airplane?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94AB05-37B9-6C6D-3C9B-F6CDE7323A98}"/>
              </a:ext>
            </a:extLst>
          </p:cNvPr>
          <p:cNvSpPr txBox="1"/>
          <p:nvPr/>
        </p:nvSpPr>
        <p:spPr>
          <a:xfrm>
            <a:off x="967531" y="3250770"/>
            <a:ext cx="229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be a flight instructor?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C78A1B-B372-FDBB-2860-052B3A000810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3257726" y="3378865"/>
            <a:ext cx="1744915" cy="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4A144D-6E1D-8F99-3E78-66226029B97A}"/>
              </a:ext>
            </a:extLst>
          </p:cNvPr>
          <p:cNvSpPr txBox="1"/>
          <p:nvPr/>
        </p:nvSpPr>
        <p:spPr>
          <a:xfrm>
            <a:off x="3224174" y="314479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9C093-655A-4842-F9C1-98B26A7C50ED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>
            <a:off x="2112629" y="3527769"/>
            <a:ext cx="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F8F19-C261-97DC-B77D-A18A9874C4C0}"/>
              </a:ext>
            </a:extLst>
          </p:cNvPr>
          <p:cNvSpPr txBox="1"/>
          <p:nvPr/>
        </p:nvSpPr>
        <p:spPr>
          <a:xfrm>
            <a:off x="1772875" y="3712435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B5F5D8-078F-D51B-8437-9DDFB57550BF}"/>
              </a:ext>
            </a:extLst>
          </p:cNvPr>
          <p:cNvSpPr txBox="1"/>
          <p:nvPr/>
        </p:nvSpPr>
        <p:spPr>
          <a:xfrm>
            <a:off x="967531" y="4158711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Flight Instructor’s Rating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D2ACBD-6C8B-1CBD-6D10-227566821505}"/>
              </a:ext>
            </a:extLst>
          </p:cNvPr>
          <p:cNvCxnSpPr>
            <a:cxnSpLocks/>
            <a:stCxn id="40" idx="2"/>
            <a:endCxn id="73" idx="0"/>
          </p:cNvCxnSpPr>
          <p:nvPr/>
        </p:nvCxnSpPr>
        <p:spPr>
          <a:xfrm>
            <a:off x="6147739" y="3609697"/>
            <a:ext cx="0" cy="3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967798-2230-47D9-47B4-EAD2EB399958}"/>
              </a:ext>
            </a:extLst>
          </p:cNvPr>
          <p:cNvSpPr txBox="1"/>
          <p:nvPr/>
        </p:nvSpPr>
        <p:spPr>
          <a:xfrm>
            <a:off x="5002641" y="3914534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Multi-Engine Rating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3A3EBF6-E7FA-CE06-22F6-57D377B330C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292836" y="3378865"/>
            <a:ext cx="285224" cy="10723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50EF96-2E74-A5BC-2776-F14717AAF4EC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7258226" y="4451243"/>
            <a:ext cx="3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C3C3A1-3D82-7072-E684-504AFD6BEE20}"/>
              </a:ext>
            </a:extLst>
          </p:cNvPr>
          <p:cNvSpPr txBox="1"/>
          <p:nvPr/>
        </p:nvSpPr>
        <p:spPr>
          <a:xfrm>
            <a:off x="5799591" y="360011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86B8D-A684-6D32-1721-7E0429C180DB}"/>
              </a:ext>
            </a:extLst>
          </p:cNvPr>
          <p:cNvSpPr txBox="1"/>
          <p:nvPr/>
        </p:nvSpPr>
        <p:spPr>
          <a:xfrm>
            <a:off x="7244391" y="311725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A0FF24-C940-AC4F-5B83-9E804B5BB3A0}"/>
              </a:ext>
            </a:extLst>
          </p:cNvPr>
          <p:cNvSpPr txBox="1"/>
          <p:nvPr/>
        </p:nvSpPr>
        <p:spPr>
          <a:xfrm>
            <a:off x="4975291" y="5224418"/>
            <a:ext cx="2290195" cy="43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Instrument Rating</a:t>
            </a:r>
          </a:p>
          <a:p>
            <a:r>
              <a:rPr lang="en-CA" sz="1051" i="1" dirty="0">
                <a:latin typeface="Bahnschrift Condensed" panose="020B0502040204020203" pitchFamily="34" charset="0"/>
              </a:rPr>
              <a:t>Includes VFR over-the-top (VFR-OTT)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054513-29DD-44F2-6AB5-941A3C9A33E3}"/>
              </a:ext>
            </a:extLst>
          </p:cNvPr>
          <p:cNvSpPr txBox="1"/>
          <p:nvPr/>
        </p:nvSpPr>
        <p:spPr>
          <a:xfrm>
            <a:off x="4968031" y="4220410"/>
            <a:ext cx="229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in instrument weather conditions?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1906A80-C1B6-C074-A5E2-D20F06D1CD14}"/>
              </a:ext>
            </a:extLst>
          </p:cNvPr>
          <p:cNvCxnSpPr>
            <a:stCxn id="89" idx="2"/>
            <a:endCxn id="86" idx="0"/>
          </p:cNvCxnSpPr>
          <p:nvPr/>
        </p:nvCxnSpPr>
        <p:spPr>
          <a:xfrm>
            <a:off x="6113129" y="4682075"/>
            <a:ext cx="7260" cy="5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7BC51-2D9F-03AE-1D67-B88042436C08}"/>
              </a:ext>
            </a:extLst>
          </p:cNvPr>
          <p:cNvSpPr txBox="1"/>
          <p:nvPr/>
        </p:nvSpPr>
        <p:spPr>
          <a:xfrm>
            <a:off x="6856082" y="462092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1BD352-A68B-148C-B5F4-47B9C5E0C065}"/>
              </a:ext>
            </a:extLst>
          </p:cNvPr>
          <p:cNvSpPr txBox="1"/>
          <p:nvPr/>
        </p:nvSpPr>
        <p:spPr>
          <a:xfrm>
            <a:off x="5773375" y="493444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2E3615-0464-DF70-72C4-53B81052B56A}"/>
              </a:ext>
            </a:extLst>
          </p:cNvPr>
          <p:cNvSpPr txBox="1"/>
          <p:nvPr/>
        </p:nvSpPr>
        <p:spPr>
          <a:xfrm>
            <a:off x="7140672" y="6302099"/>
            <a:ext cx="13385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1" u="sng" dirty="0">
                <a:latin typeface="Bahnschrift Condensed" panose="020B0502040204020203" pitchFamily="34" charset="0"/>
              </a:rPr>
              <a:t>!!You’re done!!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0D9B5-A0C4-80C7-FA25-BD7C433C4132}"/>
              </a:ext>
            </a:extLst>
          </p:cNvPr>
          <p:cNvSpPr txBox="1"/>
          <p:nvPr/>
        </p:nvSpPr>
        <p:spPr>
          <a:xfrm>
            <a:off x="5057690" y="1846352"/>
            <a:ext cx="20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at night?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8FACCB-B931-1E34-803F-DA7D90367EEE}"/>
              </a:ext>
            </a:extLst>
          </p:cNvPr>
          <p:cNvCxnSpPr>
            <a:cxnSpLocks/>
            <a:stCxn id="117" idx="2"/>
            <a:endCxn id="28" idx="0"/>
          </p:cNvCxnSpPr>
          <p:nvPr/>
        </p:nvCxnSpPr>
        <p:spPr>
          <a:xfrm>
            <a:off x="6088229" y="2123351"/>
            <a:ext cx="1454" cy="71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56B0BDE-2624-C023-59F4-7B67B5E2E529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5312478" y="1436030"/>
            <a:ext cx="88430" cy="14630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7277005-D099-BBEE-5FE3-D348CBE50BA7}"/>
              </a:ext>
            </a:extLst>
          </p:cNvPr>
          <p:cNvSpPr txBox="1"/>
          <p:nvPr/>
        </p:nvSpPr>
        <p:spPr>
          <a:xfrm>
            <a:off x="5748471" y="2412136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7F8F13B-F10C-9F96-CBDC-3A711873EA74}"/>
              </a:ext>
            </a:extLst>
          </p:cNvPr>
          <p:cNvSpPr txBox="1"/>
          <p:nvPr/>
        </p:nvSpPr>
        <p:spPr>
          <a:xfrm>
            <a:off x="4314742" y="2212432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2A06F0B-731E-69D3-1FA0-B21F752AA96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09217" y="729782"/>
            <a:ext cx="740" cy="557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9DC271-2FA4-9B2B-7F46-3354DEE67D09}"/>
              </a:ext>
            </a:extLst>
          </p:cNvPr>
          <p:cNvCxnSpPr>
            <a:stCxn id="7" idx="3"/>
          </p:cNvCxnSpPr>
          <p:nvPr/>
        </p:nvCxnSpPr>
        <p:spPr>
          <a:xfrm flipV="1">
            <a:off x="7217334" y="734448"/>
            <a:ext cx="595620" cy="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798AF0-6384-AC98-96F4-5BA3E4F2AEFA}"/>
              </a:ext>
            </a:extLst>
          </p:cNvPr>
          <p:cNvCxnSpPr>
            <a:stCxn id="28" idx="3"/>
          </p:cNvCxnSpPr>
          <p:nvPr/>
        </p:nvCxnSpPr>
        <p:spPr>
          <a:xfrm flipV="1">
            <a:off x="7167668" y="2989093"/>
            <a:ext cx="642283" cy="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5306654-F0F2-49AE-5536-33ACA18B0EFA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6862859" y="3932344"/>
            <a:ext cx="200354" cy="1699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7E4139D-45E4-0FBD-9A20-62E4E969807A}"/>
              </a:ext>
            </a:extLst>
          </p:cNvPr>
          <p:cNvCxnSpPr>
            <a:cxnSpLocks/>
          </p:cNvCxnSpPr>
          <p:nvPr/>
        </p:nvCxnSpPr>
        <p:spPr>
          <a:xfrm>
            <a:off x="4625131" y="2211778"/>
            <a:ext cx="0" cy="117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5AAAE-1D0B-1164-F5A6-D4805CD0233A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3257726" y="3389268"/>
            <a:ext cx="985711" cy="90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A1801F-0C84-73BF-FBAC-29A25CB08B5D}"/>
              </a:ext>
            </a:extLst>
          </p:cNvPr>
          <p:cNvSpPr txBox="1"/>
          <p:nvPr/>
        </p:nvSpPr>
        <p:spPr>
          <a:xfrm>
            <a:off x="3257732" y="745888"/>
            <a:ext cx="173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*Please consult a medical professional for advice!*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159DBCA-EBBC-626D-E893-F58DEEE10ADE}"/>
              </a:ext>
            </a:extLst>
          </p:cNvPr>
          <p:cNvSpPr txBox="1"/>
          <p:nvPr/>
        </p:nvSpPr>
        <p:spPr>
          <a:xfrm>
            <a:off x="2075573" y="3534977"/>
            <a:ext cx="95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2">
                    <a:lumMod val="50000"/>
                  </a:schemeClr>
                </a:solidFill>
              </a:rPr>
              <a:t>*Highly recommended for aspiring airline pilots.*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9138A7-D7DB-1C5D-30E9-D1EB965B7455}"/>
              </a:ext>
            </a:extLst>
          </p:cNvPr>
          <p:cNvSpPr txBox="1"/>
          <p:nvPr/>
        </p:nvSpPr>
        <p:spPr>
          <a:xfrm>
            <a:off x="4899087" y="5661648"/>
            <a:ext cx="229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an airline pilot?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994164-3820-203B-2F9A-320BB68E8D40}"/>
              </a:ext>
            </a:extLst>
          </p:cNvPr>
          <p:cNvSpPr txBox="1"/>
          <p:nvPr/>
        </p:nvSpPr>
        <p:spPr>
          <a:xfrm>
            <a:off x="4537883" y="553989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2245E3-2ECD-192A-7924-A9C93E95BF0F}"/>
              </a:ext>
            </a:extLst>
          </p:cNvPr>
          <p:cNvSpPr txBox="1"/>
          <p:nvPr/>
        </p:nvSpPr>
        <p:spPr>
          <a:xfrm>
            <a:off x="2072646" y="5661648"/>
            <a:ext cx="237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fly a multi-crew airplane?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4594C5D-9239-12C6-34D9-578E7FC39145}"/>
              </a:ext>
            </a:extLst>
          </p:cNvPr>
          <p:cNvCxnSpPr>
            <a:cxnSpLocks/>
            <a:stCxn id="194" idx="1"/>
            <a:endCxn id="198" idx="3"/>
          </p:cNvCxnSpPr>
          <p:nvPr/>
        </p:nvCxnSpPr>
        <p:spPr>
          <a:xfrm flipH="1">
            <a:off x="4442805" y="5800148"/>
            <a:ext cx="456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E456B5-B6BC-45D1-BA30-E5A4FE4FE3DB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3257726" y="5938647"/>
            <a:ext cx="0" cy="39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4685B2-B813-299E-4E3C-04DBBDDDB0D9}"/>
              </a:ext>
            </a:extLst>
          </p:cNvPr>
          <p:cNvSpPr txBox="1"/>
          <p:nvPr/>
        </p:nvSpPr>
        <p:spPr>
          <a:xfrm>
            <a:off x="2112628" y="6332878"/>
            <a:ext cx="2290195" cy="30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1" dirty="0">
                <a:latin typeface="Bahnschrift Condensed" panose="020B0502040204020203" pitchFamily="34" charset="0"/>
              </a:rPr>
              <a:t>IATRA Written Exam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6F54AE-3EF8-BD3B-9A72-1ABFED9C2F8F}"/>
              </a:ext>
            </a:extLst>
          </p:cNvPr>
          <p:cNvCxnSpPr>
            <a:cxnSpLocks/>
            <a:stCxn id="204" idx="3"/>
            <a:endCxn id="110" idx="1"/>
          </p:cNvCxnSpPr>
          <p:nvPr/>
        </p:nvCxnSpPr>
        <p:spPr>
          <a:xfrm flipV="1">
            <a:off x="4402823" y="6486829"/>
            <a:ext cx="27378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E0FC64-3BE1-366A-4149-38AD499E02EB}"/>
              </a:ext>
            </a:extLst>
          </p:cNvPr>
          <p:cNvSpPr txBox="1"/>
          <p:nvPr/>
        </p:nvSpPr>
        <p:spPr>
          <a:xfrm>
            <a:off x="4431063" y="609237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A56AFD-5CCA-FE9C-C809-52F934E8FEEB}"/>
              </a:ext>
            </a:extLst>
          </p:cNvPr>
          <p:cNvSpPr txBox="1"/>
          <p:nvPr/>
        </p:nvSpPr>
        <p:spPr>
          <a:xfrm>
            <a:off x="2917973" y="602252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2FEE5033-75BA-70B5-CD32-2EA75F73B454}"/>
              </a:ext>
            </a:extLst>
          </p:cNvPr>
          <p:cNvCxnSpPr>
            <a:cxnSpLocks/>
          </p:cNvCxnSpPr>
          <p:nvPr/>
        </p:nvCxnSpPr>
        <p:spPr>
          <a:xfrm>
            <a:off x="3254725" y="6016187"/>
            <a:ext cx="1459119" cy="470580"/>
          </a:xfrm>
          <a:prstGeom prst="bentConnector3">
            <a:avLst>
              <a:gd name="adj1" fmla="val 100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CED583AB-DCFB-357D-5EB3-8CBB52B54AAA}"/>
              </a:ext>
            </a:extLst>
          </p:cNvPr>
          <p:cNvSpPr txBox="1"/>
          <p:nvPr/>
        </p:nvSpPr>
        <p:spPr>
          <a:xfrm>
            <a:off x="4975291" y="5963148"/>
            <a:ext cx="22901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Airline Transport Pilot’s License (ATPL)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6C57289-FB7D-59C9-E487-36FD38F2055E}"/>
              </a:ext>
            </a:extLst>
          </p:cNvPr>
          <p:cNvCxnSpPr>
            <a:stCxn id="239" idx="2"/>
          </p:cNvCxnSpPr>
          <p:nvPr/>
        </p:nvCxnSpPr>
        <p:spPr>
          <a:xfrm flipH="1">
            <a:off x="6120388" y="6240147"/>
            <a:ext cx="1" cy="2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37989699-BE50-94A3-86C0-B50DA775004F}"/>
              </a:ext>
            </a:extLst>
          </p:cNvPr>
          <p:cNvCxnSpPr>
            <a:stCxn id="86" idx="3"/>
            <a:endCxn id="239" idx="3"/>
          </p:cNvCxnSpPr>
          <p:nvPr/>
        </p:nvCxnSpPr>
        <p:spPr>
          <a:xfrm>
            <a:off x="7265486" y="5443773"/>
            <a:ext cx="12700" cy="6578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19EF9B-17FE-DC91-1EC1-DE49A391EE64}"/>
              </a:ext>
            </a:extLst>
          </p:cNvPr>
          <p:cNvSpPr txBox="1"/>
          <p:nvPr/>
        </p:nvSpPr>
        <p:spPr>
          <a:xfrm>
            <a:off x="7217333" y="5193115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7450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170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Haoning Qu</dc:creator>
  <cp:lastModifiedBy>Haoning Qu</cp:lastModifiedBy>
  <cp:revision>2</cp:revision>
  <dcterms:created xsi:type="dcterms:W3CDTF">2022-06-01T18:16:30Z</dcterms:created>
  <dcterms:modified xsi:type="dcterms:W3CDTF">2022-06-02T03:04:20Z</dcterms:modified>
</cp:coreProperties>
</file>