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4" r:id="rId8"/>
    <p:sldId id="262" r:id="rId9"/>
    <p:sldId id="265" r:id="rId10"/>
    <p:sldId id="267" r:id="rId11"/>
    <p:sldId id="266" r:id="rId12"/>
    <p:sldId id="268" r:id="rId13"/>
    <p:sldId id="263" r:id="rId14"/>
    <p:sldId id="274" r:id="rId15"/>
    <p:sldId id="276" r:id="rId16"/>
    <p:sldId id="278" r:id="rId17"/>
    <p:sldId id="277" r:id="rId18"/>
    <p:sldId id="269" r:id="rId19"/>
    <p:sldId id="271" r:id="rId20"/>
    <p:sldId id="273" r:id="rId21"/>
    <p:sldId id="270" r:id="rId22"/>
    <p:sldId id="272"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0920" autoAdjust="0"/>
  </p:normalViewPr>
  <p:slideViewPr>
    <p:cSldViewPr snapToGrid="0">
      <p:cViewPr varScale="1">
        <p:scale>
          <a:sx n="80" d="100"/>
          <a:sy n="80"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milo Gamboa Higuera" userId="6608ca6c-74ae-460d-a2e5-9bf5679c362b" providerId="ADAL" clId="{C9D8A8DD-38BD-490E-A65D-32A8731D48EF}"/>
    <pc:docChg chg="custSel addSld delSld modSld">
      <pc:chgData name="Juan Camilo Gamboa Higuera" userId="6608ca6c-74ae-460d-a2e5-9bf5679c362b" providerId="ADAL" clId="{C9D8A8DD-38BD-490E-A65D-32A8731D48EF}" dt="2018-10-26T19:22:09.391" v="471" actId="6549"/>
      <pc:docMkLst>
        <pc:docMk/>
      </pc:docMkLst>
      <pc:sldChg chg="modSp add">
        <pc:chgData name="Juan Camilo Gamboa Higuera" userId="6608ca6c-74ae-460d-a2e5-9bf5679c362b" providerId="ADAL" clId="{C9D8A8DD-38BD-490E-A65D-32A8731D48EF}" dt="2018-10-26T19:18:09.766" v="129" actId="1036"/>
        <pc:sldMkLst>
          <pc:docMk/>
          <pc:sldMk cId="1047077887" sldId="281"/>
        </pc:sldMkLst>
        <pc:spChg chg="mod">
          <ac:chgData name="Juan Camilo Gamboa Higuera" userId="6608ca6c-74ae-460d-a2e5-9bf5679c362b" providerId="ADAL" clId="{C9D8A8DD-38BD-490E-A65D-32A8731D48EF}" dt="2018-10-26T19:18:02.467" v="121" actId="1035"/>
          <ac:spMkLst>
            <pc:docMk/>
            <pc:sldMk cId="1047077887" sldId="281"/>
            <ac:spMk id="107" creationId="{00000000-0000-0000-0000-000000000000}"/>
          </ac:spMkLst>
        </pc:spChg>
        <pc:spChg chg="mod">
          <ac:chgData name="Juan Camilo Gamboa Higuera" userId="6608ca6c-74ae-460d-a2e5-9bf5679c362b" providerId="ADAL" clId="{C9D8A8DD-38BD-490E-A65D-32A8731D48EF}" dt="2018-10-26T19:18:09.766" v="129" actId="1036"/>
          <ac:spMkLst>
            <pc:docMk/>
            <pc:sldMk cId="1047077887" sldId="281"/>
            <ac:spMk id="108" creationId="{00000000-0000-0000-0000-000000000000}"/>
          </ac:spMkLst>
        </pc:spChg>
        <pc:spChg chg="mod">
          <ac:chgData name="Juan Camilo Gamboa Higuera" userId="6608ca6c-74ae-460d-a2e5-9bf5679c362b" providerId="ADAL" clId="{C9D8A8DD-38BD-490E-A65D-32A8731D48EF}" dt="2018-10-26T19:17:47.181" v="82" actId="14100"/>
          <ac:spMkLst>
            <pc:docMk/>
            <pc:sldMk cId="1047077887" sldId="281"/>
            <ac:spMk id="110" creationId="{00000000-0000-0000-0000-000000000000}"/>
          </ac:spMkLst>
        </pc:spChg>
        <pc:picChg chg="mod">
          <ac:chgData name="Juan Camilo Gamboa Higuera" userId="6608ca6c-74ae-460d-a2e5-9bf5679c362b" providerId="ADAL" clId="{C9D8A8DD-38BD-490E-A65D-32A8731D48EF}" dt="2018-10-26T19:17:51.645" v="94" actId="1036"/>
          <ac:picMkLst>
            <pc:docMk/>
            <pc:sldMk cId="1047077887" sldId="281"/>
            <ac:picMk id="109" creationId="{00000000-0000-0000-0000-000000000000}"/>
          </ac:picMkLst>
        </pc:picChg>
      </pc:sldChg>
      <pc:sldChg chg="add del">
        <pc:chgData name="Juan Camilo Gamboa Higuera" userId="6608ca6c-74ae-460d-a2e5-9bf5679c362b" providerId="ADAL" clId="{C9D8A8DD-38BD-490E-A65D-32A8731D48EF}" dt="2018-10-26T19:16:12.932" v="1" actId="2696"/>
        <pc:sldMkLst>
          <pc:docMk/>
          <pc:sldMk cId="1979807165" sldId="281"/>
        </pc:sldMkLst>
      </pc:sldChg>
      <pc:sldChg chg="modSp add">
        <pc:chgData name="Juan Camilo Gamboa Higuera" userId="6608ca6c-74ae-460d-a2e5-9bf5679c362b" providerId="ADAL" clId="{C9D8A8DD-38BD-490E-A65D-32A8731D48EF}" dt="2018-10-26T19:18:34.003" v="131" actId="255"/>
        <pc:sldMkLst>
          <pc:docMk/>
          <pc:sldMk cId="1490418482" sldId="282"/>
        </pc:sldMkLst>
        <pc:spChg chg="mod">
          <ac:chgData name="Juan Camilo Gamboa Higuera" userId="6608ca6c-74ae-460d-a2e5-9bf5679c362b" providerId="ADAL" clId="{C9D8A8DD-38BD-490E-A65D-32A8731D48EF}" dt="2018-10-26T19:18:19.185" v="130" actId="20577"/>
          <ac:spMkLst>
            <pc:docMk/>
            <pc:sldMk cId="1490418482" sldId="282"/>
            <ac:spMk id="115" creationId="{00000000-0000-0000-0000-000000000000}"/>
          </ac:spMkLst>
        </pc:spChg>
        <pc:spChg chg="mod">
          <ac:chgData name="Juan Camilo Gamboa Higuera" userId="6608ca6c-74ae-460d-a2e5-9bf5679c362b" providerId="ADAL" clId="{C9D8A8DD-38BD-490E-A65D-32A8731D48EF}" dt="2018-10-26T19:18:34.003" v="131" actId="255"/>
          <ac:spMkLst>
            <pc:docMk/>
            <pc:sldMk cId="1490418482" sldId="282"/>
            <ac:spMk id="116" creationId="{00000000-0000-0000-0000-000000000000}"/>
          </ac:spMkLst>
        </pc:spChg>
      </pc:sldChg>
      <pc:sldChg chg="modSp add">
        <pc:chgData name="Juan Camilo Gamboa Higuera" userId="6608ca6c-74ae-460d-a2e5-9bf5679c362b" providerId="ADAL" clId="{C9D8A8DD-38BD-490E-A65D-32A8731D48EF}" dt="2018-10-26T19:22:09.391" v="471" actId="6549"/>
        <pc:sldMkLst>
          <pc:docMk/>
          <pc:sldMk cId="3959608534" sldId="283"/>
        </pc:sldMkLst>
        <pc:spChg chg="mod">
          <ac:chgData name="Juan Camilo Gamboa Higuera" userId="6608ca6c-74ae-460d-a2e5-9bf5679c362b" providerId="ADAL" clId="{C9D8A8DD-38BD-490E-A65D-32A8731D48EF}" dt="2018-10-26T19:20:18.609" v="328" actId="20577"/>
          <ac:spMkLst>
            <pc:docMk/>
            <pc:sldMk cId="3959608534" sldId="283"/>
            <ac:spMk id="2" creationId="{290399A9-56A6-42BA-8776-412E6EFA701F}"/>
          </ac:spMkLst>
        </pc:spChg>
        <pc:spChg chg="mod">
          <ac:chgData name="Juan Camilo Gamboa Higuera" userId="6608ca6c-74ae-460d-a2e5-9bf5679c362b" providerId="ADAL" clId="{C9D8A8DD-38BD-490E-A65D-32A8731D48EF}" dt="2018-10-26T19:22:09.391" v="471" actId="6549"/>
          <ac:spMkLst>
            <pc:docMk/>
            <pc:sldMk cId="3959608534" sldId="283"/>
            <ac:spMk id="3" creationId="{9C1D2344-2FD4-4F93-A50A-409DC3F307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41835-D5D5-4E8F-976C-23D1C81EEEFE}" type="datetimeFigureOut">
              <a:rPr lang="en-CA" smtClean="0"/>
              <a:t>2018-10-29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AC435-09FE-4412-85B1-856133B11004}" type="slidenum">
              <a:rPr lang="en-CA" smtClean="0"/>
              <a:t>‹#›</a:t>
            </a:fld>
            <a:endParaRPr lang="en-CA"/>
          </a:p>
        </p:txBody>
      </p:sp>
    </p:spTree>
    <p:extLst>
      <p:ext uri="{BB962C8B-B14F-4D97-AF65-F5344CB8AC3E}">
        <p14:creationId xmlns:p14="http://schemas.microsoft.com/office/powerpoint/2010/main" val="252168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Warning, this concept of transfer is so vague that it overlaps with things that people consider multi-task learning, meta learning, unsupervised learning and fine tuning, domain adaptation, </a:t>
            </a:r>
            <a:r>
              <a:rPr lang="en-CA" dirty="0" err="1"/>
              <a:t>etc</a:t>
            </a:r>
            <a:endParaRPr lang="en-CA" dirty="0"/>
          </a:p>
        </p:txBody>
      </p:sp>
      <p:sp>
        <p:nvSpPr>
          <p:cNvPr id="4" name="Slide Number Placeholder 3"/>
          <p:cNvSpPr>
            <a:spLocks noGrp="1"/>
          </p:cNvSpPr>
          <p:nvPr>
            <p:ph type="sldNum" sz="quarter" idx="10"/>
          </p:nvPr>
        </p:nvSpPr>
        <p:spPr/>
        <p:txBody>
          <a:bodyPr/>
          <a:lstStyle/>
          <a:p>
            <a:fld id="{6EBAC435-09FE-4412-85B1-856133B11004}" type="slidenum">
              <a:rPr lang="en-CA" smtClean="0"/>
              <a:t>4</a:t>
            </a:fld>
            <a:endParaRPr lang="en-CA"/>
          </a:p>
        </p:txBody>
      </p:sp>
    </p:spTree>
    <p:extLst>
      <p:ext uri="{BB962C8B-B14F-4D97-AF65-F5344CB8AC3E}">
        <p14:creationId xmlns:p14="http://schemas.microsoft.com/office/powerpoint/2010/main" val="234207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Shots can have different interpretations: data samples is the usual one in supervised learning (i.e. learning from a single or few examples).</a:t>
            </a:r>
          </a:p>
          <a:p>
            <a:endParaRPr lang="en-CA" dirty="0"/>
          </a:p>
          <a:p>
            <a:r>
              <a:rPr lang="en-CA" dirty="0"/>
              <a:t>In RL an “example” could mean a trajectory outcome (or an episode)</a:t>
            </a:r>
          </a:p>
          <a:p>
            <a:endParaRPr lang="en-CA" dirty="0"/>
          </a:p>
          <a:p>
            <a:r>
              <a:rPr lang="en-CA" dirty="0"/>
              <a:t>In meta-learning (MAML) it gets a bit confusing as the call k-shot learning taking k-gradient steps. I think that the episodic definition makes more sense</a:t>
            </a:r>
          </a:p>
        </p:txBody>
      </p:sp>
      <p:sp>
        <p:nvSpPr>
          <p:cNvPr id="4" name="Slide Number Placeholder 3"/>
          <p:cNvSpPr>
            <a:spLocks noGrp="1"/>
          </p:cNvSpPr>
          <p:nvPr>
            <p:ph type="sldNum" sz="quarter" idx="10"/>
          </p:nvPr>
        </p:nvSpPr>
        <p:spPr/>
        <p:txBody>
          <a:bodyPr/>
          <a:lstStyle/>
          <a:p>
            <a:fld id="{6EBAC435-09FE-4412-85B1-856133B11004}" type="slidenum">
              <a:rPr lang="en-CA" smtClean="0"/>
              <a:t>5</a:t>
            </a:fld>
            <a:endParaRPr lang="en-CA"/>
          </a:p>
        </p:txBody>
      </p:sp>
    </p:spTree>
    <p:extLst>
      <p:ext uri="{BB962C8B-B14F-4D97-AF65-F5344CB8AC3E}">
        <p14:creationId xmlns:p14="http://schemas.microsoft.com/office/powerpoint/2010/main" val="217280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Task distribution can be induced by distribution over rewards, dynamics, observation functions</a:t>
            </a:r>
          </a:p>
        </p:txBody>
      </p:sp>
      <p:sp>
        <p:nvSpPr>
          <p:cNvPr id="4" name="Slide Number Placeholder 3"/>
          <p:cNvSpPr>
            <a:spLocks noGrp="1"/>
          </p:cNvSpPr>
          <p:nvPr>
            <p:ph type="sldNum" sz="quarter" idx="10"/>
          </p:nvPr>
        </p:nvSpPr>
        <p:spPr/>
        <p:txBody>
          <a:bodyPr/>
          <a:lstStyle/>
          <a:p>
            <a:fld id="{6EBAC435-09FE-4412-85B1-856133B11004}" type="slidenum">
              <a:rPr lang="en-CA" smtClean="0"/>
              <a:t>8</a:t>
            </a:fld>
            <a:endParaRPr lang="en-CA"/>
          </a:p>
        </p:txBody>
      </p:sp>
    </p:spTree>
    <p:extLst>
      <p:ext uri="{BB962C8B-B14F-4D97-AF65-F5344CB8AC3E}">
        <p14:creationId xmlns:p14="http://schemas.microsoft.com/office/powerpoint/2010/main" val="248561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feel the main issue with this categorization is that by trying to categorize papers, this survey is conflating problem definitions with solution techniques</a:t>
            </a:r>
          </a:p>
        </p:txBody>
      </p:sp>
      <p:sp>
        <p:nvSpPr>
          <p:cNvPr id="4" name="Slide Number Placeholder 3"/>
          <p:cNvSpPr>
            <a:spLocks noGrp="1"/>
          </p:cNvSpPr>
          <p:nvPr>
            <p:ph type="sldNum" sz="quarter" idx="10"/>
          </p:nvPr>
        </p:nvSpPr>
        <p:spPr/>
        <p:txBody>
          <a:bodyPr/>
          <a:lstStyle/>
          <a:p>
            <a:fld id="{6EBAC435-09FE-4412-85B1-856133B11004}" type="slidenum">
              <a:rPr lang="en-CA" smtClean="0"/>
              <a:t>10</a:t>
            </a:fld>
            <a:endParaRPr lang="en-CA"/>
          </a:p>
        </p:txBody>
      </p:sp>
    </p:spTree>
    <p:extLst>
      <p:ext uri="{BB962C8B-B14F-4D97-AF65-F5344CB8AC3E}">
        <p14:creationId xmlns:p14="http://schemas.microsoft.com/office/powerpoint/2010/main" val="4213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Others, prior distributions over model parameters, </a:t>
            </a:r>
          </a:p>
        </p:txBody>
      </p:sp>
      <p:sp>
        <p:nvSpPr>
          <p:cNvPr id="4" name="Slide Number Placeholder 3"/>
          <p:cNvSpPr>
            <a:spLocks noGrp="1"/>
          </p:cNvSpPr>
          <p:nvPr>
            <p:ph type="sldNum" sz="quarter" idx="10"/>
          </p:nvPr>
        </p:nvSpPr>
        <p:spPr/>
        <p:txBody>
          <a:bodyPr/>
          <a:lstStyle/>
          <a:p>
            <a:fld id="{6EBAC435-09FE-4412-85B1-856133B11004}" type="slidenum">
              <a:rPr lang="en-CA" smtClean="0"/>
              <a:t>13</a:t>
            </a:fld>
            <a:endParaRPr lang="en-CA"/>
          </a:p>
        </p:txBody>
      </p:sp>
    </p:spTree>
    <p:extLst>
      <p:ext uri="{BB962C8B-B14F-4D97-AF65-F5344CB8AC3E}">
        <p14:creationId xmlns:p14="http://schemas.microsoft.com/office/powerpoint/2010/main" val="3297755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think that this is mixing categorizing techniques with categorizing problem definitions</a:t>
            </a:r>
          </a:p>
        </p:txBody>
      </p:sp>
      <p:sp>
        <p:nvSpPr>
          <p:cNvPr id="4" name="Slide Number Placeholder 3"/>
          <p:cNvSpPr>
            <a:spLocks noGrp="1"/>
          </p:cNvSpPr>
          <p:nvPr>
            <p:ph type="sldNum" sz="quarter" idx="10"/>
          </p:nvPr>
        </p:nvSpPr>
        <p:spPr/>
        <p:txBody>
          <a:bodyPr/>
          <a:lstStyle/>
          <a:p>
            <a:fld id="{6EBAC435-09FE-4412-85B1-856133B11004}" type="slidenum">
              <a:rPr lang="en-CA" smtClean="0"/>
              <a:t>18</a:t>
            </a:fld>
            <a:endParaRPr lang="en-CA"/>
          </a:p>
        </p:txBody>
      </p:sp>
    </p:spTree>
    <p:extLst>
      <p:ext uri="{BB962C8B-B14F-4D97-AF65-F5344CB8AC3E}">
        <p14:creationId xmlns:p14="http://schemas.microsoft.com/office/powerpoint/2010/main" val="215373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think in the </a:t>
            </a:r>
            <a:r>
              <a:rPr lang="en-CA" dirty="0" err="1"/>
              <a:t>strictes</a:t>
            </a:r>
            <a:r>
              <a:rPr lang="en-CA" dirty="0"/>
              <a:t> sense this is related to graph isomorphism</a:t>
            </a:r>
          </a:p>
          <a:p>
            <a:r>
              <a:rPr lang="en-CA" dirty="0"/>
              <a:t>The first time I tried reading those papers I got really confused because of the background knowledge required. The </a:t>
            </a:r>
            <a:r>
              <a:rPr lang="en-CA" dirty="0" err="1"/>
              <a:t>bisimulation</a:t>
            </a:r>
            <a:r>
              <a:rPr lang="en-CA" dirty="0"/>
              <a:t> metrics are related to integral probability metrics comparing distributions (</a:t>
            </a:r>
            <a:r>
              <a:rPr lang="en-CA" dirty="0" err="1"/>
              <a:t>ee.g</a:t>
            </a:r>
            <a:r>
              <a:rPr lang="en-CA" dirty="0"/>
              <a:t>. the </a:t>
            </a:r>
            <a:r>
              <a:rPr lang="en-CA" dirty="0" err="1"/>
              <a:t>kantorivch</a:t>
            </a:r>
            <a:r>
              <a:rPr lang="en-CA" dirty="0"/>
              <a:t> Wasserstein distance</a:t>
            </a:r>
          </a:p>
          <a:p>
            <a:r>
              <a:rPr lang="en-CA" dirty="0"/>
              <a:t>Anyone willing to present his in the reading group?</a:t>
            </a:r>
          </a:p>
          <a:p>
            <a:endParaRPr lang="en-CA" dirty="0"/>
          </a:p>
          <a:p>
            <a:r>
              <a:rPr lang="en-CA" dirty="0"/>
              <a:t>We can also ask Norm, who is </a:t>
            </a:r>
            <a:r>
              <a:rPr lang="en-CA" dirty="0" err="1"/>
              <a:t>currenty</a:t>
            </a:r>
            <a:r>
              <a:rPr lang="en-CA" dirty="0"/>
              <a:t> working at </a:t>
            </a:r>
            <a:r>
              <a:rPr lang="en-CA" dirty="0" err="1"/>
              <a:t>sporlogiq</a:t>
            </a:r>
            <a:r>
              <a:rPr lang="en-CA" dirty="0"/>
              <a:t> trying to apply these ideas to estimating</a:t>
            </a:r>
          </a:p>
        </p:txBody>
      </p:sp>
      <p:sp>
        <p:nvSpPr>
          <p:cNvPr id="4" name="Slide Number Placeholder 3"/>
          <p:cNvSpPr>
            <a:spLocks noGrp="1"/>
          </p:cNvSpPr>
          <p:nvPr>
            <p:ph type="sldNum" sz="quarter" idx="10"/>
          </p:nvPr>
        </p:nvSpPr>
        <p:spPr/>
        <p:txBody>
          <a:bodyPr/>
          <a:lstStyle/>
          <a:p>
            <a:fld id="{6EBAC435-09FE-4412-85B1-856133B11004}" type="slidenum">
              <a:rPr lang="en-CA" smtClean="0"/>
              <a:t>24</a:t>
            </a:fld>
            <a:endParaRPr lang="en-CA"/>
          </a:p>
        </p:txBody>
      </p:sp>
    </p:spTree>
    <p:extLst>
      <p:ext uri="{BB962C8B-B14F-4D97-AF65-F5344CB8AC3E}">
        <p14:creationId xmlns:p14="http://schemas.microsoft.com/office/powerpoint/2010/main" val="231485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a3241f35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a3241f35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88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a3241f35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a3241f35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59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C383-0BB9-4793-87A6-5399D584D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9A1A8F7-E869-4872-AB63-214E05588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2D7BDF7-C80B-4E3E-8CC1-7C6AA97AE87E}"/>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46595C7C-04DC-49F0-BE39-FBB762F5A5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D2D503-FAC7-420B-B451-7CDBBFE4DB47}"/>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133426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6338-6A17-43F3-A97A-811A80C62F7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4D62D9C-1263-4F0A-9523-569524CC94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B3F5E3-0039-4D04-A826-AB0CE075B5FC}"/>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212FFC68-022C-4894-ABFB-1AA388BBB1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70A112-F069-4880-8E06-2FB7C1DEB7E4}"/>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324247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CA6CA-8DC7-431F-BE4E-11CAC57D2A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D7015D-284D-4414-B248-E18CA25FF9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60BA9E-2E0A-491C-BD93-24EBD700BF57}"/>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824439DE-F7AB-47A8-A592-4C9EC92E3AA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91F456-F947-484A-9786-F125BB2E2654}"/>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221309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101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D4D9-07BD-479C-B49B-E0A867AF71C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C86276-FA4B-4479-8BAB-00265A704D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6B52B9-8215-4217-98AE-D991E13D4338}"/>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365FDF96-8587-41AA-A29E-39AC51E0D4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6BEE42-6637-4AFE-A12A-C8989D6DC4FB}"/>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7955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9C88-C53D-4191-8EC2-04E11D09B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1BD3DCA-21CE-4BDA-89CF-D59E00B83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AC9051-9D4B-4D29-B0D9-C2CC7FC1F88D}"/>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56110715-D8C5-4FC9-BABB-B568E30A11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97F22C-D767-4FA2-BEF7-2978048375DF}"/>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119067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557C-662D-4111-80E0-8375B4BDE0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16F4D3B-2C8D-4295-ADE4-054B9C5B8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5F4BDE-A44B-4FBD-B35B-055CC8EFDB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E6CB636-6FAB-4F95-B120-593F728B71C5}"/>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6" name="Footer Placeholder 5">
            <a:extLst>
              <a:ext uri="{FF2B5EF4-FFF2-40B4-BE49-F238E27FC236}">
                <a16:creationId xmlns:a16="http://schemas.microsoft.com/office/drawing/2014/main" id="{DD3FC545-44B8-41A1-B633-EA80B310D1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8CD9668-2BFE-418B-9DEF-1C0DD78B2BC7}"/>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238919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7E88-49E4-4173-B410-39946A89036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4D9323-4844-4FCD-8816-5165E2A30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6C9150-67FE-4510-A3FE-55E9FFFFF8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1878B41-668B-48F5-82AA-900FC10D66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8D0384-C017-4303-AD61-7E47B23972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1531920-FC70-49B6-AF4E-CBECE9470D12}"/>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8" name="Footer Placeholder 7">
            <a:extLst>
              <a:ext uri="{FF2B5EF4-FFF2-40B4-BE49-F238E27FC236}">
                <a16:creationId xmlns:a16="http://schemas.microsoft.com/office/drawing/2014/main" id="{B819BA2C-CE98-461B-B881-6D384D7BB46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E87DC9E-96B5-474C-9BB5-5B2C3330D404}"/>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287921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35F6-6351-4B8D-A218-47F29E37130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14187F-C522-460B-9B4B-E949465F7D4B}"/>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4" name="Footer Placeholder 3">
            <a:extLst>
              <a:ext uri="{FF2B5EF4-FFF2-40B4-BE49-F238E27FC236}">
                <a16:creationId xmlns:a16="http://schemas.microsoft.com/office/drawing/2014/main" id="{76EFCAF6-D20C-41C4-943F-CB3E7854718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F1E7FEE-071D-4194-BCA7-7A1A04E338CD}"/>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66440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12500E-85FB-4C81-BA47-6A285F25715E}"/>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3" name="Footer Placeholder 2">
            <a:extLst>
              <a:ext uri="{FF2B5EF4-FFF2-40B4-BE49-F238E27FC236}">
                <a16:creationId xmlns:a16="http://schemas.microsoft.com/office/drawing/2014/main" id="{FEAC318D-C993-4218-BCB2-581CA845A50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7D3E815-616E-468F-BBD5-E7897E44C41E}"/>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40255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7DCF-4B35-497C-B3D3-8BC30275B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D3AFF32-A64F-4791-A89D-8BE8167EB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C14AB1-DF90-44F0-A46D-53796A4AD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0D86D8-7A08-4BAB-B976-055B9F700A56}"/>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6" name="Footer Placeholder 5">
            <a:extLst>
              <a:ext uri="{FF2B5EF4-FFF2-40B4-BE49-F238E27FC236}">
                <a16:creationId xmlns:a16="http://schemas.microsoft.com/office/drawing/2014/main" id="{13D8EBF8-0018-4593-96A5-47B1BF8716F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BEE4D5-BC75-4C69-BD8D-E77DFB4EF15B}"/>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199804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F10F-D0FB-4E33-9390-6FAE4AA6D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8DA21E1-CBE9-409F-88AE-008B98F57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CA736F-D750-49C5-8CF0-EFCD89E40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1694B8-3177-4259-8A25-00513B9B0DB1}"/>
              </a:ext>
            </a:extLst>
          </p:cNvPr>
          <p:cNvSpPr>
            <a:spLocks noGrp="1"/>
          </p:cNvSpPr>
          <p:nvPr>
            <p:ph type="dt" sz="half" idx="10"/>
          </p:nvPr>
        </p:nvSpPr>
        <p:spPr/>
        <p:txBody>
          <a:bodyPr/>
          <a:lstStyle/>
          <a:p>
            <a:fld id="{20F6C3C5-A256-46FE-951C-75867338DFA3}" type="datetimeFigureOut">
              <a:rPr lang="en-CA" smtClean="0"/>
              <a:t>2018-10-29</a:t>
            </a:fld>
            <a:endParaRPr lang="en-CA"/>
          </a:p>
        </p:txBody>
      </p:sp>
      <p:sp>
        <p:nvSpPr>
          <p:cNvPr id="6" name="Footer Placeholder 5">
            <a:extLst>
              <a:ext uri="{FF2B5EF4-FFF2-40B4-BE49-F238E27FC236}">
                <a16:creationId xmlns:a16="http://schemas.microsoft.com/office/drawing/2014/main" id="{16423FA9-FCD2-4139-9AEF-CA30BD96EC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C77622C-EDAD-445B-A87E-F2E8A1130CD5}"/>
              </a:ext>
            </a:extLst>
          </p:cNvPr>
          <p:cNvSpPr>
            <a:spLocks noGrp="1"/>
          </p:cNvSpPr>
          <p:nvPr>
            <p:ph type="sldNum" sz="quarter" idx="12"/>
          </p:nvPr>
        </p:nvSpPr>
        <p:spPr/>
        <p:txBody>
          <a:bodyPr/>
          <a:lstStyle/>
          <a:p>
            <a:fld id="{7E911A46-E700-4EE3-AC05-FF469FAE9406}" type="slidenum">
              <a:rPr lang="en-CA" smtClean="0"/>
              <a:t>‹#›</a:t>
            </a:fld>
            <a:endParaRPr lang="en-CA"/>
          </a:p>
        </p:txBody>
      </p:sp>
    </p:spTree>
    <p:extLst>
      <p:ext uri="{BB962C8B-B14F-4D97-AF65-F5344CB8AC3E}">
        <p14:creationId xmlns:p14="http://schemas.microsoft.com/office/powerpoint/2010/main" val="410118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9EB85-CB9E-4D43-B9B2-00E898B96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1D4333-37B1-4A8B-84E8-72FA5C634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E23C13-8FAD-4E66-854C-D0ACE8033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6C3C5-A256-46FE-951C-75867338DFA3}" type="datetimeFigureOut">
              <a:rPr lang="en-CA" smtClean="0"/>
              <a:t>2018-10-29</a:t>
            </a:fld>
            <a:endParaRPr lang="en-CA"/>
          </a:p>
        </p:txBody>
      </p:sp>
      <p:sp>
        <p:nvSpPr>
          <p:cNvPr id="5" name="Footer Placeholder 4">
            <a:extLst>
              <a:ext uri="{FF2B5EF4-FFF2-40B4-BE49-F238E27FC236}">
                <a16:creationId xmlns:a16="http://schemas.microsoft.com/office/drawing/2014/main" id="{1970CF08-96F1-41FD-8D38-02C170551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2ACEB6-CB73-47C0-AAFC-6E47E8AE2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11A46-E700-4EE3-AC05-FF469FAE9406}" type="slidenum">
              <a:rPr lang="en-CA" smtClean="0"/>
              <a:t>‹#›</a:t>
            </a:fld>
            <a:endParaRPr lang="en-CA"/>
          </a:p>
        </p:txBody>
      </p:sp>
    </p:spTree>
    <p:extLst>
      <p:ext uri="{BB962C8B-B14F-4D97-AF65-F5344CB8AC3E}">
        <p14:creationId xmlns:p14="http://schemas.microsoft.com/office/powerpoint/2010/main" val="14578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taskonomy.stanford.edu/"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B7F-42F4-4D27-96D7-1F05F5B209C3}"/>
              </a:ext>
            </a:extLst>
          </p:cNvPr>
          <p:cNvSpPr>
            <a:spLocks noGrp="1"/>
          </p:cNvSpPr>
          <p:nvPr>
            <p:ph type="ctrTitle"/>
          </p:nvPr>
        </p:nvSpPr>
        <p:spPr/>
        <p:txBody>
          <a:bodyPr>
            <a:normAutofit fontScale="90000"/>
          </a:bodyPr>
          <a:lstStyle/>
          <a:p>
            <a:r>
              <a:rPr lang="en-CA" dirty="0"/>
              <a:t>A Survey on Transfer Learning in RL &amp; Robotics</a:t>
            </a:r>
          </a:p>
        </p:txBody>
      </p:sp>
      <p:sp>
        <p:nvSpPr>
          <p:cNvPr id="3" name="Subtitle 2">
            <a:extLst>
              <a:ext uri="{FF2B5EF4-FFF2-40B4-BE49-F238E27FC236}">
                <a16:creationId xmlns:a16="http://schemas.microsoft.com/office/drawing/2014/main" id="{529BAB5F-63CE-4A9A-A910-EAD530BFCFBC}"/>
              </a:ext>
            </a:extLst>
          </p:cNvPr>
          <p:cNvSpPr>
            <a:spLocks noGrp="1"/>
          </p:cNvSpPr>
          <p:nvPr>
            <p:ph type="subTitle" idx="1"/>
          </p:nvPr>
        </p:nvSpPr>
        <p:spPr/>
        <p:txBody>
          <a:bodyPr/>
          <a:lstStyle/>
          <a:p>
            <a:endParaRPr lang="en-CA" dirty="0"/>
          </a:p>
          <a:p>
            <a:r>
              <a:rPr lang="en-CA" dirty="0"/>
              <a:t>Juan Camilo </a:t>
            </a:r>
            <a:r>
              <a:rPr lang="en-CA" dirty="0" err="1"/>
              <a:t>Gamboa</a:t>
            </a:r>
            <a:r>
              <a:rPr lang="en-CA" dirty="0"/>
              <a:t> Higuera</a:t>
            </a:r>
          </a:p>
          <a:p>
            <a:r>
              <a:rPr lang="en-CA" dirty="0"/>
              <a:t>Transfer Club Week 1</a:t>
            </a:r>
          </a:p>
        </p:txBody>
      </p:sp>
      <p:sp>
        <p:nvSpPr>
          <p:cNvPr id="4" name="TextBox 3">
            <a:extLst>
              <a:ext uri="{FF2B5EF4-FFF2-40B4-BE49-F238E27FC236}">
                <a16:creationId xmlns:a16="http://schemas.microsoft.com/office/drawing/2014/main" id="{619FD33A-FAE4-475F-B5B8-EA66A9D0BF7C}"/>
              </a:ext>
            </a:extLst>
          </p:cNvPr>
          <p:cNvSpPr txBox="1"/>
          <p:nvPr/>
        </p:nvSpPr>
        <p:spPr>
          <a:xfrm>
            <a:off x="4754880" y="5165209"/>
            <a:ext cx="2682240" cy="369332"/>
          </a:xfrm>
          <a:prstGeom prst="rect">
            <a:avLst/>
          </a:prstGeom>
          <a:noFill/>
        </p:spPr>
        <p:txBody>
          <a:bodyPr wrap="square" rtlCol="0">
            <a:spAutoFit/>
          </a:bodyPr>
          <a:lstStyle/>
          <a:p>
            <a:pPr algn="ctr"/>
            <a:r>
              <a:rPr lang="en-CA" dirty="0"/>
              <a:t>2018-08-26</a:t>
            </a:r>
          </a:p>
        </p:txBody>
      </p:sp>
    </p:spTree>
    <p:extLst>
      <p:ext uri="{BB962C8B-B14F-4D97-AF65-F5344CB8AC3E}">
        <p14:creationId xmlns:p14="http://schemas.microsoft.com/office/powerpoint/2010/main" val="295147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FF839B-244E-4FF8-ACBC-D68DC829C1CA}"/>
              </a:ext>
            </a:extLst>
          </p:cNvPr>
          <p:cNvPicPr>
            <a:picLocks noChangeAspect="1"/>
          </p:cNvPicPr>
          <p:nvPr/>
        </p:nvPicPr>
        <p:blipFill rotWithShape="1">
          <a:blip r:embed="rId3"/>
          <a:srcRect r="519"/>
          <a:stretch/>
        </p:blipFill>
        <p:spPr>
          <a:xfrm>
            <a:off x="74648" y="1145286"/>
            <a:ext cx="5927908" cy="569290"/>
          </a:xfrm>
          <a:prstGeom prst="rect">
            <a:avLst/>
          </a:prstGeom>
        </p:spPr>
      </p:pic>
      <p:pic>
        <p:nvPicPr>
          <p:cNvPr id="8" name="Picture 7">
            <a:extLst>
              <a:ext uri="{FF2B5EF4-FFF2-40B4-BE49-F238E27FC236}">
                <a16:creationId xmlns:a16="http://schemas.microsoft.com/office/drawing/2014/main" id="{4B266003-7BD4-4061-BE7F-AA4F882FD4C8}"/>
              </a:ext>
            </a:extLst>
          </p:cNvPr>
          <p:cNvPicPr>
            <a:picLocks noChangeAspect="1"/>
          </p:cNvPicPr>
          <p:nvPr/>
        </p:nvPicPr>
        <p:blipFill>
          <a:blip r:embed="rId4"/>
          <a:stretch>
            <a:fillRect/>
          </a:stretch>
        </p:blipFill>
        <p:spPr>
          <a:xfrm>
            <a:off x="74645" y="1730331"/>
            <a:ext cx="5927907" cy="3697016"/>
          </a:xfrm>
          <a:prstGeom prst="rect">
            <a:avLst/>
          </a:prstGeom>
        </p:spPr>
      </p:pic>
      <p:pic>
        <p:nvPicPr>
          <p:cNvPr id="9" name="Picture 8">
            <a:extLst>
              <a:ext uri="{FF2B5EF4-FFF2-40B4-BE49-F238E27FC236}">
                <a16:creationId xmlns:a16="http://schemas.microsoft.com/office/drawing/2014/main" id="{FD0D1155-3D6A-4DE8-ACD3-DD7A43A335CD}"/>
              </a:ext>
            </a:extLst>
          </p:cNvPr>
          <p:cNvPicPr>
            <a:picLocks noChangeAspect="1"/>
          </p:cNvPicPr>
          <p:nvPr/>
        </p:nvPicPr>
        <p:blipFill rotWithShape="1">
          <a:blip r:embed="rId3"/>
          <a:srcRect r="519"/>
          <a:stretch/>
        </p:blipFill>
        <p:spPr>
          <a:xfrm>
            <a:off x="6189449" y="1182609"/>
            <a:ext cx="5649938" cy="542595"/>
          </a:xfrm>
          <a:prstGeom prst="rect">
            <a:avLst/>
          </a:prstGeom>
        </p:spPr>
      </p:pic>
      <p:pic>
        <p:nvPicPr>
          <p:cNvPr id="10" name="Picture 9">
            <a:extLst>
              <a:ext uri="{FF2B5EF4-FFF2-40B4-BE49-F238E27FC236}">
                <a16:creationId xmlns:a16="http://schemas.microsoft.com/office/drawing/2014/main" id="{3FA9CC53-5237-4ECE-AEFE-320BFF403BED}"/>
              </a:ext>
            </a:extLst>
          </p:cNvPr>
          <p:cNvPicPr>
            <a:picLocks noChangeAspect="1"/>
          </p:cNvPicPr>
          <p:nvPr/>
        </p:nvPicPr>
        <p:blipFill>
          <a:blip r:embed="rId5"/>
          <a:stretch>
            <a:fillRect/>
          </a:stretch>
        </p:blipFill>
        <p:spPr>
          <a:xfrm>
            <a:off x="6218595" y="1723791"/>
            <a:ext cx="5649943" cy="3768448"/>
          </a:xfrm>
          <a:prstGeom prst="rect">
            <a:avLst/>
          </a:prstGeom>
        </p:spPr>
      </p:pic>
    </p:spTree>
    <p:extLst>
      <p:ext uri="{BB962C8B-B14F-4D97-AF65-F5344CB8AC3E}">
        <p14:creationId xmlns:p14="http://schemas.microsoft.com/office/powerpoint/2010/main" val="301824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849-2899-46BF-AC8A-5D6002A9732F}"/>
              </a:ext>
            </a:extLst>
          </p:cNvPr>
          <p:cNvSpPr>
            <a:spLocks noGrp="1"/>
          </p:cNvSpPr>
          <p:nvPr>
            <p:ph type="title"/>
          </p:nvPr>
        </p:nvSpPr>
        <p:spPr/>
        <p:txBody>
          <a:bodyPr/>
          <a:lstStyle/>
          <a:p>
            <a:r>
              <a:rPr lang="en-CA" dirty="0"/>
              <a:t>Task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486BB1-F4F4-4E1D-B3D6-A62FB6979254}"/>
                  </a:ext>
                </a:extLst>
              </p:cNvPr>
              <p:cNvSpPr>
                <a:spLocks noGrp="1"/>
              </p:cNvSpPr>
              <p:nvPr>
                <p:ph idx="1"/>
              </p:nvPr>
            </p:nvSpPr>
            <p:spPr>
              <a:xfrm>
                <a:off x="838200" y="1825625"/>
                <a:ext cx="10515600" cy="4667250"/>
              </a:xfrm>
            </p:spPr>
            <p:txBody>
              <a:bodyPr>
                <a:normAutofit lnSpcReduction="10000"/>
              </a:bodyPr>
              <a:lstStyle/>
              <a:p>
                <a:r>
                  <a:rPr lang="en-CA" dirty="0"/>
                  <a:t>They refer to changes to any element of the MDP</a:t>
                </a:r>
              </a:p>
              <a:p>
                <a:endParaRPr lang="en-CA" dirty="0"/>
              </a:p>
              <a:p>
                <a:endParaRPr lang="en-CA" dirty="0"/>
              </a:p>
              <a:p>
                <a:endParaRPr lang="en-CA" dirty="0"/>
              </a:p>
              <a:p>
                <a:endParaRPr lang="en-CA" dirty="0"/>
              </a:p>
              <a:p>
                <a:endParaRPr lang="en-CA" dirty="0"/>
              </a:p>
              <a:p>
                <a:endParaRPr lang="en-CA" dirty="0"/>
              </a:p>
              <a:p>
                <a:r>
                  <a:rPr lang="en-CA" dirty="0"/>
                  <a:t>Questionable categories in the survey?</a:t>
                </a:r>
              </a:p>
              <a:p>
                <a:pPr lvl="1"/>
                <a:r>
                  <a:rPr lang="en-CA" dirty="0"/>
                  <a:t>changes in goal states (</a:t>
                </a:r>
                <a14:m>
                  <m:oMath xmlns:m="http://schemas.openxmlformats.org/officeDocument/2006/math">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s</m:t>
                        </m:r>
                      </m:e>
                      <m:sub>
                        <m:r>
                          <m:rPr>
                            <m:sty m:val="p"/>
                          </m:rPr>
                          <a:rPr lang="en-CA" b="0" i="0" smtClean="0">
                            <a:latin typeface="Cambria Math" panose="02040503050406030204" pitchFamily="18" charset="0"/>
                          </a:rPr>
                          <m:t>f</m:t>
                        </m:r>
                      </m:sub>
                    </m:sSub>
                  </m:oMath>
                </a14:m>
                <a:r>
                  <a:rPr lang="en-CA" dirty="0"/>
                  <a:t>) vs. changes in rewards (</a:t>
                </a:r>
                <a14:m>
                  <m:oMath xmlns:m="http://schemas.openxmlformats.org/officeDocument/2006/math">
                    <m:r>
                      <m:rPr>
                        <m:sty m:val="p"/>
                      </m:rPr>
                      <a:rPr lang="en-CA" b="0" i="0" smtClean="0">
                        <a:latin typeface="Cambria Math" panose="02040503050406030204" pitchFamily="18" charset="0"/>
                      </a:rPr>
                      <m:t>r</m:t>
                    </m:r>
                  </m:oMath>
                </a14:m>
                <a:r>
                  <a:rPr lang="en-CA" dirty="0"/>
                  <a:t>)</a:t>
                </a:r>
              </a:p>
              <a:p>
                <a:pPr lvl="1"/>
                <a:r>
                  <a:rPr lang="en-CA" dirty="0"/>
                  <a:t>changes in state (</a:t>
                </a:r>
                <a14:m>
                  <m:oMath xmlns:m="http://schemas.openxmlformats.org/officeDocument/2006/math">
                    <m:r>
                      <m:rPr>
                        <m:sty m:val="p"/>
                      </m:rPr>
                      <a:rPr lang="en-CA" b="0" i="0" smtClean="0">
                        <a:latin typeface="Cambria Math" panose="02040503050406030204" pitchFamily="18" charset="0"/>
                      </a:rPr>
                      <m:t>s</m:t>
                    </m:r>
                  </m:oMath>
                </a14:m>
                <a:r>
                  <a:rPr lang="en-CA" dirty="0"/>
                  <a:t>) vs. changes in variables (</a:t>
                </a:r>
                <a14:m>
                  <m:oMath xmlns:m="http://schemas.openxmlformats.org/officeDocument/2006/math">
                    <m:r>
                      <m:rPr>
                        <m:sty m:val="p"/>
                      </m:rPr>
                      <a:rPr lang="en-CA" b="0" i="0" smtClean="0">
                        <a:latin typeface="Cambria Math" panose="02040503050406030204" pitchFamily="18" charset="0"/>
                      </a:rPr>
                      <m:t>v</m:t>
                    </m:r>
                  </m:oMath>
                </a14:m>
                <a:r>
                  <a:rPr lang="en-CA" dirty="0"/>
                  <a:t>)</a:t>
                </a:r>
              </a:p>
            </p:txBody>
          </p:sp>
        </mc:Choice>
        <mc:Fallback xmlns="">
          <p:sp>
            <p:nvSpPr>
              <p:cNvPr id="3" name="Content Placeholder 2">
                <a:extLst>
                  <a:ext uri="{FF2B5EF4-FFF2-40B4-BE49-F238E27FC236}">
                    <a16:creationId xmlns:a16="http://schemas.microsoft.com/office/drawing/2014/main" id="{57486BB1-F4F4-4E1D-B3D6-A62FB6979254}"/>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300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917DC3C-AEB5-4D7C-879A-1F2F1A279B24}"/>
                  </a:ext>
                </a:extLst>
              </p:cNvPr>
              <p:cNvSpPr/>
              <p:nvPr/>
            </p:nvSpPr>
            <p:spPr>
              <a:xfrm>
                <a:off x="675029" y="2790834"/>
                <a:ext cx="10442795" cy="8386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𝑀</m:t>
                          </m:r>
                        </m:e>
                        <m:sub>
                          <m:r>
                            <m:rPr>
                              <m:sty m:val="p"/>
                            </m:rPr>
                            <a:rPr lang="en-CA" sz="2800" b="0" i="0" smtClean="0">
                              <a:latin typeface="Cambria Math" panose="02040503050406030204" pitchFamily="18" charset="0"/>
                            </a:rPr>
                            <m:t>source</m:t>
                          </m:r>
                        </m:sub>
                      </m:sSub>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sSup>
                            <m:sSupPr>
                              <m:ctrlPr>
                                <a:rPr lang="en-CA" sz="2800" b="0" i="1" smtClean="0">
                                  <a:latin typeface="Cambria Math" panose="02040503050406030204" pitchFamily="18" charset="0"/>
                                  <a:ea typeface="Cambria Math" panose="02040503050406030204" pitchFamily="18" charset="0"/>
                                </a:rPr>
                              </m:ctrlPr>
                            </m:sSupPr>
                            <m:e>
                              <m:r>
                                <a:rPr lang="en-CA" sz="2800" b="0" i="1" smtClean="0">
                                  <a:latin typeface="Cambria Math" panose="02040503050406030204" pitchFamily="18" charset="0"/>
                                  <a:ea typeface="Cambria Math" panose="02040503050406030204" pitchFamily="18" charset="0"/>
                                </a:rPr>
                                <m:t>𝒮</m:t>
                              </m:r>
                            </m:e>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source</m:t>
                                  </m:r>
                                </m:e>
                              </m:d>
                            </m:sup>
                          </m:sSup>
                          <m:r>
                            <a:rPr lang="en-CA" sz="2800" b="0" i="1" smtClean="0">
                              <a:latin typeface="Cambria Math" panose="02040503050406030204" pitchFamily="18" charset="0"/>
                            </a:rPr>
                            <m:t>,</m:t>
                          </m:r>
                          <m:sSup>
                            <m:sSupPr>
                              <m:ctrlPr>
                                <a:rPr lang="en-CA" sz="2800" b="0" i="1" smtClean="0">
                                  <a:latin typeface="Cambria Math" panose="02040503050406030204" pitchFamily="18" charset="0"/>
                                  <a:ea typeface="Cambria Math" panose="02040503050406030204" pitchFamily="18" charset="0"/>
                                </a:rPr>
                              </m:ctrlPr>
                            </m:sSupPr>
                            <m:e>
                              <m:r>
                                <a:rPr lang="en-CA" sz="2800" b="0" i="1" smtClean="0">
                                  <a:latin typeface="Cambria Math" panose="02040503050406030204" pitchFamily="18" charset="0"/>
                                </a:rPr>
                                <m:t>𝒜</m:t>
                              </m:r>
                            </m:e>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source</m:t>
                                  </m:r>
                                </m:e>
                              </m:d>
                            </m:sup>
                          </m:sSup>
                          <m:r>
                            <a:rPr lang="en-CA" sz="2800" b="0" i="1" smtClean="0">
                              <a:latin typeface="Cambria Math" panose="02040503050406030204" pitchFamily="18" charset="0"/>
                            </a:rPr>
                            <m:t>, </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ℙ</m:t>
                              </m:r>
                            </m:e>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source</m:t>
                                  </m:r>
                                </m:e>
                              </m:d>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e>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0" i="1" smtClean="0">
                                  <a:latin typeface="Cambria Math" panose="02040503050406030204" pitchFamily="18" charset="0"/>
                                </a:rPr>
                                <m:t>𝑎</m:t>
                              </m:r>
                            </m:e>
                          </m:d>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ℙ</m:t>
                              </m:r>
                            </m:e>
                            <m:sub>
                              <m:r>
                                <a:rPr lang="en-CA" sz="2800" b="0" i="1" smtClean="0">
                                  <a:latin typeface="Cambria Math" panose="02040503050406030204" pitchFamily="18" charset="0"/>
                                </a:rPr>
                                <m:t>1</m:t>
                              </m:r>
                            </m:sub>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source</m:t>
                                  </m:r>
                                </m:e>
                              </m:d>
                            </m:sup>
                          </m:sSubSup>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𝑟</m:t>
                              </m:r>
                            </m:e>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source</m:t>
                                  </m:r>
                                </m:e>
                              </m:d>
                            </m:sup>
                          </m:sSup>
                        </m:e>
                      </m:d>
                    </m:oMath>
                  </m:oMathPara>
                </a14:m>
                <a:endParaRPr lang="en-CA" sz="2800" dirty="0"/>
              </a:p>
            </p:txBody>
          </p:sp>
        </mc:Choice>
        <mc:Fallback xmlns="">
          <p:sp>
            <p:nvSpPr>
              <p:cNvPr id="4" name="Rectangle 3">
                <a:extLst>
                  <a:ext uri="{FF2B5EF4-FFF2-40B4-BE49-F238E27FC236}">
                    <a16:creationId xmlns:a16="http://schemas.microsoft.com/office/drawing/2014/main" id="{7917DC3C-AEB5-4D7C-879A-1F2F1A279B24}"/>
                  </a:ext>
                </a:extLst>
              </p:cNvPr>
              <p:cNvSpPr>
                <a:spLocks noRot="1" noChangeAspect="1" noMove="1" noResize="1" noEditPoints="1" noAdjustHandles="1" noChangeArrowheads="1" noChangeShapeType="1" noTextEdit="1"/>
              </p:cNvSpPr>
              <p:nvPr/>
            </p:nvSpPr>
            <p:spPr>
              <a:xfrm>
                <a:off x="675029" y="2790834"/>
                <a:ext cx="10442795" cy="838691"/>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95254A6-02E0-4102-962A-1926EBBFD547}"/>
                  </a:ext>
                </a:extLst>
              </p:cNvPr>
              <p:cNvSpPr/>
              <p:nvPr/>
            </p:nvSpPr>
            <p:spPr>
              <a:xfrm>
                <a:off x="643769" y="3889931"/>
                <a:ext cx="10510120" cy="8386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𝑀</m:t>
                          </m:r>
                        </m:e>
                        <m:sub>
                          <m:r>
                            <a:rPr lang="en-CA" sz="2800" b="0" i="0" smtClean="0">
                              <a:latin typeface="Cambria Math" panose="02040503050406030204" pitchFamily="18" charset="0"/>
                            </a:rPr>
                            <m:t> </m:t>
                          </m:r>
                          <m:r>
                            <m:rPr>
                              <m:sty m:val="p"/>
                            </m:rPr>
                            <a:rPr lang="en-CA" sz="2800" b="0" i="0" smtClean="0">
                              <a:latin typeface="Cambria Math" panose="02040503050406030204" pitchFamily="18" charset="0"/>
                            </a:rPr>
                            <m:t>target</m:t>
                          </m:r>
                          <m:r>
                            <a:rPr lang="en-CA" sz="2800" b="0" i="1" smtClean="0">
                              <a:latin typeface="Cambria Math" panose="02040503050406030204" pitchFamily="18" charset="0"/>
                            </a:rPr>
                            <m:t> </m:t>
                          </m:r>
                        </m:sub>
                      </m:sSub>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sSup>
                            <m:sSupPr>
                              <m:ctrlPr>
                                <a:rPr lang="en-CA" sz="2800" b="0" i="1" smtClean="0">
                                  <a:latin typeface="Cambria Math" panose="02040503050406030204" pitchFamily="18" charset="0"/>
                                  <a:ea typeface="Cambria Math" panose="02040503050406030204" pitchFamily="18" charset="0"/>
                                </a:rPr>
                              </m:ctrlPr>
                            </m:sSupPr>
                            <m:e>
                              <m:r>
                                <a:rPr lang="en-CA" sz="2800" b="0" i="1" smtClean="0">
                                  <a:latin typeface="Cambria Math" panose="02040503050406030204" pitchFamily="18" charset="0"/>
                                  <a:ea typeface="Cambria Math" panose="02040503050406030204" pitchFamily="18" charset="0"/>
                                </a:rPr>
                                <m:t>𝒮</m:t>
                              </m:r>
                            </m:e>
                            <m:sup>
                              <m:r>
                                <a:rPr lang="en-CA" sz="2800" b="0" i="1" smtClean="0">
                                  <a:latin typeface="Cambria Math" panose="02040503050406030204" pitchFamily="18" charset="0"/>
                                  <a:ea typeface="Cambria Math" panose="02040503050406030204" pitchFamily="18" charset="0"/>
                                </a:rPr>
                                <m:t> </m:t>
                              </m:r>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target</m:t>
                                  </m:r>
                                </m:e>
                              </m:d>
                              <m:r>
                                <a:rPr lang="en-CA" sz="2800" b="0" i="1" smtClean="0">
                                  <a:latin typeface="Cambria Math" panose="02040503050406030204" pitchFamily="18" charset="0"/>
                                  <a:ea typeface="Cambria Math" panose="02040503050406030204" pitchFamily="18" charset="0"/>
                                </a:rPr>
                                <m:t> </m:t>
                              </m:r>
                            </m:sup>
                          </m:sSup>
                          <m:r>
                            <a:rPr lang="en-CA" sz="2800" b="0" i="1" smtClean="0">
                              <a:latin typeface="Cambria Math" panose="02040503050406030204" pitchFamily="18" charset="0"/>
                            </a:rPr>
                            <m:t>,</m:t>
                          </m:r>
                          <m:sSup>
                            <m:sSupPr>
                              <m:ctrlPr>
                                <a:rPr lang="en-CA" sz="2800" b="0" i="1" smtClean="0">
                                  <a:latin typeface="Cambria Math" panose="02040503050406030204" pitchFamily="18" charset="0"/>
                                  <a:ea typeface="Cambria Math" panose="02040503050406030204" pitchFamily="18" charset="0"/>
                                </a:rPr>
                              </m:ctrlPr>
                            </m:sSupPr>
                            <m:e>
                              <m:r>
                                <a:rPr lang="en-CA" sz="2800" b="0" i="1" smtClean="0">
                                  <a:latin typeface="Cambria Math" panose="02040503050406030204" pitchFamily="18" charset="0"/>
                                </a:rPr>
                                <m:t>𝒜</m:t>
                              </m:r>
                            </m:e>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target</m:t>
                                  </m:r>
                                </m:e>
                              </m:d>
                              <m:r>
                                <a:rPr lang="en-CA" sz="2800" b="0" i="1" smtClean="0">
                                  <a:latin typeface="Cambria Math" panose="02040503050406030204" pitchFamily="18" charset="0"/>
                                  <a:ea typeface="Cambria Math" panose="02040503050406030204" pitchFamily="18" charset="0"/>
                                </a:rPr>
                                <m:t> </m:t>
                              </m:r>
                            </m:sup>
                          </m:sSup>
                          <m:r>
                            <a:rPr lang="en-CA" sz="2800" b="0" i="1" smtClean="0">
                              <a:latin typeface="Cambria Math" panose="02040503050406030204" pitchFamily="18" charset="0"/>
                            </a:rPr>
                            <m:t>, </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ℙ</m:t>
                              </m:r>
                            </m:e>
                            <m:sup>
                              <m:r>
                                <a:rPr lang="en-CA" sz="2800" b="0" i="1" smtClean="0">
                                  <a:latin typeface="Cambria Math" panose="02040503050406030204" pitchFamily="18" charset="0"/>
                                </a:rPr>
                                <m:t> </m:t>
                              </m:r>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target</m:t>
                                  </m:r>
                                </m:e>
                              </m:d>
                              <m:r>
                                <a:rPr lang="en-CA" sz="2800" b="0" i="1" smtClean="0">
                                  <a:latin typeface="Cambria Math" panose="02040503050406030204" pitchFamily="18" charset="0"/>
                                  <a:ea typeface="Cambria Math" panose="02040503050406030204" pitchFamily="18" charset="0"/>
                                </a:rPr>
                                <m:t> </m:t>
                              </m:r>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e>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0" i="1" smtClean="0">
                                  <a:latin typeface="Cambria Math" panose="02040503050406030204" pitchFamily="18" charset="0"/>
                                </a:rPr>
                                <m:t>𝑎</m:t>
                              </m:r>
                            </m:e>
                          </m:d>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ℙ</m:t>
                              </m:r>
                            </m:e>
                            <m:sub>
                              <m:r>
                                <a:rPr lang="en-CA" sz="2800" b="0" i="1" smtClean="0">
                                  <a:latin typeface="Cambria Math" panose="02040503050406030204" pitchFamily="18" charset="0"/>
                                </a:rPr>
                                <m:t>1</m:t>
                              </m:r>
                            </m:sub>
                            <m:sup>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target</m:t>
                                  </m:r>
                                </m:e>
                              </m:d>
                            </m:sup>
                          </m:sSubSup>
                          <m:r>
                            <a:rPr lang="en-CA" sz="2800" b="0" i="1" smtClean="0">
                              <a:latin typeface="Cambria Math" panose="02040503050406030204" pitchFamily="18" charset="0"/>
                              <a:ea typeface="Cambria Math" panose="02040503050406030204" pitchFamily="18" charset="0"/>
                            </a:rPr>
                            <m:t>,</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𝑟</m:t>
                              </m:r>
                            </m:e>
                            <m:sup>
                              <m:r>
                                <a:rPr lang="en-CA" sz="2800" b="0" i="1" smtClean="0">
                                  <a:latin typeface="Cambria Math" panose="02040503050406030204" pitchFamily="18" charset="0"/>
                                </a:rPr>
                                <m:t> </m:t>
                              </m:r>
                              <m:d>
                                <m:dPr>
                                  <m:ctrlPr>
                                    <a:rPr lang="en-CA" sz="2800" b="0" i="1" smtClean="0">
                                      <a:latin typeface="Cambria Math" panose="02040503050406030204" pitchFamily="18" charset="0"/>
                                      <a:ea typeface="Cambria Math" panose="02040503050406030204" pitchFamily="18" charset="0"/>
                                    </a:rPr>
                                  </m:ctrlPr>
                                </m:dPr>
                                <m:e>
                                  <m:r>
                                    <m:rPr>
                                      <m:sty m:val="p"/>
                                    </m:rPr>
                                    <a:rPr lang="en-CA" sz="2800" b="0" i="0" smtClean="0">
                                      <a:latin typeface="Cambria Math" panose="02040503050406030204" pitchFamily="18" charset="0"/>
                                      <a:ea typeface="Cambria Math" panose="02040503050406030204" pitchFamily="18" charset="0"/>
                                    </a:rPr>
                                    <m:t>target</m:t>
                                  </m:r>
                                </m:e>
                              </m:d>
                              <m:r>
                                <a:rPr lang="en-CA" sz="2800" b="0" i="1" smtClean="0">
                                  <a:latin typeface="Cambria Math" panose="02040503050406030204" pitchFamily="18" charset="0"/>
                                  <a:ea typeface="Cambria Math" panose="02040503050406030204" pitchFamily="18" charset="0"/>
                                </a:rPr>
                                <m:t> </m:t>
                              </m:r>
                            </m:sup>
                          </m:sSup>
                        </m:e>
                      </m:d>
                    </m:oMath>
                  </m:oMathPara>
                </a14:m>
                <a:endParaRPr lang="en-CA" sz="2800" dirty="0"/>
              </a:p>
            </p:txBody>
          </p:sp>
        </mc:Choice>
        <mc:Fallback xmlns="">
          <p:sp>
            <p:nvSpPr>
              <p:cNvPr id="5" name="Rectangle 4">
                <a:extLst>
                  <a:ext uri="{FF2B5EF4-FFF2-40B4-BE49-F238E27FC236}">
                    <a16:creationId xmlns:a16="http://schemas.microsoft.com/office/drawing/2014/main" id="{F95254A6-02E0-4102-962A-1926EBBFD547}"/>
                  </a:ext>
                </a:extLst>
              </p:cNvPr>
              <p:cNvSpPr>
                <a:spLocks noRot="1" noChangeAspect="1" noMove="1" noResize="1" noEditPoints="1" noAdjustHandles="1" noChangeArrowheads="1" noChangeShapeType="1" noTextEdit="1"/>
              </p:cNvSpPr>
              <p:nvPr/>
            </p:nvSpPr>
            <p:spPr>
              <a:xfrm>
                <a:off x="643769" y="3889931"/>
                <a:ext cx="10510120" cy="838691"/>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89557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3AF8-C0EC-4FE7-B4BC-F0890819E253}"/>
              </a:ext>
            </a:extLst>
          </p:cNvPr>
          <p:cNvSpPr>
            <a:spLocks noGrp="1"/>
          </p:cNvSpPr>
          <p:nvPr>
            <p:ph type="title"/>
          </p:nvPr>
        </p:nvSpPr>
        <p:spPr/>
        <p:txBody>
          <a:bodyPr/>
          <a:lstStyle/>
          <a:p>
            <a:r>
              <a:rPr lang="en-CA" dirty="0"/>
              <a:t>Source Task Selection</a:t>
            </a:r>
          </a:p>
        </p:txBody>
      </p:sp>
      <p:sp>
        <p:nvSpPr>
          <p:cNvPr id="3" name="Content Placeholder 2">
            <a:extLst>
              <a:ext uri="{FF2B5EF4-FFF2-40B4-BE49-F238E27FC236}">
                <a16:creationId xmlns:a16="http://schemas.microsoft.com/office/drawing/2014/main" id="{90859953-A8CE-4E40-A15C-9CC07E9D22EE}"/>
              </a:ext>
            </a:extLst>
          </p:cNvPr>
          <p:cNvSpPr>
            <a:spLocks noGrp="1"/>
          </p:cNvSpPr>
          <p:nvPr>
            <p:ph idx="1"/>
          </p:nvPr>
        </p:nvSpPr>
        <p:spPr>
          <a:xfrm>
            <a:off x="838200" y="1825625"/>
            <a:ext cx="10515600" cy="4786190"/>
          </a:xfrm>
        </p:spPr>
        <p:txBody>
          <a:bodyPr>
            <a:normAutofit lnSpcReduction="10000"/>
          </a:bodyPr>
          <a:lstStyle/>
          <a:p>
            <a:r>
              <a:rPr lang="en-CA" dirty="0"/>
              <a:t>Fixed source set</a:t>
            </a:r>
          </a:p>
          <a:p>
            <a:pPr lvl="1"/>
            <a:r>
              <a:rPr lang="en-CA" dirty="0"/>
              <a:t>Selected by designer</a:t>
            </a:r>
          </a:p>
          <a:p>
            <a:pPr lvl="2"/>
            <a:r>
              <a:rPr lang="en-CA" dirty="0"/>
              <a:t>Single source task (h)</a:t>
            </a:r>
          </a:p>
          <a:p>
            <a:pPr lvl="2"/>
            <a:r>
              <a:rPr lang="en-CA" dirty="0"/>
              <a:t>Multiple source tasks (all)</a:t>
            </a:r>
          </a:p>
          <a:p>
            <a:r>
              <a:rPr lang="en-CA" dirty="0"/>
              <a:t>Control over source set</a:t>
            </a:r>
          </a:p>
          <a:p>
            <a:pPr lvl="1"/>
            <a:r>
              <a:rPr lang="en-CA" dirty="0"/>
              <a:t>Algorithm selects subset of available source tasks (lib)</a:t>
            </a:r>
          </a:p>
          <a:p>
            <a:pPr lvl="1"/>
            <a:r>
              <a:rPr lang="en-CA" dirty="0"/>
              <a:t>Algorithm modifies source task (mod)</a:t>
            </a:r>
          </a:p>
          <a:p>
            <a:pPr marL="457200" lvl="1" indent="0">
              <a:buNone/>
            </a:pPr>
            <a:endParaRPr lang="en-CA" dirty="0"/>
          </a:p>
          <a:p>
            <a:r>
              <a:rPr lang="en-CA" dirty="0"/>
              <a:t>Missing from their taxonomy?</a:t>
            </a:r>
          </a:p>
          <a:p>
            <a:pPr lvl="1"/>
            <a:r>
              <a:rPr lang="en-CA" dirty="0"/>
              <a:t>Interactive source task selection (</a:t>
            </a:r>
            <a:r>
              <a:rPr lang="en-CA" dirty="0" err="1"/>
              <a:t>LfD</a:t>
            </a:r>
            <a:r>
              <a:rPr lang="en-CA" dirty="0"/>
              <a:t>, active learning)</a:t>
            </a:r>
          </a:p>
          <a:p>
            <a:pPr lvl="1"/>
            <a:r>
              <a:rPr lang="en-CA" dirty="0"/>
              <a:t>Modifying the source task distribution (</a:t>
            </a:r>
            <a:r>
              <a:rPr lang="en-CA" dirty="0" err="1"/>
              <a:t>Chebotar</a:t>
            </a:r>
            <a:r>
              <a:rPr lang="en-CA" dirty="0"/>
              <a:t>, 2018)</a:t>
            </a:r>
          </a:p>
          <a:p>
            <a:pPr lvl="1"/>
            <a:r>
              <a:rPr lang="en-CA" dirty="0"/>
              <a:t>…</a:t>
            </a:r>
          </a:p>
        </p:txBody>
      </p:sp>
    </p:spTree>
    <p:extLst>
      <p:ext uri="{BB962C8B-B14F-4D97-AF65-F5344CB8AC3E}">
        <p14:creationId xmlns:p14="http://schemas.microsoft.com/office/powerpoint/2010/main" val="190446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A7B8-8552-4316-B299-5EB1C85DA2AD}"/>
              </a:ext>
            </a:extLst>
          </p:cNvPr>
          <p:cNvSpPr>
            <a:spLocks noGrp="1"/>
          </p:cNvSpPr>
          <p:nvPr>
            <p:ph type="title"/>
          </p:nvPr>
        </p:nvSpPr>
        <p:spPr/>
        <p:txBody>
          <a:bodyPr/>
          <a:lstStyle/>
          <a:p>
            <a:r>
              <a:rPr lang="en-CA" dirty="0"/>
              <a:t>How do we transfer knowledge?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0D33C6-8B2B-41D1-9BCC-64D58D38F81E}"/>
                  </a:ext>
                </a:extLst>
              </p:cNvPr>
              <p:cNvSpPr>
                <a:spLocks noGrp="1"/>
              </p:cNvSpPr>
              <p:nvPr>
                <p:ph idx="1"/>
              </p:nvPr>
            </p:nvSpPr>
            <p:spPr>
              <a:xfrm>
                <a:off x="838200" y="1825625"/>
                <a:ext cx="10515600" cy="4351338"/>
              </a:xfrm>
            </p:spPr>
            <p:txBody>
              <a:bodyPr>
                <a:normAutofit fontScale="92500" lnSpcReduction="10000"/>
              </a:bodyPr>
              <a:lstStyle/>
              <a:p>
                <a:r>
                  <a:rPr lang="en-CA" dirty="0"/>
                  <a:t>Experience data </a:t>
                </a:r>
                <a14:m>
                  <m:oMath xmlns:m="http://schemas.openxmlformats.org/officeDocument/2006/math">
                    <m:r>
                      <a:rPr lang="en-CA" i="1" smtClean="0">
                        <a:latin typeface="Cambria Math" panose="02040503050406030204" pitchFamily="18" charset="0"/>
                      </a:rPr>
                      <m:t>𝒟</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𝜏</m:t>
                            </m:r>
                          </m:e>
                          <m:sub>
                            <m:r>
                              <a:rPr lang="en-CA" b="0" i="1" smtClean="0">
                                <a:latin typeface="Cambria Math" panose="02040503050406030204" pitchFamily="18" charset="0"/>
                              </a:rPr>
                              <m:t>1</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𝜏</m:t>
                            </m:r>
                          </m:e>
                          <m:sub>
                            <m:r>
                              <a:rPr lang="en-CA" b="0" i="1" smtClean="0">
                                <a:latin typeface="Cambria Math" panose="02040503050406030204" pitchFamily="18" charset="0"/>
                              </a:rPr>
                              <m:t>𝑇</m:t>
                            </m:r>
                          </m:sub>
                        </m:sSub>
                      </m:e>
                    </m:d>
                  </m:oMath>
                </a14:m>
                <a:endParaRPr lang="en-CA" dirty="0"/>
              </a:p>
              <a:p>
                <a:r>
                  <a:rPr lang="en-CA" dirty="0"/>
                  <a:t>Models for the dynamics </a:t>
                </a:r>
                <a14:m>
                  <m:oMath xmlns:m="http://schemas.openxmlformats.org/officeDocument/2006/math">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oMath>
                </a14:m>
                <a:endParaRPr lang="en-CA" dirty="0"/>
              </a:p>
              <a:p>
                <a:pPr lvl="1"/>
                <a:r>
                  <a:rPr lang="en-CA" dirty="0"/>
                  <a:t>Prior belief on how the world works</a:t>
                </a:r>
              </a:p>
              <a:p>
                <a:r>
                  <a:rPr lang="en-CA" dirty="0"/>
                  <a:t>Value function estimates </a:t>
                </a:r>
                <a14:m>
                  <m:oMath xmlns:m="http://schemas.openxmlformats.org/officeDocument/2006/math">
                    <m:sSup>
                      <m:sSupPr>
                        <m:ctrlPr>
                          <a:rPr lang="en-CA" i="1">
                            <a:latin typeface="Cambria Math" panose="02040503050406030204" pitchFamily="18" charset="0"/>
                          </a:rPr>
                        </m:ctrlPr>
                      </m:sSupPr>
                      <m:e>
                        <m:acc>
                          <m:accPr>
                            <m:chr m:val="̂"/>
                            <m:ctrlPr>
                              <a:rPr lang="en-CA" i="1" smtClean="0">
                                <a:latin typeface="Cambria Math" panose="02040503050406030204" pitchFamily="18" charset="0"/>
                              </a:rPr>
                            </m:ctrlPr>
                          </m:accPr>
                          <m:e>
                            <m:r>
                              <a:rPr lang="en-CA" i="1" smtClean="0">
                                <a:latin typeface="Cambria Math" panose="02040503050406030204" pitchFamily="18" charset="0"/>
                              </a:rPr>
                              <m:t>𝑉</m:t>
                            </m:r>
                          </m:e>
                        </m:acc>
                      </m:e>
                      <m:sup>
                        <m:r>
                          <a:rPr lang="en-CA" i="1">
                            <a:latin typeface="Cambria Math" panose="02040503050406030204" pitchFamily="18" charset="0"/>
                          </a:rPr>
                          <m:t>𝜋</m:t>
                        </m:r>
                      </m:sup>
                    </m:sSup>
                    <m:d>
                      <m:dPr>
                        <m:ctrlPr>
                          <a:rPr lang="en-CA" i="1">
                            <a:latin typeface="Cambria Math" panose="02040503050406030204" pitchFamily="18" charset="0"/>
                          </a:rPr>
                        </m:ctrlPr>
                      </m:dPr>
                      <m:e>
                        <m:r>
                          <a:rPr lang="en-CA" i="1">
                            <a:latin typeface="Cambria Math" panose="02040503050406030204" pitchFamily="18" charset="0"/>
                          </a:rPr>
                          <m:t>𝑠</m:t>
                        </m:r>
                      </m:e>
                    </m:d>
                  </m:oMath>
                </a14:m>
                <a:r>
                  <a:rPr lang="en-CA" dirty="0"/>
                  <a:t>, </a:t>
                </a:r>
                <a14:m>
                  <m:oMath xmlns:m="http://schemas.openxmlformats.org/officeDocument/2006/math">
                    <m:sSup>
                      <m:sSupPr>
                        <m:ctrlPr>
                          <a:rPr lang="en-CA" i="1" smtClean="0">
                            <a:latin typeface="Cambria Math" panose="02040503050406030204" pitchFamily="18" charset="0"/>
                          </a:rPr>
                        </m:ctrlPr>
                      </m:sSupPr>
                      <m:e>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𝑄</m:t>
                            </m:r>
                          </m:e>
                        </m:acc>
                      </m:e>
                      <m:sup>
                        <m:r>
                          <a:rPr lang="en-CA" i="1">
                            <a:latin typeface="Cambria Math" panose="02040503050406030204" pitchFamily="18" charset="0"/>
                          </a:rPr>
                          <m:t>𝜋</m:t>
                        </m:r>
                      </m:sup>
                    </m:sSup>
                    <m:d>
                      <m:dPr>
                        <m:ctrlPr>
                          <a:rPr lang="en-CA" i="1">
                            <a:latin typeface="Cambria Math" panose="02040503050406030204" pitchFamily="18" charset="0"/>
                          </a:rPr>
                        </m:ctrlPr>
                      </m:dPr>
                      <m:e>
                        <m:r>
                          <a:rPr lang="en-CA" i="1">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oMath>
                </a14:m>
                <a:endParaRPr lang="en-CA" dirty="0"/>
              </a:p>
              <a:p>
                <a:pPr lvl="1"/>
                <a:r>
                  <a:rPr lang="en-CA" dirty="0"/>
                  <a:t>Prior belief on good states or actions</a:t>
                </a:r>
              </a:p>
              <a:p>
                <a:r>
                  <a:rPr lang="en-CA" dirty="0"/>
                  <a:t>Policies </a:t>
                </a:r>
                <a14:m>
                  <m:oMath xmlns:m="http://schemas.openxmlformats.org/officeDocument/2006/math">
                    <m:r>
                      <a:rPr lang="en-CA" b="0" i="1" smtClean="0">
                        <a:latin typeface="Cambria Math" panose="02040503050406030204" pitchFamily="18" charset="0"/>
                      </a:rPr>
                      <m:t>𝜋</m:t>
                    </m:r>
                  </m:oMath>
                </a14:m>
                <a:endParaRPr lang="en-CA" dirty="0"/>
              </a:p>
              <a:p>
                <a:pPr lvl="1"/>
                <a:r>
                  <a:rPr lang="en-CA" dirty="0"/>
                  <a:t>Starting point for searching for good actions</a:t>
                </a:r>
              </a:p>
              <a:p>
                <a:pPr lvl="1"/>
                <a:r>
                  <a:rPr lang="en-CA" dirty="0"/>
                  <a:t>Higher/lower level policies in a hierarchy (e.g. options)</a:t>
                </a:r>
              </a:p>
              <a:p>
                <a:r>
                  <a:rPr lang="en-CA" dirty="0"/>
                  <a:t>Features/latent representations </a:t>
                </a:r>
                <a14:m>
                  <m:oMath xmlns:m="http://schemas.openxmlformats.org/officeDocument/2006/math">
                    <m:r>
                      <a:rPr lang="en-CA" i="1" smtClean="0">
                        <a:latin typeface="Cambria Math" panose="02040503050406030204" pitchFamily="18" charset="0"/>
                      </a:rPr>
                      <m:t>𝜙</m:t>
                    </m:r>
                    <m:r>
                      <a:rPr lang="en-CA" b="0" i="1" smtClean="0">
                        <a:latin typeface="Cambria Math" panose="02040503050406030204" pitchFamily="18" charset="0"/>
                      </a:rPr>
                      <m:t>(</m:t>
                    </m:r>
                    <m:r>
                      <a:rPr lang="en-CA" b="0" i="1" smtClean="0">
                        <a:latin typeface="Cambria Math" panose="02040503050406030204" pitchFamily="18" charset="0"/>
                      </a:rPr>
                      <m:t>𝑠</m:t>
                    </m:r>
                    <m:r>
                      <a:rPr lang="en-CA" b="0" i="1" smtClean="0">
                        <a:latin typeface="Cambria Math" panose="02040503050406030204" pitchFamily="18" charset="0"/>
                      </a:rPr>
                      <m:t>)</m:t>
                    </m:r>
                  </m:oMath>
                </a14:m>
                <a:endParaRPr lang="en-CA" dirty="0"/>
              </a:p>
              <a:p>
                <a:pPr lvl="1"/>
                <a:r>
                  <a:rPr lang="en-CA" dirty="0"/>
                  <a:t>Abstractions that may be useful across tasks </a:t>
                </a:r>
              </a:p>
              <a:p>
                <a:pPr marL="457200" lvl="1" indent="0">
                  <a:buNone/>
                </a:pPr>
                <a:r>
                  <a:rPr lang="en-CA" dirty="0"/>
                  <a:t>   (embeddings, hidden layers, encoders)</a:t>
                </a:r>
              </a:p>
            </p:txBody>
          </p:sp>
        </mc:Choice>
        <mc:Fallback xmlns="">
          <p:sp>
            <p:nvSpPr>
              <p:cNvPr id="3" name="Content Placeholder 2">
                <a:extLst>
                  <a:ext uri="{FF2B5EF4-FFF2-40B4-BE49-F238E27FC236}">
                    <a16:creationId xmlns:a16="http://schemas.microsoft.com/office/drawing/2014/main" id="{730D33C6-8B2B-41D1-9BCC-64D58D38F81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928" t="-2941"/>
                </a:stretch>
              </a:blipFill>
            </p:spPr>
            <p:txBody>
              <a:bodyPr/>
              <a:lstStyle/>
              <a:p>
                <a:r>
                  <a:rPr lang="en-CA">
                    <a:noFill/>
                  </a:rPr>
                  <a:t> </a:t>
                </a:r>
              </a:p>
            </p:txBody>
          </p:sp>
        </mc:Fallback>
      </mc:AlternateContent>
      <p:sp>
        <p:nvSpPr>
          <p:cNvPr id="8" name="Arrow: Down 7">
            <a:extLst>
              <a:ext uri="{FF2B5EF4-FFF2-40B4-BE49-F238E27FC236}">
                <a16:creationId xmlns:a16="http://schemas.microsoft.com/office/drawing/2014/main" id="{102DA185-7F9F-4880-8B8B-0C4E5DCEA884}"/>
              </a:ext>
            </a:extLst>
          </p:cNvPr>
          <p:cNvSpPr/>
          <p:nvPr/>
        </p:nvSpPr>
        <p:spPr>
          <a:xfrm>
            <a:off x="9259614" y="1524000"/>
            <a:ext cx="2094186" cy="4771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Harder to obtain?</a:t>
            </a:r>
          </a:p>
        </p:txBody>
      </p:sp>
    </p:spTree>
    <p:extLst>
      <p:ext uri="{BB962C8B-B14F-4D97-AF65-F5344CB8AC3E}">
        <p14:creationId xmlns:p14="http://schemas.microsoft.com/office/powerpoint/2010/main" val="309281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F011-AE42-4243-AA45-17D5CF76C357}"/>
              </a:ext>
            </a:extLst>
          </p:cNvPr>
          <p:cNvSpPr>
            <a:spLocks noGrp="1"/>
          </p:cNvSpPr>
          <p:nvPr>
            <p:ph type="title"/>
          </p:nvPr>
        </p:nvSpPr>
        <p:spPr/>
        <p:txBody>
          <a:bodyPr/>
          <a:lstStyle/>
          <a:p>
            <a:r>
              <a:rPr lang="en-CA" dirty="0"/>
              <a:t>Transferring transition dynamics and policies</a:t>
            </a:r>
          </a:p>
        </p:txBody>
      </p:sp>
      <p:sp>
        <p:nvSpPr>
          <p:cNvPr id="3" name="Content Placeholder 2">
            <a:extLst>
              <a:ext uri="{FF2B5EF4-FFF2-40B4-BE49-F238E27FC236}">
                <a16:creationId xmlns:a16="http://schemas.microsoft.com/office/drawing/2014/main" id="{D53628D3-C360-491D-9186-B71C44F47B49}"/>
              </a:ext>
            </a:extLst>
          </p:cNvPr>
          <p:cNvSpPr>
            <a:spLocks noGrp="1"/>
          </p:cNvSpPr>
          <p:nvPr>
            <p:ph idx="1"/>
          </p:nvPr>
        </p:nvSpPr>
        <p:spPr/>
        <p:txBody>
          <a:bodyPr>
            <a:normAutofit lnSpcReduction="10000"/>
          </a:bodyPr>
          <a:lstStyle/>
          <a:p>
            <a:r>
              <a:rPr lang="en-CA" dirty="0"/>
              <a:t>Model-based RL viewed as transfer (Cutler and How, 2016)</a:t>
            </a:r>
          </a:p>
          <a:p>
            <a:endParaRPr lang="en-CA" dirty="0"/>
          </a:p>
          <a:p>
            <a:endParaRPr lang="en-CA" dirty="0"/>
          </a:p>
          <a:p>
            <a:endParaRPr lang="en-CA" dirty="0"/>
          </a:p>
          <a:p>
            <a:endParaRPr lang="en-CA" dirty="0"/>
          </a:p>
          <a:p>
            <a:endParaRPr lang="en-CA" dirty="0"/>
          </a:p>
          <a:p>
            <a:endParaRPr lang="en-CA" dirty="0"/>
          </a:p>
          <a:p>
            <a:endParaRPr lang="en-CA" dirty="0"/>
          </a:p>
          <a:p>
            <a:r>
              <a:rPr lang="en-CA" dirty="0"/>
              <a:t>Guided policy search would fit here?</a:t>
            </a:r>
          </a:p>
        </p:txBody>
      </p:sp>
      <p:pic>
        <p:nvPicPr>
          <p:cNvPr id="5" name="Picture 4">
            <a:extLst>
              <a:ext uri="{FF2B5EF4-FFF2-40B4-BE49-F238E27FC236}">
                <a16:creationId xmlns:a16="http://schemas.microsoft.com/office/drawing/2014/main" id="{65F20B2E-6B17-49CB-97B8-5317BC608943}"/>
              </a:ext>
            </a:extLst>
          </p:cNvPr>
          <p:cNvPicPr>
            <a:picLocks noChangeAspect="1"/>
          </p:cNvPicPr>
          <p:nvPr/>
        </p:nvPicPr>
        <p:blipFill>
          <a:blip r:embed="rId2"/>
          <a:stretch>
            <a:fillRect/>
          </a:stretch>
        </p:blipFill>
        <p:spPr>
          <a:xfrm>
            <a:off x="2590429" y="2500601"/>
            <a:ext cx="6724537" cy="2761861"/>
          </a:xfrm>
          <a:prstGeom prst="rect">
            <a:avLst/>
          </a:prstGeom>
        </p:spPr>
      </p:pic>
    </p:spTree>
    <p:extLst>
      <p:ext uri="{BB962C8B-B14F-4D97-AF65-F5344CB8AC3E}">
        <p14:creationId xmlns:p14="http://schemas.microsoft.com/office/powerpoint/2010/main" val="30559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48B9-46CB-4886-A90B-DDDF5F3D64AD}"/>
              </a:ext>
            </a:extLst>
          </p:cNvPr>
          <p:cNvSpPr>
            <a:spLocks noGrp="1"/>
          </p:cNvSpPr>
          <p:nvPr>
            <p:ph type="title"/>
          </p:nvPr>
        </p:nvSpPr>
        <p:spPr/>
        <p:txBody>
          <a:bodyPr/>
          <a:lstStyle/>
          <a:p>
            <a:r>
              <a:rPr lang="en-CA" dirty="0"/>
              <a:t>Transferring Invariant Knowledge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DEF4A3-CEE0-48C3-8901-D16AFFF50354}"/>
                  </a:ext>
                </a:extLst>
              </p:cNvPr>
              <p:cNvSpPr>
                <a:spLocks noGrp="1"/>
              </p:cNvSpPr>
              <p:nvPr>
                <p:ph idx="1"/>
              </p:nvPr>
            </p:nvSpPr>
            <p:spPr>
              <a:xfrm>
                <a:off x="838200" y="1825625"/>
                <a:ext cx="5739882" cy="4351338"/>
              </a:xfrm>
            </p:spPr>
            <p:txBody>
              <a:bodyPr>
                <a:normAutofit/>
              </a:bodyPr>
              <a:lstStyle/>
              <a:p>
                <a:r>
                  <a:rPr lang="en-CA" dirty="0"/>
                  <a:t>Separation between </a:t>
                </a:r>
                <a:r>
                  <a:rPr lang="en-CA" i="1" dirty="0"/>
                  <a:t>agent-space</a:t>
                </a:r>
                <a:r>
                  <a:rPr lang="en-CA" dirty="0"/>
                  <a:t> and </a:t>
                </a:r>
                <a:r>
                  <a:rPr lang="en-CA" i="1" dirty="0"/>
                  <a:t>problem-space </a:t>
                </a:r>
                <a:r>
                  <a:rPr lang="en-CA" dirty="0"/>
                  <a:t>(</a:t>
                </a:r>
                <a:r>
                  <a:rPr lang="en-CA" dirty="0" err="1"/>
                  <a:t>Konidaris</a:t>
                </a:r>
                <a:r>
                  <a:rPr lang="en-CA" dirty="0"/>
                  <a:t> and </a:t>
                </a:r>
                <a:r>
                  <a:rPr lang="en-CA" dirty="0" err="1"/>
                  <a:t>Barto</a:t>
                </a:r>
                <a:r>
                  <a:rPr lang="en-CA" dirty="0"/>
                  <a:t>, 2007)</a:t>
                </a:r>
              </a:p>
              <a:p>
                <a:pPr lvl="1"/>
                <a:r>
                  <a:rPr lang="en-CA" dirty="0"/>
                  <a:t>Agent space: capabilities (</a:t>
                </a:r>
                <a14:m>
                  <m:oMath xmlns:m="http://schemas.openxmlformats.org/officeDocument/2006/math">
                    <m:r>
                      <a:rPr lang="en-CA" b="0" i="1" smtClean="0">
                        <a:latin typeface="Cambria Math" panose="02040503050406030204" pitchFamily="18" charset="0"/>
                      </a:rPr>
                      <m:t>𝒮</m:t>
                    </m:r>
                    <m:r>
                      <a:rPr lang="en-CA" b="0" i="1" smtClean="0">
                        <a:latin typeface="Cambria Math" panose="02040503050406030204" pitchFamily="18" charset="0"/>
                      </a:rPr>
                      <m:t>, </m:t>
                    </m:r>
                    <m:r>
                      <a:rPr lang="en-CA" b="0" i="1" smtClean="0">
                        <a:latin typeface="Cambria Math" panose="02040503050406030204" pitchFamily="18" charset="0"/>
                      </a:rPr>
                      <m:t>𝒜</m:t>
                    </m:r>
                    <m:r>
                      <a:rPr lang="en-CA" b="0" i="1" smtClean="0">
                        <a:latin typeface="Cambria Math" panose="02040503050406030204" pitchFamily="18" charset="0"/>
                      </a:rPr>
                      <m:t>,</m:t>
                    </m:r>
                    <m:r>
                      <m:rPr>
                        <m:sty m:val="p"/>
                      </m:rPr>
                      <a:rPr lang="en-CA" b="0" i="0" smtClean="0">
                        <a:latin typeface="Cambria Math" panose="02040503050406030204" pitchFamily="18" charset="0"/>
                      </a:rPr>
                      <m:t>Ω</m:t>
                    </m:r>
                  </m:oMath>
                </a14:m>
                <a:r>
                  <a:rPr lang="en-CA" dirty="0"/>
                  <a:t>)</a:t>
                </a:r>
              </a:p>
              <a:p>
                <a:pPr lvl="1"/>
                <a:r>
                  <a:rPr lang="en-CA" dirty="0"/>
                  <a:t>Problem space: things out of agent control (</a:t>
                </a:r>
                <a14:m>
                  <m:oMath xmlns:m="http://schemas.openxmlformats.org/officeDocument/2006/math">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 </m:t>
                        </m:r>
                        <m:r>
                          <a:rPr lang="en-CA" b="0" i="1" smtClean="0">
                            <a:latin typeface="Cambria Math" panose="02040503050406030204" pitchFamily="18" charset="0"/>
                          </a:rPr>
                          <m:t>𝑠</m:t>
                        </m:r>
                        <m:r>
                          <a:rPr lang="en-CA" b="0" i="1" smtClean="0">
                            <a:latin typeface="Cambria Math" panose="02040503050406030204" pitchFamily="18" charset="0"/>
                          </a:rPr>
                          <m:t>, </m:t>
                        </m:r>
                        <m:r>
                          <a:rPr lang="en-CA" b="0" i="1" smtClean="0">
                            <a:latin typeface="Cambria Math" panose="02040503050406030204" pitchFamily="18" charset="0"/>
                          </a:rPr>
                          <m:t>𝑎</m:t>
                        </m:r>
                      </m:e>
                    </m:d>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oMath>
                </a14:m>
                <a:r>
                  <a:rPr lang="en-CA" dirty="0"/>
                  <a:t>)</a:t>
                </a:r>
              </a:p>
              <a:p>
                <a:pPr lvl="1"/>
                <a:r>
                  <a:rPr lang="en-CA" dirty="0"/>
                  <a:t>Assume invariance in one space for transfer in the other</a:t>
                </a:r>
              </a:p>
            </p:txBody>
          </p:sp>
        </mc:Choice>
        <mc:Fallback xmlns="">
          <p:sp>
            <p:nvSpPr>
              <p:cNvPr id="3" name="Content Placeholder 2">
                <a:extLst>
                  <a:ext uri="{FF2B5EF4-FFF2-40B4-BE49-F238E27FC236}">
                    <a16:creationId xmlns:a16="http://schemas.microsoft.com/office/drawing/2014/main" id="{C5DEF4A3-CEE0-48C3-8901-D16AFFF50354}"/>
                  </a:ext>
                </a:extLst>
              </p:cNvPr>
              <p:cNvSpPr>
                <a:spLocks noGrp="1" noRot="1" noChangeAspect="1" noMove="1" noResize="1" noEditPoints="1" noAdjustHandles="1" noChangeArrowheads="1" noChangeShapeType="1" noTextEdit="1"/>
              </p:cNvSpPr>
              <p:nvPr>
                <p:ph idx="1"/>
              </p:nvPr>
            </p:nvSpPr>
            <p:spPr>
              <a:xfrm>
                <a:off x="838200" y="1825625"/>
                <a:ext cx="5739882" cy="4351338"/>
              </a:xfrm>
              <a:blipFill>
                <a:blip r:embed="rId2"/>
                <a:stretch>
                  <a:fillRect l="-1913" t="-2381"/>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529A9CB2-D28F-4D77-8527-E306E5F5AEB1}"/>
              </a:ext>
            </a:extLst>
          </p:cNvPr>
          <p:cNvPicPr>
            <a:picLocks noChangeAspect="1"/>
          </p:cNvPicPr>
          <p:nvPr/>
        </p:nvPicPr>
        <p:blipFill>
          <a:blip r:embed="rId3"/>
          <a:stretch>
            <a:fillRect/>
          </a:stretch>
        </p:blipFill>
        <p:spPr>
          <a:xfrm>
            <a:off x="6680719" y="1825625"/>
            <a:ext cx="5224535" cy="4593836"/>
          </a:xfrm>
          <a:prstGeom prst="rect">
            <a:avLst/>
          </a:prstGeom>
        </p:spPr>
      </p:pic>
    </p:spTree>
    <p:extLst>
      <p:ext uri="{BB962C8B-B14F-4D97-AF65-F5344CB8AC3E}">
        <p14:creationId xmlns:p14="http://schemas.microsoft.com/office/powerpoint/2010/main" val="242489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48B9-46CB-4886-A90B-DDDF5F3D64AD}"/>
              </a:ext>
            </a:extLst>
          </p:cNvPr>
          <p:cNvSpPr>
            <a:spLocks noGrp="1"/>
          </p:cNvSpPr>
          <p:nvPr>
            <p:ph type="title"/>
          </p:nvPr>
        </p:nvSpPr>
        <p:spPr>
          <a:xfrm>
            <a:off x="838200" y="160190"/>
            <a:ext cx="10515600" cy="1325563"/>
          </a:xfrm>
        </p:spPr>
        <p:txBody>
          <a:bodyPr/>
          <a:lstStyle/>
          <a:p>
            <a:r>
              <a:rPr lang="en-CA" dirty="0"/>
              <a:t>Transferring Invariant Knowledge</a:t>
            </a:r>
          </a:p>
        </p:txBody>
      </p:sp>
      <p:sp>
        <p:nvSpPr>
          <p:cNvPr id="3" name="Content Placeholder 2">
            <a:extLst>
              <a:ext uri="{FF2B5EF4-FFF2-40B4-BE49-F238E27FC236}">
                <a16:creationId xmlns:a16="http://schemas.microsoft.com/office/drawing/2014/main" id="{C5DEF4A3-CEE0-48C3-8901-D16AFFF50354}"/>
              </a:ext>
            </a:extLst>
          </p:cNvPr>
          <p:cNvSpPr>
            <a:spLocks noGrp="1"/>
          </p:cNvSpPr>
          <p:nvPr>
            <p:ph idx="1"/>
          </p:nvPr>
        </p:nvSpPr>
        <p:spPr>
          <a:xfrm>
            <a:off x="838200" y="1567543"/>
            <a:ext cx="10515600" cy="4609420"/>
          </a:xfrm>
        </p:spPr>
        <p:txBody>
          <a:bodyPr>
            <a:normAutofit/>
          </a:bodyPr>
          <a:lstStyle/>
          <a:p>
            <a:r>
              <a:rPr lang="en-CA" dirty="0"/>
              <a:t>Relational RL: Combining RL with symbolic reasoning</a:t>
            </a:r>
          </a:p>
          <a:p>
            <a:endParaRPr lang="en-CA" b="1" dirty="0"/>
          </a:p>
          <a:p>
            <a:endParaRPr lang="en-CA" b="1" dirty="0"/>
          </a:p>
          <a:p>
            <a:pPr marL="0" indent="0">
              <a:buNone/>
            </a:pPr>
            <a:r>
              <a:rPr lang="en-CA" dirty="0"/>
              <a:t>               (</a:t>
            </a:r>
            <a:r>
              <a:rPr lang="en-CA" dirty="0" err="1"/>
              <a:t>Garnelo</a:t>
            </a:r>
            <a:r>
              <a:rPr lang="en-CA" dirty="0"/>
              <a:t> </a:t>
            </a:r>
            <a:r>
              <a:rPr lang="en-CA" i="1" dirty="0"/>
              <a:t>et al</a:t>
            </a:r>
            <a:r>
              <a:rPr lang="en-CA" dirty="0"/>
              <a:t>, 2016)</a:t>
            </a:r>
          </a:p>
          <a:p>
            <a:pPr marL="0" indent="0">
              <a:buNone/>
            </a:pPr>
            <a:endParaRPr lang="en-CA" dirty="0"/>
          </a:p>
          <a:p>
            <a:pPr marL="0" indent="0">
              <a:buNone/>
            </a:pPr>
            <a:endParaRPr lang="en-CA" dirty="0"/>
          </a:p>
          <a:p>
            <a:pPr marL="0" indent="0">
              <a:buNone/>
            </a:pPr>
            <a:endParaRPr lang="en-CA" dirty="0"/>
          </a:p>
          <a:p>
            <a:pPr marL="0" indent="0">
              <a:buNone/>
            </a:pPr>
            <a:r>
              <a:rPr lang="en-CA" dirty="0"/>
              <a:t>        (Xu </a:t>
            </a:r>
            <a:r>
              <a:rPr lang="en-CA" i="1" dirty="0"/>
              <a:t>et al</a:t>
            </a:r>
            <a:r>
              <a:rPr lang="en-CA" dirty="0"/>
              <a:t>, 2016)</a:t>
            </a:r>
          </a:p>
        </p:txBody>
      </p:sp>
      <p:pic>
        <p:nvPicPr>
          <p:cNvPr id="4" name="Picture 3">
            <a:extLst>
              <a:ext uri="{FF2B5EF4-FFF2-40B4-BE49-F238E27FC236}">
                <a16:creationId xmlns:a16="http://schemas.microsoft.com/office/drawing/2014/main" id="{9991C60B-5ABA-4170-B548-2067DE67E682}"/>
              </a:ext>
            </a:extLst>
          </p:cNvPr>
          <p:cNvPicPr>
            <a:picLocks noChangeAspect="1"/>
          </p:cNvPicPr>
          <p:nvPr/>
        </p:nvPicPr>
        <p:blipFill>
          <a:blip r:embed="rId2"/>
          <a:stretch>
            <a:fillRect/>
          </a:stretch>
        </p:blipFill>
        <p:spPr>
          <a:xfrm>
            <a:off x="4303334" y="4329404"/>
            <a:ext cx="7786031" cy="2415173"/>
          </a:xfrm>
          <a:prstGeom prst="rect">
            <a:avLst/>
          </a:prstGeom>
        </p:spPr>
      </p:pic>
      <p:pic>
        <p:nvPicPr>
          <p:cNvPr id="5" name="Picture 4">
            <a:extLst>
              <a:ext uri="{FF2B5EF4-FFF2-40B4-BE49-F238E27FC236}">
                <a16:creationId xmlns:a16="http://schemas.microsoft.com/office/drawing/2014/main" id="{60C2551F-B16A-446B-BD7B-3ADFD4E7B8E8}"/>
              </a:ext>
            </a:extLst>
          </p:cNvPr>
          <p:cNvPicPr>
            <a:picLocks noChangeAspect="1"/>
          </p:cNvPicPr>
          <p:nvPr/>
        </p:nvPicPr>
        <p:blipFill>
          <a:blip r:embed="rId3"/>
          <a:stretch>
            <a:fillRect/>
          </a:stretch>
        </p:blipFill>
        <p:spPr>
          <a:xfrm>
            <a:off x="6307494" y="2064277"/>
            <a:ext cx="4124131" cy="2132019"/>
          </a:xfrm>
          <a:prstGeom prst="rect">
            <a:avLst/>
          </a:prstGeom>
        </p:spPr>
      </p:pic>
    </p:spTree>
    <p:extLst>
      <p:ext uri="{BB962C8B-B14F-4D97-AF65-F5344CB8AC3E}">
        <p14:creationId xmlns:p14="http://schemas.microsoft.com/office/powerpoint/2010/main" val="395295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48B9-46CB-4886-A90B-DDDF5F3D64AD}"/>
              </a:ext>
            </a:extLst>
          </p:cNvPr>
          <p:cNvSpPr>
            <a:spLocks noGrp="1"/>
          </p:cNvSpPr>
          <p:nvPr>
            <p:ph type="title"/>
          </p:nvPr>
        </p:nvSpPr>
        <p:spPr/>
        <p:txBody>
          <a:bodyPr/>
          <a:lstStyle/>
          <a:p>
            <a:r>
              <a:rPr lang="en-CA" dirty="0"/>
              <a:t>Transferring Invariant Knowledge</a:t>
            </a:r>
          </a:p>
        </p:txBody>
      </p:sp>
      <p:sp>
        <p:nvSpPr>
          <p:cNvPr id="3" name="Content Placeholder 2">
            <a:extLst>
              <a:ext uri="{FF2B5EF4-FFF2-40B4-BE49-F238E27FC236}">
                <a16:creationId xmlns:a16="http://schemas.microsoft.com/office/drawing/2014/main" id="{C5DEF4A3-CEE0-48C3-8901-D16AFFF50354}"/>
              </a:ext>
            </a:extLst>
          </p:cNvPr>
          <p:cNvSpPr>
            <a:spLocks noGrp="1"/>
          </p:cNvSpPr>
          <p:nvPr>
            <p:ph idx="1"/>
          </p:nvPr>
        </p:nvSpPr>
        <p:spPr/>
        <p:txBody>
          <a:bodyPr>
            <a:normAutofit/>
          </a:bodyPr>
          <a:lstStyle/>
          <a:p>
            <a:r>
              <a:rPr lang="en-CA" dirty="0"/>
              <a:t>Graph NNs for learning a physics engine </a:t>
            </a:r>
          </a:p>
          <a:p>
            <a:pPr marL="0" indent="0">
              <a:buNone/>
            </a:pPr>
            <a:r>
              <a:rPr lang="en-CA" dirty="0"/>
              <a:t>    (Sanchez-Gonzalez </a:t>
            </a:r>
            <a:r>
              <a:rPr lang="en-CA" i="1" dirty="0"/>
              <a:t>et al</a:t>
            </a:r>
            <a:r>
              <a:rPr lang="en-CA" dirty="0"/>
              <a:t>, ‎2018) </a:t>
            </a:r>
          </a:p>
        </p:txBody>
      </p:sp>
      <p:pic>
        <p:nvPicPr>
          <p:cNvPr id="4" name="Picture 3">
            <a:extLst>
              <a:ext uri="{FF2B5EF4-FFF2-40B4-BE49-F238E27FC236}">
                <a16:creationId xmlns:a16="http://schemas.microsoft.com/office/drawing/2014/main" id="{8E017457-110D-432A-9CCA-8B7B0CE2F011}"/>
              </a:ext>
            </a:extLst>
          </p:cNvPr>
          <p:cNvPicPr>
            <a:picLocks noChangeAspect="1"/>
          </p:cNvPicPr>
          <p:nvPr/>
        </p:nvPicPr>
        <p:blipFill>
          <a:blip r:embed="rId2"/>
          <a:stretch>
            <a:fillRect/>
          </a:stretch>
        </p:blipFill>
        <p:spPr>
          <a:xfrm>
            <a:off x="1052344" y="2984258"/>
            <a:ext cx="9855394" cy="3327642"/>
          </a:xfrm>
          <a:prstGeom prst="rect">
            <a:avLst/>
          </a:prstGeom>
        </p:spPr>
      </p:pic>
    </p:spTree>
    <p:extLst>
      <p:ext uri="{BB962C8B-B14F-4D97-AF65-F5344CB8AC3E}">
        <p14:creationId xmlns:p14="http://schemas.microsoft.com/office/powerpoint/2010/main" val="120639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68F7-C043-45E5-BDEC-7A8B4B76ADA8}"/>
              </a:ext>
            </a:extLst>
          </p:cNvPr>
          <p:cNvSpPr>
            <a:spLocks noGrp="1"/>
          </p:cNvSpPr>
          <p:nvPr>
            <p:ph type="title"/>
          </p:nvPr>
        </p:nvSpPr>
        <p:spPr/>
        <p:txBody>
          <a:bodyPr/>
          <a:lstStyle/>
          <a:p>
            <a:r>
              <a:rPr lang="en-CA" dirty="0"/>
              <a:t>Task Mappings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0470A-9BD0-401A-8A4E-76FAF3C5A52D}"/>
                  </a:ext>
                </a:extLst>
              </p:cNvPr>
              <p:cNvSpPr>
                <a:spLocks noGrp="1"/>
              </p:cNvSpPr>
              <p:nvPr>
                <p:ph idx="1"/>
              </p:nvPr>
            </p:nvSpPr>
            <p:spPr>
              <a:xfrm>
                <a:off x="838200" y="1690688"/>
                <a:ext cx="10515600" cy="5018021"/>
              </a:xfrm>
            </p:spPr>
            <p:txBody>
              <a:bodyPr/>
              <a:lstStyle/>
              <a:p>
                <a:r>
                  <a:rPr lang="en-CA" dirty="0"/>
                  <a:t>When varying </a:t>
                </a:r>
                <a14:m>
                  <m:oMath xmlns:m="http://schemas.openxmlformats.org/officeDocument/2006/math">
                    <m:r>
                      <a:rPr lang="en-CA" b="0" i="1" smtClean="0">
                        <a:latin typeface="Cambria Math" panose="02040503050406030204" pitchFamily="18" charset="0"/>
                      </a:rPr>
                      <m:t>𝒮</m:t>
                    </m:r>
                  </m:oMath>
                </a14:m>
                <a:r>
                  <a:rPr lang="en-CA" dirty="0"/>
                  <a:t> and </a:t>
                </a:r>
                <a14:m>
                  <m:oMath xmlns:m="http://schemas.openxmlformats.org/officeDocument/2006/math">
                    <m:r>
                      <a:rPr lang="en-CA" b="0" i="1" smtClean="0">
                        <a:latin typeface="Cambria Math" panose="02040503050406030204" pitchFamily="18" charset="0"/>
                      </a:rPr>
                      <m:t>𝒜</m:t>
                    </m:r>
                  </m:oMath>
                </a14:m>
                <a:r>
                  <a:rPr lang="en-CA" dirty="0"/>
                  <a:t> from source to target</a:t>
                </a:r>
              </a:p>
              <a:p>
                <a:pPr lvl="1"/>
                <a:r>
                  <a:rPr lang="en-CA" dirty="0"/>
                  <a:t>Number dimensions may change</a:t>
                </a:r>
              </a:p>
              <a:p>
                <a:pPr lvl="1"/>
                <a:r>
                  <a:rPr lang="en-CA" dirty="0"/>
                  <a:t>Dimension indices may change</a:t>
                </a:r>
              </a:p>
              <a:p>
                <a:pPr lvl="1"/>
                <a:r>
                  <a:rPr lang="en-CA" dirty="0"/>
                  <a:t>Meaning of dimensions may change</a:t>
                </a:r>
              </a:p>
              <a:p>
                <a:pPr lvl="1"/>
                <a:endParaRPr lang="en-CA" dirty="0"/>
              </a:p>
              <a:p>
                <a:pPr lvl="1"/>
                <a:endParaRPr lang="en-CA" dirty="0"/>
              </a:p>
              <a:p>
                <a:pPr lvl="1"/>
                <a:endParaRPr lang="en-CA" dirty="0"/>
              </a:p>
              <a:p>
                <a:pPr lvl="1"/>
                <a:endParaRPr lang="en-CA" dirty="0"/>
              </a:p>
              <a:p>
                <a:pPr lvl="1"/>
                <a:endParaRPr lang="en-CA" dirty="0"/>
              </a:p>
              <a:p>
                <a:pPr lvl="1"/>
                <a:endParaRPr lang="en-CA" dirty="0"/>
              </a:p>
              <a:p>
                <a:r>
                  <a:rPr lang="en-CA" dirty="0"/>
                  <a:t>Are the mappings are known or need to be discovered/inferred/learned</a:t>
                </a:r>
              </a:p>
            </p:txBody>
          </p:sp>
        </mc:Choice>
        <mc:Fallback xmlns="">
          <p:sp>
            <p:nvSpPr>
              <p:cNvPr id="3" name="Content Placeholder 2">
                <a:extLst>
                  <a:ext uri="{FF2B5EF4-FFF2-40B4-BE49-F238E27FC236}">
                    <a16:creationId xmlns:a16="http://schemas.microsoft.com/office/drawing/2014/main" id="{C7B0470A-9BD0-401A-8A4E-76FAF3C5A52D}"/>
                  </a:ext>
                </a:extLst>
              </p:cNvPr>
              <p:cNvSpPr>
                <a:spLocks noGrp="1" noRot="1" noChangeAspect="1" noMove="1" noResize="1" noEditPoints="1" noAdjustHandles="1" noChangeArrowheads="1" noChangeShapeType="1" noTextEdit="1"/>
              </p:cNvSpPr>
              <p:nvPr>
                <p:ph idx="1"/>
              </p:nvPr>
            </p:nvSpPr>
            <p:spPr>
              <a:xfrm>
                <a:off x="838200" y="1690688"/>
                <a:ext cx="10515600" cy="5018021"/>
              </a:xfrm>
              <a:blipFill>
                <a:blip r:embed="rId3"/>
                <a:stretch>
                  <a:fillRect l="-1043" t="-2063" b="-1092"/>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7D1D20EE-17DA-4769-8C0C-3A8DC8E14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7372" y="3834879"/>
            <a:ext cx="1297076" cy="1426277"/>
          </a:xfrm>
          <a:prstGeom prst="rect">
            <a:avLst/>
          </a:prstGeom>
        </p:spPr>
      </p:pic>
      <p:pic>
        <p:nvPicPr>
          <p:cNvPr id="8" name="Picture 7">
            <a:extLst>
              <a:ext uri="{FF2B5EF4-FFF2-40B4-BE49-F238E27FC236}">
                <a16:creationId xmlns:a16="http://schemas.microsoft.com/office/drawing/2014/main" id="{2EA658B5-A62D-4956-AD84-933DD65EBEBD}"/>
              </a:ext>
            </a:extLst>
          </p:cNvPr>
          <p:cNvPicPr>
            <a:picLocks noChangeAspect="1"/>
          </p:cNvPicPr>
          <p:nvPr/>
        </p:nvPicPr>
        <p:blipFill rotWithShape="1">
          <a:blip r:embed="rId5">
            <a:extLst>
              <a:ext uri="{28A0092B-C50C-407E-A947-70E740481C1C}">
                <a14:useLocalDpi xmlns:a14="http://schemas.microsoft.com/office/drawing/2010/main" val="0"/>
              </a:ext>
            </a:extLst>
          </a:blip>
          <a:srcRect l="24575" r="27711"/>
          <a:stretch/>
        </p:blipFill>
        <p:spPr>
          <a:xfrm>
            <a:off x="4856460" y="3517286"/>
            <a:ext cx="1751045" cy="2024141"/>
          </a:xfrm>
          <a:prstGeom prst="rect">
            <a:avLst/>
          </a:prstGeom>
        </p:spPr>
      </p:pic>
      <p:pic>
        <p:nvPicPr>
          <p:cNvPr id="10" name="Picture 9">
            <a:extLst>
              <a:ext uri="{FF2B5EF4-FFF2-40B4-BE49-F238E27FC236}">
                <a16:creationId xmlns:a16="http://schemas.microsoft.com/office/drawing/2014/main" id="{449A72AF-DA54-444E-91AD-D08D629952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0186" y="3536899"/>
            <a:ext cx="3281675" cy="2032521"/>
          </a:xfrm>
          <a:prstGeom prst="rect">
            <a:avLst/>
          </a:prstGeom>
        </p:spPr>
      </p:pic>
    </p:spTree>
    <p:extLst>
      <p:ext uri="{BB962C8B-B14F-4D97-AF65-F5344CB8AC3E}">
        <p14:creationId xmlns:p14="http://schemas.microsoft.com/office/powerpoint/2010/main" val="15153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D853-08C7-45A7-8BD1-BA2795D90B65}"/>
              </a:ext>
            </a:extLst>
          </p:cNvPr>
          <p:cNvSpPr>
            <a:spLocks noGrp="1"/>
          </p:cNvSpPr>
          <p:nvPr>
            <p:ph type="title"/>
          </p:nvPr>
        </p:nvSpPr>
        <p:spPr>
          <a:xfrm>
            <a:off x="838200" y="75864"/>
            <a:ext cx="10515600" cy="1325563"/>
          </a:xfrm>
        </p:spPr>
        <p:txBody>
          <a:bodyPr/>
          <a:lstStyle/>
          <a:p>
            <a:r>
              <a:rPr lang="en-CA" dirty="0"/>
              <a:t>Task Mappings</a:t>
            </a:r>
          </a:p>
        </p:txBody>
      </p:sp>
      <p:sp>
        <p:nvSpPr>
          <p:cNvPr id="3" name="Content Placeholder 2">
            <a:extLst>
              <a:ext uri="{FF2B5EF4-FFF2-40B4-BE49-F238E27FC236}">
                <a16:creationId xmlns:a16="http://schemas.microsoft.com/office/drawing/2014/main" id="{04FB62DB-A0FC-402C-AF58-ABDB32732516}"/>
              </a:ext>
            </a:extLst>
          </p:cNvPr>
          <p:cNvSpPr>
            <a:spLocks noGrp="1"/>
          </p:cNvSpPr>
          <p:nvPr>
            <p:ph idx="1"/>
          </p:nvPr>
        </p:nvSpPr>
        <p:spPr>
          <a:xfrm>
            <a:off x="838200" y="1194318"/>
            <a:ext cx="10515600" cy="5467739"/>
          </a:xfrm>
        </p:spPr>
        <p:txBody>
          <a:bodyPr>
            <a:normAutofit fontScale="85000" lnSpcReduction="20000"/>
          </a:bodyPr>
          <a:lstStyle/>
          <a:p>
            <a:r>
              <a:rPr lang="en-CA" dirty="0"/>
              <a:t>Taylor and Stone refer to their </a:t>
            </a:r>
            <a:r>
              <a:rPr lang="en-CA" i="1" dirty="0"/>
              <a:t>inter-task mapping </a:t>
            </a:r>
            <a:r>
              <a:rPr lang="en-CA" dirty="0"/>
              <a:t>work (Taylor et al, 2007)</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pPr marL="0" indent="0">
              <a:buNone/>
            </a:pPr>
            <a:endParaRPr lang="en-CA" dirty="0"/>
          </a:p>
          <a:p>
            <a:r>
              <a:rPr lang="en-CA" dirty="0"/>
              <a:t>Progressive nets (</a:t>
            </a:r>
            <a:r>
              <a:rPr lang="en-CA" dirty="0" err="1"/>
              <a:t>Rusu</a:t>
            </a:r>
            <a:r>
              <a:rPr lang="en-CA" dirty="0"/>
              <a:t> et al, 2017) has some similarities, but mappings are at hidden feature level</a:t>
            </a:r>
          </a:p>
          <a:p>
            <a:r>
              <a:rPr lang="en-CA" dirty="0"/>
              <a:t>We explored a similar idea with policy adjustments (</a:t>
            </a:r>
            <a:r>
              <a:rPr lang="en-CA" dirty="0" err="1"/>
              <a:t>Gamboa</a:t>
            </a:r>
            <a:r>
              <a:rPr lang="en-CA" dirty="0"/>
              <a:t>-Higuera et al, 2017)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04FB72-0E10-40D8-A8A7-BA0FF83C4183}"/>
                  </a:ext>
                </a:extLst>
              </p:cNvPr>
              <p:cNvSpPr/>
              <p:nvPr/>
            </p:nvSpPr>
            <p:spPr>
              <a:xfrm>
                <a:off x="5384740" y="3021785"/>
                <a:ext cx="1631869" cy="981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𝜋</m:t>
                        </m:r>
                      </m:e>
                      <m:sup>
                        <m:r>
                          <a:rPr lang="en-CA" sz="2800" b="0" i="0" smtClean="0">
                            <a:latin typeface="Cambria Math" panose="02040503050406030204" pitchFamily="18" charset="0"/>
                          </a:rPr>
                          <m:t>(</m:t>
                        </m:r>
                        <m:r>
                          <m:rPr>
                            <m:sty m:val="p"/>
                          </m:rPr>
                          <a:rPr lang="en-CA" sz="2800" b="0" i="0" smtClean="0">
                            <a:latin typeface="Cambria Math" panose="02040503050406030204" pitchFamily="18" charset="0"/>
                          </a:rPr>
                          <m:t>source</m:t>
                        </m:r>
                        <m:r>
                          <a:rPr lang="en-CA" sz="2800" b="0" i="1" smtClean="0">
                            <a:latin typeface="Cambria Math" panose="02040503050406030204" pitchFamily="18" charset="0"/>
                          </a:rPr>
                          <m:t>)</m:t>
                        </m:r>
                      </m:sup>
                    </m:sSup>
                  </m:oMath>
                </a14:m>
                <a:r>
                  <a:rPr lang="en-CA" sz="2800" dirty="0"/>
                  <a:t> </a:t>
                </a:r>
              </a:p>
            </p:txBody>
          </p:sp>
        </mc:Choice>
        <mc:Fallback xmlns="">
          <p:sp>
            <p:nvSpPr>
              <p:cNvPr id="4" name="Rectangle 3">
                <a:extLst>
                  <a:ext uri="{FF2B5EF4-FFF2-40B4-BE49-F238E27FC236}">
                    <a16:creationId xmlns:a16="http://schemas.microsoft.com/office/drawing/2014/main" id="{0D04FB72-0E10-40D8-A8A7-BA0FF83C4183}"/>
                  </a:ext>
                </a:extLst>
              </p:cNvPr>
              <p:cNvSpPr>
                <a:spLocks noRot="1" noChangeAspect="1" noMove="1" noResize="1" noEditPoints="1" noAdjustHandles="1" noChangeArrowheads="1" noChangeShapeType="1" noTextEdit="1"/>
              </p:cNvSpPr>
              <p:nvPr/>
            </p:nvSpPr>
            <p:spPr>
              <a:xfrm>
                <a:off x="5384740" y="3021785"/>
                <a:ext cx="1631869" cy="981017"/>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11AA4F81-F496-4D3C-887A-0D2A64C4A2C3}"/>
                  </a:ext>
                </a:extLst>
              </p:cNvPr>
              <p:cNvSpPr/>
              <p:nvPr/>
            </p:nvSpPr>
            <p:spPr>
              <a:xfrm>
                <a:off x="2525526" y="2039929"/>
                <a:ext cx="2588627" cy="630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𝐼𝑇𝑀</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𝒮</m:t>
                          </m:r>
                        </m:e>
                        <m:sup>
                          <m:r>
                            <a:rPr lang="en-CA" b="0" i="0" smtClean="0">
                              <a:latin typeface="Cambria Math" panose="02040503050406030204" pitchFamily="18" charset="0"/>
                            </a:rPr>
                            <m:t>(</m:t>
                          </m:r>
                          <m:r>
                            <m:rPr>
                              <m:sty m:val="p"/>
                            </m:rPr>
                            <a:rPr lang="en-CA" b="0" i="0" smtClean="0">
                              <a:latin typeface="Cambria Math" panose="02040503050406030204" pitchFamily="18" charset="0"/>
                            </a:rPr>
                            <m:t>target</m:t>
                          </m:r>
                          <m:r>
                            <a:rPr lang="en-CA" b="0" i="0" smtClean="0">
                              <a:latin typeface="Cambria Math" panose="02040503050406030204" pitchFamily="18" charset="0"/>
                            </a:rPr>
                            <m:t>)</m:t>
                          </m:r>
                        </m:sup>
                      </m:sSup>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𝒮</m:t>
                          </m:r>
                        </m:e>
                        <m:sup>
                          <m:r>
                            <a:rPr lang="en-CA" b="0" i="0" smtClean="0">
                              <a:latin typeface="Cambria Math" panose="02040503050406030204" pitchFamily="18" charset="0"/>
                            </a:rPr>
                            <m:t>(</m:t>
                          </m:r>
                          <m:r>
                            <m:rPr>
                              <m:sty m:val="p"/>
                            </m:rPr>
                            <a:rPr lang="en-CA" b="0" i="0" smtClean="0">
                              <a:latin typeface="Cambria Math" panose="02040503050406030204" pitchFamily="18" charset="0"/>
                            </a:rPr>
                            <m:t>source</m:t>
                          </m:r>
                          <m:r>
                            <a:rPr lang="en-CA" b="0" i="0" smtClean="0">
                              <a:latin typeface="Cambria Math" panose="02040503050406030204" pitchFamily="18" charset="0"/>
                            </a:rPr>
                            <m:t>)</m:t>
                          </m:r>
                        </m:sup>
                      </m:sSup>
                      <m:r>
                        <a:rPr lang="en-CA" b="0" i="1" smtClean="0">
                          <a:latin typeface="Cambria Math" panose="02040503050406030204" pitchFamily="18" charset="0"/>
                        </a:rPr>
                        <m:t>)</m:t>
                      </m:r>
                    </m:oMath>
                  </m:oMathPara>
                </a14:m>
                <a:endParaRPr lang="en-CA" dirty="0"/>
              </a:p>
            </p:txBody>
          </p:sp>
        </mc:Choice>
        <mc:Fallback xmlns="">
          <p:sp>
            <p:nvSpPr>
              <p:cNvPr id="6" name="Rectangle: Rounded Corners 5">
                <a:extLst>
                  <a:ext uri="{FF2B5EF4-FFF2-40B4-BE49-F238E27FC236}">
                    <a16:creationId xmlns:a16="http://schemas.microsoft.com/office/drawing/2014/main" id="{11AA4F81-F496-4D3C-887A-0D2A64C4A2C3}"/>
                  </a:ext>
                </a:extLst>
              </p:cNvPr>
              <p:cNvSpPr>
                <a:spLocks noRot="1" noChangeAspect="1" noMove="1" noResize="1" noEditPoints="1" noAdjustHandles="1" noChangeArrowheads="1" noChangeShapeType="1" noTextEdit="1"/>
              </p:cNvSpPr>
              <p:nvPr/>
            </p:nvSpPr>
            <p:spPr>
              <a:xfrm>
                <a:off x="2525526" y="2039929"/>
                <a:ext cx="2588627" cy="630557"/>
              </a:xfrm>
              <a:prstGeom prst="round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21EDCF8-F546-483D-BF10-A2D8CC1A7605}"/>
                  </a:ext>
                </a:extLst>
              </p:cNvPr>
              <p:cNvSpPr/>
              <p:nvPr/>
            </p:nvSpPr>
            <p:spPr>
              <a:xfrm>
                <a:off x="510361" y="2031160"/>
                <a:ext cx="1457258" cy="630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𝑠</m:t>
                          </m:r>
                        </m:e>
                        <m:sub>
                          <m:r>
                            <a:rPr lang="en-CA" sz="2800" b="0" i="1" smtClean="0">
                              <a:latin typeface="Cambria Math" panose="02040503050406030204" pitchFamily="18" charset="0"/>
                            </a:rPr>
                            <m:t>𝑡</m:t>
                          </m:r>
                        </m:sub>
                        <m:sup>
                          <m:r>
                            <a:rPr lang="en-CA" sz="2800" b="0" i="0" smtClean="0">
                              <a:latin typeface="Cambria Math" panose="02040503050406030204" pitchFamily="18" charset="0"/>
                            </a:rPr>
                            <m:t>(</m:t>
                          </m:r>
                          <m:r>
                            <m:rPr>
                              <m:sty m:val="p"/>
                            </m:rPr>
                            <a:rPr lang="en-CA" sz="2800" b="0" i="0" smtClean="0">
                              <a:latin typeface="Cambria Math" panose="02040503050406030204" pitchFamily="18" charset="0"/>
                            </a:rPr>
                            <m:t>target</m:t>
                          </m:r>
                          <m:r>
                            <a:rPr lang="en-CA" sz="2800" b="0" i="0" smtClean="0">
                              <a:latin typeface="Cambria Math" panose="02040503050406030204" pitchFamily="18" charset="0"/>
                            </a:rPr>
                            <m:t>)</m:t>
                          </m:r>
                        </m:sup>
                      </m:sSubSup>
                    </m:oMath>
                  </m:oMathPara>
                </a14:m>
                <a:endParaRPr lang="en-CA" sz="2800" dirty="0"/>
              </a:p>
            </p:txBody>
          </p:sp>
        </mc:Choice>
        <mc:Fallback xmlns="">
          <p:sp>
            <p:nvSpPr>
              <p:cNvPr id="8" name="Rectangle 7">
                <a:extLst>
                  <a:ext uri="{FF2B5EF4-FFF2-40B4-BE49-F238E27FC236}">
                    <a16:creationId xmlns:a16="http://schemas.microsoft.com/office/drawing/2014/main" id="{B21EDCF8-F546-483D-BF10-A2D8CC1A7605}"/>
                  </a:ext>
                </a:extLst>
              </p:cNvPr>
              <p:cNvSpPr>
                <a:spLocks noRot="1" noChangeAspect="1" noMove="1" noResize="1" noEditPoints="1" noAdjustHandles="1" noChangeArrowheads="1" noChangeShapeType="1" noTextEdit="1"/>
              </p:cNvSpPr>
              <p:nvPr/>
            </p:nvSpPr>
            <p:spPr>
              <a:xfrm>
                <a:off x="510361" y="2031160"/>
                <a:ext cx="1457258" cy="63055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13ADA9B-2251-4034-A854-DE3FB4AC77D1}"/>
                  </a:ext>
                </a:extLst>
              </p:cNvPr>
              <p:cNvSpPr/>
              <p:nvPr/>
            </p:nvSpPr>
            <p:spPr>
              <a:xfrm>
                <a:off x="10471678" y="4409614"/>
                <a:ext cx="1484317" cy="630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𝑎</m:t>
                          </m:r>
                        </m:e>
                        <m:sub>
                          <m:r>
                            <a:rPr lang="en-CA" sz="2800" b="0" i="1" smtClean="0">
                              <a:latin typeface="Cambria Math" panose="02040503050406030204" pitchFamily="18" charset="0"/>
                            </a:rPr>
                            <m:t>𝑡</m:t>
                          </m:r>
                        </m:sub>
                        <m:sup>
                          <m:r>
                            <a:rPr lang="en-CA" sz="2800" b="0" i="0" smtClean="0">
                              <a:latin typeface="Cambria Math" panose="02040503050406030204" pitchFamily="18" charset="0"/>
                            </a:rPr>
                            <m:t>(</m:t>
                          </m:r>
                          <m:r>
                            <m:rPr>
                              <m:sty m:val="p"/>
                            </m:rPr>
                            <a:rPr lang="en-CA" sz="2800" b="0" i="0" smtClean="0">
                              <a:latin typeface="Cambria Math" panose="02040503050406030204" pitchFamily="18" charset="0"/>
                            </a:rPr>
                            <m:t>target</m:t>
                          </m:r>
                          <m:r>
                            <a:rPr lang="en-CA" sz="2800" b="0" i="0" smtClean="0">
                              <a:latin typeface="Cambria Math" panose="02040503050406030204" pitchFamily="18" charset="0"/>
                            </a:rPr>
                            <m:t>)</m:t>
                          </m:r>
                        </m:sup>
                      </m:sSubSup>
                    </m:oMath>
                  </m:oMathPara>
                </a14:m>
                <a:endParaRPr lang="en-CA" sz="2800" dirty="0"/>
              </a:p>
            </p:txBody>
          </p:sp>
        </mc:Choice>
        <mc:Fallback xmlns="">
          <p:sp>
            <p:nvSpPr>
              <p:cNvPr id="9" name="Rectangle 8">
                <a:extLst>
                  <a:ext uri="{FF2B5EF4-FFF2-40B4-BE49-F238E27FC236}">
                    <a16:creationId xmlns:a16="http://schemas.microsoft.com/office/drawing/2014/main" id="{013ADA9B-2251-4034-A854-DE3FB4AC77D1}"/>
                  </a:ext>
                </a:extLst>
              </p:cNvPr>
              <p:cNvSpPr>
                <a:spLocks noRot="1" noChangeAspect="1" noMove="1" noResize="1" noEditPoints="1" noAdjustHandles="1" noChangeArrowheads="1" noChangeShapeType="1" noTextEdit="1"/>
              </p:cNvSpPr>
              <p:nvPr/>
            </p:nvSpPr>
            <p:spPr>
              <a:xfrm>
                <a:off x="10471678" y="4409614"/>
                <a:ext cx="1484317" cy="63055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B63CBC34-F5B0-4DAC-8271-0104F83F07DA}"/>
                  </a:ext>
                </a:extLst>
              </p:cNvPr>
              <p:cNvSpPr/>
              <p:nvPr/>
            </p:nvSpPr>
            <p:spPr>
              <a:xfrm>
                <a:off x="7363772" y="4470464"/>
                <a:ext cx="2588627" cy="508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𝐼𝑇𝑀</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𝒜</m:t>
                          </m:r>
                        </m:e>
                        <m:sup>
                          <m:r>
                            <a:rPr lang="en-CA" b="0" i="0" smtClean="0">
                              <a:latin typeface="Cambria Math" panose="02040503050406030204" pitchFamily="18" charset="0"/>
                            </a:rPr>
                            <m:t>(</m:t>
                          </m:r>
                          <m:r>
                            <m:rPr>
                              <m:sty m:val="p"/>
                            </m:rPr>
                            <a:rPr lang="en-CA" b="0" i="0" smtClean="0">
                              <a:latin typeface="Cambria Math" panose="02040503050406030204" pitchFamily="18" charset="0"/>
                            </a:rPr>
                            <m:t>source</m:t>
                          </m:r>
                          <m:r>
                            <a:rPr lang="en-CA" b="0" i="0" smtClean="0">
                              <a:latin typeface="Cambria Math" panose="02040503050406030204" pitchFamily="18" charset="0"/>
                            </a:rPr>
                            <m:t>)</m:t>
                          </m:r>
                        </m:sup>
                      </m:sSup>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𝒜</m:t>
                          </m:r>
                        </m:e>
                        <m:sup>
                          <m:r>
                            <a:rPr lang="en-CA" b="0" i="0" smtClean="0">
                              <a:latin typeface="Cambria Math" panose="02040503050406030204" pitchFamily="18" charset="0"/>
                            </a:rPr>
                            <m:t>(</m:t>
                          </m:r>
                          <m:r>
                            <m:rPr>
                              <m:sty m:val="p"/>
                            </m:rPr>
                            <a:rPr lang="en-CA" b="0" i="0" smtClean="0">
                              <a:latin typeface="Cambria Math" panose="02040503050406030204" pitchFamily="18" charset="0"/>
                            </a:rPr>
                            <m:t>target</m:t>
                          </m:r>
                          <m:r>
                            <a:rPr lang="en-CA" b="0" i="0" smtClean="0">
                              <a:latin typeface="Cambria Math" panose="02040503050406030204" pitchFamily="18" charset="0"/>
                            </a:rPr>
                            <m:t>)</m:t>
                          </m:r>
                        </m:sup>
                      </m:sSup>
                      <m:r>
                        <a:rPr lang="en-CA" b="0" i="1" smtClean="0">
                          <a:latin typeface="Cambria Math" panose="02040503050406030204" pitchFamily="18" charset="0"/>
                        </a:rPr>
                        <m:t>)</m:t>
                      </m:r>
                    </m:oMath>
                  </m:oMathPara>
                </a14:m>
                <a:endParaRPr lang="en-CA" dirty="0"/>
              </a:p>
            </p:txBody>
          </p:sp>
        </mc:Choice>
        <mc:Fallback xmlns="">
          <p:sp>
            <p:nvSpPr>
              <p:cNvPr id="11" name="Rectangle: Rounded Corners 10">
                <a:extLst>
                  <a:ext uri="{FF2B5EF4-FFF2-40B4-BE49-F238E27FC236}">
                    <a16:creationId xmlns:a16="http://schemas.microsoft.com/office/drawing/2014/main" id="{B63CBC34-F5B0-4DAC-8271-0104F83F07DA}"/>
                  </a:ext>
                </a:extLst>
              </p:cNvPr>
              <p:cNvSpPr>
                <a:spLocks noRot="1" noChangeAspect="1" noMove="1" noResize="1" noEditPoints="1" noAdjustHandles="1" noChangeArrowheads="1" noChangeShapeType="1" noTextEdit="1"/>
              </p:cNvSpPr>
              <p:nvPr/>
            </p:nvSpPr>
            <p:spPr>
              <a:xfrm>
                <a:off x="7363772" y="4470464"/>
                <a:ext cx="2588627" cy="508087"/>
              </a:xfrm>
              <a:prstGeom prst="roundRect">
                <a:avLst/>
              </a:prstGeom>
              <a:blipFill>
                <a:blip r:embed="rId6"/>
                <a:stretch>
                  <a:fillRect l="-1405" r="-234"/>
                </a:stretch>
              </a:blipFill>
            </p:spPr>
            <p:txBody>
              <a:bodyPr/>
              <a:lstStyle/>
              <a:p>
                <a:r>
                  <a:rPr lang="en-CA">
                    <a:noFill/>
                  </a:rPr>
                  <a:t> </a:t>
                </a:r>
              </a:p>
            </p:txBody>
          </p:sp>
        </mc:Fallback>
      </mc:AlternateContent>
      <p:cxnSp>
        <p:nvCxnSpPr>
          <p:cNvPr id="13" name="Straight Arrow Connector 12">
            <a:extLst>
              <a:ext uri="{FF2B5EF4-FFF2-40B4-BE49-F238E27FC236}">
                <a16:creationId xmlns:a16="http://schemas.microsoft.com/office/drawing/2014/main" id="{95D61DEE-BD53-468E-8905-F7ABBE9678B4}"/>
              </a:ext>
            </a:extLst>
          </p:cNvPr>
          <p:cNvCxnSpPr>
            <a:cxnSpLocks/>
            <a:stCxn id="8" idx="3"/>
            <a:endCxn id="6" idx="1"/>
          </p:cNvCxnSpPr>
          <p:nvPr/>
        </p:nvCxnSpPr>
        <p:spPr>
          <a:xfrm>
            <a:off x="1967619" y="2346439"/>
            <a:ext cx="557907" cy="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424CA93-5EFF-4193-9B8C-504E6C18FA1A}"/>
              </a:ext>
            </a:extLst>
          </p:cNvPr>
          <p:cNvCxnSpPr>
            <a:cxnSpLocks/>
            <a:stCxn id="24" idx="2"/>
            <a:endCxn id="4" idx="0"/>
          </p:cNvCxnSpPr>
          <p:nvPr/>
        </p:nvCxnSpPr>
        <p:spPr>
          <a:xfrm rot="16200000" flipH="1">
            <a:off x="6022950" y="2844060"/>
            <a:ext cx="353620" cy="18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58A13AC-B074-460D-AC86-9A084163207F}"/>
              </a:ext>
            </a:extLst>
          </p:cNvPr>
          <p:cNvCxnSpPr>
            <a:cxnSpLocks/>
            <a:stCxn id="40" idx="3"/>
            <a:endCxn id="11" idx="1"/>
          </p:cNvCxnSpPr>
          <p:nvPr/>
        </p:nvCxnSpPr>
        <p:spPr>
          <a:xfrm flipV="1">
            <a:off x="6969954" y="4724508"/>
            <a:ext cx="393818" cy="3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FA5136F-E9ED-4E86-A0D2-FF5AA78EF0A3}"/>
              </a:ext>
            </a:extLst>
          </p:cNvPr>
          <p:cNvCxnSpPr>
            <a:cxnSpLocks/>
            <a:stCxn id="24" idx="3"/>
            <a:endCxn id="11" idx="0"/>
          </p:cNvCxnSpPr>
          <p:nvPr/>
        </p:nvCxnSpPr>
        <p:spPr>
          <a:xfrm>
            <a:off x="6363658" y="2352887"/>
            <a:ext cx="1688132" cy="211757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98437D0-3BFB-4330-950F-682A2A3DF842}"/>
                  </a:ext>
                </a:extLst>
              </p:cNvPr>
              <p:cNvSpPr/>
              <p:nvPr/>
            </p:nvSpPr>
            <p:spPr>
              <a:xfrm>
                <a:off x="5427737" y="2037608"/>
                <a:ext cx="1542217" cy="630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𝑠</m:t>
                          </m:r>
                        </m:e>
                        <m:sub>
                          <m:r>
                            <a:rPr lang="en-CA" sz="2800" b="0" i="1" smtClean="0">
                              <a:latin typeface="Cambria Math" panose="02040503050406030204" pitchFamily="18" charset="0"/>
                            </a:rPr>
                            <m:t>𝑡</m:t>
                          </m:r>
                        </m:sub>
                        <m:sup>
                          <m:r>
                            <a:rPr lang="en-CA" sz="2800" b="0" i="0" smtClean="0">
                              <a:latin typeface="Cambria Math" panose="02040503050406030204" pitchFamily="18" charset="0"/>
                            </a:rPr>
                            <m:t>(</m:t>
                          </m:r>
                          <m:r>
                            <m:rPr>
                              <m:sty m:val="p"/>
                            </m:rPr>
                            <a:rPr lang="en-CA" sz="2800" b="0" i="0" smtClean="0">
                              <a:latin typeface="Cambria Math" panose="02040503050406030204" pitchFamily="18" charset="0"/>
                            </a:rPr>
                            <m:t>source</m:t>
                          </m:r>
                          <m:r>
                            <a:rPr lang="en-CA" sz="2800" b="0" i="0" smtClean="0">
                              <a:latin typeface="Cambria Math" panose="02040503050406030204" pitchFamily="18" charset="0"/>
                            </a:rPr>
                            <m:t>)</m:t>
                          </m:r>
                        </m:sup>
                      </m:sSubSup>
                    </m:oMath>
                  </m:oMathPara>
                </a14:m>
                <a:endParaRPr lang="en-CA" sz="2800" dirty="0"/>
              </a:p>
            </p:txBody>
          </p:sp>
        </mc:Choice>
        <mc:Fallback xmlns="">
          <p:sp>
            <p:nvSpPr>
              <p:cNvPr id="24" name="Rectangle 23">
                <a:extLst>
                  <a:ext uri="{FF2B5EF4-FFF2-40B4-BE49-F238E27FC236}">
                    <a16:creationId xmlns:a16="http://schemas.microsoft.com/office/drawing/2014/main" id="{498437D0-3BFB-4330-950F-682A2A3DF842}"/>
                  </a:ext>
                </a:extLst>
              </p:cNvPr>
              <p:cNvSpPr>
                <a:spLocks noRot="1" noChangeAspect="1" noMove="1" noResize="1" noEditPoints="1" noAdjustHandles="1" noChangeArrowheads="1" noChangeShapeType="1" noTextEdit="1"/>
              </p:cNvSpPr>
              <p:nvPr/>
            </p:nvSpPr>
            <p:spPr>
              <a:xfrm>
                <a:off x="5427737" y="2037608"/>
                <a:ext cx="1542217" cy="630557"/>
              </a:xfrm>
              <a:prstGeom prst="rect">
                <a:avLst/>
              </a:prstGeom>
              <a:blipFill>
                <a:blip r:embed="rId7"/>
                <a:stretch>
                  <a:fillRect/>
                </a:stretch>
              </a:blipFill>
            </p:spPr>
            <p:txBody>
              <a:bodyPr/>
              <a:lstStyle/>
              <a:p>
                <a:r>
                  <a:rPr lang="en-CA">
                    <a:noFill/>
                  </a:rPr>
                  <a:t> </a:t>
                </a:r>
              </a:p>
            </p:txBody>
          </p:sp>
        </mc:Fallback>
      </mc:AlternateContent>
      <p:cxnSp>
        <p:nvCxnSpPr>
          <p:cNvPr id="32" name="Connector: Elbow 31">
            <a:extLst>
              <a:ext uri="{FF2B5EF4-FFF2-40B4-BE49-F238E27FC236}">
                <a16:creationId xmlns:a16="http://schemas.microsoft.com/office/drawing/2014/main" id="{2EB9AFE5-60C7-43C0-89A2-181272DF6CC9}"/>
              </a:ext>
            </a:extLst>
          </p:cNvPr>
          <p:cNvCxnSpPr>
            <a:stCxn id="6" idx="3"/>
            <a:endCxn id="24" idx="1"/>
          </p:cNvCxnSpPr>
          <p:nvPr/>
        </p:nvCxnSpPr>
        <p:spPr>
          <a:xfrm flipV="1">
            <a:off x="5114153" y="2352887"/>
            <a:ext cx="313584" cy="2321"/>
          </a:xfrm>
          <a:prstGeom prst="bentConnector3">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5BE428CA-B409-4D57-8330-0BDF23F90018}"/>
                  </a:ext>
                </a:extLst>
              </p:cNvPr>
              <p:cNvSpPr/>
              <p:nvPr/>
            </p:nvSpPr>
            <p:spPr>
              <a:xfrm>
                <a:off x="5419362" y="4409614"/>
                <a:ext cx="1550592" cy="6305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𝑎</m:t>
                          </m:r>
                        </m:e>
                        <m:sub>
                          <m:r>
                            <a:rPr lang="en-CA" sz="2800" b="0" i="1" smtClean="0">
                              <a:latin typeface="Cambria Math" panose="02040503050406030204" pitchFamily="18" charset="0"/>
                            </a:rPr>
                            <m:t>𝑡</m:t>
                          </m:r>
                        </m:sub>
                        <m:sup>
                          <m:r>
                            <a:rPr lang="en-CA" sz="2800" b="0" i="0" smtClean="0">
                              <a:latin typeface="Cambria Math" panose="02040503050406030204" pitchFamily="18" charset="0"/>
                            </a:rPr>
                            <m:t>(</m:t>
                          </m:r>
                          <m:r>
                            <m:rPr>
                              <m:sty m:val="p"/>
                            </m:rPr>
                            <a:rPr lang="en-CA" sz="2800" b="0" i="0" smtClean="0">
                              <a:latin typeface="Cambria Math" panose="02040503050406030204" pitchFamily="18" charset="0"/>
                            </a:rPr>
                            <m:t>source</m:t>
                          </m:r>
                          <m:r>
                            <a:rPr lang="en-CA" sz="2800" b="0" i="0" smtClean="0">
                              <a:latin typeface="Cambria Math" panose="02040503050406030204" pitchFamily="18" charset="0"/>
                            </a:rPr>
                            <m:t>)</m:t>
                          </m:r>
                        </m:sup>
                      </m:sSubSup>
                    </m:oMath>
                  </m:oMathPara>
                </a14:m>
                <a:endParaRPr lang="en-CA" sz="2800" dirty="0"/>
              </a:p>
            </p:txBody>
          </p:sp>
        </mc:Choice>
        <mc:Fallback xmlns="">
          <p:sp>
            <p:nvSpPr>
              <p:cNvPr id="40" name="Rectangle 39">
                <a:extLst>
                  <a:ext uri="{FF2B5EF4-FFF2-40B4-BE49-F238E27FC236}">
                    <a16:creationId xmlns:a16="http://schemas.microsoft.com/office/drawing/2014/main" id="{5BE428CA-B409-4D57-8330-0BDF23F90018}"/>
                  </a:ext>
                </a:extLst>
              </p:cNvPr>
              <p:cNvSpPr>
                <a:spLocks noRot="1" noChangeAspect="1" noMove="1" noResize="1" noEditPoints="1" noAdjustHandles="1" noChangeArrowheads="1" noChangeShapeType="1" noTextEdit="1"/>
              </p:cNvSpPr>
              <p:nvPr/>
            </p:nvSpPr>
            <p:spPr>
              <a:xfrm>
                <a:off x="5419362" y="4409614"/>
                <a:ext cx="1550592" cy="630557"/>
              </a:xfrm>
              <a:prstGeom prst="rect">
                <a:avLst/>
              </a:prstGeom>
              <a:blipFill>
                <a:blip r:embed="rId8"/>
                <a:stretch>
                  <a:fillRect/>
                </a:stretch>
              </a:blipFill>
            </p:spPr>
            <p:txBody>
              <a:bodyPr/>
              <a:lstStyle/>
              <a:p>
                <a:r>
                  <a:rPr lang="en-CA">
                    <a:noFill/>
                  </a:rPr>
                  <a:t> </a:t>
                </a:r>
              </a:p>
            </p:txBody>
          </p:sp>
        </mc:Fallback>
      </mc:AlternateContent>
      <p:cxnSp>
        <p:nvCxnSpPr>
          <p:cNvPr id="43" name="Straight Arrow Connector 42">
            <a:extLst>
              <a:ext uri="{FF2B5EF4-FFF2-40B4-BE49-F238E27FC236}">
                <a16:creationId xmlns:a16="http://schemas.microsoft.com/office/drawing/2014/main" id="{9D128AED-52F0-4774-A9C4-3965FDF91568}"/>
              </a:ext>
            </a:extLst>
          </p:cNvPr>
          <p:cNvCxnSpPr>
            <a:stCxn id="11" idx="3"/>
            <a:endCxn id="9" idx="1"/>
          </p:cNvCxnSpPr>
          <p:nvPr/>
        </p:nvCxnSpPr>
        <p:spPr>
          <a:xfrm>
            <a:off x="9952399" y="4724508"/>
            <a:ext cx="519279" cy="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29EB32E-0C54-4B56-87EA-C4D0944BDCF6}"/>
              </a:ext>
            </a:extLst>
          </p:cNvPr>
          <p:cNvCxnSpPr>
            <a:cxnSpLocks/>
            <a:stCxn id="4" idx="2"/>
            <a:endCxn id="40" idx="0"/>
          </p:cNvCxnSpPr>
          <p:nvPr/>
        </p:nvCxnSpPr>
        <p:spPr>
          <a:xfrm rot="5400000">
            <a:off x="5994261" y="4203200"/>
            <a:ext cx="406812" cy="6017"/>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2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59649-7898-4ABB-AEF5-9E765E1FFF45}"/>
              </a:ext>
            </a:extLst>
          </p:cNvPr>
          <p:cNvPicPr>
            <a:picLocks noChangeAspect="1"/>
          </p:cNvPicPr>
          <p:nvPr/>
        </p:nvPicPr>
        <p:blipFill rotWithShape="1">
          <a:blip r:embed="rId2"/>
          <a:srcRect l="21286" t="11884" r="23429" b="7428"/>
          <a:stretch/>
        </p:blipFill>
        <p:spPr>
          <a:xfrm>
            <a:off x="1741041" y="314503"/>
            <a:ext cx="7742594" cy="6356261"/>
          </a:xfrm>
          <a:prstGeom prst="rect">
            <a:avLst/>
          </a:prstGeom>
        </p:spPr>
      </p:pic>
      <p:sp>
        <p:nvSpPr>
          <p:cNvPr id="11" name="Rectangle: Rounded Corners 10">
            <a:extLst>
              <a:ext uri="{FF2B5EF4-FFF2-40B4-BE49-F238E27FC236}">
                <a16:creationId xmlns:a16="http://schemas.microsoft.com/office/drawing/2014/main" id="{91669E8C-1743-4F36-8C95-86306F4D926C}"/>
              </a:ext>
            </a:extLst>
          </p:cNvPr>
          <p:cNvSpPr/>
          <p:nvPr/>
        </p:nvSpPr>
        <p:spPr>
          <a:xfrm>
            <a:off x="5991497" y="6270173"/>
            <a:ext cx="1236617" cy="1915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095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F011-AE42-4243-AA45-17D5CF76C357}"/>
              </a:ext>
            </a:extLst>
          </p:cNvPr>
          <p:cNvSpPr>
            <a:spLocks noGrp="1"/>
          </p:cNvSpPr>
          <p:nvPr>
            <p:ph type="title"/>
          </p:nvPr>
        </p:nvSpPr>
        <p:spPr/>
        <p:txBody>
          <a:bodyPr/>
          <a:lstStyle/>
          <a:p>
            <a:r>
              <a:rPr lang="en-CA" dirty="0"/>
              <a:t>Transferring value and transition models</a:t>
            </a:r>
          </a:p>
        </p:txBody>
      </p:sp>
      <p:sp>
        <p:nvSpPr>
          <p:cNvPr id="3" name="Content Placeholder 2">
            <a:extLst>
              <a:ext uri="{FF2B5EF4-FFF2-40B4-BE49-F238E27FC236}">
                <a16:creationId xmlns:a16="http://schemas.microsoft.com/office/drawing/2014/main" id="{D53628D3-C360-491D-9186-B71C44F47B49}"/>
              </a:ext>
            </a:extLst>
          </p:cNvPr>
          <p:cNvSpPr>
            <a:spLocks noGrp="1"/>
          </p:cNvSpPr>
          <p:nvPr>
            <p:ph idx="1"/>
          </p:nvPr>
        </p:nvSpPr>
        <p:spPr>
          <a:xfrm>
            <a:off x="838200" y="1690688"/>
            <a:ext cx="10515600" cy="4915385"/>
          </a:xfrm>
        </p:spPr>
        <p:txBody>
          <a:bodyPr>
            <a:normAutofit fontScale="85000" lnSpcReduction="20000"/>
          </a:bodyPr>
          <a:lstStyle/>
          <a:p>
            <a:r>
              <a:rPr lang="en-CA" dirty="0"/>
              <a:t>Multi-fidelity Learning (Cutler and How, 2014)</a:t>
            </a:r>
          </a:p>
          <a:p>
            <a:endParaRPr lang="en-CA" dirty="0"/>
          </a:p>
          <a:p>
            <a:endParaRPr lang="en-CA" dirty="0"/>
          </a:p>
          <a:p>
            <a:endParaRPr lang="en-CA" dirty="0"/>
          </a:p>
          <a:p>
            <a:endParaRPr lang="en-CA" dirty="0"/>
          </a:p>
          <a:p>
            <a:endParaRPr lang="en-CA" dirty="0"/>
          </a:p>
          <a:p>
            <a:endParaRPr lang="en-CA" dirty="0"/>
          </a:p>
          <a:p>
            <a:endParaRPr lang="en-CA" dirty="0"/>
          </a:p>
          <a:p>
            <a:r>
              <a:rPr lang="en-CA" dirty="0"/>
              <a:t>Exploration: Transfer Q from low to high fidelity (adapted with optimism bounds)</a:t>
            </a:r>
          </a:p>
          <a:p>
            <a:r>
              <a:rPr lang="en-CA" dirty="0"/>
              <a:t>Lower fidelity improvement: Transfer transition dynamics model parameters from high to low fidelity</a:t>
            </a:r>
          </a:p>
          <a:p>
            <a:r>
              <a:rPr lang="en-CA" dirty="0"/>
              <a:t>Decision on when to transfer based on KWIK learning bounds</a:t>
            </a:r>
          </a:p>
        </p:txBody>
      </p:sp>
      <p:pic>
        <p:nvPicPr>
          <p:cNvPr id="8" name="Picture 7">
            <a:extLst>
              <a:ext uri="{FF2B5EF4-FFF2-40B4-BE49-F238E27FC236}">
                <a16:creationId xmlns:a16="http://schemas.microsoft.com/office/drawing/2014/main" id="{85608275-9408-4B6E-A3FF-9AA9DAA90D38}"/>
              </a:ext>
            </a:extLst>
          </p:cNvPr>
          <p:cNvPicPr>
            <a:picLocks noChangeAspect="1"/>
          </p:cNvPicPr>
          <p:nvPr/>
        </p:nvPicPr>
        <p:blipFill>
          <a:blip r:embed="rId2"/>
          <a:stretch>
            <a:fillRect/>
          </a:stretch>
        </p:blipFill>
        <p:spPr>
          <a:xfrm>
            <a:off x="2943014" y="1984318"/>
            <a:ext cx="5737649" cy="2497478"/>
          </a:xfrm>
          <a:prstGeom prst="rect">
            <a:avLst/>
          </a:prstGeom>
        </p:spPr>
      </p:pic>
    </p:spTree>
    <p:extLst>
      <p:ext uri="{BB962C8B-B14F-4D97-AF65-F5344CB8AC3E}">
        <p14:creationId xmlns:p14="http://schemas.microsoft.com/office/powerpoint/2010/main" val="412880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A2AF-7E4A-40A6-BDE4-35B88C78ED34}"/>
              </a:ext>
            </a:extLst>
          </p:cNvPr>
          <p:cNvSpPr>
            <a:spLocks noGrp="1"/>
          </p:cNvSpPr>
          <p:nvPr>
            <p:ph type="title"/>
          </p:nvPr>
        </p:nvSpPr>
        <p:spPr/>
        <p:txBody>
          <a:bodyPr/>
          <a:lstStyle/>
          <a:p>
            <a:r>
              <a:rPr lang="en-CA" dirty="0"/>
              <a:t>Allowed Learners</a:t>
            </a:r>
          </a:p>
        </p:txBody>
      </p:sp>
      <p:sp>
        <p:nvSpPr>
          <p:cNvPr id="3" name="Content Placeholder 2">
            <a:extLst>
              <a:ext uri="{FF2B5EF4-FFF2-40B4-BE49-F238E27FC236}">
                <a16:creationId xmlns:a16="http://schemas.microsoft.com/office/drawing/2014/main" id="{C3127492-D00B-4028-B66A-8757972E4101}"/>
              </a:ext>
            </a:extLst>
          </p:cNvPr>
          <p:cNvSpPr>
            <a:spLocks noGrp="1"/>
          </p:cNvSpPr>
          <p:nvPr>
            <p:ph idx="1"/>
          </p:nvPr>
        </p:nvSpPr>
        <p:spPr/>
        <p:txBody>
          <a:bodyPr/>
          <a:lstStyle/>
          <a:p>
            <a:r>
              <a:rPr lang="en-CA" dirty="0"/>
              <a:t>Categorization based on the learning algorithm used in the target tasks</a:t>
            </a:r>
          </a:p>
          <a:p>
            <a:pPr lvl="1"/>
            <a:r>
              <a:rPr lang="en-CA" dirty="0"/>
              <a:t>Temporal differences</a:t>
            </a:r>
          </a:p>
          <a:p>
            <a:pPr lvl="1"/>
            <a:r>
              <a:rPr lang="en-CA" dirty="0"/>
              <a:t>Model-based</a:t>
            </a:r>
          </a:p>
          <a:p>
            <a:pPr lvl="1"/>
            <a:r>
              <a:rPr lang="en-CA" dirty="0"/>
              <a:t>Policy Search</a:t>
            </a:r>
          </a:p>
          <a:p>
            <a:pPr lvl="1"/>
            <a:r>
              <a:rPr lang="en-CA" dirty="0"/>
              <a:t>Imitation Learning</a:t>
            </a:r>
          </a:p>
          <a:p>
            <a:pPr lvl="1"/>
            <a:r>
              <a:rPr lang="en-CA" dirty="0"/>
              <a:t>…</a:t>
            </a:r>
          </a:p>
          <a:p>
            <a:pPr lvl="1"/>
            <a:endParaRPr lang="en-CA" dirty="0"/>
          </a:p>
          <a:p>
            <a:r>
              <a:rPr lang="en-CA" dirty="0"/>
              <a:t>Not sure this is an useful categorization</a:t>
            </a:r>
          </a:p>
          <a:p>
            <a:pPr lvl="1"/>
            <a:r>
              <a:rPr lang="en-CA" dirty="0"/>
              <a:t>But you may disagree</a:t>
            </a:r>
          </a:p>
        </p:txBody>
      </p:sp>
    </p:spTree>
    <p:extLst>
      <p:ext uri="{BB962C8B-B14F-4D97-AF65-F5344CB8AC3E}">
        <p14:creationId xmlns:p14="http://schemas.microsoft.com/office/powerpoint/2010/main" val="198899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09D2-3CA9-4664-B20A-57EF7C08673F}"/>
              </a:ext>
            </a:extLst>
          </p:cNvPr>
          <p:cNvSpPr>
            <a:spLocks noGrp="1"/>
          </p:cNvSpPr>
          <p:nvPr>
            <p:ph type="title"/>
          </p:nvPr>
        </p:nvSpPr>
        <p:spPr/>
        <p:txBody>
          <a:bodyPr/>
          <a:lstStyle/>
          <a:p>
            <a:r>
              <a:rPr lang="en-CA" dirty="0"/>
              <a:t>How should we compare TL methods</a:t>
            </a:r>
          </a:p>
        </p:txBody>
      </p:sp>
      <p:sp>
        <p:nvSpPr>
          <p:cNvPr id="3" name="Content Placeholder 2">
            <a:extLst>
              <a:ext uri="{FF2B5EF4-FFF2-40B4-BE49-F238E27FC236}">
                <a16:creationId xmlns:a16="http://schemas.microsoft.com/office/drawing/2014/main" id="{54CE8E1B-6616-413D-83F8-03E1891D1482}"/>
              </a:ext>
            </a:extLst>
          </p:cNvPr>
          <p:cNvSpPr>
            <a:spLocks noGrp="1"/>
          </p:cNvSpPr>
          <p:nvPr>
            <p:ph idx="1"/>
          </p:nvPr>
        </p:nvSpPr>
        <p:spPr>
          <a:xfrm>
            <a:off x="838200" y="1595534"/>
            <a:ext cx="10515600" cy="5262465"/>
          </a:xfrm>
        </p:spPr>
        <p:txBody>
          <a:bodyPr>
            <a:normAutofit/>
          </a:bodyPr>
          <a:lstStyle/>
          <a:p>
            <a:r>
              <a:rPr lang="en-CA" dirty="0"/>
              <a:t>The survey proposes the following metrics</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Not sure if recent work follows this</a:t>
            </a:r>
          </a:p>
          <a:p>
            <a:endParaRPr lang="en-CA" dirty="0"/>
          </a:p>
          <a:p>
            <a:pPr lvl="1"/>
            <a:endParaRPr lang="en-CA" dirty="0"/>
          </a:p>
        </p:txBody>
      </p:sp>
      <p:pic>
        <p:nvPicPr>
          <p:cNvPr id="4" name="Picture 3">
            <a:extLst>
              <a:ext uri="{FF2B5EF4-FFF2-40B4-BE49-F238E27FC236}">
                <a16:creationId xmlns:a16="http://schemas.microsoft.com/office/drawing/2014/main" id="{E088FF99-6242-445A-B6ED-7C4D51F905FF}"/>
              </a:ext>
            </a:extLst>
          </p:cNvPr>
          <p:cNvPicPr>
            <a:picLocks noChangeAspect="1"/>
          </p:cNvPicPr>
          <p:nvPr/>
        </p:nvPicPr>
        <p:blipFill>
          <a:blip r:embed="rId2"/>
          <a:stretch>
            <a:fillRect/>
          </a:stretch>
        </p:blipFill>
        <p:spPr>
          <a:xfrm>
            <a:off x="3190003" y="2183363"/>
            <a:ext cx="5811994" cy="3928285"/>
          </a:xfrm>
          <a:prstGeom prst="rect">
            <a:avLst/>
          </a:prstGeom>
        </p:spPr>
      </p:pic>
    </p:spTree>
    <p:extLst>
      <p:ext uri="{BB962C8B-B14F-4D97-AF65-F5344CB8AC3E}">
        <p14:creationId xmlns:p14="http://schemas.microsoft.com/office/powerpoint/2010/main" val="267909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FB0A-6AFE-4B2F-A8B6-96299969A5E9}"/>
              </a:ext>
            </a:extLst>
          </p:cNvPr>
          <p:cNvSpPr>
            <a:spLocks noGrp="1"/>
          </p:cNvSpPr>
          <p:nvPr>
            <p:ph type="title"/>
          </p:nvPr>
        </p:nvSpPr>
        <p:spPr>
          <a:xfrm>
            <a:off x="838200" y="365125"/>
            <a:ext cx="10515600" cy="1325563"/>
          </a:xfrm>
        </p:spPr>
        <p:txBody>
          <a:bodyPr/>
          <a:lstStyle/>
          <a:p>
            <a:r>
              <a:rPr lang="en-CA" dirty="0"/>
              <a:t>Negative Transfer</a:t>
            </a:r>
          </a:p>
        </p:txBody>
      </p:sp>
      <p:sp>
        <p:nvSpPr>
          <p:cNvPr id="3" name="Content Placeholder 2">
            <a:extLst>
              <a:ext uri="{FF2B5EF4-FFF2-40B4-BE49-F238E27FC236}">
                <a16:creationId xmlns:a16="http://schemas.microsoft.com/office/drawing/2014/main" id="{CCA22E02-EF48-43B5-9587-A990E5CF04EF}"/>
              </a:ext>
            </a:extLst>
          </p:cNvPr>
          <p:cNvSpPr>
            <a:spLocks noGrp="1"/>
          </p:cNvSpPr>
          <p:nvPr>
            <p:ph idx="1"/>
          </p:nvPr>
        </p:nvSpPr>
        <p:spPr>
          <a:xfrm>
            <a:off x="838200" y="1690688"/>
            <a:ext cx="6635620" cy="4780448"/>
          </a:xfrm>
        </p:spPr>
        <p:txBody>
          <a:bodyPr>
            <a:normAutofit lnSpcReduction="10000"/>
          </a:bodyPr>
          <a:lstStyle/>
          <a:p>
            <a:r>
              <a:rPr lang="en-CA" dirty="0"/>
              <a:t>Transferring optimal policy/value may result in negative transfer </a:t>
            </a:r>
          </a:p>
          <a:p>
            <a:pPr lvl="1"/>
            <a:r>
              <a:rPr lang="en-CA" dirty="0"/>
              <a:t>in all proposed metrics!</a:t>
            </a:r>
          </a:p>
          <a:p>
            <a:pPr lvl="1"/>
            <a:r>
              <a:rPr lang="en-CA" dirty="0"/>
              <a:t>but there  is some similarity in structure that could be exploited</a:t>
            </a:r>
          </a:p>
          <a:p>
            <a:pPr lvl="1"/>
            <a:endParaRPr lang="en-CA" dirty="0"/>
          </a:p>
          <a:p>
            <a:r>
              <a:rPr lang="en-CA" dirty="0"/>
              <a:t>Can you predict whether an algorithm results in negative/positive transfer?</a:t>
            </a:r>
          </a:p>
          <a:p>
            <a:pPr lvl="1"/>
            <a:r>
              <a:rPr lang="en-CA" dirty="0" err="1"/>
              <a:t>Bisimulation</a:t>
            </a:r>
            <a:r>
              <a:rPr lang="en-CA" dirty="0"/>
              <a:t> may help (Ferns et al, 2006)</a:t>
            </a:r>
          </a:p>
          <a:p>
            <a:pPr lvl="1"/>
            <a:endParaRPr lang="en-CA" dirty="0"/>
          </a:p>
          <a:p>
            <a:r>
              <a:rPr lang="en-CA" dirty="0"/>
              <a:t>What </a:t>
            </a:r>
            <a:r>
              <a:rPr lang="en-CA" i="1" dirty="0"/>
              <a:t>is </a:t>
            </a:r>
            <a:r>
              <a:rPr lang="en-CA" dirty="0"/>
              <a:t>negative transfer anyway?</a:t>
            </a:r>
          </a:p>
        </p:txBody>
      </p:sp>
      <p:pic>
        <p:nvPicPr>
          <p:cNvPr id="6" name="Content Placeholder 3">
            <a:extLst>
              <a:ext uri="{FF2B5EF4-FFF2-40B4-BE49-F238E27FC236}">
                <a16:creationId xmlns:a16="http://schemas.microsoft.com/office/drawing/2014/main" id="{21C9C118-43EE-4935-9A57-BD16719674BF}"/>
              </a:ext>
            </a:extLst>
          </p:cNvPr>
          <p:cNvPicPr>
            <a:picLocks noChangeAspect="1"/>
          </p:cNvPicPr>
          <p:nvPr/>
        </p:nvPicPr>
        <p:blipFill>
          <a:blip r:embed="rId2"/>
          <a:stretch>
            <a:fillRect/>
          </a:stretch>
        </p:blipFill>
        <p:spPr>
          <a:xfrm>
            <a:off x="7044612" y="1374337"/>
            <a:ext cx="4548674" cy="5118538"/>
          </a:xfrm>
          <a:prstGeom prst="rect">
            <a:avLst/>
          </a:prstGeom>
        </p:spPr>
      </p:pic>
    </p:spTree>
    <p:extLst>
      <p:ext uri="{BB962C8B-B14F-4D97-AF65-F5344CB8AC3E}">
        <p14:creationId xmlns:p14="http://schemas.microsoft.com/office/powerpoint/2010/main" val="351211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659D-6CD6-43F7-B7A5-26AF5260A33D}"/>
              </a:ext>
            </a:extLst>
          </p:cNvPr>
          <p:cNvSpPr>
            <a:spLocks noGrp="1"/>
          </p:cNvSpPr>
          <p:nvPr>
            <p:ph type="title"/>
          </p:nvPr>
        </p:nvSpPr>
        <p:spPr/>
        <p:txBody>
          <a:bodyPr/>
          <a:lstStyle/>
          <a:p>
            <a:r>
              <a:rPr lang="en-CA" dirty="0" err="1"/>
              <a:t>Bisimulation</a:t>
            </a:r>
            <a:r>
              <a:rPr lang="en-CA" dirty="0"/>
              <a:t> (Ferns et al, 2006)</a:t>
            </a:r>
          </a:p>
        </p:txBody>
      </p:sp>
      <p:sp>
        <p:nvSpPr>
          <p:cNvPr id="3" name="Content Placeholder 2">
            <a:extLst>
              <a:ext uri="{FF2B5EF4-FFF2-40B4-BE49-F238E27FC236}">
                <a16:creationId xmlns:a16="http://schemas.microsoft.com/office/drawing/2014/main" id="{3AF57747-B188-4238-A866-E52123B9E657}"/>
              </a:ext>
            </a:extLst>
          </p:cNvPr>
          <p:cNvSpPr>
            <a:spLocks noGrp="1"/>
          </p:cNvSpPr>
          <p:nvPr>
            <p:ph idx="1"/>
          </p:nvPr>
        </p:nvSpPr>
        <p:spPr>
          <a:xfrm>
            <a:off x="838200" y="1825625"/>
            <a:ext cx="10515600" cy="4827102"/>
          </a:xfrm>
        </p:spPr>
        <p:txBody>
          <a:bodyPr>
            <a:normAutofit/>
          </a:bodyPr>
          <a:lstStyle/>
          <a:p>
            <a:pPr marL="0" indent="0" algn="ctr">
              <a:buNone/>
            </a:pPr>
            <a:r>
              <a:rPr lang="en-US" i="1" dirty="0"/>
              <a:t>In the context of MDPs, </a:t>
            </a:r>
            <a:r>
              <a:rPr lang="en-US" i="1" dirty="0" err="1"/>
              <a:t>bisimulation</a:t>
            </a:r>
            <a:r>
              <a:rPr lang="en-US" i="1" dirty="0"/>
              <a:t> can roughly be described as the largest equivalence relation on the state space of an MDP that relates two states precisely when for every action, they achieve the same immediate reward and have the same probability of transitioning to classes of equivalent states. This means that </a:t>
            </a:r>
            <a:r>
              <a:rPr lang="en-US" i="1" dirty="0" err="1"/>
              <a:t>bisimilar</a:t>
            </a:r>
            <a:r>
              <a:rPr lang="en-US" i="1" dirty="0"/>
              <a:t> states lead to essentially the same long-term behavior.</a:t>
            </a:r>
          </a:p>
          <a:p>
            <a:pPr marL="0" indent="0" algn="ctr">
              <a:buNone/>
            </a:pPr>
            <a:endParaRPr lang="en-US" i="1" dirty="0"/>
          </a:p>
          <a:p>
            <a:r>
              <a:rPr lang="en-US" dirty="0"/>
              <a:t>In follow-up work, the authors have proposed tractable methods for computing similarities between MDPs</a:t>
            </a:r>
          </a:p>
          <a:p>
            <a:r>
              <a:rPr lang="en-US" dirty="0"/>
              <a:t>How can we use these ideas for transfer?</a:t>
            </a:r>
          </a:p>
          <a:p>
            <a:pPr marL="0" indent="0" algn="ctr">
              <a:buNone/>
            </a:pPr>
            <a:endParaRPr lang="en-US" i="1" dirty="0"/>
          </a:p>
          <a:p>
            <a:pPr marL="0" indent="0" algn="ctr">
              <a:buNone/>
            </a:pPr>
            <a:endParaRPr lang="en-CA" i="1" dirty="0"/>
          </a:p>
        </p:txBody>
      </p:sp>
    </p:spTree>
    <p:extLst>
      <p:ext uri="{BB962C8B-B14F-4D97-AF65-F5344CB8AC3E}">
        <p14:creationId xmlns:p14="http://schemas.microsoft.com/office/powerpoint/2010/main" val="2383731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15600" y="332100"/>
            <a:ext cx="11360800" cy="763600"/>
          </a:xfrm>
          <a:prstGeom prst="rect">
            <a:avLst/>
          </a:prstGeom>
        </p:spPr>
        <p:txBody>
          <a:bodyPr spcFirstLastPara="1" vert="horz" wrap="square" lIns="121900" tIns="121900" rIns="121900" bIns="121900" rtlCol="0" anchor="t" anchorCtr="0">
            <a:noAutofit/>
          </a:bodyPr>
          <a:lstStyle/>
          <a:p>
            <a:r>
              <a:rPr lang="en" dirty="0"/>
              <a:t>Taskonomy</a:t>
            </a:r>
            <a:endParaRPr dirty="0"/>
          </a:p>
        </p:txBody>
      </p:sp>
      <p:sp>
        <p:nvSpPr>
          <p:cNvPr id="108" name="Google Shape;108;p20"/>
          <p:cNvSpPr txBox="1">
            <a:spLocks noGrp="1"/>
          </p:cNvSpPr>
          <p:nvPr>
            <p:ph type="body" idx="1"/>
          </p:nvPr>
        </p:nvSpPr>
        <p:spPr>
          <a:xfrm>
            <a:off x="415600" y="1277447"/>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dirty="0"/>
              <a:t>Builds graph of transferability between computer vision tasks:</a:t>
            </a:r>
            <a:endParaRPr dirty="0"/>
          </a:p>
          <a:p>
            <a:pPr>
              <a:lnSpc>
                <a:spcPct val="100000"/>
              </a:lnSpc>
              <a:spcBef>
                <a:spcPts val="2133"/>
              </a:spcBef>
              <a:buAutoNum type="arabicPeriod"/>
            </a:pPr>
            <a:r>
              <a:rPr lang="en" dirty="0"/>
              <a:t>Collect dataset of 4 million input images and labels for 26 vision tasks</a:t>
            </a:r>
            <a:endParaRPr dirty="0"/>
          </a:p>
          <a:p>
            <a:pPr lvl="1">
              <a:lnSpc>
                <a:spcPct val="100000"/>
              </a:lnSpc>
              <a:spcBef>
                <a:spcPts val="0"/>
              </a:spcBef>
              <a:buAutoNum type="alphaLcPeriod"/>
            </a:pPr>
            <a:r>
              <a:rPr lang="en" dirty="0"/>
              <a:t>Surface normal, Depth estimation, Segmentation, 2D Keypoints, 3D pose estimation</a:t>
            </a:r>
            <a:endParaRPr dirty="0"/>
          </a:p>
          <a:p>
            <a:pPr>
              <a:lnSpc>
                <a:spcPct val="100000"/>
              </a:lnSpc>
              <a:buAutoNum type="arabicPeriod"/>
            </a:pPr>
            <a:r>
              <a:rPr lang="en" dirty="0"/>
              <a:t>Train convolutional autoencoder architecture for each tasks</a:t>
            </a:r>
            <a:endParaRPr dirty="0"/>
          </a:p>
          <a:p>
            <a:pPr marL="0" indent="0">
              <a:lnSpc>
                <a:spcPct val="100000"/>
              </a:lnSpc>
              <a:spcBef>
                <a:spcPts val="2133"/>
              </a:spcBef>
              <a:buNone/>
            </a:pPr>
            <a:endParaRPr dirty="0"/>
          </a:p>
          <a:p>
            <a:pPr marL="0" indent="0">
              <a:lnSpc>
                <a:spcPct val="100000"/>
              </a:lnSpc>
              <a:spcBef>
                <a:spcPts val="2133"/>
              </a:spcBef>
              <a:buNone/>
            </a:pPr>
            <a:endParaRPr dirty="0"/>
          </a:p>
          <a:p>
            <a:pPr marL="0" indent="0">
              <a:lnSpc>
                <a:spcPct val="100000"/>
              </a:lnSpc>
              <a:spcBef>
                <a:spcPts val="2133"/>
              </a:spcBef>
              <a:buNone/>
            </a:pPr>
            <a:endParaRPr dirty="0"/>
          </a:p>
          <a:p>
            <a:pPr marL="0" indent="0">
              <a:lnSpc>
                <a:spcPct val="100000"/>
              </a:lnSpc>
              <a:spcBef>
                <a:spcPts val="2133"/>
              </a:spcBef>
              <a:buNone/>
            </a:pPr>
            <a:endParaRPr dirty="0"/>
          </a:p>
          <a:p>
            <a:pPr>
              <a:lnSpc>
                <a:spcPct val="100000"/>
              </a:lnSpc>
              <a:spcBef>
                <a:spcPts val="2133"/>
              </a:spcBef>
              <a:buAutoNum type="arabicPeriod"/>
            </a:pPr>
            <a:r>
              <a:rPr lang="en" dirty="0"/>
              <a:t>Model transfer by taking the encoder from one or more </a:t>
            </a:r>
            <a:r>
              <a:rPr lang="en" i="1" dirty="0"/>
              <a:t>source tasks</a:t>
            </a:r>
            <a:r>
              <a:rPr lang="en" dirty="0"/>
              <a:t>,  training a decoder for a </a:t>
            </a:r>
            <a:r>
              <a:rPr lang="en" i="1" dirty="0"/>
              <a:t>target task</a:t>
            </a:r>
            <a:r>
              <a:rPr lang="en" dirty="0"/>
              <a:t>, and recording its performance on a test set</a:t>
            </a:r>
            <a:endParaRPr dirty="0"/>
          </a:p>
          <a:p>
            <a:pPr marL="0" indent="0">
              <a:lnSpc>
                <a:spcPct val="100000"/>
              </a:lnSpc>
              <a:spcBef>
                <a:spcPts val="2133"/>
              </a:spcBef>
              <a:spcAft>
                <a:spcPts val="2133"/>
              </a:spcAft>
              <a:buNone/>
            </a:pPr>
            <a:endParaRPr dirty="0"/>
          </a:p>
        </p:txBody>
      </p:sp>
      <p:pic>
        <p:nvPicPr>
          <p:cNvPr id="109" name="Google Shape;109;p20"/>
          <p:cNvPicPr preferRelativeResize="0"/>
          <p:nvPr/>
        </p:nvPicPr>
        <p:blipFill>
          <a:blip r:embed="rId3">
            <a:alphaModFix/>
          </a:blip>
          <a:stretch>
            <a:fillRect/>
          </a:stretch>
        </p:blipFill>
        <p:spPr>
          <a:xfrm>
            <a:off x="2890067" y="4150641"/>
            <a:ext cx="6051500" cy="2248933"/>
          </a:xfrm>
          <a:prstGeom prst="rect">
            <a:avLst/>
          </a:prstGeom>
          <a:noFill/>
          <a:ln>
            <a:noFill/>
          </a:ln>
        </p:spPr>
      </p:pic>
      <p:sp>
        <p:nvSpPr>
          <p:cNvPr id="110" name="Google Shape;110;p20"/>
          <p:cNvSpPr txBox="1"/>
          <p:nvPr/>
        </p:nvSpPr>
        <p:spPr>
          <a:xfrm>
            <a:off x="3424335" y="6240172"/>
            <a:ext cx="5281126" cy="616800"/>
          </a:xfrm>
          <a:prstGeom prst="rect">
            <a:avLst/>
          </a:prstGeom>
          <a:noFill/>
          <a:ln>
            <a:noFill/>
          </a:ln>
        </p:spPr>
        <p:txBody>
          <a:bodyPr spcFirstLastPara="1" wrap="square" lIns="121900" tIns="121900" rIns="121900" bIns="121900" anchor="ctr" anchorCtr="0">
            <a:noAutofit/>
          </a:bodyPr>
          <a:lstStyle/>
          <a:p>
            <a:pPr algn="ctr"/>
            <a:r>
              <a:rPr lang="en" sz="2400" u="sng">
                <a:solidFill>
                  <a:schemeClr val="hlink"/>
                </a:solidFill>
                <a:hlinkClick r:id="rId4"/>
              </a:rPr>
              <a:t>http://taskonomy.stanford.edu/</a:t>
            </a:r>
            <a:endParaRPr sz="2400"/>
          </a:p>
        </p:txBody>
      </p:sp>
    </p:spTree>
    <p:extLst>
      <p:ext uri="{BB962C8B-B14F-4D97-AF65-F5344CB8AC3E}">
        <p14:creationId xmlns:p14="http://schemas.microsoft.com/office/powerpoint/2010/main" val="1047077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Taskonomy</a:t>
            </a:r>
            <a:endParaRPr dirty="0"/>
          </a:p>
        </p:txBody>
      </p:sp>
      <p:sp>
        <p:nvSpPr>
          <p:cNvPr id="116" name="Google Shape;116;p21"/>
          <p:cNvSpPr txBox="1">
            <a:spLocks noGrp="1"/>
          </p:cNvSpPr>
          <p:nvPr>
            <p:ph type="body" idx="1"/>
          </p:nvPr>
        </p:nvSpPr>
        <p:spPr>
          <a:xfrm>
            <a:off x="415600" y="1536633"/>
            <a:ext cx="7909200" cy="49476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400" dirty="0"/>
              <a:t>Builds graph of transferability between computer vision tasks:</a:t>
            </a:r>
            <a:endParaRPr sz="2400" dirty="0"/>
          </a:p>
          <a:p>
            <a:pPr>
              <a:lnSpc>
                <a:spcPct val="100000"/>
              </a:lnSpc>
              <a:spcBef>
                <a:spcPts val="2133"/>
              </a:spcBef>
              <a:buAutoNum type="arabicPeriod" startAt="3"/>
            </a:pPr>
            <a:r>
              <a:rPr lang="en" sz="2400" dirty="0"/>
              <a:t>Transferability obtained by Analytic Hierarchy Process (from pairwise comparisons between all possible sources for each target task)</a:t>
            </a:r>
            <a:endParaRPr sz="2400" dirty="0"/>
          </a:p>
          <a:p>
            <a:pPr>
              <a:lnSpc>
                <a:spcPct val="100000"/>
              </a:lnSpc>
              <a:buAutoNum type="arabicPeriod" startAt="3"/>
            </a:pPr>
            <a:r>
              <a:rPr lang="en" sz="2400" dirty="0"/>
              <a:t>Final graph obtained by subgraph selection optimization (best performance from a limited set of source tasks): </a:t>
            </a:r>
            <a:r>
              <a:rPr lang="en" sz="2400" i="1" dirty="0"/>
              <a:t>transfer policy</a:t>
            </a:r>
            <a:endParaRPr sz="2400" i="1" dirty="0"/>
          </a:p>
          <a:p>
            <a:pPr marL="0" indent="0">
              <a:lnSpc>
                <a:spcPct val="100000"/>
              </a:lnSpc>
              <a:spcBef>
                <a:spcPts val="2133"/>
              </a:spcBef>
              <a:spcAft>
                <a:spcPts val="2133"/>
              </a:spcAft>
              <a:buNone/>
            </a:pPr>
            <a:r>
              <a:rPr lang="en" sz="2400" dirty="0"/>
              <a:t>Empirical study on performance and data-efficiency gains from transfer using different datasets (Places and Imagenet)</a:t>
            </a:r>
            <a:endParaRPr sz="2400" dirty="0"/>
          </a:p>
        </p:txBody>
      </p:sp>
      <p:pic>
        <p:nvPicPr>
          <p:cNvPr id="117" name="Google Shape;117;p21"/>
          <p:cNvPicPr preferRelativeResize="0"/>
          <p:nvPr/>
        </p:nvPicPr>
        <p:blipFill>
          <a:blip r:embed="rId3">
            <a:alphaModFix/>
          </a:blip>
          <a:stretch>
            <a:fillRect/>
          </a:stretch>
        </p:blipFill>
        <p:spPr>
          <a:xfrm>
            <a:off x="8670130" y="1719167"/>
            <a:ext cx="2882367" cy="4765067"/>
          </a:xfrm>
          <a:prstGeom prst="rect">
            <a:avLst/>
          </a:prstGeom>
          <a:noFill/>
          <a:ln>
            <a:noFill/>
          </a:ln>
        </p:spPr>
      </p:pic>
    </p:spTree>
    <p:extLst>
      <p:ext uri="{BB962C8B-B14F-4D97-AF65-F5344CB8AC3E}">
        <p14:creationId xmlns:p14="http://schemas.microsoft.com/office/powerpoint/2010/main" val="149041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99A9-56A6-42BA-8776-412E6EFA701F}"/>
              </a:ext>
            </a:extLst>
          </p:cNvPr>
          <p:cNvSpPr>
            <a:spLocks noGrp="1"/>
          </p:cNvSpPr>
          <p:nvPr>
            <p:ph type="title"/>
          </p:nvPr>
        </p:nvSpPr>
        <p:spPr/>
        <p:txBody>
          <a:bodyPr>
            <a:normAutofit fontScale="90000"/>
          </a:bodyPr>
          <a:lstStyle/>
          <a:p>
            <a:r>
              <a:rPr lang="en-CA" dirty="0"/>
              <a:t>Transferability</a:t>
            </a:r>
          </a:p>
        </p:txBody>
      </p:sp>
      <p:sp>
        <p:nvSpPr>
          <p:cNvPr id="3" name="Text Placeholder 2">
            <a:extLst>
              <a:ext uri="{FF2B5EF4-FFF2-40B4-BE49-F238E27FC236}">
                <a16:creationId xmlns:a16="http://schemas.microsoft.com/office/drawing/2014/main" id="{9C1D2344-2FD4-4F93-A50A-409DC3F307EE}"/>
              </a:ext>
            </a:extLst>
          </p:cNvPr>
          <p:cNvSpPr>
            <a:spLocks noGrp="1"/>
          </p:cNvSpPr>
          <p:nvPr>
            <p:ph type="body" idx="1"/>
          </p:nvPr>
        </p:nvSpPr>
        <p:spPr/>
        <p:txBody>
          <a:bodyPr/>
          <a:lstStyle/>
          <a:p>
            <a:pPr marL="152396" indent="0">
              <a:buNone/>
            </a:pPr>
            <a:r>
              <a:rPr lang="en-CA" dirty="0"/>
              <a:t>Can we come up with a transferability metric?</a:t>
            </a:r>
          </a:p>
          <a:p>
            <a:pPr lvl="1"/>
            <a:r>
              <a:rPr lang="en-CA"/>
              <a:t>Based </a:t>
            </a:r>
            <a:r>
              <a:rPr lang="en-CA" dirty="0"/>
              <a:t>on </a:t>
            </a:r>
            <a:r>
              <a:rPr lang="en-CA" dirty="0" err="1"/>
              <a:t>bisimulation</a:t>
            </a:r>
            <a:r>
              <a:rPr lang="en-CA" dirty="0"/>
              <a:t>?</a:t>
            </a:r>
          </a:p>
          <a:p>
            <a:pPr lvl="1"/>
            <a:r>
              <a:rPr lang="en-CA" dirty="0"/>
              <a:t>Empirical performance based metrics like </a:t>
            </a:r>
            <a:r>
              <a:rPr lang="en-CA" dirty="0" err="1"/>
              <a:t>tasknomony</a:t>
            </a:r>
            <a:r>
              <a:rPr lang="en-CA" dirty="0"/>
              <a:t>?</a:t>
            </a:r>
          </a:p>
          <a:p>
            <a:pPr lvl="1"/>
            <a:endParaRPr lang="en-CA" dirty="0"/>
          </a:p>
          <a:p>
            <a:r>
              <a:rPr lang="en-CA" dirty="0"/>
              <a:t>How would this metric be used?</a:t>
            </a:r>
          </a:p>
          <a:p>
            <a:pPr lvl="1"/>
            <a:r>
              <a:rPr lang="en-CA" dirty="0"/>
              <a:t>Predicting whether transfer is possible or not</a:t>
            </a:r>
          </a:p>
          <a:p>
            <a:pPr lvl="1"/>
            <a:r>
              <a:rPr lang="en-CA" dirty="0"/>
              <a:t>As an optimization objective?</a:t>
            </a:r>
          </a:p>
        </p:txBody>
      </p:sp>
    </p:spTree>
    <p:extLst>
      <p:ext uri="{BB962C8B-B14F-4D97-AF65-F5344CB8AC3E}">
        <p14:creationId xmlns:p14="http://schemas.microsoft.com/office/powerpoint/2010/main" val="395960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2748-F7FF-47B3-9744-BAB46EF33E05}"/>
              </a:ext>
            </a:extLst>
          </p:cNvPr>
          <p:cNvSpPr>
            <a:spLocks noGrp="1"/>
          </p:cNvSpPr>
          <p:nvPr>
            <p:ph type="title"/>
          </p:nvPr>
        </p:nvSpPr>
        <p:spPr/>
        <p:txBody>
          <a:bodyPr/>
          <a:lstStyle/>
          <a:p>
            <a:r>
              <a:rPr lang="en-CA" dirty="0"/>
              <a:t>What is Transfer Learning?</a:t>
            </a:r>
          </a:p>
        </p:txBody>
      </p:sp>
      <p:sp>
        <p:nvSpPr>
          <p:cNvPr id="4" name="Rectangle: Rounded Corners 3">
            <a:extLst>
              <a:ext uri="{FF2B5EF4-FFF2-40B4-BE49-F238E27FC236}">
                <a16:creationId xmlns:a16="http://schemas.microsoft.com/office/drawing/2014/main" id="{B6D72642-2422-40E8-A1F9-6B2767146B25}"/>
              </a:ext>
            </a:extLst>
          </p:cNvPr>
          <p:cNvSpPr/>
          <p:nvPr/>
        </p:nvSpPr>
        <p:spPr>
          <a:xfrm>
            <a:off x="838201" y="1625457"/>
            <a:ext cx="10515600" cy="14648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i="1" dirty="0">
                <a:solidFill>
                  <a:schemeClr val="tx1"/>
                </a:solidFill>
              </a:rPr>
              <a:t>A habit by which we always transfer the known to the unknown and conceive the latter to resemble the former </a:t>
            </a:r>
          </a:p>
          <a:p>
            <a:pPr algn="ctr"/>
            <a:r>
              <a:rPr lang="en-CA" sz="2800" dirty="0">
                <a:solidFill>
                  <a:schemeClr val="tx1"/>
                </a:solidFill>
              </a:rPr>
              <a:t>(Hume, 1689)</a:t>
            </a:r>
          </a:p>
        </p:txBody>
      </p:sp>
      <p:sp>
        <p:nvSpPr>
          <p:cNvPr id="6" name="Rectangle: Rounded Corners 5">
            <a:extLst>
              <a:ext uri="{FF2B5EF4-FFF2-40B4-BE49-F238E27FC236}">
                <a16:creationId xmlns:a16="http://schemas.microsoft.com/office/drawing/2014/main" id="{628AA72D-7D11-4583-8708-6684A69D83EC}"/>
              </a:ext>
            </a:extLst>
          </p:cNvPr>
          <p:cNvSpPr/>
          <p:nvPr/>
        </p:nvSpPr>
        <p:spPr>
          <a:xfrm>
            <a:off x="830804" y="3282324"/>
            <a:ext cx="10515600" cy="15721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The ability of a system to recognize and apply knowledge and skills learned in previous tasks to novel tasks in new domains</a:t>
            </a:r>
          </a:p>
          <a:p>
            <a:pPr algn="ctr"/>
            <a:r>
              <a:rPr lang="en-US" sz="2800" dirty="0">
                <a:solidFill>
                  <a:schemeClr val="tx1"/>
                </a:solidFill>
              </a:rPr>
              <a:t>(Pan and Yang, 2010)</a:t>
            </a:r>
            <a:endParaRPr lang="en-CA" sz="2800" dirty="0">
              <a:solidFill>
                <a:schemeClr val="tx1"/>
              </a:solidFill>
            </a:endParaRPr>
          </a:p>
        </p:txBody>
      </p:sp>
      <p:sp>
        <p:nvSpPr>
          <p:cNvPr id="8" name="Rectangle: Rounded Corners 7">
            <a:extLst>
              <a:ext uri="{FF2B5EF4-FFF2-40B4-BE49-F238E27FC236}">
                <a16:creationId xmlns:a16="http://schemas.microsoft.com/office/drawing/2014/main" id="{4271353A-6FD4-40C5-83FD-F9AA2D2CFC79}"/>
              </a:ext>
            </a:extLst>
          </p:cNvPr>
          <p:cNvSpPr/>
          <p:nvPr/>
        </p:nvSpPr>
        <p:spPr>
          <a:xfrm>
            <a:off x="841160" y="5049618"/>
            <a:ext cx="10515600" cy="15721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Generalization across tasks</a:t>
            </a:r>
          </a:p>
          <a:p>
            <a:pPr algn="ctr"/>
            <a:r>
              <a:rPr lang="en-US" sz="2800" dirty="0">
                <a:solidFill>
                  <a:schemeClr val="tx1"/>
                </a:solidFill>
              </a:rPr>
              <a:t>(Taylor and Stone, 2009)</a:t>
            </a:r>
            <a:endParaRPr lang="en-CA" sz="2800" dirty="0">
              <a:solidFill>
                <a:schemeClr val="tx1"/>
              </a:solidFill>
            </a:endParaRPr>
          </a:p>
        </p:txBody>
      </p:sp>
    </p:spTree>
    <p:extLst>
      <p:ext uri="{BB962C8B-B14F-4D97-AF65-F5344CB8AC3E}">
        <p14:creationId xmlns:p14="http://schemas.microsoft.com/office/powerpoint/2010/main" val="246121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777E3-70FE-42F3-93CC-F17AED5744FE}"/>
              </a:ext>
            </a:extLst>
          </p:cNvPr>
          <p:cNvSpPr>
            <a:spLocks noGrp="1"/>
          </p:cNvSpPr>
          <p:nvPr>
            <p:ph idx="1"/>
          </p:nvPr>
        </p:nvSpPr>
        <p:spPr>
          <a:xfrm>
            <a:off x="838200" y="2983869"/>
            <a:ext cx="10515600" cy="769529"/>
          </a:xfrm>
        </p:spPr>
        <p:txBody>
          <a:bodyPr>
            <a:normAutofit/>
          </a:bodyPr>
          <a:lstStyle/>
          <a:p>
            <a:pPr marL="0" indent="0" algn="ctr">
              <a:buNone/>
            </a:pPr>
            <a:r>
              <a:rPr lang="en-CA" i="1" dirty="0"/>
              <a:t>Isn’t that the same as multi-task learning?</a:t>
            </a:r>
          </a:p>
        </p:txBody>
      </p:sp>
      <p:sp>
        <p:nvSpPr>
          <p:cNvPr id="4" name="TextBox 3">
            <a:extLst>
              <a:ext uri="{FF2B5EF4-FFF2-40B4-BE49-F238E27FC236}">
                <a16:creationId xmlns:a16="http://schemas.microsoft.com/office/drawing/2014/main" id="{C6B4CCDE-0BC4-4185-906A-7DD925753883}"/>
              </a:ext>
            </a:extLst>
          </p:cNvPr>
          <p:cNvSpPr txBox="1"/>
          <p:nvPr/>
        </p:nvSpPr>
        <p:spPr>
          <a:xfrm>
            <a:off x="6522720" y="3300196"/>
            <a:ext cx="3474720" cy="523220"/>
          </a:xfrm>
          <a:prstGeom prst="rect">
            <a:avLst/>
          </a:prstGeom>
          <a:noFill/>
        </p:spPr>
        <p:txBody>
          <a:bodyPr wrap="square" rtlCol="0">
            <a:spAutoFit/>
          </a:bodyPr>
          <a:lstStyle/>
          <a:p>
            <a:pPr algn="ctr"/>
            <a:r>
              <a:rPr lang="en-CA" sz="2800" i="1" dirty="0"/>
              <a:t>meta-learning?</a:t>
            </a:r>
          </a:p>
        </p:txBody>
      </p:sp>
      <p:sp>
        <p:nvSpPr>
          <p:cNvPr id="5" name="TextBox 4">
            <a:extLst>
              <a:ext uri="{FF2B5EF4-FFF2-40B4-BE49-F238E27FC236}">
                <a16:creationId xmlns:a16="http://schemas.microsoft.com/office/drawing/2014/main" id="{93007608-BF30-47D9-9412-ACDF694E1A23}"/>
              </a:ext>
            </a:extLst>
          </p:cNvPr>
          <p:cNvSpPr txBox="1"/>
          <p:nvPr/>
        </p:nvSpPr>
        <p:spPr>
          <a:xfrm>
            <a:off x="6527079" y="3661602"/>
            <a:ext cx="3474720" cy="523220"/>
          </a:xfrm>
          <a:prstGeom prst="rect">
            <a:avLst/>
          </a:prstGeom>
          <a:noFill/>
        </p:spPr>
        <p:txBody>
          <a:bodyPr wrap="square" rtlCol="0">
            <a:spAutoFit/>
          </a:bodyPr>
          <a:lstStyle/>
          <a:p>
            <a:pPr algn="ctr"/>
            <a:r>
              <a:rPr lang="en-CA" sz="2800" i="1" dirty="0"/>
              <a:t>          learning?</a:t>
            </a:r>
          </a:p>
        </p:txBody>
      </p:sp>
    </p:spTree>
    <p:extLst>
      <p:ext uri="{BB962C8B-B14F-4D97-AF65-F5344CB8AC3E}">
        <p14:creationId xmlns:p14="http://schemas.microsoft.com/office/powerpoint/2010/main" val="44182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38C9-BD82-4840-AAFA-2623F91DA094}"/>
              </a:ext>
            </a:extLst>
          </p:cNvPr>
          <p:cNvSpPr>
            <a:spLocks noGrp="1"/>
          </p:cNvSpPr>
          <p:nvPr>
            <p:ph type="title"/>
          </p:nvPr>
        </p:nvSpPr>
        <p:spPr/>
        <p:txBody>
          <a:bodyPr/>
          <a:lstStyle/>
          <a:p>
            <a:r>
              <a:rPr lang="en-CA" dirty="0"/>
              <a:t>Main difference</a:t>
            </a:r>
          </a:p>
        </p:txBody>
      </p:sp>
      <p:sp>
        <p:nvSpPr>
          <p:cNvPr id="3" name="Content Placeholder 2">
            <a:extLst>
              <a:ext uri="{FF2B5EF4-FFF2-40B4-BE49-F238E27FC236}">
                <a16:creationId xmlns:a16="http://schemas.microsoft.com/office/drawing/2014/main" id="{37381479-C8D9-48B7-8BA0-18784946073C}"/>
              </a:ext>
            </a:extLst>
          </p:cNvPr>
          <p:cNvSpPr>
            <a:spLocks noGrp="1"/>
          </p:cNvSpPr>
          <p:nvPr>
            <p:ph idx="1"/>
          </p:nvPr>
        </p:nvSpPr>
        <p:spPr/>
        <p:txBody>
          <a:bodyPr/>
          <a:lstStyle/>
          <a:p>
            <a:pPr marL="0" indent="0">
              <a:buNone/>
            </a:pPr>
            <a:endParaRPr lang="en-CA" dirty="0"/>
          </a:p>
          <a:p>
            <a:r>
              <a:rPr lang="en-CA" i="1" dirty="0"/>
              <a:t>Source tasks</a:t>
            </a:r>
            <a:r>
              <a:rPr lang="en-CA" dirty="0"/>
              <a:t> may come from </a:t>
            </a:r>
            <a:r>
              <a:rPr lang="en-CA" b="1" dirty="0"/>
              <a:t>different</a:t>
            </a:r>
            <a:r>
              <a:rPr lang="en-CA" dirty="0"/>
              <a:t> </a:t>
            </a:r>
            <a:r>
              <a:rPr lang="en-CA" b="1" dirty="0"/>
              <a:t>distribution</a:t>
            </a:r>
            <a:r>
              <a:rPr lang="en-CA" dirty="0"/>
              <a:t> than </a:t>
            </a:r>
            <a:r>
              <a:rPr lang="en-CA" i="1" dirty="0"/>
              <a:t>target tasks</a:t>
            </a:r>
          </a:p>
          <a:p>
            <a:pPr lvl="1"/>
            <a:r>
              <a:rPr lang="en-CA" i="1" dirty="0"/>
              <a:t>Source tasks/domains</a:t>
            </a:r>
            <a:r>
              <a:rPr lang="en-CA" dirty="0"/>
              <a:t>: cheap data or sunk cost</a:t>
            </a:r>
          </a:p>
          <a:p>
            <a:pPr lvl="1"/>
            <a:r>
              <a:rPr lang="en-CA" i="1" dirty="0"/>
              <a:t>Target tasks/domains</a:t>
            </a:r>
            <a:r>
              <a:rPr lang="en-CA" dirty="0"/>
              <a:t>: unknown at training time</a:t>
            </a:r>
          </a:p>
          <a:p>
            <a:pPr marL="0" indent="0">
              <a:buNone/>
            </a:pPr>
            <a:endParaRPr lang="en-CA" dirty="0"/>
          </a:p>
          <a:p>
            <a:r>
              <a:rPr lang="en-CA" dirty="0"/>
              <a:t>We want generalization to target tasks</a:t>
            </a:r>
          </a:p>
          <a:p>
            <a:pPr lvl="1"/>
            <a:r>
              <a:rPr lang="en-CA" dirty="0"/>
              <a:t>Few-shot/one-shot/zero-shot learning</a:t>
            </a:r>
          </a:p>
        </p:txBody>
      </p:sp>
    </p:spTree>
    <p:extLst>
      <p:ext uri="{BB962C8B-B14F-4D97-AF65-F5344CB8AC3E}">
        <p14:creationId xmlns:p14="http://schemas.microsoft.com/office/powerpoint/2010/main" val="271610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FC7E-8A20-4DC8-BD24-B98391356FB5}"/>
              </a:ext>
            </a:extLst>
          </p:cNvPr>
          <p:cNvSpPr>
            <a:spLocks noGrp="1"/>
          </p:cNvSpPr>
          <p:nvPr>
            <p:ph type="title"/>
          </p:nvPr>
        </p:nvSpPr>
        <p:spPr/>
        <p:txBody>
          <a:bodyPr/>
          <a:lstStyle/>
          <a:p>
            <a:r>
              <a:rPr lang="en-CA" dirty="0"/>
              <a:t>Tasks in the RL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81A61-C98B-4913-BFF0-262C51998C43}"/>
                  </a:ext>
                </a:extLst>
              </p:cNvPr>
              <p:cNvSpPr>
                <a:spLocks noGrp="1"/>
              </p:cNvSpPr>
              <p:nvPr>
                <p:ph idx="1"/>
              </p:nvPr>
            </p:nvSpPr>
            <p:spPr>
              <a:xfrm>
                <a:off x="838200" y="1690688"/>
                <a:ext cx="10515600" cy="4486275"/>
              </a:xfrm>
            </p:spPr>
            <p:txBody>
              <a:bodyPr>
                <a:normAutofit/>
              </a:bodyPr>
              <a:lstStyle/>
              <a:p>
                <a:r>
                  <a:rPr lang="en-CA" dirty="0"/>
                  <a:t>An MDP is a tuple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r>
                      <a:rPr lang="en-CA" b="0" i="1" smtClean="0">
                        <a:latin typeface="Cambria Math" panose="02040503050406030204" pitchFamily="18" charset="0"/>
                      </a:rPr>
                      <m:t> </m:t>
                    </m:r>
                  </m:oMath>
                </a14:m>
                <a:endParaRPr lang="en-CA" dirty="0"/>
              </a:p>
              <a:p>
                <a:pPr lvl="1"/>
                <a14:m>
                  <m:oMath xmlns:m="http://schemas.openxmlformats.org/officeDocument/2006/math">
                    <m:r>
                      <a:rPr lang="en-CA" b="0" i="1" smtClean="0">
                        <a:latin typeface="Cambria Math" panose="02040503050406030204" pitchFamily="18" charset="0"/>
                      </a:rPr>
                      <m:t>𝒮</m:t>
                    </m:r>
                  </m:oMath>
                </a14:m>
                <a:r>
                  <a:rPr lang="en-CA" dirty="0"/>
                  <a:t> denotes the set of state</a:t>
                </a:r>
              </a:p>
              <a:p>
                <a:pPr lvl="1"/>
                <a14:m>
                  <m:oMath xmlns:m="http://schemas.openxmlformats.org/officeDocument/2006/math">
                    <m:r>
                      <a:rPr lang="en-CA" b="0" i="1" smtClean="0">
                        <a:latin typeface="Cambria Math" panose="02040503050406030204" pitchFamily="18" charset="0"/>
                      </a:rPr>
                      <m:t>𝒜</m:t>
                    </m:r>
                  </m:oMath>
                </a14:m>
                <a:r>
                  <a:rPr lang="en-CA" dirty="0"/>
                  <a:t> the set of actions</a:t>
                </a:r>
              </a:p>
              <a:p>
                <a:pPr lvl="1"/>
                <a14:m>
                  <m:oMath xmlns:m="http://schemas.openxmlformats.org/officeDocument/2006/math">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oMath>
                </a14:m>
                <a:r>
                  <a:rPr lang="en-CA" dirty="0"/>
                  <a:t> the probability distribution over states, given that action </a:t>
                </a:r>
                <a14:m>
                  <m:oMath xmlns:m="http://schemas.openxmlformats.org/officeDocument/2006/math">
                    <m:r>
                      <a:rPr lang="en-CA" b="0" i="1" smtClean="0">
                        <a:latin typeface="Cambria Math" panose="02040503050406030204" pitchFamily="18" charset="0"/>
                      </a:rPr>
                      <m:t>𝑎</m:t>
                    </m:r>
                  </m:oMath>
                </a14:m>
                <a:r>
                  <a:rPr lang="en-CA" dirty="0"/>
                  <a:t> was taken at state</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𝑠</m:t>
                    </m:r>
                  </m:oMath>
                </a14:m>
                <a:r>
                  <a:rPr lang="en-CA" dirty="0"/>
                  <a:t> (transition dynamics)</a:t>
                </a:r>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oMath>
                </a14:m>
                <a:r>
                  <a:rPr lang="en-CA" dirty="0"/>
                  <a:t> the initial state distribution</a:t>
                </a:r>
              </a:p>
              <a:p>
                <a:pPr lvl="1"/>
                <a14:m>
                  <m:oMath xmlns:m="http://schemas.openxmlformats.org/officeDocument/2006/math">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ℝ</m:t>
                    </m:r>
                  </m:oMath>
                </a14:m>
                <a:r>
                  <a:rPr lang="en-CA" dirty="0"/>
                  <a:t>  the task dependent reward function</a:t>
                </a:r>
              </a:p>
              <a:p>
                <a:r>
                  <a:rPr lang="en-CA" dirty="0"/>
                  <a:t>A POMDP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m:rPr>
                            <m:sty m:val="p"/>
                          </m:rPr>
                          <a:rPr lang="en-CA" b="0" i="0" smtClean="0">
                            <a:latin typeface="Cambria Math" panose="02040503050406030204" pitchFamily="18" charset="0"/>
                          </a:rPr>
                          <m:t>Ω</m:t>
                        </m:r>
                        <m:r>
                          <a:rPr lang="en-CA" b="0" i="1" smtClean="0">
                            <a:latin typeface="Cambria Math" panose="02040503050406030204" pitchFamily="18" charset="0"/>
                          </a:rPr>
                          <m:t>, </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r>
                          <a:rPr lang="en-CA" b="0" i="1" smtClean="0">
                            <a:latin typeface="Cambria Math" panose="02040503050406030204" pitchFamily="18" charset="0"/>
                          </a:rPr>
                          <m:t>𝕆</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oMath>
                </a14:m>
                <a:endParaRPr lang="en-CA" dirty="0"/>
              </a:p>
              <a:p>
                <a:pPr lvl="1"/>
                <a14:m>
                  <m:oMath xmlns:m="http://schemas.openxmlformats.org/officeDocument/2006/math">
                    <m:r>
                      <m:rPr>
                        <m:sty m:val="p"/>
                      </m:rPr>
                      <a:rPr lang="en-CA" b="0" i="0" smtClean="0">
                        <a:latin typeface="Cambria Math" panose="02040503050406030204" pitchFamily="18" charset="0"/>
                      </a:rPr>
                      <m:t>Ω</m:t>
                    </m:r>
                  </m:oMath>
                </a14:m>
                <a:r>
                  <a:rPr lang="en-CA" dirty="0"/>
                  <a:t> is the set of observations</a:t>
                </a:r>
              </a:p>
              <a:p>
                <a:pPr lvl="1"/>
                <a14:m>
                  <m:oMath xmlns:m="http://schemas.openxmlformats.org/officeDocument/2006/math">
                    <m:r>
                      <a:rPr lang="en-CA" b="0" i="1" smtClean="0">
                        <a:latin typeface="Cambria Math" panose="02040503050406030204" pitchFamily="18" charset="0"/>
                      </a:rPr>
                      <m:t>𝕆</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e>
                    </m:d>
                  </m:oMath>
                </a14:m>
                <a:r>
                  <a:rPr lang="en-CA" dirty="0"/>
                  <a:t> the probability distribution over observations, given a state </a:t>
                </a:r>
                <a14:m>
                  <m:oMath xmlns:m="http://schemas.openxmlformats.org/officeDocument/2006/math">
                    <m:r>
                      <a:rPr lang="en-CA" b="0" i="1" smtClean="0">
                        <a:latin typeface="Cambria Math" panose="02040503050406030204" pitchFamily="18" charset="0"/>
                      </a:rPr>
                      <m:t>𝑠</m:t>
                    </m:r>
                  </m:oMath>
                </a14:m>
                <a:endParaRPr lang="en-CA" dirty="0"/>
              </a:p>
            </p:txBody>
          </p:sp>
        </mc:Choice>
        <mc:Fallback xmlns="">
          <p:sp>
            <p:nvSpPr>
              <p:cNvPr id="3" name="Content Placeholder 2">
                <a:extLst>
                  <a:ext uri="{FF2B5EF4-FFF2-40B4-BE49-F238E27FC236}">
                    <a16:creationId xmlns:a16="http://schemas.microsoft.com/office/drawing/2014/main" id="{A8F81A61-C98B-4913-BFF0-262C51998C43}"/>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1043" t="-2310"/>
                </a:stretch>
              </a:blipFill>
            </p:spPr>
            <p:txBody>
              <a:bodyPr/>
              <a:lstStyle/>
              <a:p>
                <a:r>
                  <a:rPr lang="en-CA">
                    <a:noFill/>
                  </a:rPr>
                  <a:t> </a:t>
                </a:r>
              </a:p>
            </p:txBody>
          </p:sp>
        </mc:Fallback>
      </mc:AlternateContent>
    </p:spTree>
    <p:extLst>
      <p:ext uri="{BB962C8B-B14F-4D97-AF65-F5344CB8AC3E}">
        <p14:creationId xmlns:p14="http://schemas.microsoft.com/office/powerpoint/2010/main" val="340039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877D-8EA0-465E-A1F4-2C2BE2D6B013}"/>
              </a:ext>
            </a:extLst>
          </p:cNvPr>
          <p:cNvSpPr>
            <a:spLocks noGrp="1"/>
          </p:cNvSpPr>
          <p:nvPr>
            <p:ph type="title"/>
          </p:nvPr>
        </p:nvSpPr>
        <p:spPr/>
        <p:txBody>
          <a:bodyPr/>
          <a:lstStyle/>
          <a:p>
            <a:r>
              <a:rPr lang="en-CA" dirty="0"/>
              <a:t>Objective in the RL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F54B04-7B65-43B1-BA9E-005173CB1D1D}"/>
                  </a:ext>
                </a:extLst>
              </p:cNvPr>
              <p:cNvSpPr>
                <a:spLocks noGrp="1"/>
              </p:cNvSpPr>
              <p:nvPr>
                <p:ph idx="1"/>
              </p:nvPr>
            </p:nvSpPr>
            <p:spPr>
              <a:xfrm>
                <a:off x="838200" y="1825624"/>
                <a:ext cx="10515600" cy="4488089"/>
              </a:xfrm>
            </p:spPr>
            <p:txBody>
              <a:bodyPr>
                <a:normAutofit fontScale="92500" lnSpcReduction="10000"/>
              </a:bodyPr>
              <a:lstStyle/>
              <a:p>
                <a:r>
                  <a:rPr lang="en-CA" dirty="0"/>
                  <a:t>Find a </a:t>
                </a:r>
                <a:r>
                  <a:rPr lang="en-CA" i="1" dirty="0"/>
                  <a:t>policy</a:t>
                </a:r>
                <a:r>
                  <a:rPr lang="en-CA" dirty="0"/>
                  <a:t> that maximizes the </a:t>
                </a:r>
                <a:r>
                  <a:rPr lang="en-CA" i="1" dirty="0"/>
                  <a:t>expected cumulative reward</a:t>
                </a:r>
              </a:p>
              <a:p>
                <a:pPr lvl="1"/>
                <a:r>
                  <a:rPr lang="en-CA" dirty="0"/>
                  <a:t>Deterministic policy </a:t>
                </a:r>
                <a14:m>
                  <m:oMath xmlns:m="http://schemas.openxmlformats.org/officeDocument/2006/math">
                    <m:r>
                      <a:rPr lang="en-CA" b="0" i="1" smtClean="0">
                        <a:latin typeface="Cambria Math" panose="02040503050406030204" pitchFamily="18" charset="0"/>
                      </a:rPr>
                      <m:t>𝜋</m:t>
                    </m:r>
                    <m:r>
                      <a:rPr lang="en-CA" b="0" i="1" smtClean="0">
                        <a:latin typeface="Cambria Math" panose="02040503050406030204" pitchFamily="18" charset="0"/>
                      </a:rPr>
                      <m:t>:</m:t>
                    </m:r>
                    <m:r>
                      <a:rPr lang="en-CA" b="0" i="1" smtClean="0">
                        <a:latin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oMath>
                </a14:m>
                <a:endParaRPr lang="en-CA" dirty="0"/>
              </a:p>
              <a:p>
                <a:pPr lvl="1"/>
                <a:r>
                  <a:rPr lang="en-CA" dirty="0"/>
                  <a:t>Stochastic policy  </a:t>
                </a:r>
                <a14:m>
                  <m:oMath xmlns:m="http://schemas.openxmlformats.org/officeDocument/2006/math">
                    <m:r>
                      <a:rPr lang="en-CA" b="0" i="1" smtClean="0">
                        <a:latin typeface="Cambria Math" panose="02040503050406030204" pitchFamily="18" charset="0"/>
                      </a:rPr>
                      <m:t>𝜋</m:t>
                    </m:r>
                    <m:r>
                      <a:rPr lang="en-CA" b="0" i="1" smtClean="0">
                        <a:latin typeface="Cambria Math" panose="02040503050406030204" pitchFamily="18" charset="0"/>
                      </a:rPr>
                      <m:t>:</m:t>
                    </m:r>
                    <m:r>
                      <a:rPr lang="en-CA" b="0" i="1" smtClean="0">
                        <a:latin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𝒫</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oMath>
                </a14:m>
                <a:endParaRPr lang="en-CA" dirty="0"/>
              </a:p>
              <a:p>
                <a:r>
                  <a:rPr lang="en-CA" dirty="0"/>
                  <a:t>Value of a policy</a:t>
                </a:r>
              </a:p>
              <a:p>
                <a:pPr lvl="1"/>
                <a:endParaRPr lang="en-CA" dirty="0"/>
              </a:p>
              <a:p>
                <a:pPr marL="0" indent="0">
                  <a:buNone/>
                </a:pPr>
                <a14:m>
                  <m:oMathPara xmlns:m="http://schemas.openxmlformats.org/officeDocument/2006/math">
                    <m:oMathParaPr>
                      <m:jc m:val="centerGroup"/>
                    </m:oMathParaPr>
                    <m:oMath xmlns:m="http://schemas.openxmlformats.org/officeDocument/2006/math">
                      <m:sSup>
                        <m:sSupPr>
                          <m:ctrlPr>
                            <a:rPr lang="en-CA" sz="2600" b="0" i="1" smtClean="0">
                              <a:latin typeface="Cambria Math" panose="02040503050406030204" pitchFamily="18" charset="0"/>
                            </a:rPr>
                          </m:ctrlPr>
                        </m:sSupPr>
                        <m:e>
                          <m:r>
                            <a:rPr lang="en-CA" sz="2600" b="0" i="1" smtClean="0">
                              <a:latin typeface="Cambria Math" panose="02040503050406030204" pitchFamily="18" charset="0"/>
                            </a:rPr>
                            <m:t>𝑉</m:t>
                          </m:r>
                        </m:e>
                        <m:sup>
                          <m:r>
                            <a:rPr lang="en-CA" sz="2600" b="0" i="1" smtClean="0">
                              <a:latin typeface="Cambria Math" panose="02040503050406030204" pitchFamily="18" charset="0"/>
                            </a:rPr>
                            <m:t>𝜋</m:t>
                          </m:r>
                        </m:sup>
                      </m:sSup>
                      <m:d>
                        <m:dPr>
                          <m:ctrlPr>
                            <a:rPr lang="en-CA" sz="2600" b="0" i="1" smtClean="0">
                              <a:latin typeface="Cambria Math" panose="02040503050406030204" pitchFamily="18" charset="0"/>
                            </a:rPr>
                          </m:ctrlPr>
                        </m:dPr>
                        <m:e>
                          <m:r>
                            <a:rPr lang="en-CA" sz="2600" b="0" i="1" smtClean="0">
                              <a:latin typeface="Cambria Math" panose="02040503050406030204" pitchFamily="18" charset="0"/>
                            </a:rPr>
                            <m:t>𝑠</m:t>
                          </m:r>
                        </m:e>
                      </m:d>
                      <m:r>
                        <a:rPr lang="en-CA" sz="2600" b="0" i="1" smtClean="0">
                          <a:latin typeface="Cambria Math" panose="02040503050406030204" pitchFamily="18" charset="0"/>
                        </a:rPr>
                        <m:t>=</m:t>
                      </m:r>
                      <m:r>
                        <a:rPr lang="en-CA" sz="2600" b="0" i="1" smtClean="0">
                          <a:latin typeface="Cambria Math" panose="02040503050406030204" pitchFamily="18" charset="0"/>
                        </a:rPr>
                        <m:t>𝔼</m:t>
                      </m:r>
                      <m:d>
                        <m:dPr>
                          <m:ctrlPr>
                            <a:rPr lang="en-CA" sz="2600" b="0" i="1" smtClean="0">
                              <a:latin typeface="Cambria Math" panose="02040503050406030204" pitchFamily="18" charset="0"/>
                            </a:rPr>
                          </m:ctrlPr>
                        </m:dPr>
                        <m:e>
                          <m:nary>
                            <m:naryPr>
                              <m:chr m:val="∑"/>
                              <m:ctrlPr>
                                <a:rPr lang="en-CA" sz="2600" b="0" i="1" smtClean="0">
                                  <a:latin typeface="Cambria Math" panose="02040503050406030204" pitchFamily="18" charset="0"/>
                                </a:rPr>
                              </m:ctrlPr>
                            </m:naryPr>
                            <m:sub>
                              <m:r>
                                <a:rPr lang="en-CA" sz="2600" b="0" i="1" smtClean="0">
                                  <a:latin typeface="Cambria Math" panose="02040503050406030204" pitchFamily="18" charset="0"/>
                                </a:rPr>
                                <m:t>𝑡</m:t>
                              </m:r>
                              <m:r>
                                <a:rPr lang="en-CA" sz="2600" b="0" i="1" smtClean="0">
                                  <a:latin typeface="Cambria Math" panose="02040503050406030204" pitchFamily="18" charset="0"/>
                                </a:rPr>
                                <m:t>=1</m:t>
                              </m:r>
                            </m:sub>
                            <m:sup>
                              <m:r>
                                <a:rPr lang="en-CA" sz="2600" b="0" i="1" smtClean="0">
                                  <a:latin typeface="Cambria Math" panose="02040503050406030204" pitchFamily="18" charset="0"/>
                                </a:rPr>
                                <m:t>𝐻</m:t>
                              </m:r>
                            </m:sup>
                            <m:e>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𝛾</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 </m:t>
                              </m:r>
                              <m:r>
                                <a:rPr lang="en-CA" sz="2600" b="0" i="1" smtClean="0">
                                  <a:latin typeface="Cambria Math" panose="02040503050406030204" pitchFamily="18" charset="0"/>
                                </a:rPr>
                                <m:t>𝑟</m:t>
                              </m:r>
                              <m:r>
                                <a:rPr lang="en-CA" sz="2600" b="0" i="1" smtClean="0">
                                  <a:latin typeface="Cambria Math" panose="02040503050406030204" pitchFamily="18" charset="0"/>
                                </a:rPr>
                                <m:t>(</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𝑆</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𝐴</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m:t>
                              </m:r>
                            </m:e>
                          </m:nary>
                        </m:e>
                        <m:e>
                          <m:r>
                            <a:rPr lang="en-CA" sz="2600" b="0" i="1" smtClean="0">
                              <a:latin typeface="Cambria Math" panose="02040503050406030204" pitchFamily="18" charset="0"/>
                            </a:rPr>
                            <m:t>𝜋</m:t>
                          </m:r>
                          <m:r>
                            <a:rPr lang="en-CA" sz="2600" b="0" i="1" smtClean="0">
                              <a:latin typeface="Cambria Math" panose="02040503050406030204" pitchFamily="18" charset="0"/>
                            </a:rPr>
                            <m:t>, </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𝑆</m:t>
                              </m:r>
                            </m:e>
                            <m:sub>
                              <m:r>
                                <a:rPr lang="en-CA" sz="2600" b="0" i="1" smtClean="0">
                                  <a:latin typeface="Cambria Math" panose="02040503050406030204" pitchFamily="18" charset="0"/>
                                </a:rPr>
                                <m:t>1</m:t>
                              </m:r>
                            </m:sub>
                          </m:sSub>
                          <m:r>
                            <a:rPr lang="en-CA" sz="2600" b="0" i="1" smtClean="0">
                              <a:latin typeface="Cambria Math" panose="02040503050406030204" pitchFamily="18" charset="0"/>
                            </a:rPr>
                            <m:t>=</m:t>
                          </m:r>
                          <m:r>
                            <a:rPr lang="en-CA" sz="2600" b="0" i="1" smtClean="0">
                              <a:latin typeface="Cambria Math" panose="02040503050406030204" pitchFamily="18" charset="0"/>
                            </a:rPr>
                            <m:t>𝑠</m:t>
                          </m:r>
                        </m:e>
                      </m:d>
                    </m:oMath>
                  </m:oMathPara>
                </a14:m>
                <a:endParaRPr lang="en-CA" sz="2600" b="0" dirty="0"/>
              </a:p>
              <a:p>
                <a:pPr marL="0" indent="0">
                  <a:buNone/>
                </a:pPr>
                <a:r>
                  <a:rPr lang="en-CA" sz="2600" b="0" dirty="0"/>
                  <a:t>	</a:t>
                </a:r>
              </a:p>
              <a:p>
                <a:pPr marL="0" indent="0">
                  <a:buNone/>
                </a:pPr>
                <a14:m>
                  <m:oMathPara xmlns:m="http://schemas.openxmlformats.org/officeDocument/2006/math">
                    <m:oMathParaPr>
                      <m:jc m:val="centerGroup"/>
                    </m:oMathParaPr>
                    <m:oMath xmlns:m="http://schemas.openxmlformats.org/officeDocument/2006/math">
                      <m:sSup>
                        <m:sSupPr>
                          <m:ctrlPr>
                            <a:rPr lang="en-CA" sz="2600" b="0" i="1" smtClean="0">
                              <a:latin typeface="Cambria Math" panose="02040503050406030204" pitchFamily="18" charset="0"/>
                            </a:rPr>
                          </m:ctrlPr>
                        </m:sSupPr>
                        <m:e>
                          <m:r>
                            <a:rPr lang="en-CA" sz="2600" b="0" i="1" smtClean="0">
                              <a:latin typeface="Cambria Math" panose="02040503050406030204" pitchFamily="18" charset="0"/>
                            </a:rPr>
                            <m:t>𝑄</m:t>
                          </m:r>
                        </m:e>
                        <m:sup>
                          <m:r>
                            <a:rPr lang="en-CA" sz="2600" b="0" i="1" smtClean="0">
                              <a:latin typeface="Cambria Math" panose="02040503050406030204" pitchFamily="18" charset="0"/>
                            </a:rPr>
                            <m:t>𝜋</m:t>
                          </m:r>
                        </m:sup>
                      </m:sSup>
                      <m:d>
                        <m:dPr>
                          <m:ctrlPr>
                            <a:rPr lang="en-CA" sz="2600" b="0" i="1" smtClean="0">
                              <a:latin typeface="Cambria Math" panose="02040503050406030204" pitchFamily="18" charset="0"/>
                            </a:rPr>
                          </m:ctrlPr>
                        </m:dPr>
                        <m:e>
                          <m:r>
                            <a:rPr lang="en-CA" sz="2600" b="0" i="1" smtClean="0">
                              <a:latin typeface="Cambria Math" panose="02040503050406030204" pitchFamily="18" charset="0"/>
                            </a:rPr>
                            <m:t>𝑠</m:t>
                          </m:r>
                          <m:r>
                            <a:rPr lang="en-CA" sz="2600" b="0" i="1" smtClean="0">
                              <a:latin typeface="Cambria Math" panose="02040503050406030204" pitchFamily="18" charset="0"/>
                            </a:rPr>
                            <m:t>,</m:t>
                          </m:r>
                          <m:r>
                            <a:rPr lang="en-CA" sz="2600" b="0" i="1" smtClean="0">
                              <a:latin typeface="Cambria Math" panose="02040503050406030204" pitchFamily="18" charset="0"/>
                            </a:rPr>
                            <m:t>𝑎</m:t>
                          </m:r>
                        </m:e>
                      </m:d>
                      <m:r>
                        <a:rPr lang="en-CA" sz="2600" b="0" i="1" smtClean="0">
                          <a:latin typeface="Cambria Math" panose="02040503050406030204" pitchFamily="18" charset="0"/>
                        </a:rPr>
                        <m:t>=</m:t>
                      </m:r>
                      <m:r>
                        <a:rPr lang="en-CA" sz="2600" b="0" i="1" smtClean="0">
                          <a:latin typeface="Cambria Math" panose="02040503050406030204" pitchFamily="18" charset="0"/>
                        </a:rPr>
                        <m:t>𝔼</m:t>
                      </m:r>
                      <m:d>
                        <m:dPr>
                          <m:ctrlPr>
                            <a:rPr lang="en-CA" sz="2600" b="0" i="1" smtClean="0">
                              <a:latin typeface="Cambria Math" panose="02040503050406030204" pitchFamily="18" charset="0"/>
                            </a:rPr>
                          </m:ctrlPr>
                        </m:dPr>
                        <m:e>
                          <m:nary>
                            <m:naryPr>
                              <m:chr m:val="∑"/>
                              <m:ctrlPr>
                                <a:rPr lang="en-CA" sz="2600" b="0" i="1" smtClean="0">
                                  <a:latin typeface="Cambria Math" panose="02040503050406030204" pitchFamily="18" charset="0"/>
                                </a:rPr>
                              </m:ctrlPr>
                            </m:naryPr>
                            <m:sub>
                              <m:r>
                                <a:rPr lang="en-CA" sz="2600" b="0" i="1" smtClean="0">
                                  <a:latin typeface="Cambria Math" panose="02040503050406030204" pitchFamily="18" charset="0"/>
                                </a:rPr>
                                <m:t>𝑡</m:t>
                              </m:r>
                              <m:r>
                                <a:rPr lang="en-CA" sz="2600" b="0" i="1" smtClean="0">
                                  <a:latin typeface="Cambria Math" panose="02040503050406030204" pitchFamily="18" charset="0"/>
                                </a:rPr>
                                <m:t>=1</m:t>
                              </m:r>
                            </m:sub>
                            <m:sup>
                              <m:r>
                                <a:rPr lang="en-CA" sz="2600" b="0" i="1" smtClean="0">
                                  <a:latin typeface="Cambria Math" panose="02040503050406030204" pitchFamily="18" charset="0"/>
                                </a:rPr>
                                <m:t>𝐻</m:t>
                              </m:r>
                            </m:sup>
                            <m:e>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𝛾</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 </m:t>
                              </m:r>
                              <m:r>
                                <a:rPr lang="en-CA" sz="2600" b="0" i="1" smtClean="0">
                                  <a:latin typeface="Cambria Math" panose="02040503050406030204" pitchFamily="18" charset="0"/>
                                </a:rPr>
                                <m:t>𝑟</m:t>
                              </m:r>
                              <m:r>
                                <a:rPr lang="en-CA" sz="2600" b="0" i="1" smtClean="0">
                                  <a:latin typeface="Cambria Math" panose="02040503050406030204" pitchFamily="18" charset="0"/>
                                </a:rPr>
                                <m:t>(</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𝑆</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𝐴</m:t>
                                  </m:r>
                                </m:e>
                                <m:sub>
                                  <m:r>
                                    <a:rPr lang="en-CA" sz="2600" b="0" i="1" smtClean="0">
                                      <a:latin typeface="Cambria Math" panose="02040503050406030204" pitchFamily="18" charset="0"/>
                                    </a:rPr>
                                    <m:t>𝑡</m:t>
                                  </m:r>
                                </m:sub>
                              </m:sSub>
                              <m:r>
                                <a:rPr lang="en-CA" sz="2600" b="0" i="1" smtClean="0">
                                  <a:latin typeface="Cambria Math" panose="02040503050406030204" pitchFamily="18" charset="0"/>
                                </a:rPr>
                                <m:t>)</m:t>
                              </m:r>
                            </m:e>
                          </m:nary>
                        </m:e>
                        <m:e>
                          <m:r>
                            <a:rPr lang="en-CA" sz="2600" b="0" i="1" smtClean="0">
                              <a:latin typeface="Cambria Math" panose="02040503050406030204" pitchFamily="18" charset="0"/>
                            </a:rPr>
                            <m:t>𝜋</m:t>
                          </m:r>
                          <m:r>
                            <a:rPr lang="en-CA" sz="2600" b="0" i="1" smtClean="0">
                              <a:latin typeface="Cambria Math" panose="02040503050406030204" pitchFamily="18" charset="0"/>
                            </a:rPr>
                            <m:t>, </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𝑆</m:t>
                              </m:r>
                            </m:e>
                            <m:sub>
                              <m:r>
                                <a:rPr lang="en-CA" sz="2600" b="0" i="1" smtClean="0">
                                  <a:latin typeface="Cambria Math" panose="02040503050406030204" pitchFamily="18" charset="0"/>
                                </a:rPr>
                                <m:t>1</m:t>
                              </m:r>
                            </m:sub>
                          </m:sSub>
                          <m:r>
                            <a:rPr lang="en-CA" sz="2600" b="0" i="1" smtClean="0">
                              <a:latin typeface="Cambria Math" panose="02040503050406030204" pitchFamily="18" charset="0"/>
                            </a:rPr>
                            <m:t>=</m:t>
                          </m:r>
                          <m:r>
                            <a:rPr lang="en-CA" sz="2600" b="0" i="1" smtClean="0">
                              <a:latin typeface="Cambria Math" panose="02040503050406030204" pitchFamily="18" charset="0"/>
                            </a:rPr>
                            <m:t>𝑠</m:t>
                          </m:r>
                          <m:r>
                            <a:rPr lang="en-CA" sz="2600" b="0" i="1" smtClean="0">
                              <a:latin typeface="Cambria Math" panose="02040503050406030204" pitchFamily="18" charset="0"/>
                            </a:rPr>
                            <m:t>, </m:t>
                          </m:r>
                          <m:sSub>
                            <m:sSubPr>
                              <m:ctrlPr>
                                <a:rPr lang="en-CA" sz="2600" b="0" i="1" smtClean="0">
                                  <a:latin typeface="Cambria Math" panose="02040503050406030204" pitchFamily="18" charset="0"/>
                                </a:rPr>
                              </m:ctrlPr>
                            </m:sSubPr>
                            <m:e>
                              <m:r>
                                <a:rPr lang="en-CA" sz="2600" b="0" i="1" smtClean="0">
                                  <a:latin typeface="Cambria Math" panose="02040503050406030204" pitchFamily="18" charset="0"/>
                                </a:rPr>
                                <m:t>𝐴</m:t>
                              </m:r>
                            </m:e>
                            <m:sub>
                              <m:r>
                                <a:rPr lang="en-CA" sz="2600" b="0" i="1" smtClean="0">
                                  <a:latin typeface="Cambria Math" panose="02040503050406030204" pitchFamily="18" charset="0"/>
                                </a:rPr>
                                <m:t>1</m:t>
                              </m:r>
                            </m:sub>
                          </m:sSub>
                          <m:r>
                            <a:rPr lang="en-CA" sz="2600" b="0" i="1" smtClean="0">
                              <a:latin typeface="Cambria Math" panose="02040503050406030204" pitchFamily="18" charset="0"/>
                            </a:rPr>
                            <m:t>=</m:t>
                          </m:r>
                          <m:r>
                            <a:rPr lang="en-CA" sz="2600" b="0" i="1" smtClean="0">
                              <a:latin typeface="Cambria Math" panose="02040503050406030204" pitchFamily="18" charset="0"/>
                            </a:rPr>
                            <m:t>𝑎</m:t>
                          </m:r>
                        </m:e>
                      </m:d>
                    </m:oMath>
                  </m:oMathPara>
                </a14:m>
                <a:endParaRPr lang="en-CA" sz="2600" dirty="0"/>
              </a:p>
              <a:p>
                <a:pPr marL="0" indent="0">
                  <a:buNone/>
                </a:pPr>
                <a:endParaRPr lang="en-CA" dirty="0"/>
              </a:p>
              <a:p>
                <a:pPr lvl="1"/>
                <a:r>
                  <a:rPr lang="en-CA" b="0" dirty="0"/>
                  <a:t>Trajectory </a:t>
                </a:r>
                <a14:m>
                  <m:oMath xmlns:m="http://schemas.openxmlformats.org/officeDocument/2006/math">
                    <m:r>
                      <a:rPr lang="en-CA" b="0" i="1" smtClean="0">
                        <a:latin typeface="Cambria Math" panose="02040503050406030204" pitchFamily="18" charset="0"/>
                      </a:rPr>
                      <m:t>𝜏</m:t>
                    </m:r>
                  </m:oMath>
                </a14:m>
                <a:r>
                  <a:rPr lang="en-CA" dirty="0"/>
                  <a: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1</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𝐻</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𝐻</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𝐻</m:t>
                        </m:r>
                      </m:sub>
                    </m:sSub>
                  </m:oMath>
                </a14:m>
                <a:endParaRPr lang="en-CA" dirty="0"/>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𝛾</m:t>
                        </m:r>
                      </m:e>
                      <m:sub>
                        <m:r>
                          <a:rPr lang="en-CA" b="0" i="1" smtClean="0">
                            <a:latin typeface="Cambria Math" panose="02040503050406030204" pitchFamily="18" charset="0"/>
                          </a:rPr>
                          <m:t>𝑡</m:t>
                        </m:r>
                      </m:sub>
                    </m:sSub>
                  </m:oMath>
                </a14:m>
                <a:r>
                  <a:rPr lang="en-CA" dirty="0"/>
                  <a:t> is a discount factor when </a:t>
                </a:r>
                <a14:m>
                  <m:oMath xmlns:m="http://schemas.openxmlformats.org/officeDocument/2006/math">
                    <m:r>
                      <a:rPr lang="en-CA" b="0" i="1" smtClean="0">
                        <a:latin typeface="Cambria Math" panose="02040503050406030204" pitchFamily="18" charset="0"/>
                      </a:rPr>
                      <m:t>𝐻</m:t>
                    </m:r>
                  </m:oMath>
                </a14:m>
                <a:r>
                  <a:rPr lang="en-CA" dirty="0"/>
                  <a:t> is </a:t>
                </a:r>
                <a14:m>
                  <m:oMath xmlns:m="http://schemas.openxmlformats.org/officeDocument/2006/math">
                    <m:r>
                      <a:rPr lang="en-CA" b="0" i="1" smtClean="0">
                        <a:latin typeface="Cambria Math" panose="02040503050406030204" pitchFamily="18" charset="0"/>
                      </a:rPr>
                      <m:t>∞</m:t>
                    </m:r>
                  </m:oMath>
                </a14:m>
                <a:endParaRPr lang="en-CA" dirty="0"/>
              </a:p>
              <a:p>
                <a:pPr lvl="2"/>
                <a:r>
                  <a:rPr lang="en-CA" b="0" dirty="0"/>
                  <a:t>May be </a:t>
                </a:r>
                <a14:m>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𝐻</m:t>
                    </m:r>
                  </m:oMath>
                </a14:m>
                <a:r>
                  <a:rPr lang="en-CA" dirty="0"/>
                  <a:t> for finite </a:t>
                </a:r>
                <a14:m>
                  <m:oMath xmlns:m="http://schemas.openxmlformats.org/officeDocument/2006/math">
                    <m:r>
                      <a:rPr lang="en-CA" b="0" i="1" smtClean="0">
                        <a:latin typeface="Cambria Math" panose="02040503050406030204" pitchFamily="18" charset="0"/>
                      </a:rPr>
                      <m:t>𝐻</m:t>
                    </m:r>
                  </m:oMath>
                </a14:m>
                <a:endParaRPr lang="en-CA" dirty="0"/>
              </a:p>
              <a:p>
                <a:pPr lvl="1"/>
                <a:endParaRPr lang="en-CA" dirty="0"/>
              </a:p>
              <a:p>
                <a:endParaRPr lang="en-CA" dirty="0"/>
              </a:p>
              <a:p>
                <a:endParaRPr lang="en-CA" dirty="0"/>
              </a:p>
            </p:txBody>
          </p:sp>
        </mc:Choice>
        <mc:Fallback xmlns="">
          <p:sp>
            <p:nvSpPr>
              <p:cNvPr id="3" name="Content Placeholder 2">
                <a:extLst>
                  <a:ext uri="{FF2B5EF4-FFF2-40B4-BE49-F238E27FC236}">
                    <a16:creationId xmlns:a16="http://schemas.microsoft.com/office/drawing/2014/main" id="{FEF54B04-7B65-43B1-BA9E-005173CB1D1D}"/>
                  </a:ext>
                </a:extLst>
              </p:cNvPr>
              <p:cNvSpPr>
                <a:spLocks noGrp="1" noRot="1" noChangeAspect="1" noMove="1" noResize="1" noEditPoints="1" noAdjustHandles="1" noChangeArrowheads="1" noChangeShapeType="1" noTextEdit="1"/>
              </p:cNvSpPr>
              <p:nvPr>
                <p:ph idx="1"/>
              </p:nvPr>
            </p:nvSpPr>
            <p:spPr>
              <a:xfrm>
                <a:off x="838200" y="1825624"/>
                <a:ext cx="10515600" cy="4488089"/>
              </a:xfrm>
              <a:blipFill>
                <a:blip r:embed="rId2"/>
                <a:stretch>
                  <a:fillRect l="-928" t="-2849" b="-543"/>
                </a:stretch>
              </a:blipFill>
            </p:spPr>
            <p:txBody>
              <a:bodyPr/>
              <a:lstStyle/>
              <a:p>
                <a:r>
                  <a:rPr lang="en-CA">
                    <a:noFill/>
                  </a:rPr>
                  <a:t> </a:t>
                </a:r>
              </a:p>
            </p:txBody>
          </p:sp>
        </mc:Fallback>
      </mc:AlternateContent>
    </p:spTree>
    <p:extLst>
      <p:ext uri="{BB962C8B-B14F-4D97-AF65-F5344CB8AC3E}">
        <p14:creationId xmlns:p14="http://schemas.microsoft.com/office/powerpoint/2010/main" val="359984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781E-60F4-4727-B1A5-90C7DF216BDD}"/>
              </a:ext>
            </a:extLst>
          </p:cNvPr>
          <p:cNvSpPr>
            <a:spLocks noGrp="1"/>
          </p:cNvSpPr>
          <p:nvPr>
            <p:ph type="title"/>
          </p:nvPr>
        </p:nvSpPr>
        <p:spPr/>
        <p:txBody>
          <a:bodyPr/>
          <a:lstStyle/>
          <a:p>
            <a:r>
              <a:rPr lang="en-CA" dirty="0"/>
              <a:t>Some transfer problem settings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16287-09E6-4466-8EF8-FEDA29C409A3}"/>
                  </a:ext>
                </a:extLst>
              </p:cNvPr>
              <p:cNvSpPr>
                <a:spLocks noGrp="1"/>
              </p:cNvSpPr>
              <p:nvPr>
                <p:ph idx="1"/>
              </p:nvPr>
            </p:nvSpPr>
            <p:spPr>
              <a:xfrm>
                <a:off x="838200" y="1690688"/>
                <a:ext cx="10515600" cy="5023621"/>
              </a:xfrm>
            </p:spPr>
            <p:txBody>
              <a:bodyPr>
                <a:normAutofit lnSpcReduction="10000"/>
              </a:bodyPr>
              <a:lstStyle/>
              <a:p>
                <a:r>
                  <a:rPr lang="en-CA" dirty="0"/>
                  <a:t>Sim2real transfer</a:t>
                </a:r>
              </a:p>
              <a:p>
                <a:pPr lvl="1"/>
                <a:r>
                  <a:rPr lang="en-CA" b="0" dirty="0"/>
                  <a:t>Source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m:rPr>
                            <m:sty m:val="p"/>
                          </m:rPr>
                          <a:rPr lang="en-CA" b="0" i="0" smtClean="0">
                            <a:latin typeface="Cambria Math" panose="02040503050406030204" pitchFamily="18" charset="0"/>
                          </a:rPr>
                          <m:t>Ω</m:t>
                        </m:r>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m:rPr>
                                <m:sty m:val="p"/>
                              </m:rPr>
                              <a:rPr lang="en-CA" b="0" i="0" smtClean="0">
                                <a:latin typeface="Cambria Math" panose="02040503050406030204" pitchFamily="18" charset="0"/>
                              </a:rPr>
                              <m:t>sim</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𝕆</m:t>
                            </m:r>
                          </m:e>
                          <m:sub>
                            <m:r>
                              <m:rPr>
                                <m:sty m:val="p"/>
                              </m:rPr>
                              <a:rPr lang="en-CA" b="0" i="0" smtClean="0">
                                <a:latin typeface="Cambria Math" panose="02040503050406030204" pitchFamily="18" charset="0"/>
                              </a:rPr>
                              <m:t>sim</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oMath>
                </a14:m>
                <a:endParaRPr lang="en-CA" dirty="0"/>
              </a:p>
              <a:p>
                <a:pPr lvl="1"/>
                <a:r>
                  <a:rPr lang="en-CA" dirty="0"/>
                  <a:t>Target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m:rPr>
                            <m:sty m:val="p"/>
                          </m:rPr>
                          <a:rPr lang="en-CA" b="0" i="0" smtClean="0">
                            <a:latin typeface="Cambria Math" panose="02040503050406030204" pitchFamily="18" charset="0"/>
                          </a:rPr>
                          <m:t>Ω</m:t>
                        </m:r>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m:rPr>
                                <m:sty m:val="p"/>
                              </m:rPr>
                              <a:rPr lang="en-CA" b="0" i="0" smtClean="0">
                                <a:latin typeface="Cambria Math" panose="02040503050406030204" pitchFamily="18" charset="0"/>
                              </a:rPr>
                              <m:t>real</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𝕆</m:t>
                            </m:r>
                          </m:e>
                          <m:sub>
                            <m:r>
                              <m:rPr>
                                <m:sty m:val="p"/>
                              </m:rPr>
                              <a:rPr lang="en-CA" b="0" i="0" smtClean="0">
                                <a:latin typeface="Cambria Math" panose="02040503050406030204" pitchFamily="18" charset="0"/>
                              </a:rPr>
                              <m:t>real</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oMath>
                </a14:m>
                <a:endParaRPr lang="en-CA" dirty="0"/>
              </a:p>
              <a:p>
                <a:r>
                  <a:rPr lang="en-CA" dirty="0"/>
                  <a:t>Multi-task transfer</a:t>
                </a:r>
              </a:p>
              <a:p>
                <a:pPr lvl="1"/>
                <a:r>
                  <a:rPr lang="en-CA" dirty="0"/>
                  <a:t>Source </a:t>
                </a:r>
                <a14:m>
                  <m:oMath xmlns:m="http://schemas.openxmlformats.org/officeDocument/2006/math">
                    <m:sSubSup>
                      <m:sSubSupPr>
                        <m:ctrlPr>
                          <a:rPr lang="en-CA" b="0" i="1" smtClean="0">
                            <a:latin typeface="Cambria Math" panose="02040503050406030204" pitchFamily="18" charset="0"/>
                          </a:rPr>
                        </m:ctrlPr>
                      </m:sSubSupPr>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e>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sSubSup>
                  </m:oMath>
                </a14:m>
                <a:endParaRPr lang="en-CA" dirty="0"/>
              </a:p>
              <a:p>
                <a:pPr lvl="1"/>
                <a:r>
                  <a:rPr lang="en-CA" dirty="0"/>
                  <a:t>Target </a:t>
                </a:r>
                <a14:m>
                  <m:oMath xmlns:m="http://schemas.openxmlformats.org/officeDocument/2006/math">
                    <m:sSub>
                      <m:sSubPr>
                        <m:ctrlPr>
                          <a:rPr lang="en-CA" b="0" i="1" smtClean="0">
                            <a:latin typeface="Cambria Math" panose="02040503050406030204" pitchFamily="18" charset="0"/>
                          </a:rPr>
                        </m:ctrlPr>
                      </m:sSubPr>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 </m:t>
                            </m:r>
                          </m:e>
                        </m:d>
                      </m:e>
                      <m:sub>
                        <m:r>
                          <a:rPr lang="en-CA" b="0" i="1" smtClean="0">
                            <a:latin typeface="Cambria Math" panose="02040503050406030204" pitchFamily="18" charset="0"/>
                          </a:rPr>
                          <m:t>𝑁</m:t>
                        </m:r>
                        <m:r>
                          <a:rPr lang="en-CA" b="0" i="1" smtClean="0">
                            <a:latin typeface="Cambria Math" panose="02040503050406030204" pitchFamily="18" charset="0"/>
                          </a:rPr>
                          <m:t>+1</m:t>
                        </m:r>
                      </m:sub>
                    </m:sSub>
                  </m:oMath>
                </a14:m>
                <a:endParaRPr lang="en-CA" dirty="0"/>
              </a:p>
              <a:p>
                <a:r>
                  <a:rPr lang="en-CA" dirty="0"/>
                  <a:t>Sequential multi-task learning (reward shaping? Curriculum learning?)</a:t>
                </a:r>
              </a:p>
              <a:p>
                <a:pPr lvl="1"/>
                <a:r>
                  <a:rPr lang="en-CA" b="0" dirty="0"/>
                  <a:t>Source </a:t>
                </a:r>
                <a14:m>
                  <m:oMath xmlns:m="http://schemas.openxmlformats.org/officeDocument/2006/math">
                    <m:sSub>
                      <m:sSubPr>
                        <m:ctrlPr>
                          <a:rPr lang="en-CA" b="0" i="1" smtClean="0">
                            <a:latin typeface="Cambria Math" panose="02040503050406030204" pitchFamily="18" charset="0"/>
                          </a:rPr>
                        </m:ctrlPr>
                      </m:sSubPr>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e>
                      <m:sub>
                        <m:r>
                          <a:rPr lang="en-CA" b="0" i="1" smtClean="0">
                            <a:latin typeface="Cambria Math" panose="02040503050406030204" pitchFamily="18" charset="0"/>
                          </a:rPr>
                          <m:t>𝑖</m:t>
                        </m:r>
                      </m:sub>
                    </m:sSub>
                  </m:oMath>
                </a14:m>
                <a:endParaRPr lang="en-CA" dirty="0"/>
              </a:p>
              <a:p>
                <a:pPr lvl="1"/>
                <a:r>
                  <a:rPr lang="en-CA" dirty="0"/>
                  <a:t>Target </a:t>
                </a:r>
                <a14:m>
                  <m:oMath xmlns:m="http://schemas.openxmlformats.org/officeDocument/2006/math">
                    <m:sSub>
                      <m:sSubPr>
                        <m:ctrlPr>
                          <a:rPr lang="en-CA" b="0" i="1" smtClean="0">
                            <a:latin typeface="Cambria Math" panose="02040503050406030204" pitchFamily="18" charset="0"/>
                          </a:rPr>
                        </m:ctrlPr>
                      </m:sSubPr>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𝒮</m:t>
                            </m:r>
                            <m:r>
                              <a:rPr lang="en-CA" b="0" i="1" smtClean="0">
                                <a:latin typeface="Cambria Math" panose="02040503050406030204" pitchFamily="18" charset="0"/>
                              </a:rPr>
                              <m:t>,</m:t>
                            </m:r>
                            <m:r>
                              <a:rPr lang="en-CA" b="0" i="1" smtClean="0">
                                <a:latin typeface="Cambria Math" panose="02040503050406030204" pitchFamily="18" charset="0"/>
                              </a:rPr>
                              <m:t>𝒜</m:t>
                            </m:r>
                            <m:r>
                              <a:rPr lang="en-CA" b="0" i="1" smtClean="0">
                                <a:latin typeface="Cambria Math" panose="02040503050406030204" pitchFamily="18" charset="0"/>
                              </a:rPr>
                              <m:t>,</m:t>
                            </m:r>
                            <m:r>
                              <a:rPr lang="en-CA" b="0" i="1" smtClean="0">
                                <a:latin typeface="Cambria Math" panose="02040503050406030204" pitchFamily="18" charset="0"/>
                              </a:rPr>
                              <m:t>ℙ</m:t>
                            </m:r>
                            <m:d>
                              <m:dPr>
                                <m:ctrlPr>
                                  <a:rPr lang="en-CA" b="0" i="1" smtClean="0">
                                    <a:latin typeface="Cambria Math" panose="02040503050406030204" pitchFamily="18" charset="0"/>
                                  </a:rPr>
                                </m:ctrlPr>
                              </m:dPr>
                              <m:e>
                                <m:r>
                                  <a:rPr lang="en-CA" b="0" i="1" smtClean="0">
                                    <a:latin typeface="Cambria Math" panose="02040503050406030204" pitchFamily="18" charset="0"/>
                                  </a:rPr>
                                  <m:t>∙</m:t>
                                </m:r>
                              </m:e>
                              <m:e>
                                <m:r>
                                  <a:rPr lang="en-CA" b="0" i="1" smtClean="0">
                                    <a:latin typeface="Cambria Math" panose="02040503050406030204" pitchFamily="18" charset="0"/>
                                  </a:rPr>
                                  <m:t>𝑠</m:t>
                                </m:r>
                                <m:r>
                                  <a:rPr lang="en-CA" b="0" i="1" smtClean="0">
                                    <a:latin typeface="Cambria Math" panose="02040503050406030204" pitchFamily="18" charset="0"/>
                                  </a:rPr>
                                  <m:t>,</m:t>
                                </m:r>
                                <m:r>
                                  <a:rPr lang="en-CA" b="0" i="1" smtClean="0">
                                    <a:latin typeface="Cambria Math" panose="02040503050406030204" pitchFamily="18" charset="0"/>
                                  </a:rPr>
                                  <m:t>𝑎</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ℙ</m:t>
                                </m:r>
                              </m:e>
                              <m:sub>
                                <m:r>
                                  <a:rPr lang="en-CA" b="0" i="1" smtClean="0">
                                    <a:latin typeface="Cambria Math" panose="02040503050406030204" pitchFamily="18" charset="0"/>
                                  </a:rPr>
                                  <m:t>1</m:t>
                                </m:r>
                              </m:sub>
                            </m:sSub>
                            <m:r>
                              <a:rPr lang="en-CA" b="0" i="1" smtClean="0">
                                <a:latin typeface="Cambria Math" panose="02040503050406030204" pitchFamily="18" charset="0"/>
                              </a:rPr>
                              <m:t>,</m:t>
                            </m:r>
                            <m:r>
                              <a:rPr lang="en-CA" b="0" i="1" smtClean="0">
                                <a:latin typeface="Cambria Math" panose="02040503050406030204" pitchFamily="18" charset="0"/>
                              </a:rPr>
                              <m:t>𝑟</m:t>
                            </m:r>
                          </m:e>
                        </m:d>
                      </m:e>
                      <m:sub>
                        <m:r>
                          <a:rPr lang="en-CA" b="0" i="1" smtClean="0">
                            <a:latin typeface="Cambria Math" panose="02040503050406030204" pitchFamily="18" charset="0"/>
                          </a:rPr>
                          <m:t>𝑖</m:t>
                        </m:r>
                        <m:r>
                          <a:rPr lang="en-CA" b="0" i="1" smtClean="0">
                            <a:latin typeface="Cambria Math" panose="02040503050406030204" pitchFamily="18" charset="0"/>
                          </a:rPr>
                          <m:t>+1</m:t>
                        </m:r>
                      </m:sub>
                    </m:sSub>
                  </m:oMath>
                </a14:m>
                <a:endParaRPr lang="en-CA" dirty="0"/>
              </a:p>
              <a:p>
                <a:r>
                  <a:rPr lang="en-CA" dirty="0"/>
                  <a:t>Related: Meta-learning</a:t>
                </a:r>
              </a:p>
              <a:p>
                <a:pPr lvl="1"/>
                <a:r>
                  <a:rPr lang="en-CA" dirty="0"/>
                  <a:t>Source and target come from different subsets of task distribution </a:t>
                </a:r>
                <a14:m>
                  <m:oMath xmlns:m="http://schemas.openxmlformats.org/officeDocument/2006/math">
                    <m:r>
                      <a:rPr lang="en-CA" b="0" i="1" smtClean="0">
                        <a:latin typeface="Cambria Math" panose="02040503050406030204" pitchFamily="18" charset="0"/>
                      </a:rPr>
                      <m:t>𝑝</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𝑀</m:t>
                        </m:r>
                      </m:e>
                      <m:sub>
                        <m:r>
                          <a:rPr lang="en-CA" b="0" i="1" smtClean="0">
                            <a:latin typeface="Cambria Math" panose="02040503050406030204" pitchFamily="18" charset="0"/>
                          </a:rPr>
                          <m:t>𝑖</m:t>
                        </m:r>
                      </m:sub>
                    </m:sSub>
                    <m:r>
                      <a:rPr lang="en-CA" b="0" i="1" smtClean="0">
                        <a:latin typeface="Cambria Math" panose="02040503050406030204" pitchFamily="18" charset="0"/>
                      </a:rPr>
                      <m:t>)</m:t>
                    </m:r>
                  </m:oMath>
                </a14:m>
                <a:endParaRPr lang="en-CA" dirty="0"/>
              </a:p>
            </p:txBody>
          </p:sp>
        </mc:Choice>
        <mc:Fallback xmlns="">
          <p:sp>
            <p:nvSpPr>
              <p:cNvPr id="3" name="Content Placeholder 2">
                <a:extLst>
                  <a:ext uri="{FF2B5EF4-FFF2-40B4-BE49-F238E27FC236}">
                    <a16:creationId xmlns:a16="http://schemas.microsoft.com/office/drawing/2014/main" id="{BB516287-09E6-4466-8EF8-FEDA29C409A3}"/>
                  </a:ext>
                </a:extLst>
              </p:cNvPr>
              <p:cNvSpPr>
                <a:spLocks noGrp="1" noRot="1" noChangeAspect="1" noMove="1" noResize="1" noEditPoints="1" noAdjustHandles="1" noChangeArrowheads="1" noChangeShapeType="1" noTextEdit="1"/>
              </p:cNvSpPr>
              <p:nvPr>
                <p:ph idx="1"/>
              </p:nvPr>
            </p:nvSpPr>
            <p:spPr>
              <a:xfrm>
                <a:off x="838200" y="1690688"/>
                <a:ext cx="10515600" cy="5023621"/>
              </a:xfrm>
              <a:blipFill>
                <a:blip r:embed="rId3"/>
                <a:stretch>
                  <a:fillRect l="-1043" t="-2791" r="-348" b="-971"/>
                </a:stretch>
              </a:blipFill>
            </p:spPr>
            <p:txBody>
              <a:bodyPr/>
              <a:lstStyle/>
              <a:p>
                <a:r>
                  <a:rPr lang="en-CA">
                    <a:noFill/>
                  </a:rPr>
                  <a:t> </a:t>
                </a:r>
              </a:p>
            </p:txBody>
          </p:sp>
        </mc:Fallback>
      </mc:AlternateContent>
      <p:sp>
        <p:nvSpPr>
          <p:cNvPr id="4" name="Rectangle: Rounded Corners 3">
            <a:extLst>
              <a:ext uri="{FF2B5EF4-FFF2-40B4-BE49-F238E27FC236}">
                <a16:creationId xmlns:a16="http://schemas.microsoft.com/office/drawing/2014/main" id="{434C7E90-C4F6-4D7D-8EBE-60125FDE7901}"/>
              </a:ext>
            </a:extLst>
          </p:cNvPr>
          <p:cNvSpPr/>
          <p:nvPr/>
        </p:nvSpPr>
        <p:spPr>
          <a:xfrm>
            <a:off x="8414657" y="1875453"/>
            <a:ext cx="2939143" cy="1140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do these fit under the taxonomy by Taylor and Stone?</a:t>
            </a:r>
          </a:p>
        </p:txBody>
      </p:sp>
    </p:spTree>
    <p:extLst>
      <p:ext uri="{BB962C8B-B14F-4D97-AF65-F5344CB8AC3E}">
        <p14:creationId xmlns:p14="http://schemas.microsoft.com/office/powerpoint/2010/main" val="165891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452F-6DEC-4468-B1BB-E0AB89B28A3C}"/>
              </a:ext>
            </a:extLst>
          </p:cNvPr>
          <p:cNvSpPr>
            <a:spLocks noGrp="1"/>
          </p:cNvSpPr>
          <p:nvPr>
            <p:ph type="title"/>
          </p:nvPr>
        </p:nvSpPr>
        <p:spPr/>
        <p:txBody>
          <a:bodyPr/>
          <a:lstStyle/>
          <a:p>
            <a:r>
              <a:rPr lang="en-CA" dirty="0"/>
              <a:t>Back to the survey by Taylor and Stone</a:t>
            </a:r>
          </a:p>
        </p:txBody>
      </p:sp>
      <p:sp>
        <p:nvSpPr>
          <p:cNvPr id="3" name="Content Placeholder 2">
            <a:extLst>
              <a:ext uri="{FF2B5EF4-FFF2-40B4-BE49-F238E27FC236}">
                <a16:creationId xmlns:a16="http://schemas.microsoft.com/office/drawing/2014/main" id="{8D04B6F6-890A-421D-941F-3DCE53D644CB}"/>
              </a:ext>
            </a:extLst>
          </p:cNvPr>
          <p:cNvSpPr>
            <a:spLocks noGrp="1"/>
          </p:cNvSpPr>
          <p:nvPr>
            <p:ph idx="1"/>
          </p:nvPr>
        </p:nvSpPr>
        <p:spPr/>
        <p:txBody>
          <a:bodyPr/>
          <a:lstStyle/>
          <a:p>
            <a:r>
              <a:rPr lang="en-CA" dirty="0"/>
              <a:t>They provide a taxonomy of transfer problems and methods along five dimensions</a:t>
            </a:r>
          </a:p>
          <a:p>
            <a:pPr lvl="1"/>
            <a:endParaRPr lang="en-CA" dirty="0"/>
          </a:p>
          <a:p>
            <a:pPr marL="914400" lvl="1" indent="-457200">
              <a:buFont typeface="+mj-lt"/>
              <a:buAutoNum type="arabicPeriod"/>
            </a:pPr>
            <a:r>
              <a:rPr lang="en-CA" dirty="0"/>
              <a:t>Task difference assumptions</a:t>
            </a:r>
          </a:p>
          <a:p>
            <a:pPr marL="914400" lvl="1" indent="-457200">
              <a:buFont typeface="+mj-lt"/>
              <a:buAutoNum type="arabicPeriod"/>
            </a:pPr>
            <a:r>
              <a:rPr lang="en-CA" dirty="0"/>
              <a:t>Source task selection</a:t>
            </a:r>
          </a:p>
          <a:p>
            <a:pPr marL="914400" lvl="1" indent="-457200">
              <a:buFont typeface="+mj-lt"/>
              <a:buAutoNum type="arabicPeriod"/>
            </a:pPr>
            <a:r>
              <a:rPr lang="en-CA" dirty="0"/>
              <a:t>Transferred knowledge</a:t>
            </a:r>
          </a:p>
          <a:p>
            <a:pPr marL="914400" lvl="1" indent="-457200">
              <a:buFont typeface="+mj-lt"/>
              <a:buAutoNum type="arabicPeriod"/>
            </a:pPr>
            <a:r>
              <a:rPr lang="en-CA" dirty="0"/>
              <a:t>Task Mappings</a:t>
            </a:r>
          </a:p>
          <a:p>
            <a:pPr marL="914400" lvl="1" indent="-457200">
              <a:buFont typeface="+mj-lt"/>
              <a:buAutoNum type="arabicPeriod"/>
            </a:pPr>
            <a:r>
              <a:rPr lang="en-CA" dirty="0"/>
              <a:t>Allowed Learners</a:t>
            </a:r>
          </a:p>
          <a:p>
            <a:pPr lvl="1"/>
            <a:endParaRPr lang="en-CA" dirty="0"/>
          </a:p>
          <a:p>
            <a:r>
              <a:rPr lang="en-CA" dirty="0"/>
              <a:t>Disclaimer: This is from before the DL boom</a:t>
            </a:r>
          </a:p>
        </p:txBody>
      </p:sp>
    </p:spTree>
    <p:extLst>
      <p:ext uri="{BB962C8B-B14F-4D97-AF65-F5344CB8AC3E}">
        <p14:creationId xmlns:p14="http://schemas.microsoft.com/office/powerpoint/2010/main" val="3141031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Lora"/>
        <a:ea typeface=""/>
        <a:cs typeface=""/>
      </a:majorFont>
      <a:minorFont>
        <a:latin typeface="Lo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1504</Words>
  <Application>Microsoft Office PowerPoint</Application>
  <PresentationFormat>Widescreen</PresentationFormat>
  <Paragraphs>261</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Lora</vt:lpstr>
      <vt:lpstr>Office Theme</vt:lpstr>
      <vt:lpstr>A Survey on Transfer Learning in RL &amp; Robotics</vt:lpstr>
      <vt:lpstr>PowerPoint Presentation</vt:lpstr>
      <vt:lpstr>What is Transfer Learning?</vt:lpstr>
      <vt:lpstr>PowerPoint Presentation</vt:lpstr>
      <vt:lpstr>Main difference</vt:lpstr>
      <vt:lpstr>Tasks in the RL setting</vt:lpstr>
      <vt:lpstr>Objective in the RL setting</vt:lpstr>
      <vt:lpstr>Some transfer problem settings</vt:lpstr>
      <vt:lpstr>Back to the survey by Taylor and Stone</vt:lpstr>
      <vt:lpstr>PowerPoint Presentation</vt:lpstr>
      <vt:lpstr>Task differences</vt:lpstr>
      <vt:lpstr>Source Task Selection</vt:lpstr>
      <vt:lpstr>How do we transfer knowledge?</vt:lpstr>
      <vt:lpstr>Transferring transition dynamics and policies</vt:lpstr>
      <vt:lpstr>Transferring Invariant Knowledge</vt:lpstr>
      <vt:lpstr>Transferring Invariant Knowledge</vt:lpstr>
      <vt:lpstr>Transferring Invariant Knowledge</vt:lpstr>
      <vt:lpstr>Task Mappings</vt:lpstr>
      <vt:lpstr>Task Mappings</vt:lpstr>
      <vt:lpstr>Transferring value and transition models</vt:lpstr>
      <vt:lpstr>Allowed Learners</vt:lpstr>
      <vt:lpstr>How should we compare TL methods</vt:lpstr>
      <vt:lpstr>Negative Transfer</vt:lpstr>
      <vt:lpstr>Bisimulation (Ferns et al, 2006)</vt:lpstr>
      <vt:lpstr>Taskonomy</vt:lpstr>
      <vt:lpstr>Taskonomy</vt:lpstr>
      <vt:lpstr>Transferability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Transfer Learning in RL &amp; Robotics</dc:title>
  <dc:creator>Juan Camilo Gamboa Higuera</dc:creator>
  <cp:lastModifiedBy>Juan Camilo Gamboa Higuera</cp:lastModifiedBy>
  <cp:revision>47</cp:revision>
  <dcterms:created xsi:type="dcterms:W3CDTF">2018-10-26T04:58:13Z</dcterms:created>
  <dcterms:modified xsi:type="dcterms:W3CDTF">2018-10-29T19:00:03Z</dcterms:modified>
</cp:coreProperties>
</file>