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8" r:id="rId3"/>
    <p:sldId id="283" r:id="rId4"/>
    <p:sldId id="284" r:id="rId5"/>
    <p:sldId id="261" r:id="rId6"/>
    <p:sldId id="280" r:id="rId7"/>
    <p:sldId id="285" r:id="rId8"/>
    <p:sldId id="286" r:id="rId9"/>
    <p:sldId id="275" r:id="rId10"/>
    <p:sldId id="277" r:id="rId11"/>
    <p:sldId id="278"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ura.amaya-rosales@dawsoncollege.qc.ca" initials="m" lastIdx="1" clrIdx="0">
    <p:extLst>
      <p:ext uri="{19B8F6BF-5375-455C-9EA6-DF929625EA0E}">
        <p15:presenceInfo xmlns:p15="http://schemas.microsoft.com/office/powerpoint/2012/main" userId="maura.amaya-rosales@dawsoncollege.qc.c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2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6827F4-E2CE-094E-ADB1-D92AE16EF462}" v="277" dt="2021-03-30T21:58:44.8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42"/>
    <p:restoredTop sz="94617"/>
  </p:normalViewPr>
  <p:slideViewPr>
    <p:cSldViewPr snapToGrid="0" snapToObjects="1">
      <p:cViewPr varScale="1">
        <p:scale>
          <a:sx n="105" d="100"/>
          <a:sy n="105" d="100"/>
        </p:scale>
        <p:origin x="192"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6F246F-B595-D242-A5C6-13625610972F}"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US"/>
        </a:p>
      </dgm:t>
    </dgm:pt>
    <dgm:pt modelId="{26D7BD4B-4D44-8C46-ADB7-0419B9A374E5}">
      <dgm:prSet phldrT="[Text]" custT="1"/>
      <dgm:spPr>
        <a:solidFill>
          <a:schemeClr val="bg1"/>
        </a:solidFill>
      </dgm:spPr>
      <dgm:t>
        <a:bodyPr/>
        <a:lstStyle/>
        <a:p>
          <a:pPr rtl="0"/>
          <a:r>
            <a:rPr lang="en-US" sz="1800" b="1" i="0">
              <a:solidFill>
                <a:sysClr val="windowText" lastClr="000000"/>
              </a:solidFill>
              <a:latin typeface="Arial Narrow"/>
              <a:cs typeface="Arial Narrow" panose="020B0604020202020204" pitchFamily="34" charset="0"/>
            </a:rPr>
            <a:t>1.</a:t>
          </a:r>
          <a:r>
            <a:rPr lang="en-US" sz="1800" b="1" i="0" baseline="0">
              <a:solidFill>
                <a:sysClr val="windowText" lastClr="000000"/>
              </a:solidFill>
              <a:latin typeface="Arial Narrow"/>
              <a:cs typeface="Arial Narrow" panose="020B0604020202020204" pitchFamily="34" charset="0"/>
            </a:rPr>
            <a:t> MEASURING EXPECTED RETURN</a:t>
          </a:r>
        </a:p>
      </dgm:t>
    </dgm:pt>
    <dgm:pt modelId="{3C774563-0CC6-B141-A1FC-A4C2F481EC9D}" type="parTrans" cxnId="{B94253C0-2220-F547-9E25-438FB631A2F3}">
      <dgm:prSet/>
      <dgm:spPr/>
      <dgm:t>
        <a:bodyPr/>
        <a:lstStyle/>
        <a:p>
          <a:endParaRPr lang="en-US" b="1" i="0">
            <a:latin typeface="Arial Narrow" panose="020B0604020202020204" pitchFamily="34" charset="0"/>
            <a:cs typeface="Arial Narrow" panose="020B0604020202020204" pitchFamily="34" charset="0"/>
          </a:endParaRPr>
        </a:p>
      </dgm:t>
    </dgm:pt>
    <dgm:pt modelId="{51D1EB62-96E7-7845-9B8C-47D3C8145F78}" type="sibTrans" cxnId="{B94253C0-2220-F547-9E25-438FB631A2F3}">
      <dgm:prSet/>
      <dgm:spPr/>
      <dgm:t>
        <a:bodyPr/>
        <a:lstStyle/>
        <a:p>
          <a:endParaRPr lang="en-US" b="1" i="0">
            <a:latin typeface="Arial Narrow" panose="020B0604020202020204" pitchFamily="34" charset="0"/>
            <a:cs typeface="Arial Narrow" panose="020B0604020202020204" pitchFamily="34" charset="0"/>
          </a:endParaRPr>
        </a:p>
      </dgm:t>
    </dgm:pt>
    <dgm:pt modelId="{87BD62D3-A140-D847-8BF7-8C36BD39DE1D}">
      <dgm:prSet custT="1"/>
      <dgm:spPr>
        <a:solidFill>
          <a:schemeClr val="bg1"/>
        </a:solidFill>
      </dgm:spPr>
      <dgm:t>
        <a:bodyPr/>
        <a:lstStyle/>
        <a:p>
          <a:pPr rtl="0"/>
          <a:r>
            <a:rPr lang="en-US" sz="1800" b="1" i="0">
              <a:ln>
                <a:noFill/>
              </a:ln>
              <a:solidFill>
                <a:sysClr val="windowText" lastClr="000000"/>
              </a:solidFill>
              <a:latin typeface="Arial Narrow"/>
              <a:cs typeface="Arial Narrow" panose="020B0604020202020204" pitchFamily="34" charset="0"/>
            </a:rPr>
            <a:t>2. MEASURING RISK</a:t>
          </a:r>
        </a:p>
      </dgm:t>
    </dgm:pt>
    <dgm:pt modelId="{E957F8E1-ADD1-E04A-BE0B-68480539F56A}" type="sibTrans" cxnId="{CB3D7831-3857-6246-8315-FBA508A6A5CE}">
      <dgm:prSet/>
      <dgm:spPr/>
      <dgm:t>
        <a:bodyPr/>
        <a:lstStyle/>
        <a:p>
          <a:endParaRPr lang="en-US" b="1" i="0">
            <a:latin typeface="Arial Narrow" panose="020B0604020202020204" pitchFamily="34" charset="0"/>
            <a:cs typeface="Arial Narrow" panose="020B0604020202020204" pitchFamily="34" charset="0"/>
          </a:endParaRPr>
        </a:p>
      </dgm:t>
    </dgm:pt>
    <dgm:pt modelId="{94FD5C4E-D44F-F34F-8B4B-E52AE7CBE9AF}" type="parTrans" cxnId="{CB3D7831-3857-6246-8315-FBA508A6A5CE}">
      <dgm:prSet/>
      <dgm:spPr/>
      <dgm:t>
        <a:bodyPr/>
        <a:lstStyle/>
        <a:p>
          <a:endParaRPr lang="en-US" b="1" i="0">
            <a:latin typeface="Arial Narrow" panose="020B0604020202020204" pitchFamily="34" charset="0"/>
            <a:cs typeface="Arial Narrow" panose="020B0604020202020204" pitchFamily="34" charset="0"/>
          </a:endParaRPr>
        </a:p>
      </dgm:t>
    </dgm:pt>
    <dgm:pt modelId="{FE52C45B-A4E5-3546-8F98-CE21609331EA}">
      <dgm:prSet custT="1"/>
      <dgm:spPr>
        <a:solidFill>
          <a:schemeClr val="bg1"/>
        </a:solidFill>
      </dgm:spPr>
      <dgm:t>
        <a:bodyPr/>
        <a:lstStyle/>
        <a:p>
          <a:pPr rtl="0"/>
          <a:r>
            <a:rPr lang="en-US" sz="1800" b="1" i="0">
              <a:solidFill>
                <a:sysClr val="windowText" lastClr="000000"/>
              </a:solidFill>
              <a:latin typeface="Arial Narrow"/>
              <a:cs typeface="Arial Narrow" panose="020B0604020202020204" pitchFamily="34" charset="0"/>
            </a:rPr>
            <a:t>5. PYTHON : DATA ACCESS AND MANIPULATION</a:t>
          </a:r>
        </a:p>
      </dgm:t>
    </dgm:pt>
    <dgm:pt modelId="{6E64EDEA-DEF2-3546-A531-36322ED8B694}" type="parTrans" cxnId="{F57ECA2E-7CEB-D84F-BD51-D87B1060DFD9}">
      <dgm:prSet/>
      <dgm:spPr/>
      <dgm:t>
        <a:bodyPr/>
        <a:lstStyle/>
        <a:p>
          <a:endParaRPr lang="en-US"/>
        </a:p>
      </dgm:t>
    </dgm:pt>
    <dgm:pt modelId="{7B662256-D908-2146-A8AA-E6A2CDE4A7EE}" type="sibTrans" cxnId="{F57ECA2E-7CEB-D84F-BD51-D87B1060DFD9}">
      <dgm:prSet/>
      <dgm:spPr/>
      <dgm:t>
        <a:bodyPr/>
        <a:lstStyle/>
        <a:p>
          <a:endParaRPr lang="en-US"/>
        </a:p>
      </dgm:t>
    </dgm:pt>
    <dgm:pt modelId="{6EE0C8EF-50A2-3F47-B831-3E21B64834AF}">
      <dgm:prSet custT="1"/>
      <dgm:spPr>
        <a:solidFill>
          <a:schemeClr val="bg1"/>
        </a:solidFill>
      </dgm:spPr>
      <dgm:t>
        <a:bodyPr/>
        <a:lstStyle/>
        <a:p>
          <a:pPr rtl="0"/>
          <a:r>
            <a:rPr lang="en-US" sz="1800" b="1" i="0">
              <a:solidFill>
                <a:sysClr val="windowText" lastClr="000000"/>
              </a:solidFill>
              <a:latin typeface="Arial Narrow"/>
              <a:cs typeface="Arial Narrow" panose="020B0604020202020204" pitchFamily="34" charset="0"/>
            </a:rPr>
            <a:t>6. PYTHON DATA VISUALIZATION : STOCK ANALYSIS</a:t>
          </a:r>
        </a:p>
      </dgm:t>
    </dgm:pt>
    <dgm:pt modelId="{BCCBE384-764D-364C-A3A6-8190648732BD}" type="parTrans" cxnId="{07B25B6C-58B1-3743-B07C-98AFA630EE7B}">
      <dgm:prSet/>
      <dgm:spPr/>
      <dgm:t>
        <a:bodyPr/>
        <a:lstStyle/>
        <a:p>
          <a:endParaRPr lang="en-US"/>
        </a:p>
      </dgm:t>
    </dgm:pt>
    <dgm:pt modelId="{6E0476FC-BEDC-3D42-82F1-38B5BA3341D6}" type="sibTrans" cxnId="{07B25B6C-58B1-3743-B07C-98AFA630EE7B}">
      <dgm:prSet/>
      <dgm:spPr/>
      <dgm:t>
        <a:bodyPr/>
        <a:lstStyle/>
        <a:p>
          <a:endParaRPr lang="en-US"/>
        </a:p>
      </dgm:t>
    </dgm:pt>
    <dgm:pt modelId="{58D8C9E3-7334-4E43-A8FA-4AB5F0A89872}">
      <dgm:prSet custT="1"/>
      <dgm:spPr>
        <a:solidFill>
          <a:schemeClr val="bg1"/>
        </a:solidFill>
      </dgm:spPr>
      <dgm:t>
        <a:bodyPr/>
        <a:lstStyle/>
        <a:p>
          <a:pPr rtl="0"/>
          <a:r>
            <a:rPr lang="en-US" sz="1800" b="1" i="0">
              <a:solidFill>
                <a:sysClr val="windowText" lastClr="000000"/>
              </a:solidFill>
              <a:latin typeface="Arial Narrow"/>
              <a:cs typeface="Arial Narrow" panose="020B0604020202020204" pitchFamily="34" charset="0"/>
            </a:rPr>
            <a:t>3. PORTFOLIO EQUATIONS</a:t>
          </a:r>
        </a:p>
      </dgm:t>
    </dgm:pt>
    <dgm:pt modelId="{07F3E9D6-4FF1-2D48-90B3-6E5CB50B2A47}" type="parTrans" cxnId="{3818501A-4C09-0840-9168-A5CC6AEFB151}">
      <dgm:prSet/>
      <dgm:spPr/>
      <dgm:t>
        <a:bodyPr/>
        <a:lstStyle/>
        <a:p>
          <a:endParaRPr lang="en-US"/>
        </a:p>
      </dgm:t>
    </dgm:pt>
    <dgm:pt modelId="{8157BBB5-3AFA-BA4E-8273-FE4181A89C77}" type="sibTrans" cxnId="{3818501A-4C09-0840-9168-A5CC6AEFB151}">
      <dgm:prSet/>
      <dgm:spPr/>
      <dgm:t>
        <a:bodyPr/>
        <a:lstStyle/>
        <a:p>
          <a:endParaRPr lang="en-US"/>
        </a:p>
      </dgm:t>
    </dgm:pt>
    <dgm:pt modelId="{04D1D92F-ACCF-0B48-A8CE-5AF8AAE55C23}">
      <dgm:prSet custT="1"/>
      <dgm:spPr>
        <a:solidFill>
          <a:schemeClr val="bg1"/>
        </a:solidFill>
      </dgm:spPr>
      <dgm:t>
        <a:bodyPr/>
        <a:lstStyle/>
        <a:p>
          <a:pPr rtl="0"/>
          <a:r>
            <a:rPr lang="en-US" sz="1800" b="1" i="0">
              <a:solidFill>
                <a:sysClr val="windowText" lastClr="000000"/>
              </a:solidFill>
              <a:latin typeface="Arial Narrow"/>
              <a:cs typeface="Arial Narrow" panose="020B0604020202020204" pitchFamily="34" charset="0"/>
            </a:rPr>
            <a:t>4. PORTFOLIO CONCEPT : DIVERSIFICATION</a:t>
          </a:r>
        </a:p>
      </dgm:t>
    </dgm:pt>
    <dgm:pt modelId="{B945C677-9981-494E-824C-3E8B9BA410BE}" type="parTrans" cxnId="{9C1450F3-9AC5-1442-B942-02723EAA7A97}">
      <dgm:prSet/>
      <dgm:spPr/>
      <dgm:t>
        <a:bodyPr/>
        <a:lstStyle/>
        <a:p>
          <a:endParaRPr lang="en-US"/>
        </a:p>
      </dgm:t>
    </dgm:pt>
    <dgm:pt modelId="{AAF363AA-C12B-114C-AA3F-81621732F6B9}" type="sibTrans" cxnId="{9C1450F3-9AC5-1442-B942-02723EAA7A97}">
      <dgm:prSet/>
      <dgm:spPr/>
      <dgm:t>
        <a:bodyPr/>
        <a:lstStyle/>
        <a:p>
          <a:endParaRPr lang="en-US"/>
        </a:p>
      </dgm:t>
    </dgm:pt>
    <dgm:pt modelId="{C4E48143-C872-4448-B5B1-2980725D4B17}">
      <dgm:prSet custT="1"/>
      <dgm:spPr>
        <a:solidFill>
          <a:schemeClr val="bg1"/>
        </a:solidFill>
      </dgm:spPr>
      <dgm:t>
        <a:bodyPr/>
        <a:lstStyle/>
        <a:p>
          <a:pPr rtl="0"/>
          <a:r>
            <a:rPr lang="en-US" sz="1800" b="1" i="0">
              <a:solidFill>
                <a:sysClr val="windowText" lastClr="000000"/>
              </a:solidFill>
              <a:latin typeface="Arial Narrow"/>
              <a:cs typeface="Arial Narrow" panose="020B0604020202020204" pitchFamily="34" charset="0"/>
            </a:rPr>
            <a:t>7. PYTHON : PORTFOLIO CREATION</a:t>
          </a:r>
        </a:p>
      </dgm:t>
    </dgm:pt>
    <dgm:pt modelId="{C6EBCA8D-D672-C944-94B3-4D50B2604BBB}" type="parTrans" cxnId="{A3479778-25DB-7A41-964F-3AAA5A529517}">
      <dgm:prSet/>
      <dgm:spPr/>
      <dgm:t>
        <a:bodyPr/>
        <a:lstStyle/>
        <a:p>
          <a:endParaRPr lang="en-US"/>
        </a:p>
      </dgm:t>
    </dgm:pt>
    <dgm:pt modelId="{29E72D5A-99DF-8D4C-8279-8B8B9AC83D55}" type="sibTrans" cxnId="{A3479778-25DB-7A41-964F-3AAA5A529517}">
      <dgm:prSet/>
      <dgm:spPr/>
      <dgm:t>
        <a:bodyPr/>
        <a:lstStyle/>
        <a:p>
          <a:endParaRPr lang="en-US"/>
        </a:p>
      </dgm:t>
    </dgm:pt>
    <dgm:pt modelId="{1EDB0207-8A7B-264B-86F4-DDF695B9FA79}">
      <dgm:prSet custT="1"/>
      <dgm:spPr>
        <a:solidFill>
          <a:schemeClr val="bg1"/>
        </a:solidFill>
      </dgm:spPr>
      <dgm:t>
        <a:bodyPr/>
        <a:lstStyle/>
        <a:p>
          <a:pPr rtl="0"/>
          <a:r>
            <a:rPr lang="en-US" sz="1800" b="1" i="0">
              <a:solidFill>
                <a:sysClr val="windowText" lastClr="000000"/>
              </a:solidFill>
              <a:latin typeface="Arial Narrow"/>
              <a:cs typeface="Arial Narrow" panose="020B0604020202020204" pitchFamily="34" charset="0"/>
            </a:rPr>
            <a:t>8. INTERVIEW QUESTIONS</a:t>
          </a:r>
        </a:p>
      </dgm:t>
    </dgm:pt>
    <dgm:pt modelId="{225A8030-849A-D44E-B097-4CC42B896CA1}" type="parTrans" cxnId="{3A5DBE9F-20A9-C44F-8E1F-2431521AF614}">
      <dgm:prSet/>
      <dgm:spPr/>
      <dgm:t>
        <a:bodyPr/>
        <a:lstStyle/>
        <a:p>
          <a:endParaRPr lang="en-US"/>
        </a:p>
      </dgm:t>
    </dgm:pt>
    <dgm:pt modelId="{3F257386-110D-514F-BE2A-4E2CA95ED3A7}" type="sibTrans" cxnId="{3A5DBE9F-20A9-C44F-8E1F-2431521AF614}">
      <dgm:prSet/>
      <dgm:spPr/>
      <dgm:t>
        <a:bodyPr/>
        <a:lstStyle/>
        <a:p>
          <a:endParaRPr lang="en-US"/>
        </a:p>
      </dgm:t>
    </dgm:pt>
    <dgm:pt modelId="{1BA87642-6942-CC48-A578-347E637CAD68}" type="pres">
      <dgm:prSet presAssocID="{D46F246F-B595-D242-A5C6-13625610972F}" presName="linear" presStyleCnt="0">
        <dgm:presLayoutVars>
          <dgm:animLvl val="lvl"/>
          <dgm:resizeHandles val="exact"/>
        </dgm:presLayoutVars>
      </dgm:prSet>
      <dgm:spPr/>
    </dgm:pt>
    <dgm:pt modelId="{151888BA-25D3-394D-88C9-BE3152177BCA}" type="pres">
      <dgm:prSet presAssocID="{26D7BD4B-4D44-8C46-ADB7-0419B9A374E5}" presName="parentText" presStyleLbl="node1" presStyleIdx="0" presStyleCnt="8" custLinFactNeighborX="0" custLinFactNeighborY="31311">
        <dgm:presLayoutVars>
          <dgm:chMax val="0"/>
          <dgm:bulletEnabled val="1"/>
        </dgm:presLayoutVars>
      </dgm:prSet>
      <dgm:spPr/>
    </dgm:pt>
    <dgm:pt modelId="{73AB0EDB-8926-5940-81DC-07044C8E44E2}" type="pres">
      <dgm:prSet presAssocID="{51D1EB62-96E7-7845-9B8C-47D3C8145F78}" presName="spacer" presStyleCnt="0"/>
      <dgm:spPr/>
    </dgm:pt>
    <dgm:pt modelId="{249815EE-FFA9-C649-B7A9-3BC2195CDBC8}" type="pres">
      <dgm:prSet presAssocID="{87BD62D3-A140-D847-8BF7-8C36BD39DE1D}" presName="parentText" presStyleLbl="node1" presStyleIdx="1" presStyleCnt="8">
        <dgm:presLayoutVars>
          <dgm:chMax val="0"/>
          <dgm:bulletEnabled val="1"/>
        </dgm:presLayoutVars>
      </dgm:prSet>
      <dgm:spPr/>
    </dgm:pt>
    <dgm:pt modelId="{9A38A2CB-793E-E448-A77B-0F43A6036829}" type="pres">
      <dgm:prSet presAssocID="{E957F8E1-ADD1-E04A-BE0B-68480539F56A}" presName="spacer" presStyleCnt="0"/>
      <dgm:spPr/>
    </dgm:pt>
    <dgm:pt modelId="{00F627BA-2A2B-E648-B69C-770420185A06}" type="pres">
      <dgm:prSet presAssocID="{58D8C9E3-7334-4E43-A8FA-4AB5F0A89872}" presName="parentText" presStyleLbl="node1" presStyleIdx="2" presStyleCnt="8">
        <dgm:presLayoutVars>
          <dgm:chMax val="0"/>
          <dgm:bulletEnabled val="1"/>
        </dgm:presLayoutVars>
      </dgm:prSet>
      <dgm:spPr/>
    </dgm:pt>
    <dgm:pt modelId="{C610CFE4-A965-0449-882B-9246CD1B0CF0}" type="pres">
      <dgm:prSet presAssocID="{8157BBB5-3AFA-BA4E-8273-FE4181A89C77}" presName="spacer" presStyleCnt="0"/>
      <dgm:spPr/>
    </dgm:pt>
    <dgm:pt modelId="{72C5EABA-D3C8-E540-A398-46B6699B6DF4}" type="pres">
      <dgm:prSet presAssocID="{04D1D92F-ACCF-0B48-A8CE-5AF8AAE55C23}" presName="parentText" presStyleLbl="node1" presStyleIdx="3" presStyleCnt="8">
        <dgm:presLayoutVars>
          <dgm:chMax val="0"/>
          <dgm:bulletEnabled val="1"/>
        </dgm:presLayoutVars>
      </dgm:prSet>
      <dgm:spPr/>
    </dgm:pt>
    <dgm:pt modelId="{849207D5-5555-264B-A932-BD3ADBC13577}" type="pres">
      <dgm:prSet presAssocID="{AAF363AA-C12B-114C-AA3F-81621732F6B9}" presName="spacer" presStyleCnt="0"/>
      <dgm:spPr/>
    </dgm:pt>
    <dgm:pt modelId="{9D476F2D-7E0D-9847-BB8D-6376F36F5D44}" type="pres">
      <dgm:prSet presAssocID="{FE52C45B-A4E5-3546-8F98-CE21609331EA}" presName="parentText" presStyleLbl="node1" presStyleIdx="4" presStyleCnt="8">
        <dgm:presLayoutVars>
          <dgm:chMax val="0"/>
          <dgm:bulletEnabled val="1"/>
        </dgm:presLayoutVars>
      </dgm:prSet>
      <dgm:spPr/>
    </dgm:pt>
    <dgm:pt modelId="{A8B98617-8BD3-BB4C-98F4-A069698E0C2C}" type="pres">
      <dgm:prSet presAssocID="{7B662256-D908-2146-A8AA-E6A2CDE4A7EE}" presName="spacer" presStyleCnt="0"/>
      <dgm:spPr/>
    </dgm:pt>
    <dgm:pt modelId="{3C592A33-3C7F-3D4F-88EB-BF889A936D1E}" type="pres">
      <dgm:prSet presAssocID="{6EE0C8EF-50A2-3F47-B831-3E21B64834AF}" presName="parentText" presStyleLbl="node1" presStyleIdx="5" presStyleCnt="8">
        <dgm:presLayoutVars>
          <dgm:chMax val="0"/>
          <dgm:bulletEnabled val="1"/>
        </dgm:presLayoutVars>
      </dgm:prSet>
      <dgm:spPr/>
    </dgm:pt>
    <dgm:pt modelId="{22FD0A4C-EE01-5E40-8773-3C9E3B2E2FCD}" type="pres">
      <dgm:prSet presAssocID="{6E0476FC-BEDC-3D42-82F1-38B5BA3341D6}" presName="spacer" presStyleCnt="0"/>
      <dgm:spPr/>
    </dgm:pt>
    <dgm:pt modelId="{4AFEDC66-6914-DE4F-8A6E-BDF9493CE14C}" type="pres">
      <dgm:prSet presAssocID="{C4E48143-C872-4448-B5B1-2980725D4B17}" presName="parentText" presStyleLbl="node1" presStyleIdx="6" presStyleCnt="8">
        <dgm:presLayoutVars>
          <dgm:chMax val="0"/>
          <dgm:bulletEnabled val="1"/>
        </dgm:presLayoutVars>
      </dgm:prSet>
      <dgm:spPr/>
    </dgm:pt>
    <dgm:pt modelId="{E9DA6479-F8E7-6C4E-98E8-999180E4F88B}" type="pres">
      <dgm:prSet presAssocID="{29E72D5A-99DF-8D4C-8279-8B8B9AC83D55}" presName="spacer" presStyleCnt="0"/>
      <dgm:spPr/>
    </dgm:pt>
    <dgm:pt modelId="{929876B8-243B-7142-B0C1-E08ADD82E9DB}" type="pres">
      <dgm:prSet presAssocID="{1EDB0207-8A7B-264B-86F4-DDF695B9FA79}" presName="parentText" presStyleLbl="node1" presStyleIdx="7" presStyleCnt="8">
        <dgm:presLayoutVars>
          <dgm:chMax val="0"/>
          <dgm:bulletEnabled val="1"/>
        </dgm:presLayoutVars>
      </dgm:prSet>
      <dgm:spPr/>
    </dgm:pt>
  </dgm:ptLst>
  <dgm:cxnLst>
    <dgm:cxn modelId="{3818501A-4C09-0840-9168-A5CC6AEFB151}" srcId="{D46F246F-B595-D242-A5C6-13625610972F}" destId="{58D8C9E3-7334-4E43-A8FA-4AB5F0A89872}" srcOrd="2" destOrd="0" parTransId="{07F3E9D6-4FF1-2D48-90B3-6E5CB50B2A47}" sibTransId="{8157BBB5-3AFA-BA4E-8273-FE4181A89C77}"/>
    <dgm:cxn modelId="{F0A9A71B-E7D2-AF4E-AC7B-89414935F767}" type="presOf" srcId="{1EDB0207-8A7B-264B-86F4-DDF695B9FA79}" destId="{929876B8-243B-7142-B0C1-E08ADD82E9DB}" srcOrd="0" destOrd="0" presId="urn:microsoft.com/office/officeart/2005/8/layout/vList2"/>
    <dgm:cxn modelId="{F57ECA2E-7CEB-D84F-BD51-D87B1060DFD9}" srcId="{D46F246F-B595-D242-A5C6-13625610972F}" destId="{FE52C45B-A4E5-3546-8F98-CE21609331EA}" srcOrd="4" destOrd="0" parTransId="{6E64EDEA-DEF2-3546-A531-36322ED8B694}" sibTransId="{7B662256-D908-2146-A8AA-E6A2CDE4A7EE}"/>
    <dgm:cxn modelId="{CB3D7831-3857-6246-8315-FBA508A6A5CE}" srcId="{D46F246F-B595-D242-A5C6-13625610972F}" destId="{87BD62D3-A140-D847-8BF7-8C36BD39DE1D}" srcOrd="1" destOrd="0" parTransId="{94FD5C4E-D44F-F34F-8B4B-E52AE7CBE9AF}" sibTransId="{E957F8E1-ADD1-E04A-BE0B-68480539F56A}"/>
    <dgm:cxn modelId="{8A48163A-3E3D-4E73-90E3-9C35F4FBCC15}" type="presOf" srcId="{FE52C45B-A4E5-3546-8F98-CE21609331EA}" destId="{9D476F2D-7E0D-9847-BB8D-6376F36F5D44}" srcOrd="0" destOrd="0" presId="urn:microsoft.com/office/officeart/2005/8/layout/vList2"/>
    <dgm:cxn modelId="{D31DA251-CD10-1F43-B42F-99FF7F79B873}" type="presOf" srcId="{04D1D92F-ACCF-0B48-A8CE-5AF8AAE55C23}" destId="{72C5EABA-D3C8-E540-A398-46B6699B6DF4}" srcOrd="0" destOrd="0" presId="urn:microsoft.com/office/officeart/2005/8/layout/vList2"/>
    <dgm:cxn modelId="{88354B5E-615E-41DE-8D85-0FA69044EEC5}" type="presOf" srcId="{87BD62D3-A140-D847-8BF7-8C36BD39DE1D}" destId="{249815EE-FFA9-C649-B7A9-3BC2195CDBC8}" srcOrd="0" destOrd="0" presId="urn:microsoft.com/office/officeart/2005/8/layout/vList2"/>
    <dgm:cxn modelId="{07B25B6C-58B1-3743-B07C-98AFA630EE7B}" srcId="{D46F246F-B595-D242-A5C6-13625610972F}" destId="{6EE0C8EF-50A2-3F47-B831-3E21B64834AF}" srcOrd="5" destOrd="0" parTransId="{BCCBE384-764D-364C-A3A6-8190648732BD}" sibTransId="{6E0476FC-BEDC-3D42-82F1-38B5BA3341D6}"/>
    <dgm:cxn modelId="{B9BE2971-757D-B540-9E38-1EBF097EEB25}" type="presOf" srcId="{C4E48143-C872-4448-B5B1-2980725D4B17}" destId="{4AFEDC66-6914-DE4F-8A6E-BDF9493CE14C}" srcOrd="0" destOrd="0" presId="urn:microsoft.com/office/officeart/2005/8/layout/vList2"/>
    <dgm:cxn modelId="{A3479778-25DB-7A41-964F-3AAA5A529517}" srcId="{D46F246F-B595-D242-A5C6-13625610972F}" destId="{C4E48143-C872-4448-B5B1-2980725D4B17}" srcOrd="6" destOrd="0" parTransId="{C6EBCA8D-D672-C944-94B3-4D50B2604BBB}" sibTransId="{29E72D5A-99DF-8D4C-8279-8B8B9AC83D55}"/>
    <dgm:cxn modelId="{C3E2EA97-4EBB-E94E-A518-706C55565710}" type="presOf" srcId="{58D8C9E3-7334-4E43-A8FA-4AB5F0A89872}" destId="{00F627BA-2A2B-E648-B69C-770420185A06}" srcOrd="0" destOrd="0" presId="urn:microsoft.com/office/officeart/2005/8/layout/vList2"/>
    <dgm:cxn modelId="{B740C69C-3846-2446-9271-3F1E03452E8F}" type="presOf" srcId="{D46F246F-B595-D242-A5C6-13625610972F}" destId="{1BA87642-6942-CC48-A578-347E637CAD68}" srcOrd="0" destOrd="0" presId="urn:microsoft.com/office/officeart/2005/8/layout/vList2"/>
    <dgm:cxn modelId="{3A5DBE9F-20A9-C44F-8E1F-2431521AF614}" srcId="{D46F246F-B595-D242-A5C6-13625610972F}" destId="{1EDB0207-8A7B-264B-86F4-DDF695B9FA79}" srcOrd="7" destOrd="0" parTransId="{225A8030-849A-D44E-B097-4CC42B896CA1}" sibTransId="{3F257386-110D-514F-BE2A-4E2CA95ED3A7}"/>
    <dgm:cxn modelId="{B94253C0-2220-F547-9E25-438FB631A2F3}" srcId="{D46F246F-B595-D242-A5C6-13625610972F}" destId="{26D7BD4B-4D44-8C46-ADB7-0419B9A374E5}" srcOrd="0" destOrd="0" parTransId="{3C774563-0CC6-B141-A1FC-A4C2F481EC9D}" sibTransId="{51D1EB62-96E7-7845-9B8C-47D3C8145F78}"/>
    <dgm:cxn modelId="{30A228EC-B990-459D-B21D-B29F05739453}" type="presOf" srcId="{26D7BD4B-4D44-8C46-ADB7-0419B9A374E5}" destId="{151888BA-25D3-394D-88C9-BE3152177BCA}" srcOrd="0" destOrd="0" presId="urn:microsoft.com/office/officeart/2005/8/layout/vList2"/>
    <dgm:cxn modelId="{9C1450F3-9AC5-1442-B942-02723EAA7A97}" srcId="{D46F246F-B595-D242-A5C6-13625610972F}" destId="{04D1D92F-ACCF-0B48-A8CE-5AF8AAE55C23}" srcOrd="3" destOrd="0" parTransId="{B945C677-9981-494E-824C-3E8B9BA410BE}" sibTransId="{AAF363AA-C12B-114C-AA3F-81621732F6B9}"/>
    <dgm:cxn modelId="{C76C90F9-9D8A-EF46-ACDC-92DC8CEB92FF}" type="presOf" srcId="{6EE0C8EF-50A2-3F47-B831-3E21B64834AF}" destId="{3C592A33-3C7F-3D4F-88EB-BF889A936D1E}" srcOrd="0" destOrd="0" presId="urn:microsoft.com/office/officeart/2005/8/layout/vList2"/>
    <dgm:cxn modelId="{F89EDAEC-4FCB-4998-908C-CD4A1FB5FDDD}" type="presParOf" srcId="{1BA87642-6942-CC48-A578-347E637CAD68}" destId="{151888BA-25D3-394D-88C9-BE3152177BCA}" srcOrd="0" destOrd="0" presId="urn:microsoft.com/office/officeart/2005/8/layout/vList2"/>
    <dgm:cxn modelId="{970A0682-A850-46E4-B767-825E6B8792E4}" type="presParOf" srcId="{1BA87642-6942-CC48-A578-347E637CAD68}" destId="{73AB0EDB-8926-5940-81DC-07044C8E44E2}" srcOrd="1" destOrd="0" presId="urn:microsoft.com/office/officeart/2005/8/layout/vList2"/>
    <dgm:cxn modelId="{F74544EC-0456-4083-AD3A-C333927F2FB1}" type="presParOf" srcId="{1BA87642-6942-CC48-A578-347E637CAD68}" destId="{249815EE-FFA9-C649-B7A9-3BC2195CDBC8}" srcOrd="2" destOrd="0" presId="urn:microsoft.com/office/officeart/2005/8/layout/vList2"/>
    <dgm:cxn modelId="{6B3BF26C-8073-444C-8F5A-F8A2CC05FFE4}" type="presParOf" srcId="{1BA87642-6942-CC48-A578-347E637CAD68}" destId="{9A38A2CB-793E-E448-A77B-0F43A6036829}" srcOrd="3" destOrd="0" presId="urn:microsoft.com/office/officeart/2005/8/layout/vList2"/>
    <dgm:cxn modelId="{95E06EA4-FAF4-0F4C-9E29-C0921AE5812B}" type="presParOf" srcId="{1BA87642-6942-CC48-A578-347E637CAD68}" destId="{00F627BA-2A2B-E648-B69C-770420185A06}" srcOrd="4" destOrd="0" presId="urn:microsoft.com/office/officeart/2005/8/layout/vList2"/>
    <dgm:cxn modelId="{38D18CF7-150F-D143-8314-54B17DF74366}" type="presParOf" srcId="{1BA87642-6942-CC48-A578-347E637CAD68}" destId="{C610CFE4-A965-0449-882B-9246CD1B0CF0}" srcOrd="5" destOrd="0" presId="urn:microsoft.com/office/officeart/2005/8/layout/vList2"/>
    <dgm:cxn modelId="{F9E9C545-25EC-EC40-B126-020719E8C398}" type="presParOf" srcId="{1BA87642-6942-CC48-A578-347E637CAD68}" destId="{72C5EABA-D3C8-E540-A398-46B6699B6DF4}" srcOrd="6" destOrd="0" presId="urn:microsoft.com/office/officeart/2005/8/layout/vList2"/>
    <dgm:cxn modelId="{69F6F506-C508-F64E-99BE-8E2BB4E395AA}" type="presParOf" srcId="{1BA87642-6942-CC48-A578-347E637CAD68}" destId="{849207D5-5555-264B-A932-BD3ADBC13577}" srcOrd="7" destOrd="0" presId="urn:microsoft.com/office/officeart/2005/8/layout/vList2"/>
    <dgm:cxn modelId="{C4675E72-5650-486C-83C9-057F2D36C34A}" type="presParOf" srcId="{1BA87642-6942-CC48-A578-347E637CAD68}" destId="{9D476F2D-7E0D-9847-BB8D-6376F36F5D44}" srcOrd="8" destOrd="0" presId="urn:microsoft.com/office/officeart/2005/8/layout/vList2"/>
    <dgm:cxn modelId="{3963BF05-90C4-4BEE-B079-45AB107E6C20}" type="presParOf" srcId="{1BA87642-6942-CC48-A578-347E637CAD68}" destId="{A8B98617-8BD3-BB4C-98F4-A069698E0C2C}" srcOrd="9" destOrd="0" presId="urn:microsoft.com/office/officeart/2005/8/layout/vList2"/>
    <dgm:cxn modelId="{5F3DA754-D432-8F4B-A24F-3F62F194E967}" type="presParOf" srcId="{1BA87642-6942-CC48-A578-347E637CAD68}" destId="{3C592A33-3C7F-3D4F-88EB-BF889A936D1E}" srcOrd="10" destOrd="0" presId="urn:microsoft.com/office/officeart/2005/8/layout/vList2"/>
    <dgm:cxn modelId="{8A6CDFEB-5ED5-CF4C-8802-121FD35872AD}" type="presParOf" srcId="{1BA87642-6942-CC48-A578-347E637CAD68}" destId="{22FD0A4C-EE01-5E40-8773-3C9E3B2E2FCD}" srcOrd="11" destOrd="0" presId="urn:microsoft.com/office/officeart/2005/8/layout/vList2"/>
    <dgm:cxn modelId="{4AAF2759-8340-664E-A2FF-41322802D6A7}" type="presParOf" srcId="{1BA87642-6942-CC48-A578-347E637CAD68}" destId="{4AFEDC66-6914-DE4F-8A6E-BDF9493CE14C}" srcOrd="12" destOrd="0" presId="urn:microsoft.com/office/officeart/2005/8/layout/vList2"/>
    <dgm:cxn modelId="{9E0C657F-F67D-C04B-8CF4-94119F2A919D}" type="presParOf" srcId="{1BA87642-6942-CC48-A578-347E637CAD68}" destId="{E9DA6479-F8E7-6C4E-98E8-999180E4F88B}" srcOrd="13" destOrd="0" presId="urn:microsoft.com/office/officeart/2005/8/layout/vList2"/>
    <dgm:cxn modelId="{C77CA1ED-72A8-434B-8293-80E59BE79291}" type="presParOf" srcId="{1BA87642-6942-CC48-A578-347E637CAD68}" destId="{929876B8-243B-7142-B0C1-E08ADD82E9DB}" srcOrd="14" destOrd="0" presId="urn:microsoft.com/office/officeart/2005/8/layout/vList2"/>
  </dgm:cxnLst>
  <dgm:bg>
    <a:solidFill>
      <a:schemeClr val="bg1"/>
    </a:solid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1888BA-25D3-394D-88C9-BE3152177BCA}">
      <dsp:nvSpPr>
        <dsp:cNvPr id="0" name=""/>
        <dsp:cNvSpPr/>
      </dsp:nvSpPr>
      <dsp:spPr>
        <a:xfrm>
          <a:off x="0" y="82004"/>
          <a:ext cx="8256074" cy="449280"/>
        </a:xfrm>
        <a:prstGeom prst="round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i="0" kern="1200">
              <a:solidFill>
                <a:sysClr val="windowText" lastClr="000000"/>
              </a:solidFill>
              <a:latin typeface="Arial Narrow"/>
              <a:cs typeface="Arial Narrow" panose="020B0604020202020204" pitchFamily="34" charset="0"/>
            </a:rPr>
            <a:t>1.</a:t>
          </a:r>
          <a:r>
            <a:rPr lang="en-US" sz="1800" b="1" i="0" kern="1200" baseline="0">
              <a:solidFill>
                <a:sysClr val="windowText" lastClr="000000"/>
              </a:solidFill>
              <a:latin typeface="Arial Narrow"/>
              <a:cs typeface="Arial Narrow" panose="020B0604020202020204" pitchFamily="34" charset="0"/>
            </a:rPr>
            <a:t> MEASURING EXPECTED RETURN</a:t>
          </a:r>
        </a:p>
      </dsp:txBody>
      <dsp:txXfrm>
        <a:off x="21932" y="103936"/>
        <a:ext cx="8212210" cy="405416"/>
      </dsp:txXfrm>
    </dsp:sp>
    <dsp:sp modelId="{249815EE-FFA9-C649-B7A9-3BC2195CDBC8}">
      <dsp:nvSpPr>
        <dsp:cNvPr id="0" name=""/>
        <dsp:cNvSpPr/>
      </dsp:nvSpPr>
      <dsp:spPr>
        <a:xfrm>
          <a:off x="0" y="578762"/>
          <a:ext cx="8256074" cy="449280"/>
        </a:xfrm>
        <a:prstGeom prst="round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i="0" kern="1200">
              <a:ln>
                <a:noFill/>
              </a:ln>
              <a:solidFill>
                <a:sysClr val="windowText" lastClr="000000"/>
              </a:solidFill>
              <a:latin typeface="Arial Narrow"/>
              <a:cs typeface="Arial Narrow" panose="020B0604020202020204" pitchFamily="34" charset="0"/>
            </a:rPr>
            <a:t>2. MEASURING RISK</a:t>
          </a:r>
        </a:p>
      </dsp:txBody>
      <dsp:txXfrm>
        <a:off x="21932" y="600694"/>
        <a:ext cx="8212210" cy="405416"/>
      </dsp:txXfrm>
    </dsp:sp>
    <dsp:sp modelId="{00F627BA-2A2B-E648-B69C-770420185A06}">
      <dsp:nvSpPr>
        <dsp:cNvPr id="0" name=""/>
        <dsp:cNvSpPr/>
      </dsp:nvSpPr>
      <dsp:spPr>
        <a:xfrm>
          <a:off x="0" y="1097162"/>
          <a:ext cx="8256074" cy="449280"/>
        </a:xfrm>
        <a:prstGeom prst="round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i="0" kern="1200">
              <a:solidFill>
                <a:sysClr val="windowText" lastClr="000000"/>
              </a:solidFill>
              <a:latin typeface="Arial Narrow"/>
              <a:cs typeface="Arial Narrow" panose="020B0604020202020204" pitchFamily="34" charset="0"/>
            </a:rPr>
            <a:t>3. PORTFOLIO EQUATIONS</a:t>
          </a:r>
        </a:p>
      </dsp:txBody>
      <dsp:txXfrm>
        <a:off x="21932" y="1119094"/>
        <a:ext cx="8212210" cy="405416"/>
      </dsp:txXfrm>
    </dsp:sp>
    <dsp:sp modelId="{72C5EABA-D3C8-E540-A398-46B6699B6DF4}">
      <dsp:nvSpPr>
        <dsp:cNvPr id="0" name=""/>
        <dsp:cNvSpPr/>
      </dsp:nvSpPr>
      <dsp:spPr>
        <a:xfrm>
          <a:off x="0" y="1615562"/>
          <a:ext cx="8256074" cy="449280"/>
        </a:xfrm>
        <a:prstGeom prst="round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i="0" kern="1200">
              <a:solidFill>
                <a:sysClr val="windowText" lastClr="000000"/>
              </a:solidFill>
              <a:latin typeface="Arial Narrow"/>
              <a:cs typeface="Arial Narrow" panose="020B0604020202020204" pitchFamily="34" charset="0"/>
            </a:rPr>
            <a:t>4. PORTFOLIO CONCEPT : DIVERSIFICATION</a:t>
          </a:r>
        </a:p>
      </dsp:txBody>
      <dsp:txXfrm>
        <a:off x="21932" y="1637494"/>
        <a:ext cx="8212210" cy="405416"/>
      </dsp:txXfrm>
    </dsp:sp>
    <dsp:sp modelId="{9D476F2D-7E0D-9847-BB8D-6376F36F5D44}">
      <dsp:nvSpPr>
        <dsp:cNvPr id="0" name=""/>
        <dsp:cNvSpPr/>
      </dsp:nvSpPr>
      <dsp:spPr>
        <a:xfrm>
          <a:off x="0" y="2133962"/>
          <a:ext cx="8256074" cy="449280"/>
        </a:xfrm>
        <a:prstGeom prst="round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i="0" kern="1200">
              <a:solidFill>
                <a:sysClr val="windowText" lastClr="000000"/>
              </a:solidFill>
              <a:latin typeface="Arial Narrow"/>
              <a:cs typeface="Arial Narrow" panose="020B0604020202020204" pitchFamily="34" charset="0"/>
            </a:rPr>
            <a:t>5. PYTHON : DATA ACCESS AND MANIPULATION</a:t>
          </a:r>
        </a:p>
      </dsp:txBody>
      <dsp:txXfrm>
        <a:off x="21932" y="2155894"/>
        <a:ext cx="8212210" cy="405416"/>
      </dsp:txXfrm>
    </dsp:sp>
    <dsp:sp modelId="{3C592A33-3C7F-3D4F-88EB-BF889A936D1E}">
      <dsp:nvSpPr>
        <dsp:cNvPr id="0" name=""/>
        <dsp:cNvSpPr/>
      </dsp:nvSpPr>
      <dsp:spPr>
        <a:xfrm>
          <a:off x="0" y="2652362"/>
          <a:ext cx="8256074" cy="449280"/>
        </a:xfrm>
        <a:prstGeom prst="round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i="0" kern="1200">
              <a:solidFill>
                <a:sysClr val="windowText" lastClr="000000"/>
              </a:solidFill>
              <a:latin typeface="Arial Narrow"/>
              <a:cs typeface="Arial Narrow" panose="020B0604020202020204" pitchFamily="34" charset="0"/>
            </a:rPr>
            <a:t>6. PYTHON DATA VISUALIZATION : STOCK ANALYSIS</a:t>
          </a:r>
        </a:p>
      </dsp:txBody>
      <dsp:txXfrm>
        <a:off x="21932" y="2674294"/>
        <a:ext cx="8212210" cy="405416"/>
      </dsp:txXfrm>
    </dsp:sp>
    <dsp:sp modelId="{4AFEDC66-6914-DE4F-8A6E-BDF9493CE14C}">
      <dsp:nvSpPr>
        <dsp:cNvPr id="0" name=""/>
        <dsp:cNvSpPr/>
      </dsp:nvSpPr>
      <dsp:spPr>
        <a:xfrm>
          <a:off x="0" y="3170762"/>
          <a:ext cx="8256074" cy="449280"/>
        </a:xfrm>
        <a:prstGeom prst="round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i="0" kern="1200">
              <a:solidFill>
                <a:sysClr val="windowText" lastClr="000000"/>
              </a:solidFill>
              <a:latin typeface="Arial Narrow"/>
              <a:cs typeface="Arial Narrow" panose="020B0604020202020204" pitchFamily="34" charset="0"/>
            </a:rPr>
            <a:t>7. PYTHON : PORTFOLIO CREATION</a:t>
          </a:r>
        </a:p>
      </dsp:txBody>
      <dsp:txXfrm>
        <a:off x="21932" y="3192694"/>
        <a:ext cx="8212210" cy="405416"/>
      </dsp:txXfrm>
    </dsp:sp>
    <dsp:sp modelId="{929876B8-243B-7142-B0C1-E08ADD82E9DB}">
      <dsp:nvSpPr>
        <dsp:cNvPr id="0" name=""/>
        <dsp:cNvSpPr/>
      </dsp:nvSpPr>
      <dsp:spPr>
        <a:xfrm>
          <a:off x="0" y="3689162"/>
          <a:ext cx="8256074" cy="449280"/>
        </a:xfrm>
        <a:prstGeom prst="round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i="0" kern="1200">
              <a:solidFill>
                <a:sysClr val="windowText" lastClr="000000"/>
              </a:solidFill>
              <a:latin typeface="Arial Narrow"/>
              <a:cs typeface="Arial Narrow" panose="020B0604020202020204" pitchFamily="34" charset="0"/>
            </a:rPr>
            <a:t>8. INTERVIEW QUESTIONS</a:t>
          </a:r>
        </a:p>
      </dsp:txBody>
      <dsp:txXfrm>
        <a:off x="21932" y="3711094"/>
        <a:ext cx="8212210" cy="4054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B450B4-D4A0-8D48-85A9-3510AAF7A8F6}" type="datetimeFigureOut">
              <a:rPr lang="en-US" smtClean="0"/>
              <a:t>5/23/21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70F395-EF87-3B43-8D0C-B8570ED9AA55}" type="slidenum">
              <a:rPr lang="en-US" smtClean="0"/>
              <a:t>‹#›</a:t>
            </a:fld>
            <a:endParaRPr lang="en-US"/>
          </a:p>
        </p:txBody>
      </p:sp>
    </p:spTree>
    <p:extLst>
      <p:ext uri="{BB962C8B-B14F-4D97-AF65-F5344CB8AC3E}">
        <p14:creationId xmlns:p14="http://schemas.microsoft.com/office/powerpoint/2010/main" val="1955993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70F395-EF87-3B43-8D0C-B8570ED9AA55}" type="slidenum">
              <a:rPr lang="en-US" smtClean="0"/>
              <a:t>1</a:t>
            </a:fld>
            <a:endParaRPr lang="en-US"/>
          </a:p>
        </p:txBody>
      </p:sp>
    </p:spTree>
    <p:extLst>
      <p:ext uri="{BB962C8B-B14F-4D97-AF65-F5344CB8AC3E}">
        <p14:creationId xmlns:p14="http://schemas.microsoft.com/office/powerpoint/2010/main" val="3296453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70F395-EF87-3B43-8D0C-B8570ED9AA55}" type="slidenum">
              <a:rPr lang="en-US" smtClean="0"/>
              <a:t>10</a:t>
            </a:fld>
            <a:endParaRPr lang="en-US"/>
          </a:p>
        </p:txBody>
      </p:sp>
    </p:spTree>
    <p:extLst>
      <p:ext uri="{BB962C8B-B14F-4D97-AF65-F5344CB8AC3E}">
        <p14:creationId xmlns:p14="http://schemas.microsoft.com/office/powerpoint/2010/main" val="676872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Check if people have python installed by going into the terminal and typing python</a:t>
            </a:r>
          </a:p>
          <a:p>
            <a:endParaRPr lang="en-US"/>
          </a:p>
        </p:txBody>
      </p:sp>
      <p:sp>
        <p:nvSpPr>
          <p:cNvPr id="4" name="Slide Number Placeholder 3"/>
          <p:cNvSpPr>
            <a:spLocks noGrp="1"/>
          </p:cNvSpPr>
          <p:nvPr>
            <p:ph type="sldNum" sz="quarter" idx="5"/>
          </p:nvPr>
        </p:nvSpPr>
        <p:spPr/>
        <p:txBody>
          <a:bodyPr/>
          <a:lstStyle/>
          <a:p>
            <a:fld id="{CD70F395-EF87-3B43-8D0C-B8570ED9AA55}" type="slidenum">
              <a:rPr lang="en-US" smtClean="0"/>
              <a:t>11</a:t>
            </a:fld>
            <a:endParaRPr lang="en-US"/>
          </a:p>
        </p:txBody>
      </p:sp>
    </p:spTree>
    <p:extLst>
      <p:ext uri="{BB962C8B-B14F-4D97-AF65-F5344CB8AC3E}">
        <p14:creationId xmlns:p14="http://schemas.microsoft.com/office/powerpoint/2010/main" val="4265217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Check if people have python installed by going into the terminal and typing python</a:t>
            </a:r>
          </a:p>
          <a:p>
            <a:endParaRPr lang="en-US"/>
          </a:p>
        </p:txBody>
      </p:sp>
      <p:sp>
        <p:nvSpPr>
          <p:cNvPr id="4" name="Slide Number Placeholder 3"/>
          <p:cNvSpPr>
            <a:spLocks noGrp="1"/>
          </p:cNvSpPr>
          <p:nvPr>
            <p:ph type="sldNum" sz="quarter" idx="5"/>
          </p:nvPr>
        </p:nvSpPr>
        <p:spPr/>
        <p:txBody>
          <a:bodyPr/>
          <a:lstStyle/>
          <a:p>
            <a:fld id="{CD70F395-EF87-3B43-8D0C-B8570ED9AA55}" type="slidenum">
              <a:rPr lang="en-US" smtClean="0"/>
              <a:t>12</a:t>
            </a:fld>
            <a:endParaRPr lang="en-US"/>
          </a:p>
        </p:txBody>
      </p:sp>
    </p:spTree>
    <p:extLst>
      <p:ext uri="{BB962C8B-B14F-4D97-AF65-F5344CB8AC3E}">
        <p14:creationId xmlns:p14="http://schemas.microsoft.com/office/powerpoint/2010/main" val="545196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Before we get started:</a:t>
            </a:r>
          </a:p>
          <a:p>
            <a:pPr marL="228600" indent="-228600">
              <a:buAutoNum type="arabicPeriod"/>
            </a:pPr>
            <a:r>
              <a:rPr lang="en-US"/>
              <a:t>Hopefully everyone has installed python and anaconda (send out links to those who have not)</a:t>
            </a:r>
          </a:p>
          <a:p>
            <a:pPr marL="228600" indent="-228600">
              <a:buAutoNum type="arabicPeriod"/>
            </a:pPr>
            <a:r>
              <a:rPr lang="en-US"/>
              <a:t>We’re going to be going through with </a:t>
            </a:r>
            <a:r>
              <a:rPr lang="en-US" err="1"/>
              <a:t>Jupyter</a:t>
            </a:r>
            <a:r>
              <a:rPr lang="en-US"/>
              <a:t>, please use it</a:t>
            </a:r>
          </a:p>
        </p:txBody>
      </p:sp>
      <p:sp>
        <p:nvSpPr>
          <p:cNvPr id="4" name="Slide Number Placeholder 3"/>
          <p:cNvSpPr>
            <a:spLocks noGrp="1"/>
          </p:cNvSpPr>
          <p:nvPr>
            <p:ph type="sldNum" sz="quarter" idx="5"/>
          </p:nvPr>
        </p:nvSpPr>
        <p:spPr/>
        <p:txBody>
          <a:bodyPr/>
          <a:lstStyle/>
          <a:p>
            <a:fld id="{CD70F395-EF87-3B43-8D0C-B8570ED9AA55}" type="slidenum">
              <a:rPr lang="en-US" smtClean="0"/>
              <a:t>2</a:t>
            </a:fld>
            <a:endParaRPr lang="en-US"/>
          </a:p>
        </p:txBody>
      </p:sp>
    </p:spTree>
    <p:extLst>
      <p:ext uri="{BB962C8B-B14F-4D97-AF65-F5344CB8AC3E}">
        <p14:creationId xmlns:p14="http://schemas.microsoft.com/office/powerpoint/2010/main" val="1970312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Check if people have python installed by going into the terminal and typing python</a:t>
            </a:r>
          </a:p>
          <a:p>
            <a:endParaRPr lang="en-US"/>
          </a:p>
        </p:txBody>
      </p:sp>
      <p:sp>
        <p:nvSpPr>
          <p:cNvPr id="4" name="Slide Number Placeholder 3"/>
          <p:cNvSpPr>
            <a:spLocks noGrp="1"/>
          </p:cNvSpPr>
          <p:nvPr>
            <p:ph type="sldNum" sz="quarter" idx="5"/>
          </p:nvPr>
        </p:nvSpPr>
        <p:spPr/>
        <p:txBody>
          <a:bodyPr/>
          <a:lstStyle/>
          <a:p>
            <a:fld id="{CD70F395-EF87-3B43-8D0C-B8570ED9AA55}" type="slidenum">
              <a:rPr lang="en-US" smtClean="0"/>
              <a:t>3</a:t>
            </a:fld>
            <a:endParaRPr lang="en-US"/>
          </a:p>
        </p:txBody>
      </p:sp>
    </p:spTree>
    <p:extLst>
      <p:ext uri="{BB962C8B-B14F-4D97-AF65-F5344CB8AC3E}">
        <p14:creationId xmlns:p14="http://schemas.microsoft.com/office/powerpoint/2010/main" val="3096661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Check if people have python installed by going into the terminal and typing python</a:t>
            </a:r>
          </a:p>
          <a:p>
            <a:endParaRPr lang="en-US"/>
          </a:p>
        </p:txBody>
      </p:sp>
      <p:sp>
        <p:nvSpPr>
          <p:cNvPr id="4" name="Slide Number Placeholder 3"/>
          <p:cNvSpPr>
            <a:spLocks noGrp="1"/>
          </p:cNvSpPr>
          <p:nvPr>
            <p:ph type="sldNum" sz="quarter" idx="5"/>
          </p:nvPr>
        </p:nvSpPr>
        <p:spPr/>
        <p:txBody>
          <a:bodyPr/>
          <a:lstStyle/>
          <a:p>
            <a:fld id="{CD70F395-EF87-3B43-8D0C-B8570ED9AA55}" type="slidenum">
              <a:rPr lang="en-US" smtClean="0"/>
              <a:t>4</a:t>
            </a:fld>
            <a:endParaRPr lang="en-US"/>
          </a:p>
        </p:txBody>
      </p:sp>
    </p:spTree>
    <p:extLst>
      <p:ext uri="{BB962C8B-B14F-4D97-AF65-F5344CB8AC3E}">
        <p14:creationId xmlns:p14="http://schemas.microsoft.com/office/powerpoint/2010/main" val="2875419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Check if people have python installed by going into the terminal and typing python</a:t>
            </a:r>
          </a:p>
          <a:p>
            <a:endParaRPr lang="en-US"/>
          </a:p>
        </p:txBody>
      </p:sp>
      <p:sp>
        <p:nvSpPr>
          <p:cNvPr id="4" name="Slide Number Placeholder 3"/>
          <p:cNvSpPr>
            <a:spLocks noGrp="1"/>
          </p:cNvSpPr>
          <p:nvPr>
            <p:ph type="sldNum" sz="quarter" idx="5"/>
          </p:nvPr>
        </p:nvSpPr>
        <p:spPr/>
        <p:txBody>
          <a:bodyPr/>
          <a:lstStyle/>
          <a:p>
            <a:fld id="{CD70F395-EF87-3B43-8D0C-B8570ED9AA55}" type="slidenum">
              <a:rPr lang="en-US" smtClean="0"/>
              <a:t>5</a:t>
            </a:fld>
            <a:endParaRPr lang="en-US"/>
          </a:p>
        </p:txBody>
      </p:sp>
    </p:spTree>
    <p:extLst>
      <p:ext uri="{BB962C8B-B14F-4D97-AF65-F5344CB8AC3E}">
        <p14:creationId xmlns:p14="http://schemas.microsoft.com/office/powerpoint/2010/main" val="3765258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Check if people have python installed by going into the terminal and typing python</a:t>
            </a:r>
          </a:p>
          <a:p>
            <a:endParaRPr lang="en-US"/>
          </a:p>
        </p:txBody>
      </p:sp>
      <p:sp>
        <p:nvSpPr>
          <p:cNvPr id="4" name="Slide Number Placeholder 3"/>
          <p:cNvSpPr>
            <a:spLocks noGrp="1"/>
          </p:cNvSpPr>
          <p:nvPr>
            <p:ph type="sldNum" sz="quarter" idx="5"/>
          </p:nvPr>
        </p:nvSpPr>
        <p:spPr/>
        <p:txBody>
          <a:bodyPr/>
          <a:lstStyle/>
          <a:p>
            <a:fld id="{CD70F395-EF87-3B43-8D0C-B8570ED9AA55}" type="slidenum">
              <a:rPr lang="en-US" smtClean="0"/>
              <a:t>6</a:t>
            </a:fld>
            <a:endParaRPr lang="en-US"/>
          </a:p>
        </p:txBody>
      </p:sp>
    </p:spTree>
    <p:extLst>
      <p:ext uri="{BB962C8B-B14F-4D97-AF65-F5344CB8AC3E}">
        <p14:creationId xmlns:p14="http://schemas.microsoft.com/office/powerpoint/2010/main" val="414138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Check if people have python installed by going into the terminal and typing python</a:t>
            </a:r>
          </a:p>
          <a:p>
            <a:endParaRPr lang="en-US"/>
          </a:p>
        </p:txBody>
      </p:sp>
      <p:sp>
        <p:nvSpPr>
          <p:cNvPr id="4" name="Slide Number Placeholder 3"/>
          <p:cNvSpPr>
            <a:spLocks noGrp="1"/>
          </p:cNvSpPr>
          <p:nvPr>
            <p:ph type="sldNum" sz="quarter" idx="5"/>
          </p:nvPr>
        </p:nvSpPr>
        <p:spPr/>
        <p:txBody>
          <a:bodyPr/>
          <a:lstStyle/>
          <a:p>
            <a:fld id="{CD70F395-EF87-3B43-8D0C-B8570ED9AA55}" type="slidenum">
              <a:rPr lang="en-US" smtClean="0"/>
              <a:t>7</a:t>
            </a:fld>
            <a:endParaRPr lang="en-US"/>
          </a:p>
        </p:txBody>
      </p:sp>
    </p:spTree>
    <p:extLst>
      <p:ext uri="{BB962C8B-B14F-4D97-AF65-F5344CB8AC3E}">
        <p14:creationId xmlns:p14="http://schemas.microsoft.com/office/powerpoint/2010/main" val="4269842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Check if people have python installed by going into the terminal and typing python</a:t>
            </a:r>
          </a:p>
          <a:p>
            <a:endParaRPr lang="en-US"/>
          </a:p>
          <a:p>
            <a:endParaRPr lang="en-US"/>
          </a:p>
        </p:txBody>
      </p:sp>
      <p:sp>
        <p:nvSpPr>
          <p:cNvPr id="4" name="Slide Number Placeholder 3"/>
          <p:cNvSpPr>
            <a:spLocks noGrp="1"/>
          </p:cNvSpPr>
          <p:nvPr>
            <p:ph type="sldNum" sz="quarter" idx="5"/>
          </p:nvPr>
        </p:nvSpPr>
        <p:spPr/>
        <p:txBody>
          <a:bodyPr/>
          <a:lstStyle/>
          <a:p>
            <a:fld id="{CD70F395-EF87-3B43-8D0C-B8570ED9AA55}" type="slidenum">
              <a:rPr lang="en-US" smtClean="0"/>
              <a:t>8</a:t>
            </a:fld>
            <a:endParaRPr lang="en-US"/>
          </a:p>
        </p:txBody>
      </p:sp>
    </p:spTree>
    <p:extLst>
      <p:ext uri="{BB962C8B-B14F-4D97-AF65-F5344CB8AC3E}">
        <p14:creationId xmlns:p14="http://schemas.microsoft.com/office/powerpoint/2010/main" val="3972842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Check if people have python installed by going into the terminal and typing python</a:t>
            </a:r>
          </a:p>
          <a:p>
            <a:endParaRPr lang="en-US"/>
          </a:p>
        </p:txBody>
      </p:sp>
      <p:sp>
        <p:nvSpPr>
          <p:cNvPr id="4" name="Slide Number Placeholder 3"/>
          <p:cNvSpPr>
            <a:spLocks noGrp="1"/>
          </p:cNvSpPr>
          <p:nvPr>
            <p:ph type="sldNum" sz="quarter" idx="5"/>
          </p:nvPr>
        </p:nvSpPr>
        <p:spPr/>
        <p:txBody>
          <a:bodyPr/>
          <a:lstStyle/>
          <a:p>
            <a:fld id="{CD70F395-EF87-3B43-8D0C-B8570ED9AA55}" type="slidenum">
              <a:rPr lang="en-US" smtClean="0"/>
              <a:t>9</a:t>
            </a:fld>
            <a:endParaRPr lang="en-US"/>
          </a:p>
        </p:txBody>
      </p:sp>
    </p:spTree>
    <p:extLst>
      <p:ext uri="{BB962C8B-B14F-4D97-AF65-F5344CB8AC3E}">
        <p14:creationId xmlns:p14="http://schemas.microsoft.com/office/powerpoint/2010/main" val="220409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64E12-1F18-B846-8819-978BD60800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602B77-F06D-D247-9CEB-66A571C315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705E4D-849F-A14E-8003-363C2D97350F}"/>
              </a:ext>
            </a:extLst>
          </p:cNvPr>
          <p:cNvSpPr>
            <a:spLocks noGrp="1"/>
          </p:cNvSpPr>
          <p:nvPr>
            <p:ph type="dt" sz="half" idx="10"/>
          </p:nvPr>
        </p:nvSpPr>
        <p:spPr/>
        <p:txBody>
          <a:bodyPr/>
          <a:lstStyle/>
          <a:p>
            <a:fld id="{D883425B-775F-9240-9711-FA89FB178C83}" type="datetime1">
              <a:rPr lang="en-CA" smtClean="0"/>
              <a:t>2021-05-23</a:t>
            </a:fld>
            <a:endParaRPr lang="en-US"/>
          </a:p>
        </p:txBody>
      </p:sp>
      <p:sp>
        <p:nvSpPr>
          <p:cNvPr id="5" name="Footer Placeholder 4">
            <a:extLst>
              <a:ext uri="{FF2B5EF4-FFF2-40B4-BE49-F238E27FC236}">
                <a16:creationId xmlns:a16="http://schemas.microsoft.com/office/drawing/2014/main" id="{C5C1BEC1-A16C-E042-93CD-1FC014B4B6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D4AF3C-0394-754D-A76F-97E93AE5DDB8}"/>
              </a:ext>
            </a:extLst>
          </p:cNvPr>
          <p:cNvSpPr>
            <a:spLocks noGrp="1"/>
          </p:cNvSpPr>
          <p:nvPr>
            <p:ph type="sldNum" sz="quarter" idx="12"/>
          </p:nvPr>
        </p:nvSpPr>
        <p:spPr/>
        <p:txBody>
          <a:bodyPr/>
          <a:lstStyle/>
          <a:p>
            <a:fld id="{F993E9D7-6BF6-A548-B78F-B13E2A00C48B}" type="slidenum">
              <a:rPr lang="en-US" smtClean="0"/>
              <a:t>‹#›</a:t>
            </a:fld>
            <a:endParaRPr lang="en-US"/>
          </a:p>
        </p:txBody>
      </p:sp>
    </p:spTree>
    <p:extLst>
      <p:ext uri="{BB962C8B-B14F-4D97-AF65-F5344CB8AC3E}">
        <p14:creationId xmlns:p14="http://schemas.microsoft.com/office/powerpoint/2010/main" val="1036422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26FDC-6A10-FA4B-B5D2-CD5B4ECCFD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519714-A2D1-8545-8EC1-83FA304979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D8A349-529C-B848-8839-CEA083C8CD7F}"/>
              </a:ext>
            </a:extLst>
          </p:cNvPr>
          <p:cNvSpPr>
            <a:spLocks noGrp="1"/>
          </p:cNvSpPr>
          <p:nvPr>
            <p:ph type="dt" sz="half" idx="10"/>
          </p:nvPr>
        </p:nvSpPr>
        <p:spPr/>
        <p:txBody>
          <a:bodyPr/>
          <a:lstStyle/>
          <a:p>
            <a:fld id="{9DDFFE58-CFD8-A04D-847C-26DE6C59929C}" type="datetime1">
              <a:rPr lang="en-CA" smtClean="0"/>
              <a:t>2021-05-23</a:t>
            </a:fld>
            <a:endParaRPr lang="en-US"/>
          </a:p>
        </p:txBody>
      </p:sp>
      <p:sp>
        <p:nvSpPr>
          <p:cNvPr id="5" name="Footer Placeholder 4">
            <a:extLst>
              <a:ext uri="{FF2B5EF4-FFF2-40B4-BE49-F238E27FC236}">
                <a16:creationId xmlns:a16="http://schemas.microsoft.com/office/drawing/2014/main" id="{E0AD5E33-C5E5-D24C-925A-D13CD5FF72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731559-3661-214F-BDF3-2C6C2D0D7AF6}"/>
              </a:ext>
            </a:extLst>
          </p:cNvPr>
          <p:cNvSpPr>
            <a:spLocks noGrp="1"/>
          </p:cNvSpPr>
          <p:nvPr>
            <p:ph type="sldNum" sz="quarter" idx="12"/>
          </p:nvPr>
        </p:nvSpPr>
        <p:spPr/>
        <p:txBody>
          <a:bodyPr/>
          <a:lstStyle/>
          <a:p>
            <a:fld id="{F993E9D7-6BF6-A548-B78F-B13E2A00C48B}" type="slidenum">
              <a:rPr lang="en-US" smtClean="0"/>
              <a:t>‹#›</a:t>
            </a:fld>
            <a:endParaRPr lang="en-US"/>
          </a:p>
        </p:txBody>
      </p:sp>
    </p:spTree>
    <p:extLst>
      <p:ext uri="{BB962C8B-B14F-4D97-AF65-F5344CB8AC3E}">
        <p14:creationId xmlns:p14="http://schemas.microsoft.com/office/powerpoint/2010/main" val="324269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EF7271-3A2E-714E-8815-0B5190CE5B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5EE0FF-714C-2E4C-B697-68E077408F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87B76-53EC-8B4C-B93D-411E629419D2}"/>
              </a:ext>
            </a:extLst>
          </p:cNvPr>
          <p:cNvSpPr>
            <a:spLocks noGrp="1"/>
          </p:cNvSpPr>
          <p:nvPr>
            <p:ph type="dt" sz="half" idx="10"/>
          </p:nvPr>
        </p:nvSpPr>
        <p:spPr/>
        <p:txBody>
          <a:bodyPr/>
          <a:lstStyle/>
          <a:p>
            <a:fld id="{2091032B-FFFF-C947-AD1E-6F79A680301C}" type="datetime1">
              <a:rPr lang="en-CA" smtClean="0"/>
              <a:t>2021-05-23</a:t>
            </a:fld>
            <a:endParaRPr lang="en-US"/>
          </a:p>
        </p:txBody>
      </p:sp>
      <p:sp>
        <p:nvSpPr>
          <p:cNvPr id="5" name="Footer Placeholder 4">
            <a:extLst>
              <a:ext uri="{FF2B5EF4-FFF2-40B4-BE49-F238E27FC236}">
                <a16:creationId xmlns:a16="http://schemas.microsoft.com/office/drawing/2014/main" id="{36880034-740C-3E46-8F29-CA55F7D0C0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3065AC-E85B-F240-B06A-5FD1AEF7023E}"/>
              </a:ext>
            </a:extLst>
          </p:cNvPr>
          <p:cNvSpPr>
            <a:spLocks noGrp="1"/>
          </p:cNvSpPr>
          <p:nvPr>
            <p:ph type="sldNum" sz="quarter" idx="12"/>
          </p:nvPr>
        </p:nvSpPr>
        <p:spPr/>
        <p:txBody>
          <a:bodyPr/>
          <a:lstStyle/>
          <a:p>
            <a:fld id="{F993E9D7-6BF6-A548-B78F-B13E2A00C48B}" type="slidenum">
              <a:rPr lang="en-US" smtClean="0"/>
              <a:t>‹#›</a:t>
            </a:fld>
            <a:endParaRPr lang="en-US"/>
          </a:p>
        </p:txBody>
      </p:sp>
    </p:spTree>
    <p:extLst>
      <p:ext uri="{BB962C8B-B14F-4D97-AF65-F5344CB8AC3E}">
        <p14:creationId xmlns:p14="http://schemas.microsoft.com/office/powerpoint/2010/main" val="37506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22DE8-9678-1847-86BC-3A6A6AB9DC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30A2E9-FE1A-1F48-B525-2BA2802179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4FEB59-B5BC-844B-B245-5FB98A5378D3}"/>
              </a:ext>
            </a:extLst>
          </p:cNvPr>
          <p:cNvSpPr>
            <a:spLocks noGrp="1"/>
          </p:cNvSpPr>
          <p:nvPr>
            <p:ph type="dt" sz="half" idx="10"/>
          </p:nvPr>
        </p:nvSpPr>
        <p:spPr/>
        <p:txBody>
          <a:bodyPr/>
          <a:lstStyle/>
          <a:p>
            <a:fld id="{546394CD-927B-D042-9FE5-4C36C441623A}" type="datetime1">
              <a:rPr lang="en-CA" smtClean="0"/>
              <a:t>2021-05-23</a:t>
            </a:fld>
            <a:endParaRPr lang="en-US"/>
          </a:p>
        </p:txBody>
      </p:sp>
      <p:sp>
        <p:nvSpPr>
          <p:cNvPr id="5" name="Footer Placeholder 4">
            <a:extLst>
              <a:ext uri="{FF2B5EF4-FFF2-40B4-BE49-F238E27FC236}">
                <a16:creationId xmlns:a16="http://schemas.microsoft.com/office/drawing/2014/main" id="{D5309924-9B35-1E4D-806A-7183DC2574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2CB2C2-90BF-CF4E-B935-4F12464BBE0D}"/>
              </a:ext>
            </a:extLst>
          </p:cNvPr>
          <p:cNvSpPr>
            <a:spLocks noGrp="1"/>
          </p:cNvSpPr>
          <p:nvPr>
            <p:ph type="sldNum" sz="quarter" idx="12"/>
          </p:nvPr>
        </p:nvSpPr>
        <p:spPr/>
        <p:txBody>
          <a:bodyPr/>
          <a:lstStyle/>
          <a:p>
            <a:fld id="{F993E9D7-6BF6-A548-B78F-B13E2A00C48B}" type="slidenum">
              <a:rPr lang="en-US" smtClean="0"/>
              <a:t>‹#›</a:t>
            </a:fld>
            <a:endParaRPr lang="en-US"/>
          </a:p>
        </p:txBody>
      </p:sp>
    </p:spTree>
    <p:extLst>
      <p:ext uri="{BB962C8B-B14F-4D97-AF65-F5344CB8AC3E}">
        <p14:creationId xmlns:p14="http://schemas.microsoft.com/office/powerpoint/2010/main" val="3631530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F75DB-41C1-5348-9E55-D4B6EF2746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409740-BE92-CE47-8A48-AA16EC31BF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63A890-1F08-3B4C-8675-26938B934883}"/>
              </a:ext>
            </a:extLst>
          </p:cNvPr>
          <p:cNvSpPr>
            <a:spLocks noGrp="1"/>
          </p:cNvSpPr>
          <p:nvPr>
            <p:ph type="dt" sz="half" idx="10"/>
          </p:nvPr>
        </p:nvSpPr>
        <p:spPr/>
        <p:txBody>
          <a:bodyPr/>
          <a:lstStyle/>
          <a:p>
            <a:fld id="{B14F090A-715C-AE4C-B518-BF3C2BEA7A3A}" type="datetime1">
              <a:rPr lang="en-CA" smtClean="0"/>
              <a:t>2021-05-23</a:t>
            </a:fld>
            <a:endParaRPr lang="en-US"/>
          </a:p>
        </p:txBody>
      </p:sp>
      <p:sp>
        <p:nvSpPr>
          <p:cNvPr id="5" name="Footer Placeholder 4">
            <a:extLst>
              <a:ext uri="{FF2B5EF4-FFF2-40B4-BE49-F238E27FC236}">
                <a16:creationId xmlns:a16="http://schemas.microsoft.com/office/drawing/2014/main" id="{278A7840-D546-374E-999C-0A31534C5A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4C7655-55BD-C744-8811-E2923CDC6F87}"/>
              </a:ext>
            </a:extLst>
          </p:cNvPr>
          <p:cNvSpPr>
            <a:spLocks noGrp="1"/>
          </p:cNvSpPr>
          <p:nvPr>
            <p:ph type="sldNum" sz="quarter" idx="12"/>
          </p:nvPr>
        </p:nvSpPr>
        <p:spPr/>
        <p:txBody>
          <a:bodyPr/>
          <a:lstStyle/>
          <a:p>
            <a:fld id="{F993E9D7-6BF6-A548-B78F-B13E2A00C48B}" type="slidenum">
              <a:rPr lang="en-US" smtClean="0"/>
              <a:t>‹#›</a:t>
            </a:fld>
            <a:endParaRPr lang="en-US"/>
          </a:p>
        </p:txBody>
      </p:sp>
    </p:spTree>
    <p:extLst>
      <p:ext uri="{BB962C8B-B14F-4D97-AF65-F5344CB8AC3E}">
        <p14:creationId xmlns:p14="http://schemas.microsoft.com/office/powerpoint/2010/main" val="352485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EDFF1-490A-0946-BD2E-24A4F8C56D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6A2BD9-B318-104B-933B-9557DD057C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18BEB4-F88E-8E4A-B531-B47CCD529D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C27731-86ED-5C47-9881-A12D35F16CC1}"/>
              </a:ext>
            </a:extLst>
          </p:cNvPr>
          <p:cNvSpPr>
            <a:spLocks noGrp="1"/>
          </p:cNvSpPr>
          <p:nvPr>
            <p:ph type="dt" sz="half" idx="10"/>
          </p:nvPr>
        </p:nvSpPr>
        <p:spPr/>
        <p:txBody>
          <a:bodyPr/>
          <a:lstStyle/>
          <a:p>
            <a:fld id="{8DD92269-0E34-E44F-B1EE-3816E691CF08}" type="datetime1">
              <a:rPr lang="en-CA" smtClean="0"/>
              <a:t>2021-05-23</a:t>
            </a:fld>
            <a:endParaRPr lang="en-US"/>
          </a:p>
        </p:txBody>
      </p:sp>
      <p:sp>
        <p:nvSpPr>
          <p:cNvPr id="6" name="Footer Placeholder 5">
            <a:extLst>
              <a:ext uri="{FF2B5EF4-FFF2-40B4-BE49-F238E27FC236}">
                <a16:creationId xmlns:a16="http://schemas.microsoft.com/office/drawing/2014/main" id="{65381977-90AA-E340-B031-2EEC3E2A56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C1D7D1-FD90-7A45-94AF-BFE12BCC7DDA}"/>
              </a:ext>
            </a:extLst>
          </p:cNvPr>
          <p:cNvSpPr>
            <a:spLocks noGrp="1"/>
          </p:cNvSpPr>
          <p:nvPr>
            <p:ph type="sldNum" sz="quarter" idx="12"/>
          </p:nvPr>
        </p:nvSpPr>
        <p:spPr/>
        <p:txBody>
          <a:bodyPr/>
          <a:lstStyle/>
          <a:p>
            <a:fld id="{F993E9D7-6BF6-A548-B78F-B13E2A00C48B}" type="slidenum">
              <a:rPr lang="en-US" smtClean="0"/>
              <a:t>‹#›</a:t>
            </a:fld>
            <a:endParaRPr lang="en-US"/>
          </a:p>
        </p:txBody>
      </p:sp>
    </p:spTree>
    <p:extLst>
      <p:ext uri="{BB962C8B-B14F-4D97-AF65-F5344CB8AC3E}">
        <p14:creationId xmlns:p14="http://schemas.microsoft.com/office/powerpoint/2010/main" val="2813872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D88E3-446E-1449-A080-AAC301FB75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EA4A80-75DE-C443-B339-8AE9DEA1D2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5B5F59-86FA-844D-9D23-C532AF5199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A1A05B-E74B-0344-B03F-E3E284639D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C6870A-8385-9A42-BC64-C3AC81B575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E9974D-6252-CF48-9894-1B85B1DF0AC7}"/>
              </a:ext>
            </a:extLst>
          </p:cNvPr>
          <p:cNvSpPr>
            <a:spLocks noGrp="1"/>
          </p:cNvSpPr>
          <p:nvPr>
            <p:ph type="dt" sz="half" idx="10"/>
          </p:nvPr>
        </p:nvSpPr>
        <p:spPr/>
        <p:txBody>
          <a:bodyPr/>
          <a:lstStyle/>
          <a:p>
            <a:fld id="{FC99C2FC-61AB-1A4B-A6D2-D60C5DFE82E9}" type="datetime1">
              <a:rPr lang="en-CA" smtClean="0"/>
              <a:t>2021-05-23</a:t>
            </a:fld>
            <a:endParaRPr lang="en-US"/>
          </a:p>
        </p:txBody>
      </p:sp>
      <p:sp>
        <p:nvSpPr>
          <p:cNvPr id="8" name="Footer Placeholder 7">
            <a:extLst>
              <a:ext uri="{FF2B5EF4-FFF2-40B4-BE49-F238E27FC236}">
                <a16:creationId xmlns:a16="http://schemas.microsoft.com/office/drawing/2014/main" id="{148DA200-3968-384A-84AC-39C8652D4C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2CC682-E6CC-5C43-B34A-B8F0DC3EE272}"/>
              </a:ext>
            </a:extLst>
          </p:cNvPr>
          <p:cNvSpPr>
            <a:spLocks noGrp="1"/>
          </p:cNvSpPr>
          <p:nvPr>
            <p:ph type="sldNum" sz="quarter" idx="12"/>
          </p:nvPr>
        </p:nvSpPr>
        <p:spPr/>
        <p:txBody>
          <a:bodyPr/>
          <a:lstStyle/>
          <a:p>
            <a:fld id="{F993E9D7-6BF6-A548-B78F-B13E2A00C48B}" type="slidenum">
              <a:rPr lang="en-US" smtClean="0"/>
              <a:t>‹#›</a:t>
            </a:fld>
            <a:endParaRPr lang="en-US"/>
          </a:p>
        </p:txBody>
      </p:sp>
    </p:spTree>
    <p:extLst>
      <p:ext uri="{BB962C8B-B14F-4D97-AF65-F5344CB8AC3E}">
        <p14:creationId xmlns:p14="http://schemas.microsoft.com/office/powerpoint/2010/main" val="4206785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CDBFE-5AAD-0F47-9CB7-4330B98323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A89E9F-819A-9D43-B7C0-AC77ABE31112}"/>
              </a:ext>
            </a:extLst>
          </p:cNvPr>
          <p:cNvSpPr>
            <a:spLocks noGrp="1"/>
          </p:cNvSpPr>
          <p:nvPr>
            <p:ph type="dt" sz="half" idx="10"/>
          </p:nvPr>
        </p:nvSpPr>
        <p:spPr/>
        <p:txBody>
          <a:bodyPr/>
          <a:lstStyle/>
          <a:p>
            <a:fld id="{9473EFF1-2AB4-0643-BBB2-66DD0220971A}" type="datetime1">
              <a:rPr lang="en-CA" smtClean="0"/>
              <a:t>2021-05-23</a:t>
            </a:fld>
            <a:endParaRPr lang="en-US"/>
          </a:p>
        </p:txBody>
      </p:sp>
      <p:sp>
        <p:nvSpPr>
          <p:cNvPr id="4" name="Footer Placeholder 3">
            <a:extLst>
              <a:ext uri="{FF2B5EF4-FFF2-40B4-BE49-F238E27FC236}">
                <a16:creationId xmlns:a16="http://schemas.microsoft.com/office/drawing/2014/main" id="{88F38392-3DDE-A646-A2B3-951B74A1A7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949352-D6B4-5943-84FD-F432C23FA5EA}"/>
              </a:ext>
            </a:extLst>
          </p:cNvPr>
          <p:cNvSpPr>
            <a:spLocks noGrp="1"/>
          </p:cNvSpPr>
          <p:nvPr>
            <p:ph type="sldNum" sz="quarter" idx="12"/>
          </p:nvPr>
        </p:nvSpPr>
        <p:spPr/>
        <p:txBody>
          <a:bodyPr/>
          <a:lstStyle/>
          <a:p>
            <a:fld id="{F993E9D7-6BF6-A548-B78F-B13E2A00C48B}" type="slidenum">
              <a:rPr lang="en-US" smtClean="0"/>
              <a:t>‹#›</a:t>
            </a:fld>
            <a:endParaRPr lang="en-US"/>
          </a:p>
        </p:txBody>
      </p:sp>
    </p:spTree>
    <p:extLst>
      <p:ext uri="{BB962C8B-B14F-4D97-AF65-F5344CB8AC3E}">
        <p14:creationId xmlns:p14="http://schemas.microsoft.com/office/powerpoint/2010/main" val="2895668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9286F7-6CDB-DC42-AD98-0FA4EC513F3A}"/>
              </a:ext>
            </a:extLst>
          </p:cNvPr>
          <p:cNvSpPr>
            <a:spLocks noGrp="1"/>
          </p:cNvSpPr>
          <p:nvPr>
            <p:ph type="dt" sz="half" idx="10"/>
          </p:nvPr>
        </p:nvSpPr>
        <p:spPr/>
        <p:txBody>
          <a:bodyPr/>
          <a:lstStyle/>
          <a:p>
            <a:fld id="{CC8F1E13-0D76-D048-83C6-935DDDB4DBB6}" type="datetime1">
              <a:rPr lang="en-CA" smtClean="0"/>
              <a:t>2021-05-23</a:t>
            </a:fld>
            <a:endParaRPr lang="en-US"/>
          </a:p>
        </p:txBody>
      </p:sp>
      <p:sp>
        <p:nvSpPr>
          <p:cNvPr id="3" name="Footer Placeholder 2">
            <a:extLst>
              <a:ext uri="{FF2B5EF4-FFF2-40B4-BE49-F238E27FC236}">
                <a16:creationId xmlns:a16="http://schemas.microsoft.com/office/drawing/2014/main" id="{033F67CE-1CF0-FC4F-A3FE-8ACAE1BB07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BD747F-3092-5644-8315-BBE438D559A8}"/>
              </a:ext>
            </a:extLst>
          </p:cNvPr>
          <p:cNvSpPr>
            <a:spLocks noGrp="1"/>
          </p:cNvSpPr>
          <p:nvPr>
            <p:ph type="sldNum" sz="quarter" idx="12"/>
          </p:nvPr>
        </p:nvSpPr>
        <p:spPr/>
        <p:txBody>
          <a:bodyPr/>
          <a:lstStyle/>
          <a:p>
            <a:fld id="{F993E9D7-6BF6-A548-B78F-B13E2A00C48B}" type="slidenum">
              <a:rPr lang="en-US" smtClean="0"/>
              <a:t>‹#›</a:t>
            </a:fld>
            <a:endParaRPr lang="en-US"/>
          </a:p>
        </p:txBody>
      </p:sp>
    </p:spTree>
    <p:extLst>
      <p:ext uri="{BB962C8B-B14F-4D97-AF65-F5344CB8AC3E}">
        <p14:creationId xmlns:p14="http://schemas.microsoft.com/office/powerpoint/2010/main" val="3537827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91D39-206C-EC45-BC1B-43125D450D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2B1206-9D00-EE47-B395-A796D49803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B9067C-3B92-D04E-AC6B-11DF71AF17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85BA12-5480-0A49-8ACE-8C635656ADF6}"/>
              </a:ext>
            </a:extLst>
          </p:cNvPr>
          <p:cNvSpPr>
            <a:spLocks noGrp="1"/>
          </p:cNvSpPr>
          <p:nvPr>
            <p:ph type="dt" sz="half" idx="10"/>
          </p:nvPr>
        </p:nvSpPr>
        <p:spPr/>
        <p:txBody>
          <a:bodyPr/>
          <a:lstStyle/>
          <a:p>
            <a:fld id="{7DB01629-FFFA-4147-8459-F1095059B7EE}" type="datetime1">
              <a:rPr lang="en-CA" smtClean="0"/>
              <a:t>2021-05-23</a:t>
            </a:fld>
            <a:endParaRPr lang="en-US"/>
          </a:p>
        </p:txBody>
      </p:sp>
      <p:sp>
        <p:nvSpPr>
          <p:cNvPr id="6" name="Footer Placeholder 5">
            <a:extLst>
              <a:ext uri="{FF2B5EF4-FFF2-40B4-BE49-F238E27FC236}">
                <a16:creationId xmlns:a16="http://schemas.microsoft.com/office/drawing/2014/main" id="{759FDCE4-0E60-144B-A5AF-EA3E73543C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0E33F5-672C-2540-B7E4-FF839C0BE872}"/>
              </a:ext>
            </a:extLst>
          </p:cNvPr>
          <p:cNvSpPr>
            <a:spLocks noGrp="1"/>
          </p:cNvSpPr>
          <p:nvPr>
            <p:ph type="sldNum" sz="quarter" idx="12"/>
          </p:nvPr>
        </p:nvSpPr>
        <p:spPr/>
        <p:txBody>
          <a:bodyPr/>
          <a:lstStyle/>
          <a:p>
            <a:fld id="{F993E9D7-6BF6-A548-B78F-B13E2A00C48B}" type="slidenum">
              <a:rPr lang="en-US" smtClean="0"/>
              <a:t>‹#›</a:t>
            </a:fld>
            <a:endParaRPr lang="en-US"/>
          </a:p>
        </p:txBody>
      </p:sp>
    </p:spTree>
    <p:extLst>
      <p:ext uri="{BB962C8B-B14F-4D97-AF65-F5344CB8AC3E}">
        <p14:creationId xmlns:p14="http://schemas.microsoft.com/office/powerpoint/2010/main" val="2429475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32E6D-7766-5F43-958A-77032DA548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4F1AA3-DB5F-D540-AD2F-FE10B2F910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A6FE213-9253-5745-9ECF-6E33B43191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AE7B6C-CFE3-9243-96FA-BB5BE6D0C69F}"/>
              </a:ext>
            </a:extLst>
          </p:cNvPr>
          <p:cNvSpPr>
            <a:spLocks noGrp="1"/>
          </p:cNvSpPr>
          <p:nvPr>
            <p:ph type="dt" sz="half" idx="10"/>
          </p:nvPr>
        </p:nvSpPr>
        <p:spPr/>
        <p:txBody>
          <a:bodyPr/>
          <a:lstStyle/>
          <a:p>
            <a:fld id="{DCDC5CAA-77C8-2140-918B-10764A825DDC}" type="datetime1">
              <a:rPr lang="en-CA" smtClean="0"/>
              <a:t>2021-05-23</a:t>
            </a:fld>
            <a:endParaRPr lang="en-US"/>
          </a:p>
        </p:txBody>
      </p:sp>
      <p:sp>
        <p:nvSpPr>
          <p:cNvPr id="6" name="Footer Placeholder 5">
            <a:extLst>
              <a:ext uri="{FF2B5EF4-FFF2-40B4-BE49-F238E27FC236}">
                <a16:creationId xmlns:a16="http://schemas.microsoft.com/office/drawing/2014/main" id="{9AAA2BC2-2EBF-A74B-AFAD-32DC49B32F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EAB068-DDF5-4545-9DBF-F02F9D341623}"/>
              </a:ext>
            </a:extLst>
          </p:cNvPr>
          <p:cNvSpPr>
            <a:spLocks noGrp="1"/>
          </p:cNvSpPr>
          <p:nvPr>
            <p:ph type="sldNum" sz="quarter" idx="12"/>
          </p:nvPr>
        </p:nvSpPr>
        <p:spPr/>
        <p:txBody>
          <a:bodyPr/>
          <a:lstStyle/>
          <a:p>
            <a:fld id="{F993E9D7-6BF6-A548-B78F-B13E2A00C48B}" type="slidenum">
              <a:rPr lang="en-US" smtClean="0"/>
              <a:t>‹#›</a:t>
            </a:fld>
            <a:endParaRPr lang="en-US"/>
          </a:p>
        </p:txBody>
      </p:sp>
    </p:spTree>
    <p:extLst>
      <p:ext uri="{BB962C8B-B14F-4D97-AF65-F5344CB8AC3E}">
        <p14:creationId xmlns:p14="http://schemas.microsoft.com/office/powerpoint/2010/main" val="1453618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D996E3-FDE6-D045-AF91-45950C9E8B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F437DE-23A5-F446-82A3-AE2D22116E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AACBDC-14C4-C34B-9F31-7951B95D8D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4BC2B4-EA06-1448-9829-72F223628C3A}" type="datetime1">
              <a:rPr lang="en-CA" smtClean="0"/>
              <a:t>2021-05-23</a:t>
            </a:fld>
            <a:endParaRPr lang="en-US"/>
          </a:p>
        </p:txBody>
      </p:sp>
      <p:sp>
        <p:nvSpPr>
          <p:cNvPr id="5" name="Footer Placeholder 4">
            <a:extLst>
              <a:ext uri="{FF2B5EF4-FFF2-40B4-BE49-F238E27FC236}">
                <a16:creationId xmlns:a16="http://schemas.microsoft.com/office/drawing/2014/main" id="{D5D41881-BA00-C241-82F7-6DAFDC4EED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E90714-30C9-FF45-A696-026C4FC54D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3E9D7-6BF6-A548-B78F-B13E2A00C48B}" type="slidenum">
              <a:rPr lang="en-US" smtClean="0"/>
              <a:t>‹#›</a:t>
            </a:fld>
            <a:endParaRPr lang="en-US"/>
          </a:p>
        </p:txBody>
      </p:sp>
    </p:spTree>
    <p:extLst>
      <p:ext uri="{BB962C8B-B14F-4D97-AF65-F5344CB8AC3E}">
        <p14:creationId xmlns:p14="http://schemas.microsoft.com/office/powerpoint/2010/main" val="3951761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Nu4lHaSh7D4"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company name&#10;&#10;Description automatically generated">
            <a:extLst>
              <a:ext uri="{FF2B5EF4-FFF2-40B4-BE49-F238E27FC236}">
                <a16:creationId xmlns:a16="http://schemas.microsoft.com/office/drawing/2014/main" id="{C45E2F3F-A3EC-C34E-8E6B-0024B55EE006}"/>
              </a:ext>
            </a:extLst>
          </p:cNvPr>
          <p:cNvPicPr>
            <a:picLocks noChangeAspect="1"/>
          </p:cNvPicPr>
          <p:nvPr/>
        </p:nvPicPr>
        <p:blipFill>
          <a:blip r:embed="rId3"/>
          <a:stretch>
            <a:fillRect/>
          </a:stretch>
        </p:blipFill>
        <p:spPr>
          <a:xfrm>
            <a:off x="422215" y="2074131"/>
            <a:ext cx="2162629" cy="2162629"/>
          </a:xfrm>
          <a:prstGeom prst="rect">
            <a:avLst/>
          </a:prstGeom>
        </p:spPr>
      </p:pic>
      <p:sp>
        <p:nvSpPr>
          <p:cNvPr id="7" name="Rectangle 6">
            <a:extLst>
              <a:ext uri="{FF2B5EF4-FFF2-40B4-BE49-F238E27FC236}">
                <a16:creationId xmlns:a16="http://schemas.microsoft.com/office/drawing/2014/main" id="{F25157BF-D256-4044-9705-303EF0AD9817}"/>
              </a:ext>
            </a:extLst>
          </p:cNvPr>
          <p:cNvSpPr/>
          <p:nvPr/>
        </p:nvSpPr>
        <p:spPr>
          <a:xfrm>
            <a:off x="6993466" y="0"/>
            <a:ext cx="5554128" cy="6858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highlight>
                <a:srgbClr val="FFFF00"/>
              </a:highlight>
              <a:latin typeface="Arial" panose="020B0604020202020204" pitchFamily="34" charset="0"/>
              <a:cs typeface="Arial" panose="020B0604020202020204" pitchFamily="34" charset="0"/>
            </a:endParaRPr>
          </a:p>
        </p:txBody>
      </p:sp>
      <p:pic>
        <p:nvPicPr>
          <p:cNvPr id="6" name="Picture 5" descr="Icon&#10;&#10;Description automatically generated">
            <a:extLst>
              <a:ext uri="{FF2B5EF4-FFF2-40B4-BE49-F238E27FC236}">
                <a16:creationId xmlns:a16="http://schemas.microsoft.com/office/drawing/2014/main" id="{DB489B35-C05E-1341-9B9A-50B8B199FA24}"/>
              </a:ext>
            </a:extLst>
          </p:cNvPr>
          <p:cNvPicPr>
            <a:picLocks noChangeAspect="1"/>
          </p:cNvPicPr>
          <p:nvPr/>
        </p:nvPicPr>
        <p:blipFill>
          <a:blip r:embed="rId5"/>
          <a:stretch>
            <a:fillRect/>
          </a:stretch>
        </p:blipFill>
        <p:spPr>
          <a:xfrm>
            <a:off x="8655240" y="2250700"/>
            <a:ext cx="2365805" cy="2356600"/>
          </a:xfrm>
          <a:prstGeom prst="rect">
            <a:avLst/>
          </a:prstGeom>
        </p:spPr>
      </p:pic>
      <p:cxnSp>
        <p:nvCxnSpPr>
          <p:cNvPr id="9" name="Straight Connector 8">
            <a:extLst>
              <a:ext uri="{FF2B5EF4-FFF2-40B4-BE49-F238E27FC236}">
                <a16:creationId xmlns:a16="http://schemas.microsoft.com/office/drawing/2014/main" id="{5C3A59C7-3416-D144-A8CA-FCE3FE6297A7}"/>
              </a:ext>
            </a:extLst>
          </p:cNvPr>
          <p:cNvCxnSpPr>
            <a:cxnSpLocks/>
          </p:cNvCxnSpPr>
          <p:nvPr/>
        </p:nvCxnSpPr>
        <p:spPr>
          <a:xfrm>
            <a:off x="2721920" y="2269134"/>
            <a:ext cx="0" cy="2099434"/>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62CD19AF-4380-A94C-85C3-EF723E50CA57}"/>
              </a:ext>
            </a:extLst>
          </p:cNvPr>
          <p:cNvSpPr txBox="1"/>
          <p:nvPr/>
        </p:nvSpPr>
        <p:spPr>
          <a:xfrm>
            <a:off x="2862202" y="3999236"/>
            <a:ext cx="3750221" cy="369332"/>
          </a:xfrm>
          <a:prstGeom prst="rect">
            <a:avLst/>
          </a:prstGeom>
          <a:noFill/>
        </p:spPr>
        <p:txBody>
          <a:bodyPr wrap="square" rtlCol="0">
            <a:spAutoFit/>
          </a:bodyPr>
          <a:lstStyle/>
          <a:p>
            <a:r>
              <a:rPr lang="en-US" b="1">
                <a:latin typeface="Helvetica Neue" panose="02000503000000020004" pitchFamily="2" charset="0"/>
                <a:ea typeface="Helvetica Neue" panose="02000503000000020004" pitchFamily="2" charset="0"/>
                <a:cs typeface="Helvetica Neue" panose="02000503000000020004" pitchFamily="2" charset="0"/>
              </a:rPr>
              <a:t>PYTHON FOR FINANCE </a:t>
            </a:r>
          </a:p>
        </p:txBody>
      </p:sp>
      <p:sp>
        <p:nvSpPr>
          <p:cNvPr id="13" name="TextBox 12">
            <a:extLst>
              <a:ext uri="{FF2B5EF4-FFF2-40B4-BE49-F238E27FC236}">
                <a16:creationId xmlns:a16="http://schemas.microsoft.com/office/drawing/2014/main" id="{4D992938-1933-664D-9FB6-D38D1A15B54F}"/>
              </a:ext>
            </a:extLst>
          </p:cNvPr>
          <p:cNvSpPr txBox="1"/>
          <p:nvPr/>
        </p:nvSpPr>
        <p:spPr>
          <a:xfrm>
            <a:off x="2858996" y="2269134"/>
            <a:ext cx="3592599" cy="1754326"/>
          </a:xfrm>
          <a:prstGeom prst="rect">
            <a:avLst/>
          </a:prstGeom>
          <a:noFill/>
        </p:spPr>
        <p:txBody>
          <a:bodyPr wrap="square" rtlCol="0">
            <a:spAutoFit/>
          </a:bodyPr>
          <a:lstStyle/>
          <a:p>
            <a:r>
              <a:rPr lang="en-US" sz="3600" b="1">
                <a:solidFill>
                  <a:srgbClr val="9E2200"/>
                </a:solidFill>
                <a:latin typeface="Helvetica Neue" panose="02000503000000020004" pitchFamily="2" charset="0"/>
                <a:ea typeface="Helvetica Neue" panose="02000503000000020004" pitchFamily="2" charset="0"/>
                <a:cs typeface="Helvetica Neue" panose="02000503000000020004" pitchFamily="2" charset="0"/>
              </a:rPr>
              <a:t>McGill </a:t>
            </a:r>
          </a:p>
          <a:p>
            <a:r>
              <a:rPr lang="en-US" sz="3600" b="1">
                <a:solidFill>
                  <a:srgbClr val="9E2200"/>
                </a:solidFill>
                <a:latin typeface="Helvetica Neue" panose="02000503000000020004" pitchFamily="2" charset="0"/>
                <a:ea typeface="Helvetica Neue" panose="02000503000000020004" pitchFamily="2" charset="0"/>
                <a:cs typeface="Helvetica Neue" panose="02000503000000020004" pitchFamily="2" charset="0"/>
              </a:rPr>
              <a:t>Students’ </a:t>
            </a:r>
          </a:p>
          <a:p>
            <a:r>
              <a:rPr lang="en-US" sz="3600" b="1">
                <a:solidFill>
                  <a:srgbClr val="9E2200"/>
                </a:solidFill>
                <a:latin typeface="Helvetica Neue" panose="02000503000000020004" pitchFamily="2" charset="0"/>
                <a:ea typeface="Helvetica Neue" panose="02000503000000020004" pitchFamily="2" charset="0"/>
                <a:cs typeface="Helvetica Neue" panose="02000503000000020004" pitchFamily="2" charset="0"/>
              </a:rPr>
              <a:t>Trading Society  </a:t>
            </a:r>
          </a:p>
        </p:txBody>
      </p:sp>
      <p:sp>
        <p:nvSpPr>
          <p:cNvPr id="15" name="TextBox 14">
            <a:extLst>
              <a:ext uri="{FF2B5EF4-FFF2-40B4-BE49-F238E27FC236}">
                <a16:creationId xmlns:a16="http://schemas.microsoft.com/office/drawing/2014/main" id="{97AA0FAB-C653-A643-B169-A6F27270F993}"/>
              </a:ext>
            </a:extLst>
          </p:cNvPr>
          <p:cNvSpPr txBox="1"/>
          <p:nvPr/>
        </p:nvSpPr>
        <p:spPr>
          <a:xfrm>
            <a:off x="490746" y="6226495"/>
            <a:ext cx="3750221" cy="307777"/>
          </a:xfrm>
          <a:prstGeom prst="rect">
            <a:avLst/>
          </a:prstGeom>
          <a:noFill/>
        </p:spPr>
        <p:txBody>
          <a:bodyPr wrap="square" rtlCol="0">
            <a:spAutoFit/>
          </a:bodyPr>
          <a:lstStyle/>
          <a:p>
            <a:r>
              <a:rPr lang="en-US" sz="1400" i="1" err="1">
                <a:latin typeface="Helvetica Neue" panose="02000503000000020004" pitchFamily="2" charset="0"/>
                <a:ea typeface="Helvetica Neue" panose="02000503000000020004" pitchFamily="2" charset="0"/>
                <a:cs typeface="Helvetica Neue" panose="02000503000000020004" pitchFamily="2" charset="0"/>
              </a:rPr>
              <a:t>tradingsociety.wixsite.com</a:t>
            </a:r>
            <a:r>
              <a:rPr lang="en-US" sz="1400" i="1">
                <a:latin typeface="Helvetica Neue" panose="02000503000000020004" pitchFamily="2" charset="0"/>
                <a:ea typeface="Helvetica Neue" panose="02000503000000020004" pitchFamily="2" charset="0"/>
                <a:cs typeface="Helvetica Neue" panose="02000503000000020004" pitchFamily="2" charset="0"/>
              </a:rPr>
              <a:t>/</a:t>
            </a:r>
            <a:r>
              <a:rPr lang="en-US" sz="1400" i="1" err="1">
                <a:latin typeface="Helvetica Neue" panose="02000503000000020004" pitchFamily="2" charset="0"/>
                <a:ea typeface="Helvetica Neue" panose="02000503000000020004" pitchFamily="2" charset="0"/>
                <a:cs typeface="Helvetica Neue" panose="02000503000000020004" pitchFamily="2" charset="0"/>
              </a:rPr>
              <a:t>msts</a:t>
            </a:r>
            <a:endParaRPr lang="en-US" sz="1400" i="1">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8" name="Rectangle 17">
            <a:extLst>
              <a:ext uri="{FF2B5EF4-FFF2-40B4-BE49-F238E27FC236}">
                <a16:creationId xmlns:a16="http://schemas.microsoft.com/office/drawing/2014/main" id="{2EBFE90D-8A51-E248-8FBD-F8B4F1CFF31B}"/>
              </a:ext>
            </a:extLst>
          </p:cNvPr>
          <p:cNvSpPr/>
          <p:nvPr/>
        </p:nvSpPr>
        <p:spPr>
          <a:xfrm>
            <a:off x="6993466" y="0"/>
            <a:ext cx="45719" cy="6858000"/>
          </a:xfrm>
          <a:prstGeom prst="rect">
            <a:avLst/>
          </a:prstGeom>
          <a:solidFill>
            <a:srgbClr val="9E2200"/>
          </a:solidFill>
          <a:ln>
            <a:solidFill>
              <a:srgbClr val="9E2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9690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2CD19AF-4380-A94C-85C3-EF723E50CA57}"/>
              </a:ext>
            </a:extLst>
          </p:cNvPr>
          <p:cNvSpPr txBox="1"/>
          <p:nvPr/>
        </p:nvSpPr>
        <p:spPr>
          <a:xfrm>
            <a:off x="2026006" y="3113991"/>
            <a:ext cx="3750221" cy="369332"/>
          </a:xfrm>
          <a:prstGeom prst="rect">
            <a:avLst/>
          </a:prstGeom>
          <a:noFill/>
        </p:spPr>
        <p:txBody>
          <a:bodyPr wrap="square" rtlCol="0">
            <a:spAutoFit/>
          </a:bodyPr>
          <a:lstStyle/>
          <a:p>
            <a:r>
              <a:rPr lang="en-US" b="1">
                <a:latin typeface="Helvetica Neue" panose="02000503000000020004" pitchFamily="2" charset="0"/>
                <a:ea typeface="Helvetica Neue" panose="02000503000000020004" pitchFamily="2" charset="0"/>
                <a:cs typeface="Helvetica Neue" panose="02000503000000020004" pitchFamily="2" charset="0"/>
              </a:rPr>
              <a:t>THANK YOU FOR JOINING </a:t>
            </a:r>
          </a:p>
        </p:txBody>
      </p:sp>
      <p:sp>
        <p:nvSpPr>
          <p:cNvPr id="18" name="Rectangle 17">
            <a:extLst>
              <a:ext uri="{FF2B5EF4-FFF2-40B4-BE49-F238E27FC236}">
                <a16:creationId xmlns:a16="http://schemas.microsoft.com/office/drawing/2014/main" id="{2EBFE90D-8A51-E248-8FBD-F8B4F1CFF31B}"/>
              </a:ext>
            </a:extLst>
          </p:cNvPr>
          <p:cNvSpPr/>
          <p:nvPr/>
        </p:nvSpPr>
        <p:spPr>
          <a:xfrm>
            <a:off x="6993466" y="0"/>
            <a:ext cx="45719" cy="6858000"/>
          </a:xfrm>
          <a:prstGeom prst="rect">
            <a:avLst/>
          </a:prstGeom>
          <a:solidFill>
            <a:srgbClr val="9E2200"/>
          </a:solidFill>
          <a:ln>
            <a:solidFill>
              <a:srgbClr val="9E2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EFE9A43-C07A-8640-8CF2-BCD081DF6816}"/>
              </a:ext>
            </a:extLst>
          </p:cNvPr>
          <p:cNvSpPr txBox="1"/>
          <p:nvPr/>
        </p:nvSpPr>
        <p:spPr>
          <a:xfrm>
            <a:off x="2487215" y="3472522"/>
            <a:ext cx="2832747" cy="369332"/>
          </a:xfrm>
          <a:prstGeom prst="rect">
            <a:avLst/>
          </a:prstGeom>
          <a:noFill/>
        </p:spPr>
        <p:txBody>
          <a:bodyPr wrap="square" rtlCol="0">
            <a:spAutoFit/>
          </a:bodyPr>
          <a:lstStyle/>
          <a:p>
            <a:r>
              <a:rPr lang="en-US" b="1">
                <a:solidFill>
                  <a:srgbClr val="9E2200"/>
                </a:solidFill>
                <a:latin typeface="Helvetica Neue" panose="02000503000000020004" pitchFamily="2" charset="0"/>
                <a:ea typeface="Helvetica Neue" panose="02000503000000020004" pitchFamily="2" charset="0"/>
                <a:cs typeface="Helvetica Neue" panose="02000503000000020004" pitchFamily="2" charset="0"/>
              </a:rPr>
              <a:t>THE MSTS TEAM  </a:t>
            </a:r>
          </a:p>
        </p:txBody>
      </p:sp>
      <p:pic>
        <p:nvPicPr>
          <p:cNvPr id="3" name="Picture 2" descr="Logo, company name&#10;&#10;Description automatically generated">
            <a:extLst>
              <a:ext uri="{FF2B5EF4-FFF2-40B4-BE49-F238E27FC236}">
                <a16:creationId xmlns:a16="http://schemas.microsoft.com/office/drawing/2014/main" id="{6CD1CFD7-29D6-2640-B26A-6C0C76C8C3AE}"/>
              </a:ext>
            </a:extLst>
          </p:cNvPr>
          <p:cNvPicPr>
            <a:picLocks noChangeAspect="1"/>
          </p:cNvPicPr>
          <p:nvPr/>
        </p:nvPicPr>
        <p:blipFill>
          <a:blip r:embed="rId3"/>
          <a:stretch>
            <a:fillRect/>
          </a:stretch>
        </p:blipFill>
        <p:spPr>
          <a:xfrm>
            <a:off x="8185462" y="2190490"/>
            <a:ext cx="2844800" cy="2844800"/>
          </a:xfrm>
          <a:prstGeom prst="rect">
            <a:avLst/>
          </a:prstGeom>
        </p:spPr>
      </p:pic>
    </p:spTree>
    <p:extLst>
      <p:ext uri="{BB962C8B-B14F-4D97-AF65-F5344CB8AC3E}">
        <p14:creationId xmlns:p14="http://schemas.microsoft.com/office/powerpoint/2010/main" val="162034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F2AC8A-46B2-6F4C-B0C9-BB64863D9527}"/>
              </a:ext>
            </a:extLst>
          </p:cNvPr>
          <p:cNvSpPr/>
          <p:nvPr/>
        </p:nvSpPr>
        <p:spPr>
          <a:xfrm>
            <a:off x="0" y="6423022"/>
            <a:ext cx="12192000" cy="434978"/>
          </a:xfrm>
          <a:prstGeom prst="rect">
            <a:avLst/>
          </a:prstGeom>
          <a:solidFill>
            <a:srgbClr val="9E2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B1CF3846-CED9-0E48-B95C-89BB9E485454}"/>
              </a:ext>
            </a:extLst>
          </p:cNvPr>
          <p:cNvSpPr>
            <a:spLocks noGrp="1"/>
          </p:cNvSpPr>
          <p:nvPr>
            <p:ph type="ftr" sz="quarter" idx="11"/>
          </p:nvPr>
        </p:nvSpPr>
        <p:spPr>
          <a:xfrm>
            <a:off x="194734" y="6423023"/>
            <a:ext cx="4114800" cy="365125"/>
          </a:xfrm>
        </p:spPr>
        <p:txBody>
          <a:bodyPr/>
          <a:lstStyle/>
          <a:p>
            <a:pPr algn="l"/>
            <a:r>
              <a:rPr lang="en-US">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McGill Students’ Trading Society </a:t>
            </a:r>
          </a:p>
        </p:txBody>
      </p:sp>
      <p:sp>
        <p:nvSpPr>
          <p:cNvPr id="7" name="Slide Number Placeholder 6">
            <a:extLst>
              <a:ext uri="{FF2B5EF4-FFF2-40B4-BE49-F238E27FC236}">
                <a16:creationId xmlns:a16="http://schemas.microsoft.com/office/drawing/2014/main" id="{9F31DCCF-2667-6F41-B6D3-81A043820DBC}"/>
              </a:ext>
            </a:extLst>
          </p:cNvPr>
          <p:cNvSpPr>
            <a:spLocks noGrp="1"/>
          </p:cNvSpPr>
          <p:nvPr>
            <p:ph type="sldNum" sz="quarter" idx="12"/>
          </p:nvPr>
        </p:nvSpPr>
        <p:spPr>
          <a:xfrm>
            <a:off x="9254066" y="6423023"/>
            <a:ext cx="2743200" cy="365125"/>
          </a:xfrm>
        </p:spPr>
        <p:txBody>
          <a:bodyPr/>
          <a:lstStyle/>
          <a:p>
            <a:fld id="{F993E9D7-6BF6-A548-B78F-B13E2A00C48B}" type="slidenum">
              <a:rPr lang="en-US" b="1" smtClean="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11</a:t>
            </a:fld>
            <a:endParaRPr lang="en-US" b="1">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TextBox 8">
            <a:extLst>
              <a:ext uri="{FF2B5EF4-FFF2-40B4-BE49-F238E27FC236}">
                <a16:creationId xmlns:a16="http://schemas.microsoft.com/office/drawing/2014/main" id="{FE03D68D-1817-244B-AAF9-C2E0EB637DF1}"/>
              </a:ext>
            </a:extLst>
          </p:cNvPr>
          <p:cNvSpPr txBox="1"/>
          <p:nvPr/>
        </p:nvSpPr>
        <p:spPr>
          <a:xfrm>
            <a:off x="559313" y="388580"/>
            <a:ext cx="10193354" cy="646331"/>
          </a:xfrm>
          <a:prstGeom prst="rect">
            <a:avLst/>
          </a:prstGeom>
          <a:noFill/>
        </p:spPr>
        <p:txBody>
          <a:bodyPr wrap="square" rtlCol="0">
            <a:spAutoFit/>
          </a:bodyPr>
          <a:lstStyle/>
          <a:p>
            <a:r>
              <a:rPr lang="en-US" sz="3600" b="1">
                <a:latin typeface="Helvetica Neue" panose="02000503000000020004" pitchFamily="2" charset="0"/>
                <a:ea typeface="Helvetica Neue" panose="02000503000000020004" pitchFamily="2" charset="0"/>
                <a:cs typeface="Helvetica Neue" panose="02000503000000020004" pitchFamily="2" charset="0"/>
              </a:rPr>
              <a:t>THANK YOU FOR PARTICIPATING </a:t>
            </a:r>
          </a:p>
        </p:txBody>
      </p:sp>
      <p:sp>
        <p:nvSpPr>
          <p:cNvPr id="15" name="TextBox 14">
            <a:extLst>
              <a:ext uri="{FF2B5EF4-FFF2-40B4-BE49-F238E27FC236}">
                <a16:creationId xmlns:a16="http://schemas.microsoft.com/office/drawing/2014/main" id="{1FE6A74C-7B2E-BE49-BDF9-CCA248A189E5}"/>
              </a:ext>
            </a:extLst>
          </p:cNvPr>
          <p:cNvSpPr txBox="1"/>
          <p:nvPr/>
        </p:nvSpPr>
        <p:spPr>
          <a:xfrm>
            <a:off x="559313" y="1154605"/>
            <a:ext cx="10193354" cy="369332"/>
          </a:xfrm>
          <a:prstGeom prst="rect">
            <a:avLst/>
          </a:prstGeom>
          <a:noFill/>
        </p:spPr>
        <p:txBody>
          <a:bodyPr wrap="square" rtlCol="0">
            <a:spAutoFit/>
          </a:bodyPr>
          <a:lstStyle/>
          <a:p>
            <a:r>
              <a:rPr lang="en-US" b="1">
                <a:solidFill>
                  <a:srgbClr val="9E2200"/>
                </a:solidFill>
                <a:latin typeface="Helvetica Neue" panose="02000503000000020004" pitchFamily="2" charset="0"/>
                <a:ea typeface="Helvetica Neue" panose="02000503000000020004" pitchFamily="2" charset="0"/>
                <a:cs typeface="Helvetica Neue" panose="02000503000000020004" pitchFamily="2" charset="0"/>
              </a:rPr>
              <a:t>FOR MORE</a:t>
            </a:r>
          </a:p>
        </p:txBody>
      </p:sp>
      <p:cxnSp>
        <p:nvCxnSpPr>
          <p:cNvPr id="17" name="Straight Connector 16">
            <a:extLst>
              <a:ext uri="{FF2B5EF4-FFF2-40B4-BE49-F238E27FC236}">
                <a16:creationId xmlns:a16="http://schemas.microsoft.com/office/drawing/2014/main" id="{4AFB4B16-DCB4-3E49-911C-9C178CA667F0}"/>
              </a:ext>
            </a:extLst>
          </p:cNvPr>
          <p:cNvCxnSpPr/>
          <p:nvPr/>
        </p:nvCxnSpPr>
        <p:spPr>
          <a:xfrm>
            <a:off x="559313" y="1578477"/>
            <a:ext cx="10955867" cy="0"/>
          </a:xfrm>
          <a:prstGeom prst="line">
            <a:avLst/>
          </a:prstGeom>
        </p:spPr>
        <p:style>
          <a:lnRef idx="3">
            <a:schemeClr val="accent5"/>
          </a:lnRef>
          <a:fillRef idx="0">
            <a:schemeClr val="accent5"/>
          </a:fillRef>
          <a:effectRef idx="2">
            <a:schemeClr val="accent5"/>
          </a:effectRef>
          <a:fontRef idx="minor">
            <a:schemeClr val="tx1"/>
          </a:fontRef>
        </p:style>
      </p:cxnSp>
      <p:sp>
        <p:nvSpPr>
          <p:cNvPr id="19" name="TextBox 18">
            <a:extLst>
              <a:ext uri="{FF2B5EF4-FFF2-40B4-BE49-F238E27FC236}">
                <a16:creationId xmlns:a16="http://schemas.microsoft.com/office/drawing/2014/main" id="{409DC4F2-7B12-1949-92B2-F5823976CA07}"/>
              </a:ext>
            </a:extLst>
          </p:cNvPr>
          <p:cNvSpPr txBox="1"/>
          <p:nvPr/>
        </p:nvSpPr>
        <p:spPr>
          <a:xfrm>
            <a:off x="559313" y="1686831"/>
            <a:ext cx="10955867" cy="3139321"/>
          </a:xfrm>
          <a:prstGeom prst="rect">
            <a:avLst/>
          </a:prstGeom>
          <a:noFill/>
        </p:spPr>
        <p:txBody>
          <a:bodyPr wrap="square" lIns="91440" tIns="45720" rIns="91440" bIns="45720" rtlCol="0" anchor="t">
            <a:spAutoFit/>
          </a:bodyPr>
          <a:lstStyle/>
          <a:p>
            <a:pPr marL="285750" indent="-285750">
              <a:buClr>
                <a:srgbClr val="9E2200"/>
              </a:buClr>
              <a:buFont typeface="Wingdings" pitchFamily="2" charset="2"/>
              <a:buChar char="§"/>
            </a:pPr>
            <a:r>
              <a:rPr lang="en-US" b="1">
                <a:latin typeface="Helvetica Neue"/>
                <a:ea typeface="Helvetica Neue" panose="02000503000000020004" pitchFamily="2" charset="0"/>
                <a:cs typeface="Helvetica Neue" panose="02000503000000020004" pitchFamily="2" charset="0"/>
              </a:rPr>
              <a:t>Thank you</a:t>
            </a:r>
            <a:r>
              <a:rPr lang="en-US">
                <a:latin typeface="Helvetica Neue"/>
                <a:ea typeface="Helvetica Neue" panose="02000503000000020004" pitchFamily="2" charset="0"/>
                <a:cs typeface="Helvetica Neue" panose="02000503000000020004" pitchFamily="2" charset="0"/>
              </a:rPr>
              <a:t> for taking part in MSTS’s first workshop in its series “Python For Finance”</a:t>
            </a:r>
          </a:p>
          <a:p>
            <a:pPr marL="285750" indent="-285750">
              <a:buClr>
                <a:srgbClr val="9E2200"/>
              </a:buClr>
              <a:buFont typeface="Wingdings" pitchFamily="2" charset="2"/>
              <a:buChar char="§"/>
            </a:pPr>
            <a:r>
              <a:rPr lang="en-US">
                <a:latin typeface="Helvetica Neue"/>
                <a:ea typeface="Helvetica Neue" panose="02000503000000020004" pitchFamily="2" charset="0"/>
                <a:cs typeface="Helvetica Neue" panose="02000503000000020004" pitchFamily="2" charset="0"/>
              </a:rPr>
              <a:t>If you’d like to </a:t>
            </a:r>
            <a:r>
              <a:rPr lang="en-US" b="1">
                <a:latin typeface="Helvetica Neue"/>
                <a:ea typeface="Helvetica Neue" panose="02000503000000020004" pitchFamily="2" charset="0"/>
                <a:cs typeface="Helvetica Neue" panose="02000503000000020004" pitchFamily="2" charset="0"/>
              </a:rPr>
              <a:t>learn more </a:t>
            </a:r>
            <a:r>
              <a:rPr lang="en-US">
                <a:latin typeface="Helvetica Neue"/>
                <a:ea typeface="Helvetica Neue" panose="02000503000000020004" pitchFamily="2" charset="0"/>
                <a:cs typeface="Helvetica Neue" panose="02000503000000020004" pitchFamily="2" charset="0"/>
              </a:rPr>
              <a:t>about upcoming workshops or the workshop series itself, please contact </a:t>
            </a:r>
            <a:r>
              <a:rPr lang="en-US" b="1">
                <a:latin typeface="Helvetica Neue"/>
                <a:ea typeface="Helvetica Neue" panose="02000503000000020004" pitchFamily="2" charset="0"/>
                <a:cs typeface="Helvetica Neue" panose="02000503000000020004" pitchFamily="2" charset="0"/>
              </a:rPr>
              <a:t>tradingsociety@ssmu.ca</a:t>
            </a:r>
          </a:p>
          <a:p>
            <a:pPr marL="285750" indent="-285750">
              <a:buClr>
                <a:srgbClr val="9E2200"/>
              </a:buClr>
              <a:buFont typeface="Wingdings" pitchFamily="2" charset="2"/>
              <a:buChar char="§"/>
            </a:pPr>
            <a:r>
              <a:rPr lang="en-US">
                <a:latin typeface="Helvetica Neue"/>
                <a:ea typeface="Helvetica Neue" panose="02000503000000020004" pitchFamily="2" charset="0"/>
                <a:cs typeface="Helvetica Neue" panose="02000503000000020004" pitchFamily="2" charset="0"/>
              </a:rPr>
              <a:t>If you have questions on the setup including, python, anaconda, NumPy,  pandas, matplotlib or questions on the content of this PowerPoint, please contact Stanislas Motte (me) at </a:t>
            </a:r>
            <a:r>
              <a:rPr lang="en-US" b="1">
                <a:latin typeface="Helvetica Neue"/>
                <a:ea typeface="Helvetica Neue" panose="02000503000000020004" pitchFamily="2" charset="0"/>
                <a:cs typeface="Helvetica Neue" panose="02000503000000020004" pitchFamily="2" charset="0"/>
              </a:rPr>
              <a:t>stanislas.motte@mail.mcgill.ca </a:t>
            </a:r>
            <a:r>
              <a:rPr lang="en-US">
                <a:latin typeface="Helvetica Neue"/>
                <a:ea typeface="Helvetica Neue" panose="02000503000000020004" pitchFamily="2" charset="0"/>
                <a:cs typeface="Helvetica Neue" panose="02000503000000020004" pitchFamily="2" charset="0"/>
              </a:rPr>
              <a:t>or find me on Facebook or LinkedIn at Stan Motte and Stanislas Motte respectively</a:t>
            </a:r>
          </a:p>
          <a:p>
            <a:pPr marL="285750" indent="-285750">
              <a:buClr>
                <a:srgbClr val="9E2200"/>
              </a:buClr>
              <a:buFont typeface="Wingdings" pitchFamily="2" charset="2"/>
              <a:buChar char="§"/>
            </a:pPr>
            <a:r>
              <a:rPr lang="en-US">
                <a:latin typeface="Helvetica Neue"/>
                <a:ea typeface="Helvetica Neue" panose="02000503000000020004" pitchFamily="2" charset="0"/>
                <a:cs typeface="Helvetica Neue" panose="02000503000000020004" pitchFamily="2" charset="0"/>
              </a:rPr>
              <a:t>If you’re excited for what is to come, make sure to read our emails, visit our website </a:t>
            </a:r>
            <a:r>
              <a:rPr lang="en-US" b="1" i="1">
                <a:latin typeface="Helvetica Neue"/>
                <a:ea typeface="Helvetica Neue" panose="02000503000000020004" pitchFamily="2" charset="0"/>
                <a:cs typeface="Helvetica Neue" panose="02000503000000020004" pitchFamily="2" charset="0"/>
              </a:rPr>
              <a:t>tradingsociety.wixsite.com/msts</a:t>
            </a:r>
            <a:endParaRPr lang="en-US" b="1">
              <a:latin typeface="Helvetica Neue"/>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r>
              <a:rPr lang="en-US">
                <a:latin typeface="Helvetica Neue"/>
                <a:ea typeface="Helvetica Neue" panose="02000503000000020004" pitchFamily="2" charset="0"/>
                <a:cs typeface="Helvetica Neue" panose="02000503000000020004" pitchFamily="2" charset="0"/>
              </a:rPr>
              <a:t>Don’t forget to follow us on Instagram, </a:t>
            </a:r>
            <a:r>
              <a:rPr lang="en-US" b="1">
                <a:latin typeface="Helvetica Neue"/>
                <a:ea typeface="Helvetica Neue" panose="02000503000000020004" pitchFamily="2" charset="0"/>
                <a:cs typeface="Helvetica Neue" panose="02000503000000020004" pitchFamily="2" charset="0"/>
              </a:rPr>
              <a:t>Facebook</a:t>
            </a:r>
            <a:r>
              <a:rPr lang="en-US">
                <a:latin typeface="Helvetica Neue"/>
                <a:ea typeface="Helvetica Neue" panose="02000503000000020004" pitchFamily="2" charset="0"/>
                <a:cs typeface="Helvetica Neue" panose="02000503000000020004" pitchFamily="2" charset="0"/>
              </a:rPr>
              <a:t>, </a:t>
            </a:r>
            <a:r>
              <a:rPr lang="en-US" b="1">
                <a:latin typeface="Helvetica Neue"/>
                <a:ea typeface="Helvetica Neue" panose="02000503000000020004" pitchFamily="2" charset="0"/>
                <a:cs typeface="Helvetica Neue" panose="02000503000000020004" pitchFamily="2" charset="0"/>
              </a:rPr>
              <a:t>Instagram,</a:t>
            </a:r>
            <a:r>
              <a:rPr lang="en-US">
                <a:latin typeface="Helvetica Neue"/>
                <a:ea typeface="Helvetica Neue" panose="02000503000000020004" pitchFamily="2" charset="0"/>
                <a:cs typeface="Helvetica Neue" panose="02000503000000020004" pitchFamily="2" charset="0"/>
              </a:rPr>
              <a:t> and </a:t>
            </a:r>
            <a:r>
              <a:rPr lang="en-US" b="1">
                <a:latin typeface="Helvetica Neue"/>
                <a:ea typeface="Helvetica Neue" panose="02000503000000020004" pitchFamily="2" charset="0"/>
                <a:cs typeface="Helvetica Neue" panose="02000503000000020004" pitchFamily="2" charset="0"/>
              </a:rPr>
              <a:t>LinkedIn </a:t>
            </a:r>
            <a:r>
              <a:rPr lang="en-US">
                <a:latin typeface="Helvetica Neue"/>
                <a:ea typeface="Helvetica Neue" panose="02000503000000020004" pitchFamily="2" charset="0"/>
                <a:cs typeface="Helvetica Neue" panose="02000503000000020004" pitchFamily="2" charset="0"/>
              </a:rPr>
              <a:t>for content, updates and news regarding exclusive MSTS events and signups</a:t>
            </a:r>
          </a:p>
        </p:txBody>
      </p:sp>
      <p:pic>
        <p:nvPicPr>
          <p:cNvPr id="12" name="Picture 2" descr="Free icon download | Facebook">
            <a:extLst>
              <a:ext uri="{FF2B5EF4-FFF2-40B4-BE49-F238E27FC236}">
                <a16:creationId xmlns:a16="http://schemas.microsoft.com/office/drawing/2014/main" id="{B25D8CA2-01F3-244C-983E-8E3F368D52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0161" y="5388140"/>
            <a:ext cx="442016" cy="44201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918A6B3D-6615-1E43-B8DC-3E547B6238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7113" y="5393051"/>
            <a:ext cx="442017" cy="44201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Linkedin - Free social media icons">
            <a:extLst>
              <a:ext uri="{FF2B5EF4-FFF2-40B4-BE49-F238E27FC236}">
                <a16:creationId xmlns:a16="http://schemas.microsoft.com/office/drawing/2014/main" id="{47846D30-CEC0-474E-88B5-18A6BA2628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54066" y="5388140"/>
            <a:ext cx="442017" cy="44201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Download Outlook.com (MSN Hotmail, Windows Live Hotmail) Logo in SVG Vector  or PNG File Format - Logo.wine">
            <a:extLst>
              <a:ext uri="{FF2B5EF4-FFF2-40B4-BE49-F238E27FC236}">
                <a16:creationId xmlns:a16="http://schemas.microsoft.com/office/drawing/2014/main" id="{BD55F0BD-E27C-A745-9218-A08EF8584D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5082" y="5299220"/>
            <a:ext cx="1018269" cy="650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607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F2AC8A-46B2-6F4C-B0C9-BB64863D9527}"/>
              </a:ext>
            </a:extLst>
          </p:cNvPr>
          <p:cNvSpPr/>
          <p:nvPr/>
        </p:nvSpPr>
        <p:spPr>
          <a:xfrm>
            <a:off x="0" y="6423022"/>
            <a:ext cx="12192000" cy="434978"/>
          </a:xfrm>
          <a:prstGeom prst="rect">
            <a:avLst/>
          </a:prstGeom>
          <a:solidFill>
            <a:srgbClr val="9E2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B1CF3846-CED9-0E48-B95C-89BB9E485454}"/>
              </a:ext>
            </a:extLst>
          </p:cNvPr>
          <p:cNvSpPr>
            <a:spLocks noGrp="1"/>
          </p:cNvSpPr>
          <p:nvPr>
            <p:ph type="ftr" sz="quarter" idx="11"/>
          </p:nvPr>
        </p:nvSpPr>
        <p:spPr>
          <a:xfrm>
            <a:off x="194734" y="6423023"/>
            <a:ext cx="4114800" cy="365125"/>
          </a:xfrm>
        </p:spPr>
        <p:txBody>
          <a:bodyPr/>
          <a:lstStyle/>
          <a:p>
            <a:pPr algn="l"/>
            <a:r>
              <a:rPr lang="en-US">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McGill Students’ Trading Society </a:t>
            </a:r>
          </a:p>
        </p:txBody>
      </p:sp>
      <p:sp>
        <p:nvSpPr>
          <p:cNvPr id="7" name="Slide Number Placeholder 6">
            <a:extLst>
              <a:ext uri="{FF2B5EF4-FFF2-40B4-BE49-F238E27FC236}">
                <a16:creationId xmlns:a16="http://schemas.microsoft.com/office/drawing/2014/main" id="{9F31DCCF-2667-6F41-B6D3-81A043820DBC}"/>
              </a:ext>
            </a:extLst>
          </p:cNvPr>
          <p:cNvSpPr>
            <a:spLocks noGrp="1"/>
          </p:cNvSpPr>
          <p:nvPr>
            <p:ph type="sldNum" sz="quarter" idx="12"/>
          </p:nvPr>
        </p:nvSpPr>
        <p:spPr>
          <a:xfrm>
            <a:off x="9254066" y="6423023"/>
            <a:ext cx="2743200" cy="365125"/>
          </a:xfrm>
        </p:spPr>
        <p:txBody>
          <a:bodyPr/>
          <a:lstStyle/>
          <a:p>
            <a:fld id="{F993E9D7-6BF6-A548-B78F-B13E2A00C48B}" type="slidenum">
              <a:rPr lang="en-US" b="1" smtClean="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12</a:t>
            </a:fld>
            <a:endParaRPr lang="en-US" b="1">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TextBox 8">
            <a:extLst>
              <a:ext uri="{FF2B5EF4-FFF2-40B4-BE49-F238E27FC236}">
                <a16:creationId xmlns:a16="http://schemas.microsoft.com/office/drawing/2014/main" id="{FE03D68D-1817-244B-AAF9-C2E0EB637DF1}"/>
              </a:ext>
            </a:extLst>
          </p:cNvPr>
          <p:cNvSpPr txBox="1"/>
          <p:nvPr/>
        </p:nvSpPr>
        <p:spPr>
          <a:xfrm>
            <a:off x="559313" y="388580"/>
            <a:ext cx="10193354" cy="646331"/>
          </a:xfrm>
          <a:prstGeom prst="rect">
            <a:avLst/>
          </a:prstGeom>
          <a:noFill/>
        </p:spPr>
        <p:txBody>
          <a:bodyPr wrap="square" rtlCol="0">
            <a:spAutoFit/>
          </a:bodyPr>
          <a:lstStyle/>
          <a:p>
            <a:r>
              <a:rPr lang="en-US" sz="3600" b="1">
                <a:latin typeface="Helvetica Neue" panose="02000503000000020004" pitchFamily="2" charset="0"/>
                <a:ea typeface="Helvetica Neue" panose="02000503000000020004" pitchFamily="2" charset="0"/>
                <a:cs typeface="Helvetica Neue" panose="02000503000000020004" pitchFamily="2" charset="0"/>
              </a:rPr>
              <a:t>DISCLAIMER </a:t>
            </a:r>
          </a:p>
        </p:txBody>
      </p:sp>
      <p:sp>
        <p:nvSpPr>
          <p:cNvPr id="19" name="TextBox 18">
            <a:extLst>
              <a:ext uri="{FF2B5EF4-FFF2-40B4-BE49-F238E27FC236}">
                <a16:creationId xmlns:a16="http://schemas.microsoft.com/office/drawing/2014/main" id="{409DC4F2-7B12-1949-92B2-F5823976CA07}"/>
              </a:ext>
            </a:extLst>
          </p:cNvPr>
          <p:cNvSpPr txBox="1"/>
          <p:nvPr/>
        </p:nvSpPr>
        <p:spPr>
          <a:xfrm>
            <a:off x="559313" y="1034911"/>
            <a:ext cx="10955867" cy="3139321"/>
          </a:xfrm>
          <a:prstGeom prst="rect">
            <a:avLst/>
          </a:prstGeom>
          <a:noFill/>
        </p:spPr>
        <p:txBody>
          <a:bodyPr wrap="square" rtlCol="0">
            <a:spAutoFit/>
          </a:bodyPr>
          <a:lstStyle/>
          <a:p>
            <a:pPr>
              <a:buClr>
                <a:srgbClr val="9E2200"/>
              </a:buClr>
            </a:pPr>
            <a:r>
              <a:rPr lang="en-US">
                <a:latin typeface="Helvetica Neue" panose="02000503000000020004" pitchFamily="2" charset="0"/>
                <a:ea typeface="Helvetica Neue" panose="02000503000000020004" pitchFamily="2" charset="0"/>
                <a:cs typeface="Helvetica Neue" panose="02000503000000020004" pitchFamily="2" charset="0"/>
              </a:rPr>
              <a:t>The MSTS members and executives are not licensed financial advisors, registered investment advisers, or registered broker-dealers. The MSTS does not provide investment or financial advice or make investment recommendations, nor is it in the business of transacting trades. Nothing contained in this communication constitutes a solicitation, recommendation, promotion, endorsement, or offer by the MSTS team and members of any particular security, transaction, or investment. The information provided on this presentation should not be taken as legal advice or professional advice on finance or investments. Do not use the information as a substitute for professional advice from legal or certified financial planner or investment professionals. This presentation is intended for McGill University students and the information contained herein is subject to change without notice. The owner and publisher of this presentation is not liable for any inaccuracies in the information provided.  MSTS is not liable for the views expressed in this presentation and the damages that may arise from the use of its content.  </a:t>
            </a:r>
          </a:p>
        </p:txBody>
      </p:sp>
    </p:spTree>
    <p:extLst>
      <p:ext uri="{BB962C8B-B14F-4D97-AF65-F5344CB8AC3E}">
        <p14:creationId xmlns:p14="http://schemas.microsoft.com/office/powerpoint/2010/main" val="2616550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F2AC8A-46B2-6F4C-B0C9-BB64863D9527}"/>
              </a:ext>
            </a:extLst>
          </p:cNvPr>
          <p:cNvSpPr/>
          <p:nvPr/>
        </p:nvSpPr>
        <p:spPr>
          <a:xfrm>
            <a:off x="0" y="6423022"/>
            <a:ext cx="12192000" cy="434978"/>
          </a:xfrm>
          <a:prstGeom prst="rect">
            <a:avLst/>
          </a:prstGeom>
          <a:solidFill>
            <a:srgbClr val="9E2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B1CF3846-CED9-0E48-B95C-89BB9E485454}"/>
              </a:ext>
            </a:extLst>
          </p:cNvPr>
          <p:cNvSpPr>
            <a:spLocks noGrp="1"/>
          </p:cNvSpPr>
          <p:nvPr>
            <p:ph type="ftr" sz="quarter" idx="11"/>
          </p:nvPr>
        </p:nvSpPr>
        <p:spPr>
          <a:xfrm>
            <a:off x="194734" y="6423023"/>
            <a:ext cx="4114800" cy="365125"/>
          </a:xfrm>
        </p:spPr>
        <p:txBody>
          <a:bodyPr/>
          <a:lstStyle/>
          <a:p>
            <a:pPr algn="l"/>
            <a:r>
              <a:rPr lang="en-US">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McGill Students’ Trading Society </a:t>
            </a:r>
          </a:p>
        </p:txBody>
      </p:sp>
      <p:sp>
        <p:nvSpPr>
          <p:cNvPr id="7" name="Slide Number Placeholder 6">
            <a:extLst>
              <a:ext uri="{FF2B5EF4-FFF2-40B4-BE49-F238E27FC236}">
                <a16:creationId xmlns:a16="http://schemas.microsoft.com/office/drawing/2014/main" id="{9F31DCCF-2667-6F41-B6D3-81A043820DBC}"/>
              </a:ext>
            </a:extLst>
          </p:cNvPr>
          <p:cNvSpPr>
            <a:spLocks noGrp="1"/>
          </p:cNvSpPr>
          <p:nvPr>
            <p:ph type="sldNum" sz="quarter" idx="12"/>
          </p:nvPr>
        </p:nvSpPr>
        <p:spPr>
          <a:xfrm>
            <a:off x="9254066" y="6423023"/>
            <a:ext cx="2743200" cy="365125"/>
          </a:xfrm>
        </p:spPr>
        <p:txBody>
          <a:bodyPr/>
          <a:lstStyle/>
          <a:p>
            <a:fld id="{F993E9D7-6BF6-A548-B78F-B13E2A00C48B}" type="slidenum">
              <a:rPr lang="en-US" b="1" smtClean="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2</a:t>
            </a:fld>
            <a:endParaRPr lang="en-US" b="1">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TextBox 8">
            <a:extLst>
              <a:ext uri="{FF2B5EF4-FFF2-40B4-BE49-F238E27FC236}">
                <a16:creationId xmlns:a16="http://schemas.microsoft.com/office/drawing/2014/main" id="{FE03D68D-1817-244B-AAF9-C2E0EB637DF1}"/>
              </a:ext>
            </a:extLst>
          </p:cNvPr>
          <p:cNvSpPr txBox="1"/>
          <p:nvPr/>
        </p:nvSpPr>
        <p:spPr>
          <a:xfrm>
            <a:off x="559313" y="388580"/>
            <a:ext cx="3750221" cy="646331"/>
          </a:xfrm>
          <a:prstGeom prst="rect">
            <a:avLst/>
          </a:prstGeom>
          <a:noFill/>
        </p:spPr>
        <p:txBody>
          <a:bodyPr wrap="square" rtlCol="0">
            <a:spAutoFit/>
          </a:bodyPr>
          <a:lstStyle/>
          <a:p>
            <a:r>
              <a:rPr lang="en-US" sz="3600" b="1">
                <a:latin typeface="Helvetica Neue" panose="02000503000000020004" pitchFamily="2" charset="0"/>
                <a:ea typeface="Helvetica Neue" panose="02000503000000020004" pitchFamily="2" charset="0"/>
                <a:cs typeface="Helvetica Neue" panose="02000503000000020004" pitchFamily="2" charset="0"/>
              </a:rPr>
              <a:t>AGENDA</a:t>
            </a:r>
          </a:p>
        </p:txBody>
      </p:sp>
      <p:graphicFrame>
        <p:nvGraphicFramePr>
          <p:cNvPr id="11" name="Diagram 10">
            <a:extLst>
              <a:ext uri="{FF2B5EF4-FFF2-40B4-BE49-F238E27FC236}">
                <a16:creationId xmlns:a16="http://schemas.microsoft.com/office/drawing/2014/main" id="{AF2C0141-C942-0946-B43A-E8294D6CA8C4}"/>
              </a:ext>
            </a:extLst>
          </p:cNvPr>
          <p:cNvGraphicFramePr/>
          <p:nvPr>
            <p:extLst>
              <p:ext uri="{D42A27DB-BD31-4B8C-83A1-F6EECF244321}">
                <p14:modId xmlns:p14="http://schemas.microsoft.com/office/powerpoint/2010/main" val="2613431628"/>
              </p:ext>
            </p:extLst>
          </p:nvPr>
        </p:nvGraphicFramePr>
        <p:xfrm>
          <a:off x="559314" y="1759077"/>
          <a:ext cx="8256074" cy="4198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40EBE5E0-6A35-764B-BC3F-F531B25C26CE}"/>
              </a:ext>
            </a:extLst>
          </p:cNvPr>
          <p:cNvSpPr txBox="1"/>
          <p:nvPr/>
        </p:nvSpPr>
        <p:spPr>
          <a:xfrm>
            <a:off x="559313" y="1181057"/>
            <a:ext cx="10193354" cy="369332"/>
          </a:xfrm>
          <a:prstGeom prst="rect">
            <a:avLst/>
          </a:prstGeom>
          <a:noFill/>
        </p:spPr>
        <p:txBody>
          <a:bodyPr wrap="square" rtlCol="0">
            <a:spAutoFit/>
          </a:bodyPr>
          <a:lstStyle/>
          <a:p>
            <a:r>
              <a:rPr lang="en-US" b="1">
                <a:solidFill>
                  <a:srgbClr val="9E2200"/>
                </a:solidFill>
                <a:latin typeface="Helvetica Neue" panose="02000503000000020004" pitchFamily="2" charset="0"/>
                <a:ea typeface="Helvetica Neue" panose="02000503000000020004" pitchFamily="2" charset="0"/>
                <a:cs typeface="Helvetica Neue" panose="02000503000000020004" pitchFamily="2" charset="0"/>
              </a:rPr>
              <a:t>WHAT WILL YOU LEARN? </a:t>
            </a:r>
          </a:p>
        </p:txBody>
      </p:sp>
      <p:cxnSp>
        <p:nvCxnSpPr>
          <p:cNvPr id="13" name="Straight Connector 12">
            <a:extLst>
              <a:ext uri="{FF2B5EF4-FFF2-40B4-BE49-F238E27FC236}">
                <a16:creationId xmlns:a16="http://schemas.microsoft.com/office/drawing/2014/main" id="{348F4861-F6AB-7545-9E50-4E3BE3E29433}"/>
              </a:ext>
            </a:extLst>
          </p:cNvPr>
          <p:cNvCxnSpPr/>
          <p:nvPr/>
        </p:nvCxnSpPr>
        <p:spPr>
          <a:xfrm>
            <a:off x="559313" y="1604929"/>
            <a:ext cx="10955867"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966080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F2AC8A-46B2-6F4C-B0C9-BB64863D9527}"/>
              </a:ext>
            </a:extLst>
          </p:cNvPr>
          <p:cNvSpPr/>
          <p:nvPr/>
        </p:nvSpPr>
        <p:spPr>
          <a:xfrm>
            <a:off x="0" y="6423022"/>
            <a:ext cx="12192000" cy="434978"/>
          </a:xfrm>
          <a:prstGeom prst="rect">
            <a:avLst/>
          </a:prstGeom>
          <a:solidFill>
            <a:srgbClr val="9E2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a:endParaRPr>
          </a:p>
        </p:txBody>
      </p:sp>
      <p:sp>
        <p:nvSpPr>
          <p:cNvPr id="6" name="Footer Placeholder 5">
            <a:extLst>
              <a:ext uri="{FF2B5EF4-FFF2-40B4-BE49-F238E27FC236}">
                <a16:creationId xmlns:a16="http://schemas.microsoft.com/office/drawing/2014/main" id="{B1CF3846-CED9-0E48-B95C-89BB9E485454}"/>
              </a:ext>
            </a:extLst>
          </p:cNvPr>
          <p:cNvSpPr>
            <a:spLocks noGrp="1"/>
          </p:cNvSpPr>
          <p:nvPr>
            <p:ph type="ftr" sz="quarter" idx="11"/>
          </p:nvPr>
        </p:nvSpPr>
        <p:spPr>
          <a:xfrm>
            <a:off x="194734" y="6423023"/>
            <a:ext cx="4114800" cy="365125"/>
          </a:xfrm>
        </p:spPr>
        <p:txBody>
          <a:bodyPr/>
          <a:lstStyle/>
          <a:p>
            <a:pPr algn="l"/>
            <a:r>
              <a:rPr lang="en-US">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McGill Students’ Trading Society </a:t>
            </a:r>
          </a:p>
        </p:txBody>
      </p:sp>
      <p:sp>
        <p:nvSpPr>
          <p:cNvPr id="7" name="Slide Number Placeholder 6">
            <a:extLst>
              <a:ext uri="{FF2B5EF4-FFF2-40B4-BE49-F238E27FC236}">
                <a16:creationId xmlns:a16="http://schemas.microsoft.com/office/drawing/2014/main" id="{9F31DCCF-2667-6F41-B6D3-81A043820DBC}"/>
              </a:ext>
            </a:extLst>
          </p:cNvPr>
          <p:cNvSpPr>
            <a:spLocks noGrp="1"/>
          </p:cNvSpPr>
          <p:nvPr>
            <p:ph type="sldNum" sz="quarter" idx="12"/>
          </p:nvPr>
        </p:nvSpPr>
        <p:spPr>
          <a:xfrm>
            <a:off x="9254066" y="6423023"/>
            <a:ext cx="2743200" cy="365125"/>
          </a:xfrm>
        </p:spPr>
        <p:txBody>
          <a:bodyPr/>
          <a:lstStyle/>
          <a:p>
            <a:fld id="{F993E9D7-6BF6-A548-B78F-B13E2A00C48B}" type="slidenum">
              <a:rPr lang="en-US" b="1" smtClean="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3</a:t>
            </a:fld>
            <a:endParaRPr lang="en-US" b="1">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TextBox 8">
            <a:extLst>
              <a:ext uri="{FF2B5EF4-FFF2-40B4-BE49-F238E27FC236}">
                <a16:creationId xmlns:a16="http://schemas.microsoft.com/office/drawing/2014/main" id="{FE03D68D-1817-244B-AAF9-C2E0EB637DF1}"/>
              </a:ext>
            </a:extLst>
          </p:cNvPr>
          <p:cNvSpPr txBox="1"/>
          <p:nvPr/>
        </p:nvSpPr>
        <p:spPr>
          <a:xfrm>
            <a:off x="559313" y="388580"/>
            <a:ext cx="10193354" cy="646331"/>
          </a:xfrm>
          <a:prstGeom prst="rect">
            <a:avLst/>
          </a:prstGeom>
          <a:noFill/>
        </p:spPr>
        <p:txBody>
          <a:bodyPr wrap="square" rtlCol="0">
            <a:spAutoFit/>
          </a:bodyPr>
          <a:lstStyle/>
          <a:p>
            <a:r>
              <a:rPr lang="en-US" sz="3600" b="1">
                <a:latin typeface="Helvetica Neue" panose="02000503000000020004" pitchFamily="2" charset="0"/>
                <a:ea typeface="Helvetica Neue" panose="02000503000000020004" pitchFamily="2" charset="0"/>
                <a:cs typeface="Helvetica Neue" panose="02000503000000020004" pitchFamily="2" charset="0"/>
              </a:rPr>
              <a:t>BUILDING YOUR PORTFOLIO</a:t>
            </a:r>
          </a:p>
        </p:txBody>
      </p:sp>
      <p:sp>
        <p:nvSpPr>
          <p:cNvPr id="15" name="TextBox 14">
            <a:extLst>
              <a:ext uri="{FF2B5EF4-FFF2-40B4-BE49-F238E27FC236}">
                <a16:creationId xmlns:a16="http://schemas.microsoft.com/office/drawing/2014/main" id="{1FE6A74C-7B2E-BE49-BDF9-CCA248A189E5}"/>
              </a:ext>
            </a:extLst>
          </p:cNvPr>
          <p:cNvSpPr txBox="1"/>
          <p:nvPr/>
        </p:nvSpPr>
        <p:spPr>
          <a:xfrm>
            <a:off x="559313" y="1181057"/>
            <a:ext cx="10193354" cy="369332"/>
          </a:xfrm>
          <a:prstGeom prst="rect">
            <a:avLst/>
          </a:prstGeom>
          <a:noFill/>
        </p:spPr>
        <p:txBody>
          <a:bodyPr wrap="square" rtlCol="0">
            <a:spAutoFit/>
          </a:bodyPr>
          <a:lstStyle/>
          <a:p>
            <a:r>
              <a:rPr lang="en-US" b="1">
                <a:solidFill>
                  <a:srgbClr val="9E2200"/>
                </a:solidFill>
                <a:latin typeface="Helvetica Neue" panose="02000503000000020004" pitchFamily="2" charset="0"/>
                <a:ea typeface="Helvetica Neue" panose="02000503000000020004" pitchFamily="2" charset="0"/>
                <a:cs typeface="Helvetica Neue" panose="02000503000000020004" pitchFamily="2" charset="0"/>
              </a:rPr>
              <a:t>MEASURING RETURNS</a:t>
            </a:r>
          </a:p>
        </p:txBody>
      </p:sp>
      <p:cxnSp>
        <p:nvCxnSpPr>
          <p:cNvPr id="17" name="Straight Connector 16">
            <a:extLst>
              <a:ext uri="{FF2B5EF4-FFF2-40B4-BE49-F238E27FC236}">
                <a16:creationId xmlns:a16="http://schemas.microsoft.com/office/drawing/2014/main" id="{4AFB4B16-DCB4-3E49-911C-9C178CA667F0}"/>
              </a:ext>
            </a:extLst>
          </p:cNvPr>
          <p:cNvCxnSpPr/>
          <p:nvPr/>
        </p:nvCxnSpPr>
        <p:spPr>
          <a:xfrm>
            <a:off x="559313" y="1604929"/>
            <a:ext cx="10955867" cy="0"/>
          </a:xfrm>
          <a:prstGeom prst="line">
            <a:avLst/>
          </a:prstGeom>
        </p:spPr>
        <p:style>
          <a:lnRef idx="3">
            <a:schemeClr val="accent5"/>
          </a:lnRef>
          <a:fillRef idx="0">
            <a:schemeClr val="accent5"/>
          </a:fillRef>
          <a:effectRef idx="2">
            <a:schemeClr val="accent5"/>
          </a:effectRef>
          <a:fontRef idx="minor">
            <a:schemeClr val="tx1"/>
          </a:fontRef>
        </p:style>
      </p:cxnSp>
      <p:sp>
        <p:nvSpPr>
          <p:cNvPr id="19" name="TextBox 18">
            <a:extLst>
              <a:ext uri="{FF2B5EF4-FFF2-40B4-BE49-F238E27FC236}">
                <a16:creationId xmlns:a16="http://schemas.microsoft.com/office/drawing/2014/main" id="{409DC4F2-7B12-1949-92B2-F5823976CA07}"/>
              </a:ext>
            </a:extLst>
          </p:cNvPr>
          <p:cNvSpPr txBox="1"/>
          <p:nvPr/>
        </p:nvSpPr>
        <p:spPr>
          <a:xfrm>
            <a:off x="559313" y="1713283"/>
            <a:ext cx="10955867" cy="3693319"/>
          </a:xfrm>
          <a:prstGeom prst="rect">
            <a:avLst/>
          </a:prstGeom>
          <a:noFill/>
        </p:spPr>
        <p:txBody>
          <a:bodyPr wrap="square" lIns="91440" tIns="45720" rIns="91440" bIns="45720" rtlCol="0" anchor="t">
            <a:spAutoFit/>
          </a:bodyPr>
          <a:lstStyle/>
          <a:p>
            <a:pPr marL="285750" indent="-285750">
              <a:buClr>
                <a:srgbClr val="9E2200"/>
              </a:buClr>
              <a:buFont typeface="Wingdings" pitchFamily="2" charset="2"/>
              <a:buChar char="§"/>
            </a:pPr>
            <a:r>
              <a:rPr lang="en-CA">
                <a:latin typeface="Helvetica Neue"/>
                <a:ea typeface="Helvetica Neue" panose="02000503000000020004" pitchFamily="2" charset="0"/>
                <a:cs typeface="Helvetica Neue" panose="02000503000000020004" pitchFamily="2" charset="0"/>
              </a:rPr>
              <a:t>For any given period for a security, this is the formula for measuring return:</a:t>
            </a:r>
          </a:p>
          <a:p>
            <a:pPr marL="285750" indent="-285750">
              <a:buClr>
                <a:srgbClr val="9E2200"/>
              </a:buClr>
              <a:buFont typeface="Wingdings" pitchFamily="2" charset="2"/>
              <a:buChar char="§"/>
            </a:pPr>
            <a:endParaRPr lang="en-CA">
              <a:latin typeface="Helvetica Neue"/>
              <a:ea typeface="Helvetica Neue" panose="02000503000000020004" pitchFamily="2" charset="0"/>
              <a:cs typeface="Helvetica Neue" panose="02000503000000020004" pitchFamily="2" charset="0"/>
            </a:endParaRPr>
          </a:p>
          <a:p>
            <a:pPr>
              <a:buClr>
                <a:srgbClr val="9E2200"/>
              </a:buClr>
            </a:pPr>
            <a:endParaRPr lang="en-CA">
              <a:latin typeface="Helvetica Neue"/>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endParaRPr lang="en-CA">
              <a:latin typeface="Helvetica Neue"/>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endParaRPr lang="en-CA">
              <a:latin typeface="Helvetica Neue"/>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r>
              <a:rPr lang="en-CA">
                <a:latin typeface="Helvetica Neue"/>
                <a:ea typeface="Helvetica Neue" panose="02000503000000020004" pitchFamily="2" charset="0"/>
                <a:cs typeface="Helvetica Neue" panose="02000503000000020004" pitchFamily="2" charset="0"/>
              </a:rPr>
              <a:t>The portfolio return is the weighted average of expected returns of the component assets in the portfolio</a:t>
            </a:r>
          </a:p>
          <a:p>
            <a:pPr marL="285750" indent="-285750">
              <a:buClr>
                <a:srgbClr val="9E2200"/>
              </a:buClr>
              <a:buFont typeface="Wingdings" pitchFamily="2" charset="2"/>
              <a:buChar char="§"/>
            </a:pPr>
            <a:endParaRPr lang="en-CA">
              <a:latin typeface="Helvetica Neue"/>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endParaRPr lang="en-CA">
              <a:latin typeface="Helvetica Neue"/>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endParaRPr lang="en-CA">
              <a:latin typeface="Helvetica Neue"/>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endParaRPr lang="en-CA">
              <a:latin typeface="Helvetica Neue"/>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r>
              <a:rPr lang="en-CA">
                <a:latin typeface="Helvetica Neue"/>
                <a:ea typeface="Helvetica Neue" panose="02000503000000020004" pitchFamily="2" charset="0"/>
                <a:cs typeface="Helvetica Neue" panose="02000503000000020004" pitchFamily="2" charset="0"/>
              </a:rPr>
              <a:t>You can also compute the expected returns for a specific asset allocation within your portfolio; their weighted average will be the expected return of your portfolio</a:t>
            </a:r>
            <a:endParaRPr lang="en-US">
              <a:latin typeface="Helvetica Neue"/>
              <a:ea typeface="Helvetica Neue" panose="02000503000000020004" pitchFamily="2" charset="0"/>
              <a:cs typeface="Helvetica Neue" panose="02000503000000020004" pitchFamily="2"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93C8748-6A92-42E4-A234-F08BD3D66209}"/>
                  </a:ext>
                </a:extLst>
              </p:cNvPr>
              <p:cNvSpPr txBox="1"/>
              <p:nvPr/>
            </p:nvSpPr>
            <p:spPr>
              <a:xfrm>
                <a:off x="4717720" y="2359306"/>
                <a:ext cx="1876539" cy="563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 </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𝑡</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𝑡</m:t>
                              </m:r>
                            </m:sub>
                          </m:sSub>
                        </m:den>
                      </m:f>
                    </m:oMath>
                  </m:oMathPara>
                </a14:m>
                <a:endParaRPr lang="en-US"/>
              </a:p>
            </p:txBody>
          </p:sp>
        </mc:Choice>
        <mc:Fallback xmlns="">
          <p:sp>
            <p:nvSpPr>
              <p:cNvPr id="10" name="TextBox 9">
                <a:extLst>
                  <a:ext uri="{FF2B5EF4-FFF2-40B4-BE49-F238E27FC236}">
                    <a16:creationId xmlns:a16="http://schemas.microsoft.com/office/drawing/2014/main" id="{393C8748-6A92-42E4-A234-F08BD3D66209}"/>
                  </a:ext>
                </a:extLst>
              </p:cNvPr>
              <p:cNvSpPr txBox="1">
                <a:spLocks noRot="1" noChangeAspect="1" noMove="1" noResize="1" noEditPoints="1" noAdjustHandles="1" noChangeArrowheads="1" noChangeShapeType="1" noTextEdit="1"/>
              </p:cNvSpPr>
              <p:nvPr/>
            </p:nvSpPr>
            <p:spPr>
              <a:xfrm>
                <a:off x="4717720" y="2359306"/>
                <a:ext cx="1876539" cy="56387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782DEF6-6F62-4A0E-A741-638CDFCBC61C}"/>
                  </a:ext>
                </a:extLst>
              </p:cNvPr>
              <p:cNvSpPr txBox="1"/>
              <p:nvPr/>
            </p:nvSpPr>
            <p:spPr>
              <a:xfrm>
                <a:off x="4606246" y="3569201"/>
                <a:ext cx="2099486"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𝑃</m:t>
                              </m:r>
                            </m:sub>
                          </m:sSub>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oMath>
                  </m:oMathPara>
                </a14:m>
                <a:endParaRPr lang="en-US"/>
              </a:p>
            </p:txBody>
          </p:sp>
        </mc:Choice>
        <mc:Fallback xmlns="">
          <p:sp>
            <p:nvSpPr>
              <p:cNvPr id="11" name="TextBox 10">
                <a:extLst>
                  <a:ext uri="{FF2B5EF4-FFF2-40B4-BE49-F238E27FC236}">
                    <a16:creationId xmlns:a16="http://schemas.microsoft.com/office/drawing/2014/main" id="{1782DEF6-6F62-4A0E-A741-638CDFCBC61C}"/>
                  </a:ext>
                </a:extLst>
              </p:cNvPr>
              <p:cNvSpPr txBox="1">
                <a:spLocks noRot="1" noChangeAspect="1" noMove="1" noResize="1" noEditPoints="1" noAdjustHandles="1" noChangeArrowheads="1" noChangeShapeType="1" noTextEdit="1"/>
              </p:cNvSpPr>
              <p:nvPr/>
            </p:nvSpPr>
            <p:spPr>
              <a:xfrm>
                <a:off x="4606246" y="3569201"/>
                <a:ext cx="2099486" cy="756233"/>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3687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F2AC8A-46B2-6F4C-B0C9-BB64863D9527}"/>
              </a:ext>
            </a:extLst>
          </p:cNvPr>
          <p:cNvSpPr/>
          <p:nvPr/>
        </p:nvSpPr>
        <p:spPr>
          <a:xfrm>
            <a:off x="0" y="6423022"/>
            <a:ext cx="12192000" cy="434978"/>
          </a:xfrm>
          <a:prstGeom prst="rect">
            <a:avLst/>
          </a:prstGeom>
          <a:solidFill>
            <a:srgbClr val="9E2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a:endParaRPr>
          </a:p>
        </p:txBody>
      </p:sp>
      <p:sp>
        <p:nvSpPr>
          <p:cNvPr id="6" name="Footer Placeholder 5">
            <a:extLst>
              <a:ext uri="{FF2B5EF4-FFF2-40B4-BE49-F238E27FC236}">
                <a16:creationId xmlns:a16="http://schemas.microsoft.com/office/drawing/2014/main" id="{B1CF3846-CED9-0E48-B95C-89BB9E485454}"/>
              </a:ext>
            </a:extLst>
          </p:cNvPr>
          <p:cNvSpPr>
            <a:spLocks noGrp="1"/>
          </p:cNvSpPr>
          <p:nvPr>
            <p:ph type="ftr" sz="quarter" idx="11"/>
          </p:nvPr>
        </p:nvSpPr>
        <p:spPr>
          <a:xfrm>
            <a:off x="194734" y="6423023"/>
            <a:ext cx="4114800" cy="365125"/>
          </a:xfrm>
        </p:spPr>
        <p:txBody>
          <a:bodyPr/>
          <a:lstStyle/>
          <a:p>
            <a:pPr algn="l"/>
            <a:r>
              <a:rPr lang="en-US">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McGill Students’ Trading Society </a:t>
            </a:r>
          </a:p>
        </p:txBody>
      </p:sp>
      <p:sp>
        <p:nvSpPr>
          <p:cNvPr id="7" name="Slide Number Placeholder 6">
            <a:extLst>
              <a:ext uri="{FF2B5EF4-FFF2-40B4-BE49-F238E27FC236}">
                <a16:creationId xmlns:a16="http://schemas.microsoft.com/office/drawing/2014/main" id="{9F31DCCF-2667-6F41-B6D3-81A043820DBC}"/>
              </a:ext>
            </a:extLst>
          </p:cNvPr>
          <p:cNvSpPr>
            <a:spLocks noGrp="1"/>
          </p:cNvSpPr>
          <p:nvPr>
            <p:ph type="sldNum" sz="quarter" idx="12"/>
          </p:nvPr>
        </p:nvSpPr>
        <p:spPr>
          <a:xfrm>
            <a:off x="9254066" y="6423023"/>
            <a:ext cx="2743200" cy="365125"/>
          </a:xfrm>
        </p:spPr>
        <p:txBody>
          <a:bodyPr/>
          <a:lstStyle/>
          <a:p>
            <a:fld id="{F993E9D7-6BF6-A548-B78F-B13E2A00C48B}" type="slidenum">
              <a:rPr lang="en-US" b="1" smtClean="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4</a:t>
            </a:fld>
            <a:endParaRPr lang="en-US" b="1">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TextBox 8">
            <a:extLst>
              <a:ext uri="{FF2B5EF4-FFF2-40B4-BE49-F238E27FC236}">
                <a16:creationId xmlns:a16="http://schemas.microsoft.com/office/drawing/2014/main" id="{FE03D68D-1817-244B-AAF9-C2E0EB637DF1}"/>
              </a:ext>
            </a:extLst>
          </p:cNvPr>
          <p:cNvSpPr txBox="1"/>
          <p:nvPr/>
        </p:nvSpPr>
        <p:spPr>
          <a:xfrm>
            <a:off x="559313" y="388580"/>
            <a:ext cx="10193354" cy="646331"/>
          </a:xfrm>
          <a:prstGeom prst="rect">
            <a:avLst/>
          </a:prstGeom>
          <a:noFill/>
        </p:spPr>
        <p:txBody>
          <a:bodyPr wrap="square" rtlCol="0">
            <a:spAutoFit/>
          </a:bodyPr>
          <a:lstStyle/>
          <a:p>
            <a:r>
              <a:rPr lang="en-US" sz="3600" b="1">
                <a:latin typeface="Helvetica Neue" panose="02000503000000020004" pitchFamily="2" charset="0"/>
                <a:ea typeface="Helvetica Neue" panose="02000503000000020004" pitchFamily="2" charset="0"/>
                <a:cs typeface="Helvetica Neue" panose="02000503000000020004" pitchFamily="2" charset="0"/>
              </a:rPr>
              <a:t>BUILDING YOUR PORTFOLIO</a:t>
            </a:r>
          </a:p>
        </p:txBody>
      </p:sp>
      <p:sp>
        <p:nvSpPr>
          <p:cNvPr id="15" name="TextBox 14">
            <a:extLst>
              <a:ext uri="{FF2B5EF4-FFF2-40B4-BE49-F238E27FC236}">
                <a16:creationId xmlns:a16="http://schemas.microsoft.com/office/drawing/2014/main" id="{1FE6A74C-7B2E-BE49-BDF9-CCA248A189E5}"/>
              </a:ext>
            </a:extLst>
          </p:cNvPr>
          <p:cNvSpPr txBox="1"/>
          <p:nvPr/>
        </p:nvSpPr>
        <p:spPr>
          <a:xfrm>
            <a:off x="559313" y="1181057"/>
            <a:ext cx="10193354" cy="369332"/>
          </a:xfrm>
          <a:prstGeom prst="rect">
            <a:avLst/>
          </a:prstGeom>
          <a:noFill/>
        </p:spPr>
        <p:txBody>
          <a:bodyPr wrap="square" rtlCol="0">
            <a:spAutoFit/>
          </a:bodyPr>
          <a:lstStyle/>
          <a:p>
            <a:r>
              <a:rPr lang="en-US" b="1">
                <a:solidFill>
                  <a:srgbClr val="9E2200"/>
                </a:solidFill>
                <a:latin typeface="Helvetica Neue" panose="02000503000000020004" pitchFamily="2" charset="0"/>
                <a:ea typeface="Helvetica Neue" panose="02000503000000020004" pitchFamily="2" charset="0"/>
                <a:cs typeface="Helvetica Neue" panose="02000503000000020004" pitchFamily="2" charset="0"/>
              </a:rPr>
              <a:t>MEASURING RISK</a:t>
            </a:r>
          </a:p>
        </p:txBody>
      </p:sp>
      <p:cxnSp>
        <p:nvCxnSpPr>
          <p:cNvPr id="17" name="Straight Connector 16">
            <a:extLst>
              <a:ext uri="{FF2B5EF4-FFF2-40B4-BE49-F238E27FC236}">
                <a16:creationId xmlns:a16="http://schemas.microsoft.com/office/drawing/2014/main" id="{4AFB4B16-DCB4-3E49-911C-9C178CA667F0}"/>
              </a:ext>
            </a:extLst>
          </p:cNvPr>
          <p:cNvCxnSpPr/>
          <p:nvPr/>
        </p:nvCxnSpPr>
        <p:spPr>
          <a:xfrm>
            <a:off x="559313" y="1604929"/>
            <a:ext cx="10955867" cy="0"/>
          </a:xfrm>
          <a:prstGeom prst="line">
            <a:avLst/>
          </a:prstGeom>
        </p:spPr>
        <p:style>
          <a:lnRef idx="3">
            <a:schemeClr val="accent5"/>
          </a:lnRef>
          <a:fillRef idx="0">
            <a:schemeClr val="accent5"/>
          </a:fillRef>
          <a:effectRef idx="2">
            <a:schemeClr val="accent5"/>
          </a:effectRef>
          <a:fontRef idx="minor">
            <a:schemeClr val="tx1"/>
          </a:fontRef>
        </p:style>
      </p:cxnSp>
      <p:sp>
        <p:nvSpPr>
          <p:cNvPr id="19" name="TextBox 18">
            <a:extLst>
              <a:ext uri="{FF2B5EF4-FFF2-40B4-BE49-F238E27FC236}">
                <a16:creationId xmlns:a16="http://schemas.microsoft.com/office/drawing/2014/main" id="{409DC4F2-7B12-1949-92B2-F5823976CA07}"/>
              </a:ext>
            </a:extLst>
          </p:cNvPr>
          <p:cNvSpPr txBox="1"/>
          <p:nvPr/>
        </p:nvSpPr>
        <p:spPr>
          <a:xfrm>
            <a:off x="559313" y="1713283"/>
            <a:ext cx="10955867" cy="3970318"/>
          </a:xfrm>
          <a:prstGeom prst="rect">
            <a:avLst/>
          </a:prstGeom>
          <a:noFill/>
        </p:spPr>
        <p:txBody>
          <a:bodyPr wrap="square" lIns="91440" tIns="45720" rIns="91440" bIns="45720" rtlCol="0" anchor="t">
            <a:spAutoFit/>
          </a:bodyPr>
          <a:lstStyle/>
          <a:p>
            <a:pPr marL="285750" indent="-285750">
              <a:buClr>
                <a:srgbClr val="9E2200"/>
              </a:buClr>
              <a:buFont typeface="Wingdings" pitchFamily="2" charset="2"/>
              <a:buChar char="§"/>
            </a:pPr>
            <a:r>
              <a:rPr lang="en-CA">
                <a:latin typeface="Helvetica Neue"/>
                <a:ea typeface="Helvetica Neue" panose="02000503000000020004" pitchFamily="2" charset="0"/>
                <a:cs typeface="Helvetica Neue" panose="02000503000000020004" pitchFamily="2" charset="0"/>
              </a:rPr>
              <a:t>Volatility is the most common measure of risk in finance, the reason being that the uncertainty of returns is what investors fear.</a:t>
            </a:r>
          </a:p>
          <a:p>
            <a:pPr marL="285750" indent="-285750">
              <a:buClr>
                <a:srgbClr val="9E2200"/>
              </a:buClr>
              <a:buFont typeface="Wingdings" pitchFamily="2" charset="2"/>
              <a:buChar char="§"/>
            </a:pPr>
            <a:r>
              <a:rPr lang="en-CA">
                <a:latin typeface="Helvetica Neue"/>
                <a:ea typeface="Helvetica Neue" panose="02000503000000020004" pitchFamily="2" charset="0"/>
                <a:cs typeface="Helvetica Neue" panose="02000503000000020004" pitchFamily="2" charset="0"/>
              </a:rPr>
              <a:t>We measure volatility with the variance and standard deviation:</a:t>
            </a:r>
          </a:p>
          <a:p>
            <a:pPr marL="285750" indent="-285750">
              <a:buClr>
                <a:srgbClr val="9E2200"/>
              </a:buClr>
              <a:buFont typeface="Wingdings" pitchFamily="2" charset="2"/>
              <a:buChar char="§"/>
            </a:pPr>
            <a:endParaRPr lang="en-CA">
              <a:latin typeface="Helvetica Neue"/>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endParaRPr lang="en-CA">
              <a:latin typeface="Helvetica Neue"/>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endParaRPr lang="en-CA">
              <a:latin typeface="Helvetica Neue"/>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endParaRPr lang="en-CA">
              <a:latin typeface="Helvetica Neue"/>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endParaRPr lang="en-CA">
              <a:latin typeface="Helvetica Neue"/>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r>
              <a:rPr lang="en-CA">
                <a:latin typeface="Helvetica Neue"/>
                <a:ea typeface="Helvetica Neue" panose="02000503000000020004" pitchFamily="2" charset="0"/>
                <a:cs typeface="Helvetica Neue" panose="02000503000000020004" pitchFamily="2" charset="0"/>
              </a:rPr>
              <a:t>Formula: To obtain the standard deviation, we simply square root the variance</a:t>
            </a:r>
          </a:p>
          <a:p>
            <a:pPr marL="285750" indent="-285750">
              <a:buClr>
                <a:srgbClr val="9E2200"/>
              </a:buClr>
              <a:buFont typeface="Wingdings" pitchFamily="2" charset="2"/>
              <a:buChar char="§"/>
            </a:pPr>
            <a:endParaRPr lang="en-CA">
              <a:latin typeface="Helvetica Neue"/>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endParaRPr lang="en-CA">
              <a:latin typeface="Helvetica Neue"/>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endParaRPr lang="en-CA">
              <a:latin typeface="Helvetica Neue"/>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r>
              <a:rPr lang="en-CA">
                <a:latin typeface="Helvetica Neue"/>
                <a:ea typeface="Helvetica Neue" panose="02000503000000020004" pitchFamily="2" charset="0"/>
                <a:cs typeface="Helvetica Neue" panose="02000503000000020004" pitchFamily="2" charset="0"/>
              </a:rPr>
              <a:t>Annualizing standard deviation: </a:t>
            </a:r>
          </a:p>
          <a:p>
            <a:pPr marL="285750" indent="-285750">
              <a:buClr>
                <a:srgbClr val="9E2200"/>
              </a:buClr>
              <a:buFont typeface="Wingdings" pitchFamily="2" charset="2"/>
              <a:buChar char="§"/>
            </a:pPr>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889F98E-53AE-4372-888F-3691A2EEACED}"/>
                  </a:ext>
                </a:extLst>
              </p:cNvPr>
              <p:cNvSpPr/>
              <p:nvPr/>
            </p:nvSpPr>
            <p:spPr>
              <a:xfrm>
                <a:off x="4500032" y="2977369"/>
                <a:ext cx="2311915" cy="9032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𝑅</m:t>
                          </m:r>
                        </m:sub>
                        <m:sup>
                          <m:r>
                            <a:rPr lang="en-US" i="1">
                              <a:latin typeface="Cambria Math" panose="02040503050406030204" pitchFamily="18" charset="0"/>
                            </a:rPr>
                            <m:t>2</m:t>
                          </m:r>
                        </m:sup>
                      </m:sSubSup>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𝑁</m:t>
                          </m:r>
                        </m:den>
                      </m:f>
                      <m:sSup>
                        <m:sSupPr>
                          <m:ctrlPr>
                            <a:rPr lang="en-US" i="1">
                              <a:latin typeface="Cambria Math" panose="02040503050406030204" pitchFamily="18" charset="0"/>
                            </a:rPr>
                          </m:ctrlPr>
                        </m:sSup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e>
                          </m:nary>
                        </m:e>
                        <m:sup>
                          <m:r>
                            <a:rPr lang="en-US" i="1">
                              <a:latin typeface="Cambria Math" panose="02040503050406030204" pitchFamily="18" charset="0"/>
                            </a:rPr>
                            <m:t>2</m:t>
                          </m:r>
                        </m:sup>
                      </m:sSup>
                    </m:oMath>
                  </m:oMathPara>
                </a14:m>
                <a:endParaRPr lang="en-CA"/>
              </a:p>
            </p:txBody>
          </p:sp>
        </mc:Choice>
        <mc:Fallback xmlns="">
          <p:sp>
            <p:nvSpPr>
              <p:cNvPr id="2" name="Rectangle 1">
                <a:extLst>
                  <a:ext uri="{FF2B5EF4-FFF2-40B4-BE49-F238E27FC236}">
                    <a16:creationId xmlns:a16="http://schemas.microsoft.com/office/drawing/2014/main" id="{A889F98E-53AE-4372-888F-3691A2EEACED}"/>
                  </a:ext>
                </a:extLst>
              </p:cNvPr>
              <p:cNvSpPr>
                <a:spLocks noRot="1" noChangeAspect="1" noMove="1" noResize="1" noEditPoints="1" noAdjustHandles="1" noChangeArrowheads="1" noChangeShapeType="1" noTextEdit="1"/>
              </p:cNvSpPr>
              <p:nvPr/>
            </p:nvSpPr>
            <p:spPr>
              <a:xfrm>
                <a:off x="4500032" y="2977369"/>
                <a:ext cx="2311915" cy="90326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D4BC68C-D8EA-492A-A92E-D742A659E708}"/>
                  </a:ext>
                </a:extLst>
              </p:cNvPr>
              <p:cNvSpPr/>
              <p:nvPr/>
            </p:nvSpPr>
            <p:spPr>
              <a:xfrm>
                <a:off x="4988004" y="4592608"/>
                <a:ext cx="1107996" cy="656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rPr>
                        <m:t>=</m:t>
                      </m:r>
                      <m:rad>
                        <m:radPr>
                          <m:degHide m:val="on"/>
                          <m:ctrlPr>
                            <a:rPr lang="en-US" i="1">
                              <a:latin typeface="Cambria Math" panose="02040503050406030204" pitchFamily="18" charset="0"/>
                            </a:rPr>
                          </m:ctrlPr>
                        </m:radPr>
                        <m:deg/>
                        <m:e>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𝑅</m:t>
                              </m:r>
                            </m:sub>
                            <m:sup>
                              <m:r>
                                <a:rPr lang="en-US" i="1">
                                  <a:latin typeface="Cambria Math" panose="02040503050406030204" pitchFamily="18" charset="0"/>
                                </a:rPr>
                                <m:t>2</m:t>
                              </m:r>
                            </m:sup>
                          </m:sSubSup>
                        </m:e>
                      </m:rad>
                    </m:oMath>
                  </m:oMathPara>
                </a14:m>
                <a:endParaRPr lang="en-CA"/>
              </a:p>
            </p:txBody>
          </p:sp>
        </mc:Choice>
        <mc:Fallback xmlns="">
          <p:sp>
            <p:nvSpPr>
              <p:cNvPr id="4" name="Rectangle 3">
                <a:extLst>
                  <a:ext uri="{FF2B5EF4-FFF2-40B4-BE49-F238E27FC236}">
                    <a16:creationId xmlns:a16="http://schemas.microsoft.com/office/drawing/2014/main" id="{6D4BC68C-D8EA-492A-A92E-D742A659E708}"/>
                  </a:ext>
                </a:extLst>
              </p:cNvPr>
              <p:cNvSpPr>
                <a:spLocks noRot="1" noChangeAspect="1" noMove="1" noResize="1" noEditPoints="1" noAdjustHandles="1" noChangeArrowheads="1" noChangeShapeType="1" noTextEdit="1"/>
              </p:cNvSpPr>
              <p:nvPr/>
            </p:nvSpPr>
            <p:spPr>
              <a:xfrm>
                <a:off x="4988004" y="4592608"/>
                <a:ext cx="1107996" cy="65601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948C9BBF-4E83-674B-B5E5-4CFC972639B4}"/>
                  </a:ext>
                </a:extLst>
              </p:cNvPr>
              <p:cNvSpPr/>
              <p:nvPr/>
            </p:nvSpPr>
            <p:spPr>
              <a:xfrm>
                <a:off x="3355519" y="5545073"/>
                <a:ext cx="4930068" cy="4358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𝑎𝑛𝑛𝑢𝑎𝑙𝑖𝑧𝑒𝑑</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𝑝𝑒𝑟𝑖𝑜𝑑</m:t>
                          </m:r>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i="1">
                              <a:latin typeface="Cambria Math" panose="02040503050406030204" pitchFamily="18" charset="0"/>
                            </a:rPr>
                            <m:t>#</m:t>
                          </m:r>
                          <m:r>
                            <a:rPr lang="en-CA" b="0" i="1" smtClean="0">
                              <a:latin typeface="Cambria Math" panose="02040503050406030204" pitchFamily="18" charset="0"/>
                            </a:rPr>
                            <m:t> </m:t>
                          </m:r>
                          <m:r>
                            <a:rPr lang="en-CA" b="0" i="1" smtClean="0">
                              <a:latin typeface="Cambria Math" panose="02040503050406030204" pitchFamily="18" charset="0"/>
                            </a:rPr>
                            <m:t>𝑜𝑓</m:t>
                          </m:r>
                          <m:r>
                            <a:rPr lang="en-CA" b="0" i="1" smtClean="0">
                              <a:latin typeface="Cambria Math" panose="02040503050406030204" pitchFamily="18" charset="0"/>
                            </a:rPr>
                            <m:t> </m:t>
                          </m:r>
                          <m:r>
                            <a:rPr lang="en-US" b="0" i="1" smtClean="0">
                              <a:latin typeface="Cambria Math" panose="02040503050406030204" pitchFamily="18" charset="0"/>
                            </a:rPr>
                            <m:t>𝑝𝑒𝑟𝑖𝑜𝑑𝑠</m:t>
                          </m:r>
                          <m:r>
                            <a:rPr lang="en-CA" b="0" i="1" smtClean="0">
                              <a:latin typeface="Cambria Math" panose="02040503050406030204" pitchFamily="18" charset="0"/>
                            </a:rPr>
                            <m:t> </m:t>
                          </m:r>
                          <m:r>
                            <a:rPr lang="en-US" b="0" i="1" smtClean="0">
                              <a:latin typeface="Cambria Math" panose="02040503050406030204" pitchFamily="18" charset="0"/>
                            </a:rPr>
                            <m:t>𝑝𝑒𝑟</m:t>
                          </m:r>
                          <m:r>
                            <a:rPr lang="en-CA" b="0" i="1" smtClean="0">
                              <a:latin typeface="Cambria Math" panose="02040503050406030204" pitchFamily="18" charset="0"/>
                            </a:rPr>
                            <m:t> </m:t>
                          </m:r>
                          <m:r>
                            <a:rPr lang="en-US" b="0" i="1" smtClean="0">
                              <a:latin typeface="Cambria Math" panose="02040503050406030204" pitchFamily="18" charset="0"/>
                            </a:rPr>
                            <m:t>𝑦𝑒𝑎𝑟</m:t>
                          </m:r>
                        </m:e>
                      </m:rad>
                    </m:oMath>
                  </m:oMathPara>
                </a14:m>
                <a:endParaRPr lang="en-CA" dirty="0"/>
              </a:p>
            </p:txBody>
          </p:sp>
        </mc:Choice>
        <mc:Fallback xmlns="">
          <p:sp>
            <p:nvSpPr>
              <p:cNvPr id="11" name="Rectangle 10">
                <a:extLst>
                  <a:ext uri="{FF2B5EF4-FFF2-40B4-BE49-F238E27FC236}">
                    <a16:creationId xmlns:a16="http://schemas.microsoft.com/office/drawing/2014/main" id="{948C9BBF-4E83-674B-B5E5-4CFC972639B4}"/>
                  </a:ext>
                </a:extLst>
              </p:cNvPr>
              <p:cNvSpPr>
                <a:spLocks noRot="1" noChangeAspect="1" noMove="1" noResize="1" noEditPoints="1" noAdjustHandles="1" noChangeArrowheads="1" noChangeShapeType="1" noTextEdit="1"/>
              </p:cNvSpPr>
              <p:nvPr/>
            </p:nvSpPr>
            <p:spPr>
              <a:xfrm>
                <a:off x="3355519" y="5545073"/>
                <a:ext cx="4930068" cy="435889"/>
              </a:xfrm>
              <a:prstGeom prst="rect">
                <a:avLst/>
              </a:prstGeom>
              <a:blipFill>
                <a:blip r:embed="rId5"/>
                <a:stretch>
                  <a:fillRect b="-11429"/>
                </a:stretch>
              </a:blipFill>
            </p:spPr>
            <p:txBody>
              <a:bodyPr/>
              <a:lstStyle/>
              <a:p>
                <a:r>
                  <a:rPr lang="en-US">
                    <a:noFill/>
                  </a:rPr>
                  <a:t> </a:t>
                </a:r>
              </a:p>
            </p:txBody>
          </p:sp>
        </mc:Fallback>
      </mc:AlternateContent>
    </p:spTree>
    <p:extLst>
      <p:ext uri="{BB962C8B-B14F-4D97-AF65-F5344CB8AC3E}">
        <p14:creationId xmlns:p14="http://schemas.microsoft.com/office/powerpoint/2010/main" val="3849328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9">
            <a:extLst>
              <a:ext uri="{FF2B5EF4-FFF2-40B4-BE49-F238E27FC236}">
                <a16:creationId xmlns:a16="http://schemas.microsoft.com/office/drawing/2014/main" id="{B67401AF-33D1-4ED1-8B38-507CD7BF9967}"/>
              </a:ext>
            </a:extLst>
          </p:cNvPr>
          <p:cNvGraphicFramePr>
            <a:graphicFrameLocks noGrp="1"/>
          </p:cNvGraphicFramePr>
          <p:nvPr>
            <p:extLst>
              <p:ext uri="{D42A27DB-BD31-4B8C-83A1-F6EECF244321}">
                <p14:modId xmlns:p14="http://schemas.microsoft.com/office/powerpoint/2010/main" val="586653535"/>
              </p:ext>
            </p:extLst>
          </p:nvPr>
        </p:nvGraphicFramePr>
        <p:xfrm>
          <a:off x="6747710" y="2282050"/>
          <a:ext cx="5017453" cy="2322124"/>
        </p:xfrm>
        <a:graphic>
          <a:graphicData uri="http://schemas.openxmlformats.org/drawingml/2006/table">
            <a:tbl>
              <a:tblPr firstRow="1" bandRow="1">
                <a:tableStyleId>{5C22544A-7EE6-4342-B048-85BDC9FD1C3A}</a:tableStyleId>
              </a:tblPr>
              <a:tblGrid>
                <a:gridCol w="1511021">
                  <a:extLst>
                    <a:ext uri="{9D8B030D-6E8A-4147-A177-3AD203B41FA5}">
                      <a16:colId xmlns:a16="http://schemas.microsoft.com/office/drawing/2014/main" val="4018088616"/>
                    </a:ext>
                  </a:extLst>
                </a:gridCol>
                <a:gridCol w="3506432">
                  <a:extLst>
                    <a:ext uri="{9D8B030D-6E8A-4147-A177-3AD203B41FA5}">
                      <a16:colId xmlns:a16="http://schemas.microsoft.com/office/drawing/2014/main" val="3345071905"/>
                    </a:ext>
                  </a:extLst>
                </a:gridCol>
              </a:tblGrid>
              <a:tr h="1161062">
                <a:tc>
                  <a:txBody>
                    <a:bodyPr/>
                    <a:lstStyle/>
                    <a:p>
                      <a:endParaRPr lang="en-US"/>
                    </a:p>
                  </a:txBody>
                  <a:tcPr>
                    <a:solidFill>
                      <a:srgbClr val="9E2200"/>
                    </a:solidFill>
                  </a:tcPr>
                </a:tc>
                <a:tc>
                  <a:txBody>
                    <a:bodyPr/>
                    <a:lstStyle/>
                    <a:p>
                      <a:pPr lvl="0">
                        <a:buNone/>
                      </a:pPr>
                      <a:endParaRPr lang="en-US"/>
                    </a:p>
                  </a:txBody>
                  <a:tcPr>
                    <a:solidFill>
                      <a:srgbClr val="9E2200"/>
                    </a:solidFill>
                  </a:tcPr>
                </a:tc>
                <a:extLst>
                  <a:ext uri="{0D108BD9-81ED-4DB2-BD59-A6C34878D82A}">
                    <a16:rowId xmlns:a16="http://schemas.microsoft.com/office/drawing/2014/main" val="2651646323"/>
                  </a:ext>
                </a:extLst>
              </a:tr>
              <a:tr h="1161062">
                <a:tc>
                  <a:txBody>
                    <a:bodyPr/>
                    <a:lstStyle/>
                    <a:p>
                      <a:endParaRPr lang="en-US"/>
                    </a:p>
                  </a:txBody>
                  <a:tcPr>
                    <a:solidFill>
                      <a:srgbClr val="9E2200"/>
                    </a:solidFill>
                  </a:tcPr>
                </a:tc>
                <a:tc>
                  <a:txBody>
                    <a:bodyPr/>
                    <a:lstStyle/>
                    <a:p>
                      <a:endParaRPr lang="en-US"/>
                    </a:p>
                  </a:txBody>
                  <a:tcPr>
                    <a:solidFill>
                      <a:srgbClr val="9E2200"/>
                    </a:solidFill>
                  </a:tcPr>
                </a:tc>
                <a:extLst>
                  <a:ext uri="{0D108BD9-81ED-4DB2-BD59-A6C34878D82A}">
                    <a16:rowId xmlns:a16="http://schemas.microsoft.com/office/drawing/2014/main" val="3082383581"/>
                  </a:ext>
                </a:extLst>
              </a:tr>
            </a:tbl>
          </a:graphicData>
        </a:graphic>
      </p:graphicFrame>
      <p:graphicFrame>
        <p:nvGraphicFramePr>
          <p:cNvPr id="3" name="Table 9">
            <a:extLst>
              <a:ext uri="{FF2B5EF4-FFF2-40B4-BE49-F238E27FC236}">
                <a16:creationId xmlns:a16="http://schemas.microsoft.com/office/drawing/2014/main" id="{244F3F0D-DFE9-4426-882C-1686E5D36DB7}"/>
              </a:ext>
            </a:extLst>
          </p:cNvPr>
          <p:cNvGraphicFramePr>
            <a:graphicFrameLocks noGrp="1"/>
          </p:cNvGraphicFramePr>
          <p:nvPr>
            <p:extLst>
              <p:ext uri="{D42A27DB-BD31-4B8C-83A1-F6EECF244321}">
                <p14:modId xmlns:p14="http://schemas.microsoft.com/office/powerpoint/2010/main" val="2874407533"/>
              </p:ext>
            </p:extLst>
          </p:nvPr>
        </p:nvGraphicFramePr>
        <p:xfrm>
          <a:off x="597969" y="2282050"/>
          <a:ext cx="5875930" cy="2322128"/>
        </p:xfrm>
        <a:graphic>
          <a:graphicData uri="http://schemas.openxmlformats.org/drawingml/2006/table">
            <a:tbl>
              <a:tblPr firstRow="1" bandRow="1">
                <a:tableStyleId>{5C22544A-7EE6-4342-B048-85BDC9FD1C3A}</a:tableStyleId>
              </a:tblPr>
              <a:tblGrid>
                <a:gridCol w="1746078">
                  <a:extLst>
                    <a:ext uri="{9D8B030D-6E8A-4147-A177-3AD203B41FA5}">
                      <a16:colId xmlns:a16="http://schemas.microsoft.com/office/drawing/2014/main" val="4018088616"/>
                    </a:ext>
                  </a:extLst>
                </a:gridCol>
                <a:gridCol w="4129852">
                  <a:extLst>
                    <a:ext uri="{9D8B030D-6E8A-4147-A177-3AD203B41FA5}">
                      <a16:colId xmlns:a16="http://schemas.microsoft.com/office/drawing/2014/main" val="3345071905"/>
                    </a:ext>
                  </a:extLst>
                </a:gridCol>
              </a:tblGrid>
              <a:tr h="1161064">
                <a:tc>
                  <a:txBody>
                    <a:bodyPr/>
                    <a:lstStyle/>
                    <a:p>
                      <a:endParaRPr lang="en-US"/>
                    </a:p>
                  </a:txBody>
                  <a:tcPr>
                    <a:solidFill>
                      <a:srgbClr val="9E2200"/>
                    </a:solidFill>
                  </a:tcPr>
                </a:tc>
                <a:tc>
                  <a:txBody>
                    <a:bodyPr/>
                    <a:lstStyle/>
                    <a:p>
                      <a:pPr lvl="0">
                        <a:buNone/>
                      </a:pPr>
                      <a:endParaRPr lang="en-US"/>
                    </a:p>
                  </a:txBody>
                  <a:tcPr>
                    <a:solidFill>
                      <a:srgbClr val="9E2200"/>
                    </a:solidFill>
                  </a:tcPr>
                </a:tc>
                <a:extLst>
                  <a:ext uri="{0D108BD9-81ED-4DB2-BD59-A6C34878D82A}">
                    <a16:rowId xmlns:a16="http://schemas.microsoft.com/office/drawing/2014/main" val="2651646323"/>
                  </a:ext>
                </a:extLst>
              </a:tr>
              <a:tr h="1161064">
                <a:tc>
                  <a:txBody>
                    <a:bodyPr/>
                    <a:lstStyle/>
                    <a:p>
                      <a:endParaRPr lang="en-US"/>
                    </a:p>
                  </a:txBody>
                  <a:tcPr>
                    <a:solidFill>
                      <a:srgbClr val="9E2200"/>
                    </a:solidFill>
                  </a:tcPr>
                </a:tc>
                <a:tc>
                  <a:txBody>
                    <a:bodyPr/>
                    <a:lstStyle/>
                    <a:p>
                      <a:endParaRPr lang="en-US"/>
                    </a:p>
                  </a:txBody>
                  <a:tcPr>
                    <a:solidFill>
                      <a:srgbClr val="9E2200"/>
                    </a:solidFill>
                  </a:tcPr>
                </a:tc>
                <a:extLst>
                  <a:ext uri="{0D108BD9-81ED-4DB2-BD59-A6C34878D82A}">
                    <a16:rowId xmlns:a16="http://schemas.microsoft.com/office/drawing/2014/main" val="3082383581"/>
                  </a:ext>
                </a:extLst>
              </a:tr>
            </a:tbl>
          </a:graphicData>
        </a:graphic>
      </p:graphicFrame>
      <p:sp>
        <p:nvSpPr>
          <p:cNvPr id="5" name="Rectangle 4">
            <a:extLst>
              <a:ext uri="{FF2B5EF4-FFF2-40B4-BE49-F238E27FC236}">
                <a16:creationId xmlns:a16="http://schemas.microsoft.com/office/drawing/2014/main" id="{0EF2AC8A-46B2-6F4C-B0C9-BB64863D9527}"/>
              </a:ext>
            </a:extLst>
          </p:cNvPr>
          <p:cNvSpPr/>
          <p:nvPr/>
        </p:nvSpPr>
        <p:spPr>
          <a:xfrm>
            <a:off x="0" y="6423022"/>
            <a:ext cx="12192000" cy="434978"/>
          </a:xfrm>
          <a:prstGeom prst="rect">
            <a:avLst/>
          </a:prstGeom>
          <a:solidFill>
            <a:srgbClr val="9E2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a:endParaRPr>
          </a:p>
        </p:txBody>
      </p:sp>
      <p:sp>
        <p:nvSpPr>
          <p:cNvPr id="6" name="Footer Placeholder 5">
            <a:extLst>
              <a:ext uri="{FF2B5EF4-FFF2-40B4-BE49-F238E27FC236}">
                <a16:creationId xmlns:a16="http://schemas.microsoft.com/office/drawing/2014/main" id="{B1CF3846-CED9-0E48-B95C-89BB9E485454}"/>
              </a:ext>
            </a:extLst>
          </p:cNvPr>
          <p:cNvSpPr>
            <a:spLocks noGrp="1"/>
          </p:cNvSpPr>
          <p:nvPr>
            <p:ph type="ftr" sz="quarter" idx="11"/>
          </p:nvPr>
        </p:nvSpPr>
        <p:spPr>
          <a:xfrm>
            <a:off x="194734" y="6423023"/>
            <a:ext cx="4114800" cy="365125"/>
          </a:xfrm>
        </p:spPr>
        <p:txBody>
          <a:bodyPr/>
          <a:lstStyle/>
          <a:p>
            <a:pPr algn="l"/>
            <a:r>
              <a:rPr lang="en-US">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McGill Students’ Trading Society </a:t>
            </a:r>
          </a:p>
        </p:txBody>
      </p:sp>
      <p:sp>
        <p:nvSpPr>
          <p:cNvPr id="7" name="Slide Number Placeholder 6">
            <a:extLst>
              <a:ext uri="{FF2B5EF4-FFF2-40B4-BE49-F238E27FC236}">
                <a16:creationId xmlns:a16="http://schemas.microsoft.com/office/drawing/2014/main" id="{9F31DCCF-2667-6F41-B6D3-81A043820DBC}"/>
              </a:ext>
            </a:extLst>
          </p:cNvPr>
          <p:cNvSpPr>
            <a:spLocks noGrp="1"/>
          </p:cNvSpPr>
          <p:nvPr>
            <p:ph type="sldNum" sz="quarter" idx="12"/>
          </p:nvPr>
        </p:nvSpPr>
        <p:spPr>
          <a:xfrm>
            <a:off x="9254066" y="6423023"/>
            <a:ext cx="2743200" cy="365125"/>
          </a:xfrm>
        </p:spPr>
        <p:txBody>
          <a:bodyPr/>
          <a:lstStyle/>
          <a:p>
            <a:fld id="{F993E9D7-6BF6-A548-B78F-B13E2A00C48B}" type="slidenum">
              <a:rPr lang="en-US" b="1" smtClean="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5</a:t>
            </a:fld>
            <a:endParaRPr lang="en-US" b="1">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TextBox 8">
            <a:extLst>
              <a:ext uri="{FF2B5EF4-FFF2-40B4-BE49-F238E27FC236}">
                <a16:creationId xmlns:a16="http://schemas.microsoft.com/office/drawing/2014/main" id="{FE03D68D-1817-244B-AAF9-C2E0EB637DF1}"/>
              </a:ext>
            </a:extLst>
          </p:cNvPr>
          <p:cNvSpPr txBox="1"/>
          <p:nvPr/>
        </p:nvSpPr>
        <p:spPr>
          <a:xfrm>
            <a:off x="559313" y="388580"/>
            <a:ext cx="10193354" cy="646331"/>
          </a:xfrm>
          <a:prstGeom prst="rect">
            <a:avLst/>
          </a:prstGeom>
          <a:noFill/>
        </p:spPr>
        <p:txBody>
          <a:bodyPr wrap="square" rtlCol="0">
            <a:spAutoFit/>
          </a:bodyPr>
          <a:lstStyle/>
          <a:p>
            <a:r>
              <a:rPr lang="en-US" sz="3600" b="1">
                <a:latin typeface="Helvetica Neue" panose="02000503000000020004" pitchFamily="2" charset="0"/>
                <a:ea typeface="Helvetica Neue" panose="02000503000000020004" pitchFamily="2" charset="0"/>
                <a:cs typeface="Helvetica Neue" panose="02000503000000020004" pitchFamily="2" charset="0"/>
              </a:rPr>
              <a:t>MSTS CODING FOR FINANCE  </a:t>
            </a:r>
          </a:p>
        </p:txBody>
      </p:sp>
      <p:sp>
        <p:nvSpPr>
          <p:cNvPr id="12" name="TextBox 11">
            <a:extLst>
              <a:ext uri="{FF2B5EF4-FFF2-40B4-BE49-F238E27FC236}">
                <a16:creationId xmlns:a16="http://schemas.microsoft.com/office/drawing/2014/main" id="{40EBE5E0-6A35-764B-BC3F-F531B25C26CE}"/>
              </a:ext>
            </a:extLst>
          </p:cNvPr>
          <p:cNvSpPr txBox="1"/>
          <p:nvPr/>
        </p:nvSpPr>
        <p:spPr>
          <a:xfrm>
            <a:off x="559313" y="1181057"/>
            <a:ext cx="10193354" cy="369332"/>
          </a:xfrm>
          <a:prstGeom prst="rect">
            <a:avLst/>
          </a:prstGeom>
          <a:noFill/>
        </p:spPr>
        <p:txBody>
          <a:bodyPr wrap="square" rtlCol="0">
            <a:spAutoFit/>
          </a:bodyPr>
          <a:lstStyle/>
          <a:p>
            <a:r>
              <a:rPr lang="en-US" b="1">
                <a:solidFill>
                  <a:srgbClr val="9E2200"/>
                </a:solidFill>
                <a:latin typeface="Helvetica Neue" panose="02000503000000020004" pitchFamily="2" charset="0"/>
                <a:ea typeface="Helvetica Neue" panose="02000503000000020004" pitchFamily="2" charset="0"/>
                <a:cs typeface="Helvetica Neue" panose="02000503000000020004" pitchFamily="2" charset="0"/>
              </a:rPr>
              <a:t>PORTFOLIO BASICS – Measuring Expected Return</a:t>
            </a:r>
          </a:p>
        </p:txBody>
      </p:sp>
      <p:cxnSp>
        <p:nvCxnSpPr>
          <p:cNvPr id="13" name="Straight Connector 12">
            <a:extLst>
              <a:ext uri="{FF2B5EF4-FFF2-40B4-BE49-F238E27FC236}">
                <a16:creationId xmlns:a16="http://schemas.microsoft.com/office/drawing/2014/main" id="{348F4861-F6AB-7545-9E50-4E3BE3E29433}"/>
              </a:ext>
            </a:extLst>
          </p:cNvPr>
          <p:cNvCxnSpPr/>
          <p:nvPr/>
        </p:nvCxnSpPr>
        <p:spPr>
          <a:xfrm>
            <a:off x="559313" y="1604929"/>
            <a:ext cx="10955867" cy="0"/>
          </a:xfrm>
          <a:prstGeom prst="line">
            <a:avLst/>
          </a:prstGeom>
        </p:spPr>
        <p:style>
          <a:lnRef idx="3">
            <a:schemeClr val="accent5"/>
          </a:lnRef>
          <a:fillRef idx="0">
            <a:schemeClr val="accent5"/>
          </a:fillRef>
          <a:effectRef idx="2">
            <a:schemeClr val="accent5"/>
          </a:effectRef>
          <a:fontRef idx="minor">
            <a:schemeClr val="tx1"/>
          </a:fontRef>
        </p:style>
      </p:cxnSp>
      <p:sp>
        <p:nvSpPr>
          <p:cNvPr id="15" name="TextBox 14">
            <a:extLst>
              <a:ext uri="{FF2B5EF4-FFF2-40B4-BE49-F238E27FC236}">
                <a16:creationId xmlns:a16="http://schemas.microsoft.com/office/drawing/2014/main" id="{90E6EB2F-4401-304B-B18E-B7077655CF12}"/>
              </a:ext>
            </a:extLst>
          </p:cNvPr>
          <p:cNvSpPr txBox="1"/>
          <p:nvPr/>
        </p:nvSpPr>
        <p:spPr>
          <a:xfrm>
            <a:off x="597969" y="1864436"/>
            <a:ext cx="3750221" cy="369332"/>
          </a:xfrm>
          <a:prstGeom prst="rect">
            <a:avLst/>
          </a:prstGeom>
          <a:noFill/>
        </p:spPr>
        <p:txBody>
          <a:bodyPr wrap="square" lIns="91440" tIns="45720" rIns="91440" bIns="45720" rtlCol="0" anchor="t">
            <a:spAutoFit/>
          </a:bodyPr>
          <a:lstStyle/>
          <a:p>
            <a:r>
              <a:rPr lang="en-US" b="1">
                <a:latin typeface="Helvetica Neue"/>
              </a:rPr>
              <a:t>Measuring Security Return</a:t>
            </a:r>
            <a:endParaRPr lang="en-US">
              <a:latin typeface="Helvetica Neue"/>
            </a:endParaRPr>
          </a:p>
        </p:txBody>
      </p:sp>
      <p:sp>
        <p:nvSpPr>
          <p:cNvPr id="17" name="TextBox 16">
            <a:extLst>
              <a:ext uri="{FF2B5EF4-FFF2-40B4-BE49-F238E27FC236}">
                <a16:creationId xmlns:a16="http://schemas.microsoft.com/office/drawing/2014/main" id="{8134E9F9-72D7-4E85-964C-CD6503B1493A}"/>
              </a:ext>
            </a:extLst>
          </p:cNvPr>
          <p:cNvSpPr txBox="1"/>
          <p:nvPr/>
        </p:nvSpPr>
        <p:spPr>
          <a:xfrm>
            <a:off x="6747710" y="1864301"/>
            <a:ext cx="3750221" cy="369332"/>
          </a:xfrm>
          <a:prstGeom prst="rect">
            <a:avLst/>
          </a:prstGeom>
          <a:noFill/>
        </p:spPr>
        <p:txBody>
          <a:bodyPr wrap="square" lIns="91440" tIns="45720" rIns="91440" bIns="45720" rtlCol="0" anchor="t">
            <a:spAutoFit/>
          </a:bodyPr>
          <a:lstStyle/>
          <a:p>
            <a:r>
              <a:rPr lang="en-US" b="1">
                <a:latin typeface="Helvetica Neue"/>
              </a:rPr>
              <a:t>Measuring Portfolio Return</a:t>
            </a:r>
            <a:endParaRPr lang="en-US">
              <a:latin typeface="Helvetica Neue"/>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106DCD2-9FB7-ED42-8F89-D85CBAA90C3C}"/>
                  </a:ext>
                </a:extLst>
              </p:cNvPr>
              <p:cNvSpPr txBox="1"/>
              <p:nvPr/>
            </p:nvSpPr>
            <p:spPr>
              <a:xfrm>
                <a:off x="9024073" y="2462071"/>
                <a:ext cx="2099486"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𝐸</m:t>
                      </m:r>
                      <m:d>
                        <m:dPr>
                          <m:begChr m:val="["/>
                          <m:endChr m:val="]"/>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𝑃</m:t>
                              </m:r>
                            </m:sub>
                          </m:sSub>
                        </m:e>
                      </m:d>
                      <m:r>
                        <a:rPr lang="en-US" b="0" i="1" smtClean="0">
                          <a:solidFill>
                            <a:schemeClr val="bg1"/>
                          </a:solidFill>
                          <a:latin typeface="Cambria Math" panose="02040503050406030204" pitchFamily="18" charset="0"/>
                        </a:rPr>
                        <m:t>= </m:t>
                      </m:r>
                      <m:nary>
                        <m:naryPr>
                          <m:chr m:val="∑"/>
                          <m:ctrlPr>
                            <a:rPr lang="en-US" b="0" i="1" smtClean="0">
                              <a:solidFill>
                                <a:schemeClr val="bg1"/>
                              </a:solidFill>
                              <a:latin typeface="Cambria Math" panose="02040503050406030204" pitchFamily="18" charset="0"/>
                            </a:rPr>
                          </m:ctrlPr>
                        </m:naryPr>
                        <m:sub>
                          <m:r>
                            <m:rPr>
                              <m:brk m:alnAt="23"/>
                            </m:rP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=1</m:t>
                          </m:r>
                        </m:sub>
                        <m:sup>
                          <m:r>
                            <a:rPr lang="en-US" b="0" i="1" smtClean="0">
                              <a:solidFill>
                                <a:schemeClr val="bg1"/>
                              </a:solidFill>
                              <a:latin typeface="Cambria Math" panose="02040503050406030204" pitchFamily="18" charset="0"/>
                            </a:rPr>
                            <m:t>𝑛</m:t>
                          </m:r>
                        </m:sup>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𝑤</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𝐸</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e>
                      </m:nary>
                    </m:oMath>
                  </m:oMathPara>
                </a14:m>
                <a:endParaRPr lang="en-US">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mc:Choice>
        <mc:Fallback xmlns="">
          <p:sp>
            <p:nvSpPr>
              <p:cNvPr id="4" name="TextBox 3">
                <a:extLst>
                  <a:ext uri="{FF2B5EF4-FFF2-40B4-BE49-F238E27FC236}">
                    <a16:creationId xmlns:a16="http://schemas.microsoft.com/office/drawing/2014/main" id="{5106DCD2-9FB7-ED42-8F89-D85CBAA90C3C}"/>
                  </a:ext>
                </a:extLst>
              </p:cNvPr>
              <p:cNvSpPr txBox="1">
                <a:spLocks noRot="1" noChangeAspect="1" noMove="1" noResize="1" noEditPoints="1" noAdjustHandles="1" noChangeArrowheads="1" noChangeShapeType="1" noTextEdit="1"/>
              </p:cNvSpPr>
              <p:nvPr/>
            </p:nvSpPr>
            <p:spPr>
              <a:xfrm>
                <a:off x="9024073" y="2462071"/>
                <a:ext cx="2099486" cy="75623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78922D2-B9E7-444D-B283-73CB71F72B60}"/>
                  </a:ext>
                </a:extLst>
              </p:cNvPr>
              <p:cNvSpPr txBox="1"/>
              <p:nvPr/>
            </p:nvSpPr>
            <p:spPr>
              <a:xfrm>
                <a:off x="6747710" y="4807072"/>
                <a:ext cx="5017453" cy="1385764"/>
              </a:xfrm>
              <a:prstGeom prst="rect">
                <a:avLst/>
              </a:prstGeom>
              <a:noFill/>
            </p:spPr>
            <p:txBody>
              <a:bodyPr wrap="square" rtlCol="0">
                <a:spAutoFit/>
              </a:bodyPr>
              <a:lstStyle/>
              <a:p>
                <a:r>
                  <a:rPr lang="en-US" sz="1400" dirty="0">
                    <a:latin typeface="Helvetica Neue" panose="02000503000000020004" pitchFamily="2" charset="0"/>
                    <a:ea typeface="Helvetica Neue" panose="02000503000000020004" pitchFamily="2" charset="0"/>
                    <a:cs typeface="Helvetica Neue" panose="02000503000000020004" pitchFamily="2" charset="0"/>
                  </a:rPr>
                  <a:t>Where: </a:t>
                </a:r>
              </a:p>
              <a:p>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a:p>
                <a14:m>
                  <m:oMath xmlns:m="http://schemas.openxmlformats.org/officeDocument/2006/math">
                    <m:r>
                      <a:rPr lang="en-US" sz="1400" i="1">
                        <a:latin typeface="Cambria Math" panose="02040503050406030204" pitchFamily="18" charset="0"/>
                      </a:rPr>
                      <m:t>𝐸</m:t>
                    </m:r>
                    <m:d>
                      <m:dPr>
                        <m:begChr m:val="["/>
                        <m:endChr m:val="]"/>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𝑅</m:t>
                            </m:r>
                          </m:e>
                          <m:sub>
                            <m:r>
                              <a:rPr lang="en-US" sz="1400" i="1">
                                <a:latin typeface="Cambria Math" panose="02040503050406030204" pitchFamily="18" charset="0"/>
                              </a:rPr>
                              <m:t>𝑃</m:t>
                            </m:r>
                          </m:sub>
                        </m:sSub>
                      </m:e>
                    </m:d>
                  </m:oMath>
                </a14:m>
                <a:r>
                  <a:rPr lang="en-US" sz="1400" dirty="0">
                    <a:latin typeface="Helvetica Neue" panose="02000503000000020004" pitchFamily="2" charset="0"/>
                    <a:ea typeface="Helvetica Neue" panose="02000503000000020004" pitchFamily="2" charset="0"/>
                    <a:cs typeface="Helvetica Neue" panose="02000503000000020004" pitchFamily="2" charset="0"/>
                  </a:rPr>
                  <a:t> = Portfolio Expected Return</a:t>
                </a:r>
              </a:p>
              <a:p>
                <a:endParaRPr lang="en-US" sz="1400" i="1" dirty="0">
                  <a:latin typeface="Helvetica Neue" panose="02000503000000020004" pitchFamily="2" charset="0"/>
                  <a:ea typeface="Helvetica Neue" panose="02000503000000020004" pitchFamily="2" charset="0"/>
                  <a:cs typeface="Helvetica Neue" panose="02000503000000020004" pitchFamily="2" charset="0"/>
                </a:endParaRPr>
              </a:p>
              <a:p>
                <a14:m>
                  <m:oMath xmlns:m="http://schemas.openxmlformats.org/officeDocument/2006/math">
                    <m:nary>
                      <m:naryPr>
                        <m:chr m:val="∑"/>
                        <m:ctrlPr>
                          <a:rPr lang="en-US" sz="1400" i="1">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i="1">
                                <a:latin typeface="Cambria Math" panose="02040503050406030204" pitchFamily="18" charset="0"/>
                              </a:rPr>
                              <m:t>𝑖</m:t>
                            </m:r>
                          </m:sub>
                        </m:sSub>
                        <m:r>
                          <a:rPr lang="en-US" sz="1400" i="1">
                            <a:latin typeface="Cambria Math" panose="02040503050406030204" pitchFamily="18" charset="0"/>
                          </a:rPr>
                          <m:t>𝐸</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𝑅</m:t>
                            </m:r>
                          </m:e>
                          <m:sub>
                            <m:r>
                              <a:rPr lang="en-US" sz="1400" i="1">
                                <a:latin typeface="Cambria Math" panose="02040503050406030204" pitchFamily="18" charset="0"/>
                              </a:rPr>
                              <m:t>𝑖</m:t>
                            </m:r>
                          </m:sub>
                        </m:sSub>
                        <m:r>
                          <a:rPr lang="en-US" sz="1400" i="1">
                            <a:latin typeface="Cambria Math" panose="02040503050406030204" pitchFamily="18" charset="0"/>
                          </a:rPr>
                          <m:t>]</m:t>
                        </m:r>
                      </m:e>
                    </m:nary>
                  </m:oMath>
                </a14:m>
                <a:r>
                  <a:rPr lang="en-US" sz="1400" dirty="0">
                    <a:latin typeface="Helvetica Neue" panose="02000503000000020004" pitchFamily="2" charset="0"/>
                    <a:ea typeface="Helvetica Neue" panose="02000503000000020004" pitchFamily="2" charset="0"/>
                    <a:cs typeface="Helvetica Neue" panose="02000503000000020004" pitchFamily="2" charset="0"/>
                  </a:rPr>
                  <a:t> = sum of products of security </a:t>
                </a:r>
                <a:r>
                  <a:rPr lang="en-US" sz="1400" dirty="0" err="1">
                    <a:latin typeface="Helvetica Neue" panose="02000503000000020004" pitchFamily="2" charset="0"/>
                    <a:ea typeface="Helvetica Neue" panose="02000503000000020004" pitchFamily="2" charset="0"/>
                    <a:cs typeface="Helvetica Neue" panose="02000503000000020004" pitchFamily="2" charset="0"/>
                  </a:rPr>
                  <a:t>i</a:t>
                </a:r>
                <a:r>
                  <a:rPr lang="en-US" sz="1400" dirty="0">
                    <a:latin typeface="Helvetica Neue" panose="02000503000000020004" pitchFamily="2" charset="0"/>
                    <a:ea typeface="Helvetica Neue" panose="02000503000000020004" pitchFamily="2" charset="0"/>
                    <a:cs typeface="Helvetica Neue" panose="02000503000000020004" pitchFamily="2" charset="0"/>
                  </a:rPr>
                  <a:t> returns  and their corresponding weights</a:t>
                </a:r>
              </a:p>
            </p:txBody>
          </p:sp>
        </mc:Choice>
        <mc:Fallback xmlns="">
          <p:sp>
            <p:nvSpPr>
              <p:cNvPr id="8" name="TextBox 7">
                <a:extLst>
                  <a:ext uri="{FF2B5EF4-FFF2-40B4-BE49-F238E27FC236}">
                    <a16:creationId xmlns:a16="http://schemas.microsoft.com/office/drawing/2014/main" id="{878922D2-B9E7-444D-B283-73CB71F72B60}"/>
                  </a:ext>
                </a:extLst>
              </p:cNvPr>
              <p:cNvSpPr txBox="1">
                <a:spLocks noRot="1" noChangeAspect="1" noMove="1" noResize="1" noEditPoints="1" noAdjustHandles="1" noChangeArrowheads="1" noChangeShapeType="1" noTextEdit="1"/>
              </p:cNvSpPr>
              <p:nvPr/>
            </p:nvSpPr>
            <p:spPr>
              <a:xfrm>
                <a:off x="6747710" y="4807072"/>
                <a:ext cx="5017453" cy="1385764"/>
              </a:xfrm>
              <a:prstGeom prst="rect">
                <a:avLst/>
              </a:prstGeom>
              <a:blipFill>
                <a:blip r:embed="rId4"/>
                <a:stretch>
                  <a:fillRect l="-4798" t="-909" r="-1263" b="-2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DE861D4-1ABD-9D4E-B8EC-B7FD22CBA5CA}"/>
                  </a:ext>
                </a:extLst>
              </p:cNvPr>
              <p:cNvSpPr txBox="1"/>
              <p:nvPr/>
            </p:nvSpPr>
            <p:spPr>
              <a:xfrm>
                <a:off x="3481403" y="2571394"/>
                <a:ext cx="1876539" cy="563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𝑅</m:t>
                          </m:r>
                        </m:e>
                        <m:sub>
                          <m:r>
                            <a:rPr lang="en-US" i="1">
                              <a:solidFill>
                                <a:schemeClr val="bg1"/>
                              </a:solidFill>
                              <a:latin typeface="Cambria Math" panose="02040503050406030204" pitchFamily="18" charset="0"/>
                            </a:rPr>
                            <m:t>𝑡</m:t>
                          </m:r>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𝑡</m:t>
                          </m:r>
                          <m:r>
                            <a:rPr lang="en-US" i="1">
                              <a:solidFill>
                                <a:schemeClr val="bg1"/>
                              </a:solidFill>
                              <a:latin typeface="Cambria Math" panose="02040503050406030204" pitchFamily="18" charset="0"/>
                            </a:rPr>
                            <m:t>+1</m:t>
                          </m:r>
                        </m:sub>
                      </m:sSub>
                      <m:r>
                        <a:rPr lang="en-US" i="1">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m:t>
                      </m:r>
                      <m:f>
                        <m:fPr>
                          <m:ctrlPr>
                            <a:rPr lang="en-US" b="0" i="1" smtClean="0">
                              <a:solidFill>
                                <a:schemeClr val="bg1"/>
                              </a:solidFill>
                              <a:latin typeface="Cambria Math" panose="02040503050406030204" pitchFamily="18" charset="0"/>
                            </a:rPr>
                          </m:ctrlPr>
                        </m:fPr>
                        <m:num>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𝑃</m:t>
                              </m:r>
                            </m:e>
                            <m:sub>
                              <m:r>
                                <a:rPr lang="en-US" b="0" i="1" smtClean="0">
                                  <a:solidFill>
                                    <a:schemeClr val="bg1"/>
                                  </a:solidFill>
                                  <a:latin typeface="Cambria Math" panose="02040503050406030204" pitchFamily="18" charset="0"/>
                                </a:rPr>
                                <m:t>𝑡</m:t>
                              </m:r>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𝑃</m:t>
                              </m:r>
                            </m:e>
                            <m:sub>
                              <m:r>
                                <a:rPr lang="en-US" b="0" i="1" smtClean="0">
                                  <a:solidFill>
                                    <a:schemeClr val="bg1"/>
                                  </a:solidFill>
                                  <a:latin typeface="Cambria Math" panose="02040503050406030204" pitchFamily="18" charset="0"/>
                                </a:rPr>
                                <m:t>𝑡</m:t>
                              </m:r>
                            </m:sub>
                          </m:sSub>
                        </m:num>
                        <m:den>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𝑃</m:t>
                              </m:r>
                            </m:e>
                            <m:sub>
                              <m:r>
                                <a:rPr lang="en-US" b="0" i="1" smtClean="0">
                                  <a:solidFill>
                                    <a:schemeClr val="bg1"/>
                                  </a:solidFill>
                                  <a:latin typeface="Cambria Math" panose="02040503050406030204" pitchFamily="18" charset="0"/>
                                </a:rPr>
                                <m:t>𝑡</m:t>
                              </m:r>
                            </m:sub>
                          </m:sSub>
                        </m:den>
                      </m:f>
                    </m:oMath>
                  </m:oMathPara>
                </a14:m>
                <a:endParaRPr lang="en-US">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mc:Choice>
        <mc:Fallback xmlns="">
          <p:sp>
            <p:nvSpPr>
              <p:cNvPr id="19" name="TextBox 18">
                <a:extLst>
                  <a:ext uri="{FF2B5EF4-FFF2-40B4-BE49-F238E27FC236}">
                    <a16:creationId xmlns:a16="http://schemas.microsoft.com/office/drawing/2014/main" id="{CDE861D4-1ABD-9D4E-B8EC-B7FD22CBA5CA}"/>
                  </a:ext>
                </a:extLst>
              </p:cNvPr>
              <p:cNvSpPr txBox="1">
                <a:spLocks noRot="1" noChangeAspect="1" noMove="1" noResize="1" noEditPoints="1" noAdjustHandles="1" noChangeArrowheads="1" noChangeShapeType="1" noTextEdit="1"/>
              </p:cNvSpPr>
              <p:nvPr/>
            </p:nvSpPr>
            <p:spPr>
              <a:xfrm>
                <a:off x="3481403" y="2571394"/>
                <a:ext cx="1876539" cy="563872"/>
              </a:xfrm>
              <a:prstGeom prst="rect">
                <a:avLst/>
              </a:prstGeom>
              <a:blipFill>
                <a:blip r:embed="rId5"/>
                <a:stretch>
                  <a:fillRect b="-1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0E4CEBC-EE20-AE4E-8D81-319E160EBB24}"/>
                  </a:ext>
                </a:extLst>
              </p:cNvPr>
              <p:cNvSpPr txBox="1"/>
              <p:nvPr/>
            </p:nvSpPr>
            <p:spPr>
              <a:xfrm>
                <a:off x="8580555" y="3805525"/>
                <a:ext cx="2986523" cy="443711"/>
              </a:xfrm>
              <a:prstGeom prst="rect">
                <a:avLst/>
              </a:prstGeom>
              <a:noFill/>
            </p:spPr>
            <p:txBody>
              <a:bodyPr wrap="none" lIns="0" tIns="0" rIns="0" bIns="0" rtlCol="0">
                <a:spAutoFit/>
              </a:bodyPr>
              <a:lstStyle/>
              <a:p>
                <a14:m>
                  <m:oMath xmlns:m="http://schemas.openxmlformats.org/officeDocument/2006/math">
                    <m:sSub>
                      <m:sSubPr>
                        <m:ctrlPr>
                          <a:rPr lang="en-US" i="1" smtClean="0">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𝑤</m:t>
                        </m:r>
                      </m:e>
                      <m:sub>
                        <m:r>
                          <a:rPr lang="en-US" i="1">
                            <a:solidFill>
                              <a:schemeClr val="bg1"/>
                            </a:solidFill>
                            <a:latin typeface="Cambria Math" panose="02040503050406030204" pitchFamily="18" charset="0"/>
                          </a:rPr>
                          <m:t>𝑖</m:t>
                        </m:r>
                      </m:sub>
                    </m:sSub>
                  </m:oMath>
                </a14:m>
                <a:r>
                  <a:rPr lang="en-US">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 </a:t>
                </a:r>
                <a14:m>
                  <m:oMath xmlns:m="http://schemas.openxmlformats.org/officeDocument/2006/math">
                    <m:f>
                      <m:fPr>
                        <m:ctrlPr>
                          <a:rPr lang="en-US" i="1">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𝐼𝑛𝑣𝑒𝑠𝑡𝑒𝑑</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𝑠𝑒𝑐𝑢𝑟𝑖𝑡𝑦</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num>
                      <m:den>
                        <m:r>
                          <a:rPr lang="en-US" b="0" i="1" smtClean="0">
                            <a:solidFill>
                              <a:schemeClr val="bg1"/>
                            </a:solidFill>
                            <a:latin typeface="Cambria Math" panose="02040503050406030204" pitchFamily="18" charset="0"/>
                          </a:rPr>
                          <m:t>𝑇𝑜𝑡𝑎𝑙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𝑖𝑛𝑣𝑒𝑠𝑡𝑒𝑑</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𝑃𝑜𝑟𝑡𝑓𝑜𝑙𝑖𝑜</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 </m:t>
                        </m:r>
                      </m:den>
                    </m:f>
                  </m:oMath>
                </a14:m>
                <a:r>
                  <a:rPr lang="en-US">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a:t>
                </a:r>
              </a:p>
            </p:txBody>
          </p:sp>
        </mc:Choice>
        <mc:Fallback xmlns="">
          <p:sp>
            <p:nvSpPr>
              <p:cNvPr id="20" name="TextBox 19">
                <a:extLst>
                  <a:ext uri="{FF2B5EF4-FFF2-40B4-BE49-F238E27FC236}">
                    <a16:creationId xmlns:a16="http://schemas.microsoft.com/office/drawing/2014/main" id="{50E4CEBC-EE20-AE4E-8D81-319E160EBB24}"/>
                  </a:ext>
                </a:extLst>
              </p:cNvPr>
              <p:cNvSpPr txBox="1">
                <a:spLocks noRot="1" noChangeAspect="1" noMove="1" noResize="1" noEditPoints="1" noAdjustHandles="1" noChangeArrowheads="1" noChangeShapeType="1" noTextEdit="1"/>
              </p:cNvSpPr>
              <p:nvPr/>
            </p:nvSpPr>
            <p:spPr>
              <a:xfrm>
                <a:off x="8580555" y="3805525"/>
                <a:ext cx="2986523" cy="443711"/>
              </a:xfrm>
              <a:prstGeom prst="rect">
                <a:avLst/>
              </a:prstGeom>
              <a:blipFill>
                <a:blip r:embed="rId6"/>
                <a:stretch>
                  <a:fillRect l="-2045" t="-2740" b="-191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57C5901-F9D3-554D-9B74-72779DF3BF5A}"/>
                  </a:ext>
                </a:extLst>
              </p:cNvPr>
              <p:cNvSpPr txBox="1"/>
              <p:nvPr/>
            </p:nvSpPr>
            <p:spPr>
              <a:xfrm>
                <a:off x="2428640" y="3959930"/>
                <a:ext cx="3980953" cy="312650"/>
              </a:xfrm>
              <a:prstGeom prst="rect">
                <a:avLst/>
              </a:prstGeom>
              <a:noFill/>
            </p:spPr>
            <p:txBody>
              <a:bodyPr wrap="square" lIns="0" tIns="0" rIns="0" bIns="0" rtlCol="0">
                <a:spAutoFit/>
              </a:bodyPr>
              <a:lstStyle/>
              <a:p>
                <a14:m>
                  <m:oMath xmlns:m="http://schemas.openxmlformats.org/officeDocument/2006/math">
                    <m:sSub>
                      <m:sSubPr>
                        <m:ctrlPr>
                          <a:rPr lang="en-US" i="1" smtClean="0">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𝑅</m:t>
                        </m:r>
                      </m:e>
                      <m:sub>
                        <m:r>
                          <a:rPr lang="en-US" i="1">
                            <a:solidFill>
                              <a:schemeClr val="bg1"/>
                            </a:solidFill>
                            <a:latin typeface="Cambria Math" panose="02040503050406030204" pitchFamily="18" charset="0"/>
                          </a:rPr>
                          <m:t>𝑡</m:t>
                        </m:r>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𝑡</m:t>
                        </m:r>
                        <m:r>
                          <a:rPr lang="en-US" i="1">
                            <a:solidFill>
                              <a:schemeClr val="bg1"/>
                            </a:solidFill>
                            <a:latin typeface="Cambria Math" panose="02040503050406030204" pitchFamily="18" charset="0"/>
                          </a:rPr>
                          <m:t>+2</m:t>
                        </m:r>
                      </m:sub>
                    </m:sSub>
                    <m:r>
                      <a:rPr lang="en-US" i="1">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m:t>
                    </m:r>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1+</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𝑅</m:t>
                            </m:r>
                          </m:e>
                          <m:sub>
                            <m:r>
                              <a:rPr lang="en-US" i="1">
                                <a:solidFill>
                                  <a:schemeClr val="bg1"/>
                                </a:solidFill>
                                <a:latin typeface="Cambria Math" panose="02040503050406030204" pitchFamily="18" charset="0"/>
                              </a:rPr>
                              <m:t>𝑡</m:t>
                            </m:r>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𝑡</m:t>
                            </m:r>
                            <m:r>
                              <a:rPr lang="en-US" b="0" i="1" smtClean="0">
                                <a:solidFill>
                                  <a:schemeClr val="bg1"/>
                                </a:solidFill>
                                <a:latin typeface="Cambria Math" panose="02040503050406030204" pitchFamily="18" charset="0"/>
                              </a:rPr>
                              <m:t>+1</m:t>
                            </m:r>
                          </m:sub>
                        </m:sSub>
                      </m:e>
                    </m:d>
                  </m:oMath>
                </a14:m>
                <a:r>
                  <a:rPr lang="en-US">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a:t>
                </a:r>
                <a14:m>
                  <m:oMath xmlns:m="http://schemas.openxmlformats.org/officeDocument/2006/math">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1+</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𝑅</m:t>
                            </m:r>
                          </m:e>
                          <m:sub>
                            <m:r>
                              <a:rPr lang="en-US" i="1">
                                <a:solidFill>
                                  <a:schemeClr val="bg1"/>
                                </a:solidFill>
                                <a:latin typeface="Cambria Math" panose="02040503050406030204" pitchFamily="18" charset="0"/>
                              </a:rPr>
                              <m:t>𝑡</m:t>
                            </m:r>
                            <m:r>
                              <a:rPr lang="en-US" b="0" i="1" smtClean="0">
                                <a:solidFill>
                                  <a:schemeClr val="bg1"/>
                                </a:solidFill>
                                <a:latin typeface="Cambria Math" panose="02040503050406030204" pitchFamily="18" charset="0"/>
                              </a:rPr>
                              <m:t>+1,</m:t>
                            </m:r>
                            <m:r>
                              <a:rPr lang="en-US" b="0" i="1" smtClean="0">
                                <a:solidFill>
                                  <a:schemeClr val="bg1"/>
                                </a:solidFill>
                                <a:latin typeface="Cambria Math" panose="02040503050406030204" pitchFamily="18" charset="0"/>
                              </a:rPr>
                              <m:t>𝑡</m:t>
                            </m:r>
                            <m:r>
                              <a:rPr lang="en-US" b="0" i="1" smtClean="0">
                                <a:solidFill>
                                  <a:schemeClr val="bg1"/>
                                </a:solidFill>
                                <a:latin typeface="Cambria Math" panose="02040503050406030204" pitchFamily="18" charset="0"/>
                              </a:rPr>
                              <m:t>+2</m:t>
                            </m:r>
                          </m:sub>
                        </m:sSub>
                      </m:e>
                    </m:d>
                    <m:r>
                      <a:rPr lang="en-US" b="0" i="1" smtClean="0">
                        <a:solidFill>
                          <a:schemeClr val="bg1"/>
                        </a:solidFill>
                        <a:latin typeface="Cambria Math" panose="02040503050406030204" pitchFamily="18" charset="0"/>
                      </a:rPr>
                      <m:t> −1</m:t>
                    </m:r>
                  </m:oMath>
                </a14:m>
                <a:endParaRPr lang="en-US">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mc:Choice>
        <mc:Fallback xmlns="">
          <p:sp>
            <p:nvSpPr>
              <p:cNvPr id="21" name="TextBox 20">
                <a:extLst>
                  <a:ext uri="{FF2B5EF4-FFF2-40B4-BE49-F238E27FC236}">
                    <a16:creationId xmlns:a16="http://schemas.microsoft.com/office/drawing/2014/main" id="{957C5901-F9D3-554D-9B74-72779DF3BF5A}"/>
                  </a:ext>
                </a:extLst>
              </p:cNvPr>
              <p:cNvSpPr txBox="1">
                <a:spLocks noRot="1" noChangeAspect="1" noMove="1" noResize="1" noEditPoints="1" noAdjustHandles="1" noChangeArrowheads="1" noChangeShapeType="1" noTextEdit="1"/>
              </p:cNvSpPr>
              <p:nvPr/>
            </p:nvSpPr>
            <p:spPr>
              <a:xfrm>
                <a:off x="2428640" y="3959930"/>
                <a:ext cx="3980953" cy="312650"/>
              </a:xfrm>
              <a:prstGeom prst="rect">
                <a:avLst/>
              </a:prstGeom>
              <a:blipFill>
                <a:blip r:embed="rId7"/>
                <a:stretch>
                  <a:fillRect l="-1991" r="-1838"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372169D-3D5D-8B4B-BD55-1EFE31A0ECCC}"/>
                  </a:ext>
                </a:extLst>
              </p:cNvPr>
              <p:cNvSpPr txBox="1"/>
              <p:nvPr/>
            </p:nvSpPr>
            <p:spPr>
              <a:xfrm>
                <a:off x="597969" y="4807072"/>
                <a:ext cx="5811624" cy="1178977"/>
              </a:xfrm>
              <a:prstGeom prst="rect">
                <a:avLst/>
              </a:prstGeom>
              <a:noFill/>
            </p:spPr>
            <p:txBody>
              <a:bodyPr wrap="square" rtlCol="0">
                <a:spAutoFit/>
              </a:bodyPr>
              <a:lstStyle/>
              <a:p>
                <a:r>
                  <a:rPr lang="en-US" sz="1400" dirty="0">
                    <a:latin typeface="Helvetica Neue" panose="02000503000000020004" pitchFamily="2" charset="0"/>
                    <a:ea typeface="Helvetica Neue" panose="02000503000000020004" pitchFamily="2" charset="0"/>
                    <a:cs typeface="Helvetica Neue" panose="02000503000000020004" pitchFamily="2" charset="0"/>
                  </a:rPr>
                  <a:t>Where: </a:t>
                </a:r>
              </a:p>
              <a:p>
                <a:endParaRPr lang="en-US" sz="1400" i="1" dirty="0">
                  <a:latin typeface="Helvetica Neue" panose="02000503000000020004" pitchFamily="2" charset="0"/>
                  <a:ea typeface="Helvetica Neue" panose="02000503000000020004" pitchFamily="2" charset="0"/>
                  <a:cs typeface="Helvetica Neue" panose="02000503000000020004" pitchFamily="2" charset="0"/>
                </a:endParaRPr>
              </a:p>
              <a:p>
                <a:pPr/>
                <a14:m>
                  <m:oMathPara xmlns:m="http://schemas.openxmlformats.org/officeDocument/2006/math">
                    <m:oMathParaPr>
                      <m:jc m:val="left"/>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𝑡</m:t>
                          </m:r>
                          <m:r>
                            <a:rPr lang="en-US" sz="1400" i="1">
                              <a:latin typeface="Cambria Math" panose="02040503050406030204" pitchFamily="18" charset="0"/>
                            </a:rPr>
                            <m:t>+1</m:t>
                          </m:r>
                        </m:sub>
                      </m:sSub>
                      <m:r>
                        <a:rPr lang="en-US" sz="1400" i="1">
                          <a:latin typeface="Cambria Math" panose="02040503050406030204" pitchFamily="18" charset="0"/>
                        </a:rPr>
                        <m:t> </m:t>
                      </m:r>
                      <m:r>
                        <a:rPr lang="en-US" sz="1400" b="0" i="1" smtClean="0">
                          <a:latin typeface="Cambria Math" panose="02040503050406030204" pitchFamily="18" charset="0"/>
                        </a:rPr>
                        <m:t>= </m:t>
                      </m:r>
                      <m:r>
                        <a:rPr lang="en-US" sz="1400" i="1">
                          <a:latin typeface="Cambria Math" panose="02040503050406030204" pitchFamily="18" charset="0"/>
                        </a:rPr>
                        <m:t>𝑃𝑟𝑖𝑐𝑒</m:t>
                      </m:r>
                      <m:r>
                        <a:rPr lang="en-US" sz="1400" i="1">
                          <a:latin typeface="Cambria Math" panose="02040503050406030204" pitchFamily="18" charset="0"/>
                        </a:rPr>
                        <m:t> </m:t>
                      </m:r>
                      <m:r>
                        <a:rPr lang="en-US" sz="1400" i="1">
                          <a:latin typeface="Cambria Math" panose="02040503050406030204" pitchFamily="18" charset="0"/>
                        </a:rPr>
                        <m:t>𝑎𝑡</m:t>
                      </m:r>
                      <m:r>
                        <a:rPr lang="en-US" sz="1400" i="1">
                          <a:latin typeface="Cambria Math" panose="02040503050406030204" pitchFamily="18" charset="0"/>
                        </a:rPr>
                        <m:t> </m:t>
                      </m:r>
                      <m:r>
                        <a:rPr lang="en-US" sz="1400" i="1">
                          <a:latin typeface="Cambria Math" panose="02040503050406030204" pitchFamily="18" charset="0"/>
                        </a:rPr>
                        <m:t>𝑡𝑖𝑚𝑒</m:t>
                      </m:r>
                      <m:r>
                        <a:rPr lang="en-US" sz="1400" i="1">
                          <a:latin typeface="Cambria Math" panose="02040503050406030204" pitchFamily="18" charset="0"/>
                        </a:rPr>
                        <m:t> </m:t>
                      </m:r>
                      <m:r>
                        <a:rPr lang="en-US" sz="1400" i="1">
                          <a:latin typeface="Cambria Math" panose="02040503050406030204" pitchFamily="18" charset="0"/>
                        </a:rPr>
                        <m:t>𝑡</m:t>
                      </m:r>
                      <m:r>
                        <a:rPr lang="en-US" sz="1400" i="1">
                          <a:latin typeface="Cambria Math" panose="02040503050406030204" pitchFamily="18" charset="0"/>
                        </a:rPr>
                        <m:t>+1</m:t>
                      </m:r>
                    </m:oMath>
                  </m:oMathPara>
                </a14:m>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a:p>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a:p>
                <a14:m>
                  <m:oMath xmlns:m="http://schemas.openxmlformats.org/officeDocument/2006/math">
                    <m:sSub>
                      <m:sSubPr>
                        <m:ctrlPr>
                          <a:rPr lang="en-US" sz="1400" i="1">
                            <a:latin typeface="Cambria Math" panose="02040503050406030204" pitchFamily="18" charset="0"/>
                          </a:rPr>
                        </m:ctrlPr>
                      </m:sSubPr>
                      <m:e>
                        <m:r>
                          <a:rPr lang="en-US" sz="1400" b="0" i="1" smtClean="0">
                            <a:latin typeface="Cambria Math" panose="02040503050406030204" pitchFamily="18" charset="0"/>
                          </a:rPr>
                          <m:t>𝑅</m:t>
                        </m:r>
                      </m:e>
                      <m:sub>
                        <m:r>
                          <a:rPr lang="en-US" sz="1400" i="1">
                            <a:latin typeface="Cambria Math" panose="02040503050406030204" pitchFamily="18" charset="0"/>
                          </a:rPr>
                          <m:t>𝑡</m:t>
                        </m:r>
                        <m:r>
                          <a:rPr lang="en-US" sz="1400" i="1">
                            <a:latin typeface="Cambria Math" panose="02040503050406030204" pitchFamily="18" charset="0"/>
                          </a:rPr>
                          <m:t>,</m:t>
                        </m:r>
                        <m:r>
                          <a:rPr lang="en-US" sz="1400" i="1">
                            <a:latin typeface="Cambria Math" panose="02040503050406030204" pitchFamily="18" charset="0"/>
                          </a:rPr>
                          <m:t>𝑡</m:t>
                        </m:r>
                        <m:r>
                          <a:rPr lang="en-US" sz="1400" i="1">
                            <a:latin typeface="Cambria Math" panose="02040503050406030204" pitchFamily="18" charset="0"/>
                          </a:rPr>
                          <m:t>+1</m:t>
                        </m:r>
                      </m:sub>
                    </m:sSub>
                  </m:oMath>
                </a14:m>
                <a:r>
                  <a:rPr lang="en-US" sz="1400" i="1" dirty="0">
                    <a:latin typeface="Helvetica Neue" panose="02000503000000020004" pitchFamily="2" charset="0"/>
                    <a:ea typeface="Helvetica Neue" panose="02000503000000020004" pitchFamily="2" charset="0"/>
                    <a:cs typeface="Helvetica Neue" panose="02000503000000020004" pitchFamily="2" charset="0"/>
                  </a:rPr>
                  <a:t> =  Return from period t to the next.</a:t>
                </a:r>
                <a:r>
                  <a:rPr lang="en-US" sz="1400" dirty="0">
                    <a:latin typeface="Helvetica Neue" panose="02000503000000020004" pitchFamily="2" charset="0"/>
                    <a:ea typeface="Helvetica Neue" panose="02000503000000020004" pitchFamily="2" charset="0"/>
                    <a:cs typeface="Helvetica Neue" panose="02000503000000020004" pitchFamily="2" charset="0"/>
                  </a:rPr>
                  <a:t> </a:t>
                </a:r>
              </a:p>
            </p:txBody>
          </p:sp>
        </mc:Choice>
        <mc:Fallback xmlns="">
          <p:sp>
            <p:nvSpPr>
              <p:cNvPr id="22" name="TextBox 21">
                <a:extLst>
                  <a:ext uri="{FF2B5EF4-FFF2-40B4-BE49-F238E27FC236}">
                    <a16:creationId xmlns:a16="http://schemas.microsoft.com/office/drawing/2014/main" id="{7372169D-3D5D-8B4B-BD55-1EFE31A0ECCC}"/>
                  </a:ext>
                </a:extLst>
              </p:cNvPr>
              <p:cNvSpPr txBox="1">
                <a:spLocks noRot="1" noChangeAspect="1" noMove="1" noResize="1" noEditPoints="1" noAdjustHandles="1" noChangeArrowheads="1" noChangeShapeType="1" noTextEdit="1"/>
              </p:cNvSpPr>
              <p:nvPr/>
            </p:nvSpPr>
            <p:spPr>
              <a:xfrm>
                <a:off x="597969" y="4807072"/>
                <a:ext cx="5811624" cy="1178977"/>
              </a:xfrm>
              <a:prstGeom prst="rect">
                <a:avLst/>
              </a:prstGeom>
              <a:blipFill>
                <a:blip r:embed="rId8"/>
                <a:stretch>
                  <a:fillRect l="-437" t="-1064" b="-3191"/>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453F3C9-633D-494A-ADB4-587AD898DE47}"/>
              </a:ext>
            </a:extLst>
          </p:cNvPr>
          <p:cNvSpPr txBox="1"/>
          <p:nvPr/>
        </p:nvSpPr>
        <p:spPr>
          <a:xfrm>
            <a:off x="762925" y="3734994"/>
            <a:ext cx="1268963" cy="584775"/>
          </a:xfrm>
          <a:prstGeom prst="rect">
            <a:avLst/>
          </a:prstGeom>
          <a:noFill/>
        </p:spPr>
        <p:txBody>
          <a:bodyPr wrap="square" rtlCol="0">
            <a:spAutoFit/>
          </a:bodyPr>
          <a:lstStyle/>
          <a:p>
            <a:pPr algn="ctr"/>
            <a:r>
              <a:rPr lang="en-US" sz="1600" b="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2 Period Return</a:t>
            </a:r>
          </a:p>
        </p:txBody>
      </p:sp>
      <p:sp>
        <p:nvSpPr>
          <p:cNvPr id="23" name="TextBox 22">
            <a:extLst>
              <a:ext uri="{FF2B5EF4-FFF2-40B4-BE49-F238E27FC236}">
                <a16:creationId xmlns:a16="http://schemas.microsoft.com/office/drawing/2014/main" id="{2A2A65B7-D6E5-EC41-A354-1881D4BF9286}"/>
              </a:ext>
            </a:extLst>
          </p:cNvPr>
          <p:cNvSpPr txBox="1"/>
          <p:nvPr/>
        </p:nvSpPr>
        <p:spPr>
          <a:xfrm>
            <a:off x="6843362" y="2437831"/>
            <a:ext cx="1346030" cy="830997"/>
          </a:xfrm>
          <a:prstGeom prst="rect">
            <a:avLst/>
          </a:prstGeom>
          <a:noFill/>
        </p:spPr>
        <p:txBody>
          <a:bodyPr wrap="square" rtlCol="0">
            <a:spAutoFit/>
          </a:bodyPr>
          <a:lstStyle/>
          <a:p>
            <a:pPr algn="ctr"/>
            <a:r>
              <a:rPr lang="en-US" sz="1600" b="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Portfolio Expected Return</a:t>
            </a:r>
          </a:p>
        </p:txBody>
      </p:sp>
      <p:sp>
        <p:nvSpPr>
          <p:cNvPr id="24" name="TextBox 23">
            <a:extLst>
              <a:ext uri="{FF2B5EF4-FFF2-40B4-BE49-F238E27FC236}">
                <a16:creationId xmlns:a16="http://schemas.microsoft.com/office/drawing/2014/main" id="{F82C6385-4C36-A046-B7A2-089F0CAE3519}"/>
              </a:ext>
            </a:extLst>
          </p:cNvPr>
          <p:cNvSpPr txBox="1"/>
          <p:nvPr/>
        </p:nvSpPr>
        <p:spPr>
          <a:xfrm>
            <a:off x="6843362" y="3734994"/>
            <a:ext cx="1254335" cy="584775"/>
          </a:xfrm>
          <a:prstGeom prst="rect">
            <a:avLst/>
          </a:prstGeom>
          <a:noFill/>
        </p:spPr>
        <p:txBody>
          <a:bodyPr wrap="square" lIns="91440" tIns="45720" rIns="91440" bIns="45720" rtlCol="0" anchor="t">
            <a:spAutoFit/>
          </a:bodyPr>
          <a:lstStyle/>
          <a:p>
            <a:pPr algn="ctr"/>
            <a:r>
              <a:rPr lang="en-US" sz="1600" b="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Security Weight</a:t>
            </a:r>
          </a:p>
        </p:txBody>
      </p:sp>
      <p:sp>
        <p:nvSpPr>
          <p:cNvPr id="26" name="TextBox 25">
            <a:extLst>
              <a:ext uri="{FF2B5EF4-FFF2-40B4-BE49-F238E27FC236}">
                <a16:creationId xmlns:a16="http://schemas.microsoft.com/office/drawing/2014/main" id="{2E1AA8AC-C413-4F91-961A-3354C31ADE1D}"/>
              </a:ext>
            </a:extLst>
          </p:cNvPr>
          <p:cNvSpPr txBox="1"/>
          <p:nvPr/>
        </p:nvSpPr>
        <p:spPr>
          <a:xfrm>
            <a:off x="737290" y="2579979"/>
            <a:ext cx="1514844" cy="584775"/>
          </a:xfrm>
          <a:prstGeom prst="rect">
            <a:avLst/>
          </a:prstGeom>
          <a:noFill/>
        </p:spPr>
        <p:txBody>
          <a:bodyPr wrap="square" lIns="91440" tIns="45720" rIns="91440" bIns="45720" rtlCol="0" anchor="t">
            <a:spAutoFit/>
          </a:bodyPr>
          <a:lstStyle/>
          <a:p>
            <a:pPr algn="ctr"/>
            <a:r>
              <a:rPr lang="en-US" sz="1600" b="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Period Return</a:t>
            </a:r>
          </a:p>
        </p:txBody>
      </p:sp>
    </p:spTree>
    <p:extLst>
      <p:ext uri="{BB962C8B-B14F-4D97-AF65-F5344CB8AC3E}">
        <p14:creationId xmlns:p14="http://schemas.microsoft.com/office/powerpoint/2010/main" val="1866894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able 9">
            <a:extLst>
              <a:ext uri="{FF2B5EF4-FFF2-40B4-BE49-F238E27FC236}">
                <a16:creationId xmlns:a16="http://schemas.microsoft.com/office/drawing/2014/main" id="{7F9A266F-3379-454F-BEAA-EEED21F96D2B}"/>
              </a:ext>
            </a:extLst>
          </p:cNvPr>
          <p:cNvGraphicFramePr>
            <a:graphicFrameLocks noGrp="1"/>
          </p:cNvGraphicFramePr>
          <p:nvPr>
            <p:extLst>
              <p:ext uri="{D42A27DB-BD31-4B8C-83A1-F6EECF244321}">
                <p14:modId xmlns:p14="http://schemas.microsoft.com/office/powerpoint/2010/main" val="1608549575"/>
              </p:ext>
            </p:extLst>
          </p:nvPr>
        </p:nvGraphicFramePr>
        <p:xfrm>
          <a:off x="6368578" y="2336804"/>
          <a:ext cx="5248848" cy="2298990"/>
        </p:xfrm>
        <a:graphic>
          <a:graphicData uri="http://schemas.openxmlformats.org/drawingml/2006/table">
            <a:tbl>
              <a:tblPr firstRow="1" bandRow="1">
                <a:tableStyleId>{5C22544A-7EE6-4342-B048-85BDC9FD1C3A}</a:tableStyleId>
              </a:tblPr>
              <a:tblGrid>
                <a:gridCol w="1559735">
                  <a:extLst>
                    <a:ext uri="{9D8B030D-6E8A-4147-A177-3AD203B41FA5}">
                      <a16:colId xmlns:a16="http://schemas.microsoft.com/office/drawing/2014/main" val="4018088616"/>
                    </a:ext>
                  </a:extLst>
                </a:gridCol>
                <a:gridCol w="3689113">
                  <a:extLst>
                    <a:ext uri="{9D8B030D-6E8A-4147-A177-3AD203B41FA5}">
                      <a16:colId xmlns:a16="http://schemas.microsoft.com/office/drawing/2014/main" val="3345071905"/>
                    </a:ext>
                  </a:extLst>
                </a:gridCol>
              </a:tblGrid>
              <a:tr h="1149495">
                <a:tc>
                  <a:txBody>
                    <a:bodyPr/>
                    <a:lstStyle/>
                    <a:p>
                      <a:endParaRPr lang="en-US"/>
                    </a:p>
                  </a:txBody>
                  <a:tcPr>
                    <a:solidFill>
                      <a:srgbClr val="9E2200"/>
                    </a:solidFill>
                  </a:tcPr>
                </a:tc>
                <a:tc>
                  <a:txBody>
                    <a:bodyPr/>
                    <a:lstStyle/>
                    <a:p>
                      <a:pPr lvl="0">
                        <a:buNone/>
                      </a:pPr>
                      <a:endParaRPr lang="en-US"/>
                    </a:p>
                  </a:txBody>
                  <a:tcPr>
                    <a:solidFill>
                      <a:srgbClr val="9E2200"/>
                    </a:solidFill>
                  </a:tcPr>
                </a:tc>
                <a:extLst>
                  <a:ext uri="{0D108BD9-81ED-4DB2-BD59-A6C34878D82A}">
                    <a16:rowId xmlns:a16="http://schemas.microsoft.com/office/drawing/2014/main" val="2651646323"/>
                  </a:ext>
                </a:extLst>
              </a:tr>
              <a:tr h="1149495">
                <a:tc>
                  <a:txBody>
                    <a:bodyPr/>
                    <a:lstStyle/>
                    <a:p>
                      <a:endParaRPr lang="en-US"/>
                    </a:p>
                  </a:txBody>
                  <a:tcPr>
                    <a:solidFill>
                      <a:srgbClr val="9E2200"/>
                    </a:solidFill>
                  </a:tcPr>
                </a:tc>
                <a:tc>
                  <a:txBody>
                    <a:bodyPr/>
                    <a:lstStyle/>
                    <a:p>
                      <a:endParaRPr lang="en-US"/>
                    </a:p>
                  </a:txBody>
                  <a:tcPr>
                    <a:solidFill>
                      <a:srgbClr val="9E2200"/>
                    </a:solidFill>
                  </a:tcPr>
                </a:tc>
                <a:extLst>
                  <a:ext uri="{0D108BD9-81ED-4DB2-BD59-A6C34878D82A}">
                    <a16:rowId xmlns:a16="http://schemas.microsoft.com/office/drawing/2014/main" val="3082383581"/>
                  </a:ext>
                </a:extLst>
              </a:tr>
            </a:tbl>
          </a:graphicData>
        </a:graphic>
      </p:graphicFrame>
      <p:graphicFrame>
        <p:nvGraphicFramePr>
          <p:cNvPr id="2" name="Table 9">
            <a:extLst>
              <a:ext uri="{FF2B5EF4-FFF2-40B4-BE49-F238E27FC236}">
                <a16:creationId xmlns:a16="http://schemas.microsoft.com/office/drawing/2014/main" id="{09C53856-36FA-4A81-A1F7-09DB69458545}"/>
              </a:ext>
            </a:extLst>
          </p:cNvPr>
          <p:cNvGraphicFramePr>
            <a:graphicFrameLocks noGrp="1"/>
          </p:cNvGraphicFramePr>
          <p:nvPr>
            <p:extLst>
              <p:ext uri="{D42A27DB-BD31-4B8C-83A1-F6EECF244321}">
                <p14:modId xmlns:p14="http://schemas.microsoft.com/office/powerpoint/2010/main" val="22767183"/>
              </p:ext>
            </p:extLst>
          </p:nvPr>
        </p:nvGraphicFramePr>
        <p:xfrm>
          <a:off x="570550" y="2336806"/>
          <a:ext cx="5248848" cy="2298990"/>
        </p:xfrm>
        <a:graphic>
          <a:graphicData uri="http://schemas.openxmlformats.org/drawingml/2006/table">
            <a:tbl>
              <a:tblPr firstRow="1" bandRow="1">
                <a:tableStyleId>{5C22544A-7EE6-4342-B048-85BDC9FD1C3A}</a:tableStyleId>
              </a:tblPr>
              <a:tblGrid>
                <a:gridCol w="1559736">
                  <a:extLst>
                    <a:ext uri="{9D8B030D-6E8A-4147-A177-3AD203B41FA5}">
                      <a16:colId xmlns:a16="http://schemas.microsoft.com/office/drawing/2014/main" val="4018088616"/>
                    </a:ext>
                  </a:extLst>
                </a:gridCol>
                <a:gridCol w="3689112">
                  <a:extLst>
                    <a:ext uri="{9D8B030D-6E8A-4147-A177-3AD203B41FA5}">
                      <a16:colId xmlns:a16="http://schemas.microsoft.com/office/drawing/2014/main" val="3345071905"/>
                    </a:ext>
                  </a:extLst>
                </a:gridCol>
              </a:tblGrid>
              <a:tr h="1149495">
                <a:tc>
                  <a:txBody>
                    <a:bodyPr/>
                    <a:lstStyle/>
                    <a:p>
                      <a:endParaRPr lang="en-US"/>
                    </a:p>
                  </a:txBody>
                  <a:tcPr>
                    <a:solidFill>
                      <a:srgbClr val="9E2200"/>
                    </a:solidFill>
                  </a:tcPr>
                </a:tc>
                <a:tc>
                  <a:txBody>
                    <a:bodyPr/>
                    <a:lstStyle/>
                    <a:p>
                      <a:pPr lvl="0">
                        <a:buNone/>
                      </a:pPr>
                      <a:endParaRPr lang="en-US"/>
                    </a:p>
                  </a:txBody>
                  <a:tcPr>
                    <a:solidFill>
                      <a:srgbClr val="9E2200"/>
                    </a:solidFill>
                  </a:tcPr>
                </a:tc>
                <a:extLst>
                  <a:ext uri="{0D108BD9-81ED-4DB2-BD59-A6C34878D82A}">
                    <a16:rowId xmlns:a16="http://schemas.microsoft.com/office/drawing/2014/main" val="2651646323"/>
                  </a:ext>
                </a:extLst>
              </a:tr>
              <a:tr h="1149495">
                <a:tc>
                  <a:txBody>
                    <a:bodyPr/>
                    <a:lstStyle/>
                    <a:p>
                      <a:endParaRPr lang="en-US"/>
                    </a:p>
                  </a:txBody>
                  <a:tcPr>
                    <a:solidFill>
                      <a:srgbClr val="9E2200"/>
                    </a:solidFill>
                  </a:tcPr>
                </a:tc>
                <a:tc>
                  <a:txBody>
                    <a:bodyPr/>
                    <a:lstStyle/>
                    <a:p>
                      <a:endParaRPr lang="en-US"/>
                    </a:p>
                  </a:txBody>
                  <a:tcPr>
                    <a:solidFill>
                      <a:srgbClr val="9E2200"/>
                    </a:solidFill>
                  </a:tcPr>
                </a:tc>
                <a:extLst>
                  <a:ext uri="{0D108BD9-81ED-4DB2-BD59-A6C34878D82A}">
                    <a16:rowId xmlns:a16="http://schemas.microsoft.com/office/drawing/2014/main" val="3082383581"/>
                  </a:ext>
                </a:extLst>
              </a:tr>
            </a:tbl>
          </a:graphicData>
        </a:graphic>
      </p:graphicFrame>
      <p:sp>
        <p:nvSpPr>
          <p:cNvPr id="5" name="Rectangle 4">
            <a:extLst>
              <a:ext uri="{FF2B5EF4-FFF2-40B4-BE49-F238E27FC236}">
                <a16:creationId xmlns:a16="http://schemas.microsoft.com/office/drawing/2014/main" id="{0EF2AC8A-46B2-6F4C-B0C9-BB64863D9527}"/>
              </a:ext>
            </a:extLst>
          </p:cNvPr>
          <p:cNvSpPr/>
          <p:nvPr/>
        </p:nvSpPr>
        <p:spPr>
          <a:xfrm>
            <a:off x="0" y="6423022"/>
            <a:ext cx="12192000" cy="434978"/>
          </a:xfrm>
          <a:prstGeom prst="rect">
            <a:avLst/>
          </a:prstGeom>
          <a:solidFill>
            <a:srgbClr val="9E2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B1CF3846-CED9-0E48-B95C-89BB9E485454}"/>
              </a:ext>
            </a:extLst>
          </p:cNvPr>
          <p:cNvSpPr>
            <a:spLocks noGrp="1"/>
          </p:cNvSpPr>
          <p:nvPr>
            <p:ph type="ftr" sz="quarter" idx="11"/>
          </p:nvPr>
        </p:nvSpPr>
        <p:spPr>
          <a:xfrm>
            <a:off x="194734" y="6423023"/>
            <a:ext cx="4114800" cy="365125"/>
          </a:xfrm>
        </p:spPr>
        <p:txBody>
          <a:bodyPr/>
          <a:lstStyle/>
          <a:p>
            <a:pPr algn="l"/>
            <a:r>
              <a:rPr lang="en-US">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McGill Students’ Trading Society </a:t>
            </a:r>
          </a:p>
        </p:txBody>
      </p:sp>
      <p:sp>
        <p:nvSpPr>
          <p:cNvPr id="7" name="Slide Number Placeholder 6">
            <a:extLst>
              <a:ext uri="{FF2B5EF4-FFF2-40B4-BE49-F238E27FC236}">
                <a16:creationId xmlns:a16="http://schemas.microsoft.com/office/drawing/2014/main" id="{9F31DCCF-2667-6F41-B6D3-81A043820DBC}"/>
              </a:ext>
            </a:extLst>
          </p:cNvPr>
          <p:cNvSpPr>
            <a:spLocks noGrp="1"/>
          </p:cNvSpPr>
          <p:nvPr>
            <p:ph type="sldNum" sz="quarter" idx="12"/>
          </p:nvPr>
        </p:nvSpPr>
        <p:spPr>
          <a:xfrm>
            <a:off x="9254066" y="6423023"/>
            <a:ext cx="2743200" cy="365125"/>
          </a:xfrm>
        </p:spPr>
        <p:txBody>
          <a:bodyPr/>
          <a:lstStyle/>
          <a:p>
            <a:fld id="{F993E9D7-6BF6-A548-B78F-B13E2A00C48B}" type="slidenum">
              <a:rPr lang="en-US" b="1" smtClean="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6</a:t>
            </a:fld>
            <a:endParaRPr lang="en-US" b="1">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TextBox 8">
            <a:extLst>
              <a:ext uri="{FF2B5EF4-FFF2-40B4-BE49-F238E27FC236}">
                <a16:creationId xmlns:a16="http://schemas.microsoft.com/office/drawing/2014/main" id="{FE03D68D-1817-244B-AAF9-C2E0EB637DF1}"/>
              </a:ext>
            </a:extLst>
          </p:cNvPr>
          <p:cNvSpPr txBox="1"/>
          <p:nvPr/>
        </p:nvSpPr>
        <p:spPr>
          <a:xfrm>
            <a:off x="559313" y="388580"/>
            <a:ext cx="10193354" cy="646331"/>
          </a:xfrm>
          <a:prstGeom prst="rect">
            <a:avLst/>
          </a:prstGeom>
          <a:noFill/>
        </p:spPr>
        <p:txBody>
          <a:bodyPr wrap="square" rtlCol="0">
            <a:spAutoFit/>
          </a:bodyPr>
          <a:lstStyle/>
          <a:p>
            <a:r>
              <a:rPr lang="en-US" sz="3600" b="1">
                <a:latin typeface="Helvetica Neue" panose="02000503000000020004" pitchFamily="2" charset="0"/>
                <a:ea typeface="Helvetica Neue" panose="02000503000000020004" pitchFamily="2" charset="0"/>
                <a:cs typeface="Helvetica Neue" panose="02000503000000020004" pitchFamily="2" charset="0"/>
              </a:rPr>
              <a:t>MSTS CODING FOR FINANCE  </a:t>
            </a:r>
          </a:p>
        </p:txBody>
      </p:sp>
      <p:sp>
        <p:nvSpPr>
          <p:cNvPr id="12" name="TextBox 11">
            <a:extLst>
              <a:ext uri="{FF2B5EF4-FFF2-40B4-BE49-F238E27FC236}">
                <a16:creationId xmlns:a16="http://schemas.microsoft.com/office/drawing/2014/main" id="{40EBE5E0-6A35-764B-BC3F-F531B25C26CE}"/>
              </a:ext>
            </a:extLst>
          </p:cNvPr>
          <p:cNvSpPr txBox="1"/>
          <p:nvPr/>
        </p:nvSpPr>
        <p:spPr>
          <a:xfrm>
            <a:off x="559313" y="1181057"/>
            <a:ext cx="10193354" cy="369332"/>
          </a:xfrm>
          <a:prstGeom prst="rect">
            <a:avLst/>
          </a:prstGeom>
          <a:noFill/>
        </p:spPr>
        <p:txBody>
          <a:bodyPr wrap="square" lIns="91440" tIns="45720" rIns="91440" bIns="45720" rtlCol="0" anchor="t">
            <a:spAutoFit/>
          </a:bodyPr>
          <a:lstStyle/>
          <a:p>
            <a:r>
              <a:rPr lang="en-US" b="1">
                <a:solidFill>
                  <a:srgbClr val="9E2200"/>
                </a:solidFill>
                <a:latin typeface="Helvetica Neue"/>
                <a:ea typeface="Helvetica Neue" panose="02000503000000020004" pitchFamily="2" charset="0"/>
                <a:cs typeface="Helvetica Neue" panose="02000503000000020004" pitchFamily="2" charset="0"/>
              </a:rPr>
              <a:t>PORTFOLIO BASICS – Measuring Risk</a:t>
            </a:r>
          </a:p>
        </p:txBody>
      </p:sp>
      <p:cxnSp>
        <p:nvCxnSpPr>
          <p:cNvPr id="13" name="Straight Connector 12">
            <a:extLst>
              <a:ext uri="{FF2B5EF4-FFF2-40B4-BE49-F238E27FC236}">
                <a16:creationId xmlns:a16="http://schemas.microsoft.com/office/drawing/2014/main" id="{348F4861-F6AB-7545-9E50-4E3BE3E29433}"/>
              </a:ext>
            </a:extLst>
          </p:cNvPr>
          <p:cNvCxnSpPr/>
          <p:nvPr/>
        </p:nvCxnSpPr>
        <p:spPr>
          <a:xfrm>
            <a:off x="559313" y="1604929"/>
            <a:ext cx="10955867" cy="0"/>
          </a:xfrm>
          <a:prstGeom prst="line">
            <a:avLst/>
          </a:prstGeom>
        </p:spPr>
        <p:style>
          <a:lnRef idx="3">
            <a:schemeClr val="accent5"/>
          </a:lnRef>
          <a:fillRef idx="0">
            <a:schemeClr val="accent5"/>
          </a:fillRef>
          <a:effectRef idx="2">
            <a:schemeClr val="accent5"/>
          </a:effectRef>
          <a:fontRef idx="minor">
            <a:schemeClr val="tx1"/>
          </a:fontRef>
        </p:style>
      </p:cxnSp>
      <p:sp>
        <p:nvSpPr>
          <p:cNvPr id="14" name="TextBox 13">
            <a:extLst>
              <a:ext uri="{FF2B5EF4-FFF2-40B4-BE49-F238E27FC236}">
                <a16:creationId xmlns:a16="http://schemas.microsoft.com/office/drawing/2014/main" id="{85CF6A15-404E-4FD2-BCD2-D7CEBD9ED647}"/>
              </a:ext>
            </a:extLst>
          </p:cNvPr>
          <p:cNvSpPr txBox="1"/>
          <p:nvPr/>
        </p:nvSpPr>
        <p:spPr>
          <a:xfrm>
            <a:off x="6368578" y="1912830"/>
            <a:ext cx="2161744" cy="369270"/>
          </a:xfrm>
          <a:prstGeom prst="rect">
            <a:avLst/>
          </a:prstGeom>
          <a:noFill/>
        </p:spPr>
        <p:txBody>
          <a:bodyPr wrap="square" lIns="91440" tIns="45720" rIns="91440" bIns="45720" rtlCol="0" anchor="t">
            <a:spAutoFit/>
          </a:bodyPr>
          <a:lstStyle/>
          <a:p>
            <a:r>
              <a:rPr lang="en-US" b="1">
                <a:latin typeface="Helvetica Neue"/>
              </a:rPr>
              <a:t>Portfolio variance</a:t>
            </a: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CB9CF9B-0FE4-954A-BE9C-9C5D0833CC9B}"/>
                  </a:ext>
                </a:extLst>
              </p:cNvPr>
              <p:cNvSpPr txBox="1"/>
              <p:nvPr/>
            </p:nvSpPr>
            <p:spPr>
              <a:xfrm>
                <a:off x="2434423" y="2822137"/>
                <a:ext cx="2866020" cy="439287"/>
              </a:xfrm>
              <a:prstGeom prst="rect">
                <a:avLst/>
              </a:prstGeom>
              <a:noFill/>
            </p:spPr>
            <p:txBody>
              <a:bodyPr wrap="square" lIns="0" tIns="0" rIns="0" bIns="0" rtlCol="0">
                <a:spAutoFit/>
              </a:bodyPr>
              <a:lstStyle/>
              <a:p>
                <a:r>
                  <a:rPr lang="en-US" sz="2000" b="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a:t>
                </a:r>
                <a14:m>
                  <m:oMath xmlns:m="http://schemas.openxmlformats.org/officeDocument/2006/math">
                    <m:sSubSup>
                      <m:sSubSupPr>
                        <m:ctrlPr>
                          <a:rPr lang="en-US" sz="2000" b="0" i="1" smtClean="0">
                            <a:solidFill>
                              <a:schemeClr val="bg1"/>
                            </a:solidFill>
                            <a:latin typeface="Cambria Math" panose="02040503050406030204" pitchFamily="18" charset="0"/>
                          </a:rPr>
                        </m:ctrlPr>
                      </m:sSubSupPr>
                      <m:e>
                        <m:r>
                          <a:rPr lang="en-US" sz="2000" b="0" i="1" smtClean="0">
                            <a:solidFill>
                              <a:schemeClr val="bg1"/>
                            </a:solidFill>
                            <a:latin typeface="Cambria Math" panose="02040503050406030204" pitchFamily="18" charset="0"/>
                            <a:ea typeface="Cambria Math" panose="02040503050406030204" pitchFamily="18" charset="0"/>
                          </a:rPr>
                          <m:t>𝜎</m:t>
                        </m:r>
                      </m:e>
                      <m:sub>
                        <m:r>
                          <a:rPr lang="en-US" sz="2000" b="0" i="1" smtClean="0">
                            <a:solidFill>
                              <a:schemeClr val="bg1"/>
                            </a:solidFill>
                            <a:latin typeface="Cambria Math" panose="02040503050406030204" pitchFamily="18" charset="0"/>
                          </a:rPr>
                          <m:t>𝑅</m:t>
                        </m:r>
                      </m:sub>
                      <m:sup>
                        <m:r>
                          <a:rPr lang="en-US" sz="2000" b="0" i="1" smtClean="0">
                            <a:solidFill>
                              <a:schemeClr val="bg1"/>
                            </a:solidFill>
                            <a:latin typeface="Cambria Math" panose="02040503050406030204" pitchFamily="18" charset="0"/>
                          </a:rPr>
                          <m:t>2</m:t>
                        </m:r>
                      </m:sup>
                    </m:sSubSup>
                    <m:r>
                      <a:rPr lang="en-US" sz="2000" b="0" i="1" smtClean="0">
                        <a:solidFill>
                          <a:schemeClr val="bg1"/>
                        </a:solidFill>
                        <a:latin typeface="Cambria Math" panose="02040503050406030204" pitchFamily="18" charset="0"/>
                      </a:rPr>
                      <m:t>= </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1</m:t>
                        </m:r>
                      </m:num>
                      <m:den>
                        <m:r>
                          <a:rPr lang="en-US" sz="2000" b="0" i="1" smtClean="0">
                            <a:solidFill>
                              <a:schemeClr val="bg1"/>
                            </a:solidFill>
                            <a:latin typeface="Cambria Math" panose="02040503050406030204" pitchFamily="18" charset="0"/>
                          </a:rPr>
                          <m:t>𝑁</m:t>
                        </m:r>
                      </m:den>
                    </m:f>
                    <m:sSup>
                      <m:sSupPr>
                        <m:ctrlPr>
                          <a:rPr lang="en-US" sz="2000" b="0" i="1" smtClean="0">
                            <a:solidFill>
                              <a:schemeClr val="bg1"/>
                            </a:solidFill>
                            <a:latin typeface="Cambria Math" panose="02040503050406030204" pitchFamily="18" charset="0"/>
                          </a:rPr>
                        </m:ctrlPr>
                      </m:sSupPr>
                      <m:e>
                        <m:nary>
                          <m:naryPr>
                            <m:chr m:val="∑"/>
                            <m:ctrlPr>
                              <a:rPr lang="en-US" sz="2000" i="1">
                                <a:solidFill>
                                  <a:schemeClr val="bg1"/>
                                </a:solidFill>
                                <a:latin typeface="Cambria Math" panose="02040503050406030204" pitchFamily="18" charset="0"/>
                              </a:rPr>
                            </m:ctrlPr>
                          </m:naryPr>
                          <m:sub>
                            <m:r>
                              <m:rPr>
                                <m:brk m:alnAt="23"/>
                              </m:rPr>
                              <a:rPr lang="en-US" sz="2000" i="1">
                                <a:solidFill>
                                  <a:schemeClr val="bg1"/>
                                </a:solidFill>
                                <a:latin typeface="Cambria Math" panose="02040503050406030204" pitchFamily="18" charset="0"/>
                              </a:rPr>
                              <m:t>𝑖</m:t>
                            </m:r>
                            <m:r>
                              <a:rPr lang="en-US" sz="2000" i="1">
                                <a:solidFill>
                                  <a:schemeClr val="bg1"/>
                                </a:solidFill>
                                <a:latin typeface="Cambria Math" panose="02040503050406030204" pitchFamily="18" charset="0"/>
                              </a:rPr>
                              <m:t>=1</m:t>
                            </m:r>
                          </m:sub>
                          <m:sup>
                            <m:r>
                              <a:rPr lang="en-US" sz="2000" i="1">
                                <a:solidFill>
                                  <a:schemeClr val="bg1"/>
                                </a:solidFill>
                                <a:latin typeface="Cambria Math" panose="02040503050406030204" pitchFamily="18" charset="0"/>
                              </a:rPr>
                              <m:t>𝑛</m:t>
                            </m:r>
                          </m:sup>
                          <m:e>
                            <m:r>
                              <a:rPr lang="en-US" sz="2000" i="1">
                                <a:solidFill>
                                  <a:schemeClr val="bg1"/>
                                </a:solidFill>
                                <a:latin typeface="Cambria Math" panose="02040503050406030204" pitchFamily="18" charset="0"/>
                              </a:rPr>
                              <m:t>(</m:t>
                            </m:r>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𝑅</m:t>
                                </m:r>
                              </m:e>
                              <m:sub>
                                <m:r>
                                  <a:rPr lang="en-US" sz="2000" i="1">
                                    <a:solidFill>
                                      <a:schemeClr val="bg1"/>
                                    </a:solidFill>
                                    <a:latin typeface="Cambria Math" panose="02040503050406030204" pitchFamily="18" charset="0"/>
                                  </a:rPr>
                                  <m:t>𝑖</m:t>
                                </m:r>
                              </m:sub>
                            </m:sSub>
                            <m:r>
                              <a:rPr lang="en-US" sz="2000" i="1">
                                <a:solidFill>
                                  <a:schemeClr val="bg1"/>
                                </a:solidFill>
                                <a:latin typeface="Cambria Math" panose="02040503050406030204" pitchFamily="18" charset="0"/>
                              </a:rPr>
                              <m:t>−</m:t>
                            </m:r>
                            <m:acc>
                              <m:accPr>
                                <m:chr m:val="̅"/>
                                <m:ctrlPr>
                                  <a:rPr lang="en-US" sz="2000" i="1">
                                    <a:solidFill>
                                      <a:schemeClr val="bg1"/>
                                    </a:solidFill>
                                    <a:latin typeface="Cambria Math" panose="02040503050406030204" pitchFamily="18" charset="0"/>
                                  </a:rPr>
                                </m:ctrlPr>
                              </m:accPr>
                              <m:e>
                                <m:r>
                                  <a:rPr lang="en-US" sz="2000" i="1">
                                    <a:solidFill>
                                      <a:schemeClr val="bg1"/>
                                    </a:solidFill>
                                    <a:latin typeface="Cambria Math" panose="02040503050406030204" pitchFamily="18" charset="0"/>
                                  </a:rPr>
                                  <m:t>𝑅</m:t>
                                </m:r>
                              </m:e>
                            </m:acc>
                            <m:r>
                              <a:rPr lang="en-US" sz="2000" i="1">
                                <a:solidFill>
                                  <a:schemeClr val="bg1"/>
                                </a:solidFill>
                                <a:latin typeface="Cambria Math" panose="02040503050406030204" pitchFamily="18" charset="0"/>
                              </a:rPr>
                              <m:t>)</m:t>
                            </m:r>
                          </m:e>
                        </m:nary>
                      </m:e>
                      <m:sup>
                        <m:r>
                          <a:rPr lang="en-US" sz="2000" b="0" i="1" smtClean="0">
                            <a:solidFill>
                              <a:schemeClr val="bg1"/>
                            </a:solidFill>
                            <a:latin typeface="Cambria Math" panose="02040503050406030204" pitchFamily="18" charset="0"/>
                          </a:rPr>
                          <m:t>2</m:t>
                        </m:r>
                      </m:sup>
                    </m:sSup>
                  </m:oMath>
                </a14:m>
                <a:endParaRPr lang="en-US" sz="200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mc:Choice>
        <mc:Fallback xmlns="">
          <p:sp>
            <p:nvSpPr>
              <p:cNvPr id="11" name="TextBox 10">
                <a:extLst>
                  <a:ext uri="{FF2B5EF4-FFF2-40B4-BE49-F238E27FC236}">
                    <a16:creationId xmlns:a16="http://schemas.microsoft.com/office/drawing/2014/main" id="{ACB9CF9B-0FE4-954A-BE9C-9C5D0833CC9B}"/>
                  </a:ext>
                </a:extLst>
              </p:cNvPr>
              <p:cNvSpPr txBox="1">
                <a:spLocks noRot="1" noChangeAspect="1" noMove="1" noResize="1" noEditPoints="1" noAdjustHandles="1" noChangeArrowheads="1" noChangeShapeType="1" noTextEdit="1"/>
              </p:cNvSpPr>
              <p:nvPr/>
            </p:nvSpPr>
            <p:spPr>
              <a:xfrm>
                <a:off x="2434423" y="2822137"/>
                <a:ext cx="2866020" cy="439287"/>
              </a:xfrm>
              <a:prstGeom prst="rect">
                <a:avLst/>
              </a:prstGeom>
              <a:blipFill>
                <a:blip r:embed="rId3"/>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5BDF62CC-0ECF-7348-AE00-AD17F3248579}"/>
              </a:ext>
            </a:extLst>
          </p:cNvPr>
          <p:cNvSpPr txBox="1"/>
          <p:nvPr/>
        </p:nvSpPr>
        <p:spPr>
          <a:xfrm>
            <a:off x="570550" y="1913615"/>
            <a:ext cx="3750221" cy="369332"/>
          </a:xfrm>
          <a:prstGeom prst="rect">
            <a:avLst/>
          </a:prstGeom>
          <a:noFill/>
        </p:spPr>
        <p:txBody>
          <a:bodyPr wrap="square" lIns="91440" tIns="45720" rIns="91440" bIns="45720" rtlCol="0" anchor="t">
            <a:spAutoFit/>
          </a:bodyPr>
          <a:lstStyle/>
          <a:p>
            <a:r>
              <a:rPr lang="en-US" b="1">
                <a:latin typeface="Helvetica Neue"/>
              </a:rPr>
              <a:t>Measuring Security Risk</a:t>
            </a:r>
            <a:endParaRPr lang="en-US">
              <a:latin typeface="Helvetica Neue"/>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4312135-E07F-B140-BF7C-A4A2D2A8CB0B}"/>
                  </a:ext>
                </a:extLst>
              </p:cNvPr>
              <p:cNvSpPr txBox="1"/>
              <p:nvPr/>
            </p:nvSpPr>
            <p:spPr>
              <a:xfrm>
                <a:off x="2099646" y="3754775"/>
                <a:ext cx="3397491" cy="6263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ea typeface="Cambria Math" panose="02040503050406030204" pitchFamily="18" charset="0"/>
                        </a:rPr>
                        <m:t>𝜎</m:t>
                      </m:r>
                      <m:r>
                        <a:rPr lang="en-US" sz="2000" b="0" i="1" smtClean="0">
                          <a:solidFill>
                            <a:schemeClr val="bg1"/>
                          </a:solidFill>
                          <a:latin typeface="Cambria Math" panose="02040503050406030204" pitchFamily="18" charset="0"/>
                        </a:rPr>
                        <m:t>=</m:t>
                      </m:r>
                      <m:rad>
                        <m:radPr>
                          <m:degHide m:val="on"/>
                          <m:ctrlPr>
                            <a:rPr lang="en-US" sz="2000" i="1" smtClean="0">
                              <a:solidFill>
                                <a:schemeClr val="bg1"/>
                              </a:solidFill>
                              <a:latin typeface="Cambria Math" panose="02040503050406030204" pitchFamily="18" charset="0"/>
                            </a:rPr>
                          </m:ctrlPr>
                        </m:radPr>
                        <m:deg/>
                        <m:e>
                          <m:sSubSup>
                            <m:sSubSupPr>
                              <m:ctrlPr>
                                <a:rPr lang="en-US" sz="2000" i="1">
                                  <a:solidFill>
                                    <a:schemeClr val="bg1"/>
                                  </a:solidFill>
                                  <a:latin typeface="Cambria Math" panose="02040503050406030204" pitchFamily="18" charset="0"/>
                                </a:rPr>
                              </m:ctrlPr>
                            </m:sSubSupPr>
                            <m:e>
                              <m:r>
                                <a:rPr lang="en-US" sz="2000" i="1">
                                  <a:solidFill>
                                    <a:schemeClr val="bg1"/>
                                  </a:solidFill>
                                  <a:latin typeface="Cambria Math" panose="02040503050406030204" pitchFamily="18" charset="0"/>
                                  <a:ea typeface="Cambria Math" panose="02040503050406030204" pitchFamily="18" charset="0"/>
                                </a:rPr>
                                <m:t>𝜎</m:t>
                              </m:r>
                            </m:e>
                            <m:sub>
                              <m:r>
                                <a:rPr lang="en-US" sz="2000" i="1">
                                  <a:solidFill>
                                    <a:schemeClr val="bg1"/>
                                  </a:solidFill>
                                  <a:latin typeface="Cambria Math" panose="02040503050406030204" pitchFamily="18" charset="0"/>
                                </a:rPr>
                                <m:t>𝑅</m:t>
                              </m:r>
                            </m:sub>
                            <m:sup>
                              <m:r>
                                <a:rPr lang="en-US" sz="2000" i="1">
                                  <a:solidFill>
                                    <a:schemeClr val="bg1"/>
                                  </a:solidFill>
                                  <a:latin typeface="Cambria Math" panose="02040503050406030204" pitchFamily="18" charset="0"/>
                                </a:rPr>
                                <m:t>2</m:t>
                              </m:r>
                            </m:sup>
                          </m:sSubSup>
                        </m:e>
                      </m:rad>
                    </m:oMath>
                  </m:oMathPara>
                </a14:m>
                <a:endParaRPr lang="en-US" sz="200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mc:Choice>
        <mc:Fallback xmlns="">
          <p:sp>
            <p:nvSpPr>
              <p:cNvPr id="16" name="TextBox 15">
                <a:extLst>
                  <a:ext uri="{FF2B5EF4-FFF2-40B4-BE49-F238E27FC236}">
                    <a16:creationId xmlns:a16="http://schemas.microsoft.com/office/drawing/2014/main" id="{84312135-E07F-B140-BF7C-A4A2D2A8CB0B}"/>
                  </a:ext>
                </a:extLst>
              </p:cNvPr>
              <p:cNvSpPr txBox="1">
                <a:spLocks noRot="1" noChangeAspect="1" noMove="1" noResize="1" noEditPoints="1" noAdjustHandles="1" noChangeArrowheads="1" noChangeShapeType="1" noTextEdit="1"/>
              </p:cNvSpPr>
              <p:nvPr/>
            </p:nvSpPr>
            <p:spPr>
              <a:xfrm>
                <a:off x="2099646" y="3754775"/>
                <a:ext cx="3397491" cy="62632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85F8AFD-D047-C64F-98ED-2ABECBAAC767}"/>
                  </a:ext>
                </a:extLst>
              </p:cNvPr>
              <p:cNvSpPr txBox="1"/>
              <p:nvPr/>
            </p:nvSpPr>
            <p:spPr>
              <a:xfrm>
                <a:off x="8066532" y="2841587"/>
                <a:ext cx="4255833" cy="270139"/>
              </a:xfrm>
              <a:prstGeom prst="rect">
                <a:avLst/>
              </a:prstGeom>
              <a:noFill/>
            </p:spPr>
            <p:txBody>
              <a:bodyPr wrap="square" lIns="0" tIns="0" rIns="0" bIns="0" rtlCol="0">
                <a:spAutoFit/>
              </a:bodyPr>
              <a:lstStyle/>
              <a:p>
                <a14:m>
                  <m:oMath xmlns:m="http://schemas.openxmlformats.org/officeDocument/2006/math">
                    <m:sSubSup>
                      <m:sSubSupPr>
                        <m:ctrlPr>
                          <a:rPr lang="en-US" sz="1600" b="0" i="1" smtClean="0">
                            <a:solidFill>
                              <a:schemeClr val="bg1"/>
                            </a:solidFill>
                            <a:latin typeface="Cambria Math" panose="02040503050406030204" pitchFamily="18" charset="0"/>
                          </a:rPr>
                        </m:ctrlPr>
                      </m:sSubSupPr>
                      <m:e>
                        <m:r>
                          <a:rPr lang="en-US" sz="1600" b="0" i="1" smtClean="0">
                            <a:solidFill>
                              <a:schemeClr val="bg1"/>
                            </a:solidFill>
                            <a:latin typeface="Cambria Math" panose="02040503050406030204" pitchFamily="18" charset="0"/>
                            <a:ea typeface="Cambria Math" panose="02040503050406030204" pitchFamily="18" charset="0"/>
                          </a:rPr>
                          <m:t>𝜎</m:t>
                        </m:r>
                      </m:e>
                      <m:sub>
                        <m:r>
                          <a:rPr lang="en-US" sz="1600" b="0" i="1" smtClean="0">
                            <a:solidFill>
                              <a:schemeClr val="bg1"/>
                            </a:solidFill>
                            <a:latin typeface="Cambria Math" panose="02040503050406030204" pitchFamily="18" charset="0"/>
                          </a:rPr>
                          <m:t>𝑝</m:t>
                        </m:r>
                      </m:sub>
                      <m:sup>
                        <m:r>
                          <a:rPr lang="en-US" sz="1600" b="0" i="1" smtClean="0">
                            <a:solidFill>
                              <a:schemeClr val="bg1"/>
                            </a:solidFill>
                            <a:latin typeface="Cambria Math" panose="02040503050406030204" pitchFamily="18" charset="0"/>
                          </a:rPr>
                          <m:t>2</m:t>
                        </m:r>
                      </m:sup>
                    </m:sSubSup>
                    <m:r>
                      <a:rPr lang="en-US" sz="1600" b="0" i="1" smtClean="0">
                        <a:solidFill>
                          <a:schemeClr val="bg1"/>
                        </a:solidFill>
                        <a:latin typeface="Cambria Math" panose="02040503050406030204" pitchFamily="18" charset="0"/>
                      </a:rPr>
                      <m:t>=</m:t>
                    </m:r>
                  </m:oMath>
                </a14:m>
                <a:r>
                  <a:rPr lang="en-US" sz="160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a:t>
                </a:r>
                <a14:m>
                  <m:oMath xmlns:m="http://schemas.openxmlformats.org/officeDocument/2006/math">
                    <m:sSubSup>
                      <m:sSubSupPr>
                        <m:ctrlPr>
                          <a:rPr lang="en-US" sz="1600" i="1">
                            <a:solidFill>
                              <a:schemeClr val="bg1"/>
                            </a:solidFill>
                            <a:latin typeface="Cambria Math" panose="02040503050406030204" pitchFamily="18" charset="0"/>
                          </a:rPr>
                        </m:ctrlPr>
                      </m:sSubSupPr>
                      <m:e>
                        <m:r>
                          <a:rPr lang="en-US" sz="1600" b="0" i="1" smtClean="0">
                            <a:solidFill>
                              <a:schemeClr val="bg1"/>
                            </a:solidFill>
                            <a:latin typeface="Cambria Math" panose="02040503050406030204" pitchFamily="18" charset="0"/>
                          </a:rPr>
                          <m:t>𝑤</m:t>
                        </m:r>
                      </m:e>
                      <m:sub>
                        <m:r>
                          <a:rPr lang="en-US" sz="1600" b="0" i="1" smtClean="0">
                            <a:solidFill>
                              <a:schemeClr val="bg1"/>
                            </a:solidFill>
                            <a:latin typeface="Cambria Math" panose="02040503050406030204" pitchFamily="18" charset="0"/>
                            <a:ea typeface="Cambria Math" panose="02040503050406030204" pitchFamily="18" charset="0"/>
                          </a:rPr>
                          <m:t>𝑎</m:t>
                        </m:r>
                      </m:sub>
                      <m:sup>
                        <m:r>
                          <a:rPr lang="en-US" sz="1600" i="1">
                            <a:solidFill>
                              <a:schemeClr val="bg1"/>
                            </a:solidFill>
                            <a:latin typeface="Cambria Math" panose="02040503050406030204" pitchFamily="18" charset="0"/>
                          </a:rPr>
                          <m:t>2</m:t>
                        </m:r>
                      </m:sup>
                    </m:sSubSup>
                  </m:oMath>
                </a14:m>
                <a:r>
                  <a:rPr lang="en-US" sz="160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a:t>
                </a:r>
                <a14:m>
                  <m:oMath xmlns:m="http://schemas.openxmlformats.org/officeDocument/2006/math">
                    <m:sSubSup>
                      <m:sSubSupPr>
                        <m:ctrlPr>
                          <a:rPr lang="en-US" sz="1600" i="1">
                            <a:solidFill>
                              <a:schemeClr val="bg1"/>
                            </a:solidFill>
                            <a:latin typeface="Cambria Math" panose="02040503050406030204" pitchFamily="18" charset="0"/>
                          </a:rPr>
                        </m:ctrlPr>
                      </m:sSubSupPr>
                      <m:e>
                        <m:r>
                          <a:rPr lang="en-US" sz="1600" i="1">
                            <a:solidFill>
                              <a:schemeClr val="bg1"/>
                            </a:solidFill>
                            <a:latin typeface="Cambria Math" panose="02040503050406030204" pitchFamily="18" charset="0"/>
                            <a:ea typeface="Cambria Math" panose="02040503050406030204" pitchFamily="18" charset="0"/>
                          </a:rPr>
                          <m:t>𝜎</m:t>
                        </m:r>
                      </m:e>
                      <m:sub>
                        <m:r>
                          <a:rPr lang="en-US" sz="1600" b="0" i="1" smtClean="0">
                            <a:solidFill>
                              <a:schemeClr val="bg1"/>
                            </a:solidFill>
                            <a:latin typeface="Cambria Math" panose="02040503050406030204" pitchFamily="18" charset="0"/>
                            <a:ea typeface="Cambria Math" panose="02040503050406030204" pitchFamily="18" charset="0"/>
                          </a:rPr>
                          <m:t>𝑎</m:t>
                        </m:r>
                      </m:sub>
                      <m:sup>
                        <m:r>
                          <a:rPr lang="en-US" sz="1600" i="1">
                            <a:solidFill>
                              <a:schemeClr val="bg1"/>
                            </a:solidFill>
                            <a:latin typeface="Cambria Math" panose="02040503050406030204" pitchFamily="18" charset="0"/>
                          </a:rPr>
                          <m:t>2</m:t>
                        </m:r>
                      </m:sup>
                    </m:sSubSup>
                  </m:oMath>
                </a14:m>
                <a:r>
                  <a:rPr lang="en-US" sz="160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 </a:t>
                </a:r>
                <a14:m>
                  <m:oMath xmlns:m="http://schemas.openxmlformats.org/officeDocument/2006/math">
                    <m:sSubSup>
                      <m:sSubSupPr>
                        <m:ctrlPr>
                          <a:rPr lang="en-US" sz="1600" i="1">
                            <a:solidFill>
                              <a:schemeClr val="bg1"/>
                            </a:solidFill>
                            <a:latin typeface="Cambria Math" panose="02040503050406030204" pitchFamily="18" charset="0"/>
                          </a:rPr>
                        </m:ctrlPr>
                      </m:sSubSupPr>
                      <m:e>
                        <m:r>
                          <a:rPr lang="en-US" sz="1600" b="0" i="1" smtClean="0">
                            <a:solidFill>
                              <a:schemeClr val="bg1"/>
                            </a:solidFill>
                            <a:latin typeface="Cambria Math" panose="02040503050406030204" pitchFamily="18" charset="0"/>
                          </a:rPr>
                          <m:t>𝑤</m:t>
                        </m:r>
                      </m:e>
                      <m:sub>
                        <m:r>
                          <a:rPr lang="en-US" sz="1600" b="0" i="1" smtClean="0">
                            <a:solidFill>
                              <a:schemeClr val="bg1"/>
                            </a:solidFill>
                            <a:latin typeface="Cambria Math" panose="02040503050406030204" pitchFamily="18" charset="0"/>
                            <a:ea typeface="Cambria Math" panose="02040503050406030204" pitchFamily="18" charset="0"/>
                          </a:rPr>
                          <m:t>𝑏</m:t>
                        </m:r>
                      </m:sub>
                      <m:sup>
                        <m:r>
                          <a:rPr lang="en-US" sz="1600" i="1">
                            <a:solidFill>
                              <a:schemeClr val="bg1"/>
                            </a:solidFill>
                            <a:latin typeface="Cambria Math" panose="02040503050406030204" pitchFamily="18" charset="0"/>
                          </a:rPr>
                          <m:t>2</m:t>
                        </m:r>
                      </m:sup>
                    </m:sSubSup>
                  </m:oMath>
                </a14:m>
                <a:r>
                  <a:rPr lang="en-US" sz="160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a:t>
                </a:r>
                <a14:m>
                  <m:oMath xmlns:m="http://schemas.openxmlformats.org/officeDocument/2006/math">
                    <m:sSubSup>
                      <m:sSubSupPr>
                        <m:ctrlPr>
                          <a:rPr lang="en-US" sz="1600" i="1">
                            <a:solidFill>
                              <a:schemeClr val="bg1"/>
                            </a:solidFill>
                            <a:latin typeface="Cambria Math" panose="02040503050406030204" pitchFamily="18" charset="0"/>
                          </a:rPr>
                        </m:ctrlPr>
                      </m:sSubSupPr>
                      <m:e>
                        <m:r>
                          <a:rPr lang="en-US" sz="1600" i="1">
                            <a:solidFill>
                              <a:schemeClr val="bg1"/>
                            </a:solidFill>
                            <a:latin typeface="Cambria Math" panose="02040503050406030204" pitchFamily="18" charset="0"/>
                            <a:ea typeface="Cambria Math" panose="02040503050406030204" pitchFamily="18" charset="0"/>
                          </a:rPr>
                          <m:t>𝜎</m:t>
                        </m:r>
                      </m:e>
                      <m:sub>
                        <m:r>
                          <a:rPr lang="en-US" sz="1600" b="0" i="1" smtClean="0">
                            <a:solidFill>
                              <a:schemeClr val="bg1"/>
                            </a:solidFill>
                            <a:latin typeface="Cambria Math" panose="02040503050406030204" pitchFamily="18" charset="0"/>
                            <a:ea typeface="Cambria Math" panose="02040503050406030204" pitchFamily="18" charset="0"/>
                          </a:rPr>
                          <m:t>𝑏</m:t>
                        </m:r>
                      </m:sub>
                      <m:sup>
                        <m:r>
                          <a:rPr lang="en-US" sz="1600" i="1">
                            <a:solidFill>
                              <a:schemeClr val="bg1"/>
                            </a:solidFill>
                            <a:latin typeface="Cambria Math" panose="02040503050406030204" pitchFamily="18" charset="0"/>
                          </a:rPr>
                          <m:t>2</m:t>
                        </m:r>
                      </m:sup>
                    </m:sSubSup>
                  </m:oMath>
                </a14:m>
                <a:r>
                  <a:rPr lang="en-US" sz="160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+ 2</a:t>
                </a:r>
                <a14:m>
                  <m:oMath xmlns:m="http://schemas.openxmlformats.org/officeDocument/2006/math">
                    <m:sSub>
                      <m:sSubPr>
                        <m:ctrlPr>
                          <a:rPr lang="en-US" sz="160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𝑤</m:t>
                        </m:r>
                      </m:e>
                      <m:sub>
                        <m:r>
                          <a:rPr lang="en-US" sz="1600" b="0" i="1" smtClean="0">
                            <a:solidFill>
                              <a:schemeClr val="bg1"/>
                            </a:solidFill>
                            <a:latin typeface="Cambria Math" panose="02040503050406030204" pitchFamily="18" charset="0"/>
                          </a:rPr>
                          <m:t>𝑎</m:t>
                        </m:r>
                      </m:sub>
                    </m:sSub>
                  </m:oMath>
                </a14:m>
                <a:r>
                  <a:rPr lang="en-US" sz="160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𝑤</m:t>
                        </m:r>
                      </m:e>
                      <m:sub>
                        <m:r>
                          <a:rPr lang="en-US" sz="1600" b="0" i="1" smtClean="0">
                            <a:solidFill>
                              <a:schemeClr val="bg1"/>
                            </a:solidFill>
                            <a:latin typeface="Cambria Math" panose="02040503050406030204" pitchFamily="18" charset="0"/>
                          </a:rPr>
                          <m:t>𝑏</m:t>
                        </m:r>
                      </m:sub>
                    </m:sSub>
                  </m:oMath>
                </a14:m>
                <a:r>
                  <a:rPr lang="en-US" sz="160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𝑐𝑜𝑣</m:t>
                        </m:r>
                      </m:e>
                      <m:sub>
                        <m:r>
                          <a:rPr lang="en-US" sz="1600" i="1">
                            <a:solidFill>
                              <a:schemeClr val="bg1"/>
                            </a:solidFill>
                            <a:latin typeface="Cambria Math" panose="02040503050406030204" pitchFamily="18" charset="0"/>
                          </a:rPr>
                          <m:t>𝑎</m:t>
                        </m:r>
                        <m:r>
                          <a:rPr lang="en-US" sz="1600" b="0" i="1" smtClean="0">
                            <a:solidFill>
                              <a:schemeClr val="bg1"/>
                            </a:solidFill>
                            <a:latin typeface="Cambria Math" panose="02040503050406030204" pitchFamily="18" charset="0"/>
                          </a:rPr>
                          <m:t>𝑏</m:t>
                        </m:r>
                      </m:sub>
                    </m:sSub>
                  </m:oMath>
                </a14:m>
                <a:endParaRPr lang="en-US" sz="160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mc:Choice>
        <mc:Fallback xmlns="">
          <p:sp>
            <p:nvSpPr>
              <p:cNvPr id="17" name="TextBox 16">
                <a:extLst>
                  <a:ext uri="{FF2B5EF4-FFF2-40B4-BE49-F238E27FC236}">
                    <a16:creationId xmlns:a16="http://schemas.microsoft.com/office/drawing/2014/main" id="{E85F8AFD-D047-C64F-98ED-2ABECBAAC767}"/>
                  </a:ext>
                </a:extLst>
              </p:cNvPr>
              <p:cNvSpPr txBox="1">
                <a:spLocks noRot="1" noChangeAspect="1" noMove="1" noResize="1" noEditPoints="1" noAdjustHandles="1" noChangeArrowheads="1" noChangeShapeType="1" noTextEdit="1"/>
              </p:cNvSpPr>
              <p:nvPr/>
            </p:nvSpPr>
            <p:spPr>
              <a:xfrm>
                <a:off x="8066532" y="2841587"/>
                <a:ext cx="4255833" cy="270139"/>
              </a:xfrm>
              <a:prstGeom prst="rect">
                <a:avLst/>
              </a:prstGeom>
              <a:blipFill>
                <a:blip r:embed="rId5"/>
                <a:stretch>
                  <a:fillRect l="-1146" t="-20455" b="-4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14893C5D-0F18-184E-8FD6-D0E268A46569}"/>
                  </a:ext>
                </a:extLst>
              </p:cNvPr>
              <p:cNvSpPr/>
              <p:nvPr/>
            </p:nvSpPr>
            <p:spPr>
              <a:xfrm>
                <a:off x="8066532" y="3786417"/>
                <a:ext cx="3162019" cy="6045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i="1" smtClean="0">
                          <a:solidFill>
                            <a:schemeClr val="bg1"/>
                          </a:solidFill>
                          <a:latin typeface="Cambria Math" panose="02040503050406030204" pitchFamily="18" charset="0"/>
                        </a:rPr>
                        <m:t>𝐶𝑜𝑣</m:t>
                      </m:r>
                      <m:d>
                        <m:dPr>
                          <m:ctrlPr>
                            <a:rPr lang="en-US" sz="1600" i="1">
                              <a:solidFill>
                                <a:schemeClr val="bg1"/>
                              </a:solidFill>
                              <a:latin typeface="Cambria Math" panose="02040503050406030204" pitchFamily="18" charset="0"/>
                            </a:rPr>
                          </m:ctrlPr>
                        </m:dPr>
                        <m:e>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𝑟</m:t>
                              </m:r>
                            </m:e>
                            <m:sub>
                              <m:r>
                                <a:rPr lang="en-US" sz="1600" i="1">
                                  <a:solidFill>
                                    <a:schemeClr val="bg1"/>
                                  </a:solidFill>
                                  <a:latin typeface="Cambria Math" panose="02040503050406030204" pitchFamily="18" charset="0"/>
                                </a:rPr>
                                <m:t>𝑖</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𝑟</m:t>
                              </m:r>
                            </m:e>
                            <m:sub>
                              <m:r>
                                <a:rPr lang="en-US" sz="1600" i="1">
                                  <a:solidFill>
                                    <a:schemeClr val="bg1"/>
                                  </a:solidFill>
                                  <a:latin typeface="Cambria Math" panose="02040503050406030204" pitchFamily="18" charset="0"/>
                                </a:rPr>
                                <m:t>𝑗</m:t>
                              </m:r>
                            </m:sub>
                          </m:sSub>
                        </m:e>
                      </m:d>
                      <m:r>
                        <a:rPr lang="en-US" sz="1600" b="0" i="1" smtClean="0">
                          <a:solidFill>
                            <a:schemeClr val="bg1"/>
                          </a:solidFill>
                          <a:latin typeface="Cambria Math" panose="02040503050406030204" pitchFamily="18" charset="0"/>
                        </a:rPr>
                        <m:t>= </m:t>
                      </m:r>
                      <m:f>
                        <m:fPr>
                          <m:ctrlPr>
                            <a:rPr lang="en-US" sz="1600" b="0" i="1" smtClean="0">
                              <a:solidFill>
                                <a:schemeClr val="bg1"/>
                              </a:solidFill>
                              <a:latin typeface="Cambria Math" panose="02040503050406030204" pitchFamily="18" charset="0"/>
                            </a:rPr>
                          </m:ctrlPr>
                        </m:fPr>
                        <m:num>
                          <m:nary>
                            <m:naryPr>
                              <m:chr m:val="∑"/>
                              <m:subHide m:val="on"/>
                              <m:supHide m:val="on"/>
                              <m:ctrlPr>
                                <a:rPr lang="en-US" sz="1600" i="1">
                                  <a:solidFill>
                                    <a:schemeClr val="bg1"/>
                                  </a:solidFill>
                                  <a:latin typeface="Cambria Math" panose="02040503050406030204" pitchFamily="18" charset="0"/>
                                </a:rPr>
                              </m:ctrlPr>
                            </m:naryPr>
                            <m:sub/>
                            <m:sup/>
                            <m:e>
                              <m:d>
                                <m:dPr>
                                  <m:ctrlPr>
                                    <a:rPr lang="en-US" sz="1600" i="1">
                                      <a:solidFill>
                                        <a:schemeClr val="bg1"/>
                                      </a:solidFill>
                                      <a:latin typeface="Cambria Math" panose="02040503050406030204" pitchFamily="18" charset="0"/>
                                    </a:rPr>
                                  </m:ctrlPr>
                                </m:dPr>
                                <m:e>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𝑟</m:t>
                                      </m:r>
                                    </m:e>
                                    <m:sub>
                                      <m:r>
                                        <a:rPr lang="en-US" sz="1600" i="1">
                                          <a:solidFill>
                                            <a:schemeClr val="bg1"/>
                                          </a:solidFill>
                                          <a:latin typeface="Cambria Math" panose="02040503050406030204" pitchFamily="18" charset="0"/>
                                        </a:rPr>
                                        <m:t>𝑖</m:t>
                                      </m:r>
                                    </m:sub>
                                  </m:sSub>
                                  <m:r>
                                    <a:rPr lang="en-US" sz="1600" i="1">
                                      <a:solidFill>
                                        <a:schemeClr val="bg1"/>
                                      </a:solidFill>
                                      <a:latin typeface="Cambria Math" panose="02040503050406030204" pitchFamily="18" charset="0"/>
                                    </a:rPr>
                                    <m:t>−</m:t>
                                  </m:r>
                                  <m:acc>
                                    <m:accPr>
                                      <m:chr m:val="̅"/>
                                      <m:ctrlPr>
                                        <a:rPr lang="en-US" sz="1600" i="1">
                                          <a:solidFill>
                                            <a:schemeClr val="bg1"/>
                                          </a:solidFill>
                                          <a:latin typeface="Cambria Math" panose="02040503050406030204" pitchFamily="18" charset="0"/>
                                        </a:rPr>
                                      </m:ctrlPr>
                                    </m:accPr>
                                    <m:e>
                                      <m:r>
                                        <a:rPr lang="en-US" sz="1600" i="1">
                                          <a:solidFill>
                                            <a:schemeClr val="bg1"/>
                                          </a:solidFill>
                                          <a:latin typeface="Cambria Math" panose="02040503050406030204" pitchFamily="18" charset="0"/>
                                        </a:rPr>
                                        <m:t>𝑟</m:t>
                                      </m:r>
                                    </m:e>
                                  </m:acc>
                                </m:e>
                              </m:d>
                              <m:r>
                                <a:rPr lang="en-US" sz="1600" i="1">
                                  <a:solidFill>
                                    <a:schemeClr val="bg1"/>
                                  </a:solidFill>
                                  <a:latin typeface="Cambria Math" panose="02040503050406030204" pitchFamily="18" charset="0"/>
                                </a:rPr>
                                <m:t>∗</m:t>
                              </m:r>
                            </m:e>
                          </m:nary>
                          <m:r>
                            <m:rPr>
                              <m:nor/>
                            </m:rPr>
                            <a:rPr lang="en-US" sz="16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m:t> </m:t>
                          </m:r>
                          <m:d>
                            <m:dPr>
                              <m:ctrlPr>
                                <a:rPr lang="en-US" sz="1600" i="1">
                                  <a:solidFill>
                                    <a:schemeClr val="bg1"/>
                                  </a:solidFill>
                                  <a:latin typeface="Cambria Math" panose="02040503050406030204" pitchFamily="18" charset="0"/>
                                </a:rPr>
                              </m:ctrlPr>
                            </m:dPr>
                            <m:e>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𝑟</m:t>
                                  </m:r>
                                </m:e>
                                <m:sub>
                                  <m:r>
                                    <a:rPr lang="en-US" sz="1600" b="0" i="1" smtClean="0">
                                      <a:solidFill>
                                        <a:schemeClr val="bg1"/>
                                      </a:solidFill>
                                      <a:latin typeface="Cambria Math" panose="02040503050406030204" pitchFamily="18" charset="0"/>
                                    </a:rPr>
                                    <m:t>𝑗</m:t>
                                  </m:r>
                                </m:sub>
                              </m:sSub>
                              <m:r>
                                <a:rPr lang="en-US" sz="1600" i="1">
                                  <a:solidFill>
                                    <a:schemeClr val="bg1"/>
                                  </a:solidFill>
                                  <a:latin typeface="Cambria Math" panose="02040503050406030204" pitchFamily="18" charset="0"/>
                                </a:rPr>
                                <m:t>−</m:t>
                              </m:r>
                              <m:acc>
                                <m:accPr>
                                  <m:chr m:val="̅"/>
                                  <m:ctrlPr>
                                    <a:rPr lang="en-US" sz="1600" i="1">
                                      <a:solidFill>
                                        <a:schemeClr val="bg1"/>
                                      </a:solidFill>
                                      <a:latin typeface="Cambria Math" panose="02040503050406030204" pitchFamily="18" charset="0"/>
                                    </a:rPr>
                                  </m:ctrlPr>
                                </m:accPr>
                                <m:e>
                                  <m:r>
                                    <a:rPr lang="en-US" sz="1600" i="1">
                                      <a:solidFill>
                                        <a:schemeClr val="bg1"/>
                                      </a:solidFill>
                                      <a:latin typeface="Cambria Math" panose="02040503050406030204" pitchFamily="18" charset="0"/>
                                    </a:rPr>
                                    <m:t>𝑟</m:t>
                                  </m:r>
                                </m:e>
                              </m:acc>
                            </m:e>
                          </m:d>
                        </m:num>
                        <m:den>
                          <m:r>
                            <a:rPr lang="en-US" sz="1600" b="0" i="1" smtClean="0">
                              <a:solidFill>
                                <a:schemeClr val="bg1"/>
                              </a:solidFill>
                              <a:latin typeface="Cambria Math" panose="02040503050406030204" pitchFamily="18" charset="0"/>
                            </a:rPr>
                            <m:t>𝑁</m:t>
                          </m:r>
                        </m:den>
                      </m:f>
                    </m:oMath>
                  </m:oMathPara>
                </a14:m>
                <a:endParaRPr lang="en-US" sz="160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mc:Choice>
        <mc:Fallback xmlns="">
          <p:sp>
            <p:nvSpPr>
              <p:cNvPr id="3" name="Rectangle 2">
                <a:extLst>
                  <a:ext uri="{FF2B5EF4-FFF2-40B4-BE49-F238E27FC236}">
                    <a16:creationId xmlns:a16="http://schemas.microsoft.com/office/drawing/2014/main" id="{14893C5D-0F18-184E-8FD6-D0E268A46569}"/>
                  </a:ext>
                </a:extLst>
              </p:cNvPr>
              <p:cNvSpPr>
                <a:spLocks noRot="1" noChangeAspect="1" noMove="1" noResize="1" noEditPoints="1" noAdjustHandles="1" noChangeArrowheads="1" noChangeShapeType="1" noTextEdit="1"/>
              </p:cNvSpPr>
              <p:nvPr/>
            </p:nvSpPr>
            <p:spPr>
              <a:xfrm>
                <a:off x="8066532" y="3786417"/>
                <a:ext cx="3162019" cy="604589"/>
              </a:xfrm>
              <a:prstGeom prst="rect">
                <a:avLst/>
              </a:prstGeom>
              <a:blipFill>
                <a:blip r:embed="rId6"/>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FA8F969E-9173-9442-BB55-E4CF05AF96EA}"/>
              </a:ext>
            </a:extLst>
          </p:cNvPr>
          <p:cNvSpPr txBox="1"/>
          <p:nvPr/>
        </p:nvSpPr>
        <p:spPr>
          <a:xfrm>
            <a:off x="745311" y="2610324"/>
            <a:ext cx="1139932" cy="584775"/>
          </a:xfrm>
          <a:prstGeom prst="rect">
            <a:avLst/>
          </a:prstGeom>
          <a:noFill/>
        </p:spPr>
        <p:txBody>
          <a:bodyPr wrap="square" rtlCol="0">
            <a:spAutoFit/>
          </a:bodyPr>
          <a:lstStyle/>
          <a:p>
            <a:pPr algn="ctr"/>
            <a:r>
              <a:rPr lang="en-US" sz="1600" b="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Security Variance</a:t>
            </a:r>
          </a:p>
        </p:txBody>
      </p:sp>
      <p:sp>
        <p:nvSpPr>
          <p:cNvPr id="19" name="TextBox 18">
            <a:extLst>
              <a:ext uri="{FF2B5EF4-FFF2-40B4-BE49-F238E27FC236}">
                <a16:creationId xmlns:a16="http://schemas.microsoft.com/office/drawing/2014/main" id="{075B06F6-0677-8940-BFAF-3210B150DB62}"/>
              </a:ext>
            </a:extLst>
          </p:cNvPr>
          <p:cNvSpPr txBox="1"/>
          <p:nvPr/>
        </p:nvSpPr>
        <p:spPr>
          <a:xfrm>
            <a:off x="765132" y="3796325"/>
            <a:ext cx="1139932" cy="584775"/>
          </a:xfrm>
          <a:prstGeom prst="rect">
            <a:avLst/>
          </a:prstGeom>
          <a:noFill/>
        </p:spPr>
        <p:txBody>
          <a:bodyPr wrap="square" rtlCol="0">
            <a:spAutoFit/>
          </a:bodyPr>
          <a:lstStyle/>
          <a:p>
            <a:r>
              <a:rPr lang="en-US" sz="1600" b="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Standard Deviation</a:t>
            </a:r>
          </a:p>
        </p:txBody>
      </p:sp>
      <p:sp>
        <p:nvSpPr>
          <p:cNvPr id="20" name="TextBox 19">
            <a:extLst>
              <a:ext uri="{FF2B5EF4-FFF2-40B4-BE49-F238E27FC236}">
                <a16:creationId xmlns:a16="http://schemas.microsoft.com/office/drawing/2014/main" id="{045AAA30-483C-494A-8B2A-41275E7D90A2}"/>
              </a:ext>
            </a:extLst>
          </p:cNvPr>
          <p:cNvSpPr txBox="1"/>
          <p:nvPr/>
        </p:nvSpPr>
        <p:spPr>
          <a:xfrm>
            <a:off x="6563991" y="2561159"/>
            <a:ext cx="1106108" cy="830997"/>
          </a:xfrm>
          <a:prstGeom prst="rect">
            <a:avLst/>
          </a:prstGeom>
          <a:noFill/>
        </p:spPr>
        <p:txBody>
          <a:bodyPr wrap="square" rtlCol="0">
            <a:spAutoFit/>
          </a:bodyPr>
          <a:lstStyle/>
          <a:p>
            <a:pPr algn="ctr"/>
            <a:r>
              <a:rPr lang="en-US" sz="1600" b="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2-Stock Portfolio Variance</a:t>
            </a:r>
          </a:p>
        </p:txBody>
      </p:sp>
      <p:sp>
        <p:nvSpPr>
          <p:cNvPr id="21" name="TextBox 20">
            <a:extLst>
              <a:ext uri="{FF2B5EF4-FFF2-40B4-BE49-F238E27FC236}">
                <a16:creationId xmlns:a16="http://schemas.microsoft.com/office/drawing/2014/main" id="{907555D1-239B-594C-950E-70D65D5AE0A2}"/>
              </a:ext>
            </a:extLst>
          </p:cNvPr>
          <p:cNvSpPr txBox="1"/>
          <p:nvPr/>
        </p:nvSpPr>
        <p:spPr>
          <a:xfrm>
            <a:off x="6468289" y="3797045"/>
            <a:ext cx="1297512" cy="584775"/>
          </a:xfrm>
          <a:prstGeom prst="rect">
            <a:avLst/>
          </a:prstGeom>
          <a:noFill/>
        </p:spPr>
        <p:txBody>
          <a:bodyPr wrap="square" rtlCol="0">
            <a:spAutoFit/>
          </a:bodyPr>
          <a:lstStyle/>
          <a:p>
            <a:pPr algn="ctr"/>
            <a:r>
              <a:rPr lang="en-US" sz="1600" b="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Covariance Of Returns</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6C517DC5-7060-4743-B133-3666184ECF9C}"/>
                  </a:ext>
                </a:extLst>
              </p:cNvPr>
              <p:cNvSpPr txBox="1"/>
              <p:nvPr/>
            </p:nvSpPr>
            <p:spPr>
              <a:xfrm>
                <a:off x="570550" y="4885402"/>
                <a:ext cx="4466307" cy="1169551"/>
              </a:xfrm>
              <a:prstGeom prst="rect">
                <a:avLst/>
              </a:prstGeom>
              <a:noFill/>
            </p:spPr>
            <p:txBody>
              <a:bodyPr wrap="square" rtlCol="0">
                <a:spAutoFit/>
              </a:bodyPr>
              <a:lstStyle/>
              <a:p>
                <a:r>
                  <a:rPr lang="en-US" sz="1400">
                    <a:latin typeface="Helvetica Neue" panose="02000503000000020004" pitchFamily="2" charset="0"/>
                    <a:ea typeface="Helvetica Neue" panose="02000503000000020004" pitchFamily="2" charset="0"/>
                    <a:cs typeface="Helvetica Neue" panose="02000503000000020004" pitchFamily="2" charset="0"/>
                  </a:rPr>
                  <a:t>Where: </a:t>
                </a:r>
              </a:p>
              <a:p>
                <a:endParaRPr lang="en-US" sz="1400" i="1">
                  <a:latin typeface="Helvetica Neue" panose="02000503000000020004" pitchFamily="2" charset="0"/>
                  <a:ea typeface="Helvetica Neue" panose="02000503000000020004" pitchFamily="2" charset="0"/>
                  <a:cs typeface="Helvetica Neue" panose="02000503000000020004" pitchFamily="2" charset="0"/>
                </a:endParaRPr>
              </a:p>
              <a:p>
                <a:pPr/>
                <a14:m>
                  <m:oMathPara xmlns:m="http://schemas.openxmlformats.org/officeDocument/2006/math">
                    <m:oMathParaPr>
                      <m:jc m:val="left"/>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𝑅</m:t>
                          </m:r>
                        </m:e>
                        <m:sub>
                          <m:r>
                            <a:rPr lang="en-US" sz="1400" i="1">
                              <a:latin typeface="Cambria Math" panose="02040503050406030204" pitchFamily="18" charset="0"/>
                            </a:rPr>
                            <m:t>𝑖</m:t>
                          </m:r>
                        </m:sub>
                      </m:sSub>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𝑅</m:t>
                          </m:r>
                        </m:e>
                      </m:acc>
                      <m:r>
                        <a:rPr lang="en-US" sz="1400" b="0" i="1" smtClean="0">
                          <a:latin typeface="Cambria Math" panose="02040503050406030204" pitchFamily="18" charset="0"/>
                        </a:rPr>
                        <m:t>=</m:t>
                      </m:r>
                      <m:r>
                        <a:rPr lang="en-US" sz="1400" b="0" i="1" smtClean="0">
                          <a:latin typeface="Cambria Math" panose="02040503050406030204" pitchFamily="18" charset="0"/>
                        </a:rPr>
                        <m:t>𝐷𝑒</m:t>
                      </m:r>
                      <m:r>
                        <a:rPr lang="en-US" sz="1400" b="0" i="1" smtClean="0">
                          <a:latin typeface="Cambria Math" panose="02040503050406030204" pitchFamily="18" charset="0"/>
                        </a:rPr>
                        <m:t>−</m:t>
                      </m:r>
                      <m:r>
                        <a:rPr lang="en-US" sz="1400" b="0" i="1" smtClean="0">
                          <a:latin typeface="Cambria Math" panose="02040503050406030204" pitchFamily="18" charset="0"/>
                        </a:rPr>
                        <m:t>𝑀𝑒𝑎𝑛𝑒𝑑</m:t>
                      </m:r>
                      <m:r>
                        <a:rPr lang="en-US" sz="1400" b="0" i="1" smtClean="0">
                          <a:latin typeface="Cambria Math" panose="02040503050406030204" pitchFamily="18" charset="0"/>
                        </a:rPr>
                        <m:t> </m:t>
                      </m:r>
                      <m:r>
                        <a:rPr lang="en-US" sz="1400" b="0" i="1" smtClean="0">
                          <a:latin typeface="Cambria Math" panose="02040503050406030204" pitchFamily="18" charset="0"/>
                        </a:rPr>
                        <m:t>𝑅𝑒𝑡𝑢𝑟𝑛𝑠</m:t>
                      </m:r>
                    </m:oMath>
                  </m:oMathPara>
                </a14:m>
                <a:endParaRPr lang="en-US" sz="1400">
                  <a:latin typeface="Helvetica Neue" panose="02000503000000020004" pitchFamily="2" charset="0"/>
                  <a:ea typeface="Helvetica Neue" panose="02000503000000020004" pitchFamily="2" charset="0"/>
                  <a:cs typeface="Helvetica Neue" panose="02000503000000020004" pitchFamily="2" charset="0"/>
                </a:endParaRPr>
              </a:p>
              <a:p>
                <a:endParaRPr lang="en-US" sz="1400">
                  <a:latin typeface="Helvetica Neue" panose="02000503000000020004" pitchFamily="2" charset="0"/>
                  <a:ea typeface="Helvetica Neue" panose="02000503000000020004" pitchFamily="2" charset="0"/>
                  <a:cs typeface="Helvetica Neue" panose="02000503000000020004" pitchFamily="2" charset="0"/>
                </a:endParaRPr>
              </a:p>
              <a:p>
                <a:r>
                  <a:rPr lang="en-US" sz="1400" i="1">
                    <a:latin typeface="Helvetica Neue" panose="02000503000000020004" pitchFamily="2" charset="0"/>
                    <a:ea typeface="Helvetica Neue" panose="02000503000000020004" pitchFamily="2" charset="0"/>
                    <a:cs typeface="Helvetica Neue" panose="02000503000000020004" pitchFamily="2" charset="0"/>
                  </a:rPr>
                  <a:t>N = Number of observations</a:t>
                </a:r>
                <a:r>
                  <a:rPr lang="en-US" sz="1400">
                    <a:latin typeface="Helvetica Neue" panose="02000503000000020004" pitchFamily="2" charset="0"/>
                    <a:ea typeface="Helvetica Neue" panose="02000503000000020004" pitchFamily="2" charset="0"/>
                    <a:cs typeface="Helvetica Neue" panose="02000503000000020004" pitchFamily="2" charset="0"/>
                  </a:rPr>
                  <a:t> </a:t>
                </a:r>
              </a:p>
            </p:txBody>
          </p:sp>
        </mc:Choice>
        <mc:Fallback xmlns="">
          <p:sp>
            <p:nvSpPr>
              <p:cNvPr id="22" name="TextBox 21">
                <a:extLst>
                  <a:ext uri="{FF2B5EF4-FFF2-40B4-BE49-F238E27FC236}">
                    <a16:creationId xmlns:a16="http://schemas.microsoft.com/office/drawing/2014/main" id="{6C517DC5-7060-4743-B133-3666184ECF9C}"/>
                  </a:ext>
                </a:extLst>
              </p:cNvPr>
              <p:cNvSpPr txBox="1">
                <a:spLocks noRot="1" noChangeAspect="1" noMove="1" noResize="1" noEditPoints="1" noAdjustHandles="1" noChangeArrowheads="1" noChangeShapeType="1" noTextEdit="1"/>
              </p:cNvSpPr>
              <p:nvPr/>
            </p:nvSpPr>
            <p:spPr>
              <a:xfrm>
                <a:off x="570550" y="4885402"/>
                <a:ext cx="4466307" cy="1169551"/>
              </a:xfrm>
              <a:prstGeom prst="rect">
                <a:avLst/>
              </a:prstGeom>
              <a:blipFill>
                <a:blip r:embed="rId7"/>
                <a:stretch>
                  <a:fillRect l="-410" t="-521" b="-46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4BBE82D-2986-ED45-A4F8-08924DDB2AE8}"/>
                  </a:ext>
                </a:extLst>
              </p:cNvPr>
              <p:cNvSpPr txBox="1"/>
              <p:nvPr/>
            </p:nvSpPr>
            <p:spPr>
              <a:xfrm>
                <a:off x="6368578" y="4885402"/>
                <a:ext cx="4466307" cy="1169551"/>
              </a:xfrm>
              <a:prstGeom prst="rect">
                <a:avLst/>
              </a:prstGeom>
              <a:noFill/>
            </p:spPr>
            <p:txBody>
              <a:bodyPr wrap="square" rtlCol="0">
                <a:spAutoFit/>
              </a:bodyPr>
              <a:lstStyle/>
              <a:p>
                <a:r>
                  <a:rPr lang="en-US" sz="1400">
                    <a:latin typeface="Helvetica Neue" panose="02000503000000020004" pitchFamily="2" charset="0"/>
                    <a:ea typeface="Helvetica Neue" panose="02000503000000020004" pitchFamily="2" charset="0"/>
                    <a:cs typeface="Helvetica Neue" panose="02000503000000020004" pitchFamily="2" charset="0"/>
                  </a:rPr>
                  <a:t>Where: </a:t>
                </a:r>
              </a:p>
              <a:p>
                <a:endParaRPr lang="en-US" sz="1400" i="1">
                  <a:latin typeface="Helvetica Neue" panose="02000503000000020004" pitchFamily="2" charset="0"/>
                  <a:ea typeface="Helvetica Neue" panose="02000503000000020004" pitchFamily="2" charset="0"/>
                  <a:cs typeface="Helvetica Neue" panose="02000503000000020004" pitchFamily="2" charset="0"/>
                </a:endParaRPr>
              </a:p>
              <a:p>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𝑐𝑜𝑣</m:t>
                        </m:r>
                      </m:e>
                      <m:sub>
                        <m:r>
                          <a:rPr lang="en-US" sz="1400" i="1">
                            <a:latin typeface="Cambria Math" panose="02040503050406030204" pitchFamily="18" charset="0"/>
                          </a:rPr>
                          <m:t>𝑎𝑏</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𝜎</m:t>
                        </m:r>
                      </m:e>
                      <m:sub>
                        <m:r>
                          <a:rPr lang="en-US" sz="1400" b="0" i="1" smtClean="0">
                            <a:latin typeface="Cambria Math" panose="02040503050406030204" pitchFamily="18" charset="0"/>
                          </a:rPr>
                          <m:t>𝑎</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𝜎</m:t>
                        </m:r>
                      </m:e>
                      <m:sub>
                        <m:r>
                          <a:rPr lang="en-US" sz="1400" b="0" i="1" smtClean="0">
                            <a:latin typeface="Cambria Math" panose="02040503050406030204" pitchFamily="18" charset="0"/>
                          </a:rPr>
                          <m:t>𝑏</m:t>
                        </m:r>
                      </m:sub>
                    </m:sSub>
                  </m:oMath>
                </a14:m>
                <a:r>
                  <a:rPr lang="en-US" sz="1400">
                    <a:latin typeface="Helvetica Neue" panose="02000503000000020004" pitchFamily="2" charset="0"/>
                    <a:ea typeface="Helvetica Neue" panose="02000503000000020004" pitchFamily="2" charset="0"/>
                    <a:cs typeface="Helvetica Neue" panose="02000503000000020004" pitchFamily="2" charset="0"/>
                  </a:rPr>
                  <a:t> </a:t>
                </a:r>
                <a14:m>
                  <m:oMath xmlns:m="http://schemas.openxmlformats.org/officeDocument/2006/math">
                    <m:sSub>
                      <m:sSubPr>
                        <m:ctrlPr>
                          <a:rPr lang="en-US" sz="1400" i="1">
                            <a:latin typeface="Cambria Math" panose="02040503050406030204" pitchFamily="18" charset="0"/>
                          </a:rPr>
                        </m:ctrlPr>
                      </m:sSubPr>
                      <m:e>
                        <m:r>
                          <a:rPr lang="en-US" sz="1400" b="0" i="1" smtClean="0">
                            <a:latin typeface="Cambria Math" panose="02040503050406030204" pitchFamily="18" charset="0"/>
                          </a:rPr>
                          <m:t>𝐶𝑜𝑟𝑟</m:t>
                        </m:r>
                      </m:e>
                      <m:sub>
                        <m:r>
                          <a:rPr lang="en-US" sz="1400" b="0" i="1" smtClean="0">
                            <a:latin typeface="Cambria Math" panose="02040503050406030204" pitchFamily="18" charset="0"/>
                            <a:ea typeface="Cambria Math" panose="02040503050406030204" pitchFamily="18" charset="0"/>
                          </a:rPr>
                          <m:t>𝑎</m:t>
                        </m:r>
                        <m:r>
                          <a:rPr lang="en-US" sz="1400" i="1">
                            <a:latin typeface="Cambria Math" panose="02040503050406030204" pitchFamily="18" charset="0"/>
                          </a:rPr>
                          <m:t>𝑏</m:t>
                        </m:r>
                      </m:sub>
                    </m:sSub>
                  </m:oMath>
                </a14:m>
                <a:endParaRPr lang="en-US" sz="1400">
                  <a:latin typeface="Helvetica Neue" panose="02000503000000020004" pitchFamily="2" charset="0"/>
                  <a:ea typeface="Helvetica Neue" panose="02000503000000020004" pitchFamily="2" charset="0"/>
                  <a:cs typeface="Helvetica Neue" panose="02000503000000020004" pitchFamily="2" charset="0"/>
                </a:endParaRPr>
              </a:p>
              <a:p>
                <a:endParaRPr lang="en-US" sz="1400">
                  <a:latin typeface="Helvetica Neue" panose="02000503000000020004" pitchFamily="2" charset="0"/>
                  <a:ea typeface="Helvetica Neue" panose="02000503000000020004" pitchFamily="2" charset="0"/>
                  <a:cs typeface="Helvetica Neue" panose="02000503000000020004" pitchFamily="2" charset="0"/>
                </a:endParaRPr>
              </a:p>
              <a:p>
                <a:r>
                  <a:rPr lang="en-US" sz="1400" i="1">
                    <a:latin typeface="Helvetica Neue" panose="02000503000000020004" pitchFamily="2" charset="0"/>
                    <a:ea typeface="Helvetica Neue" panose="02000503000000020004" pitchFamily="2" charset="0"/>
                    <a:cs typeface="Helvetica Neue" panose="02000503000000020004" pitchFamily="2" charset="0"/>
                  </a:rPr>
                  <a:t>N = Number of observations</a:t>
                </a:r>
                <a:r>
                  <a:rPr lang="en-US" sz="1400">
                    <a:latin typeface="Helvetica Neue" panose="02000503000000020004" pitchFamily="2" charset="0"/>
                    <a:ea typeface="Helvetica Neue" panose="02000503000000020004" pitchFamily="2" charset="0"/>
                    <a:cs typeface="Helvetica Neue" panose="02000503000000020004" pitchFamily="2" charset="0"/>
                  </a:rPr>
                  <a:t> </a:t>
                </a:r>
              </a:p>
            </p:txBody>
          </p:sp>
        </mc:Choice>
        <mc:Fallback xmlns="">
          <p:sp>
            <p:nvSpPr>
              <p:cNvPr id="24" name="TextBox 23">
                <a:extLst>
                  <a:ext uri="{FF2B5EF4-FFF2-40B4-BE49-F238E27FC236}">
                    <a16:creationId xmlns:a16="http://schemas.microsoft.com/office/drawing/2014/main" id="{F4BBE82D-2986-ED45-A4F8-08924DDB2AE8}"/>
                  </a:ext>
                </a:extLst>
              </p:cNvPr>
              <p:cNvSpPr txBox="1">
                <a:spLocks noRot="1" noChangeAspect="1" noMove="1" noResize="1" noEditPoints="1" noAdjustHandles="1" noChangeArrowheads="1" noChangeShapeType="1" noTextEdit="1"/>
              </p:cNvSpPr>
              <p:nvPr/>
            </p:nvSpPr>
            <p:spPr>
              <a:xfrm>
                <a:off x="6368578" y="4885402"/>
                <a:ext cx="4466307" cy="1169551"/>
              </a:xfrm>
              <a:prstGeom prst="rect">
                <a:avLst/>
              </a:prstGeom>
              <a:blipFill>
                <a:blip r:embed="rId8"/>
                <a:stretch>
                  <a:fillRect l="-410" t="-521" b="-4688"/>
                </a:stretch>
              </a:blipFill>
            </p:spPr>
            <p:txBody>
              <a:bodyPr/>
              <a:lstStyle/>
              <a:p>
                <a:r>
                  <a:rPr lang="en-US">
                    <a:noFill/>
                  </a:rPr>
                  <a:t> </a:t>
                </a:r>
              </a:p>
            </p:txBody>
          </p:sp>
        </mc:Fallback>
      </mc:AlternateContent>
    </p:spTree>
    <p:extLst>
      <p:ext uri="{BB962C8B-B14F-4D97-AF65-F5344CB8AC3E}">
        <p14:creationId xmlns:p14="http://schemas.microsoft.com/office/powerpoint/2010/main" val="2214702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F2AC8A-46B2-6F4C-B0C9-BB64863D9527}"/>
              </a:ext>
            </a:extLst>
          </p:cNvPr>
          <p:cNvSpPr/>
          <p:nvPr/>
        </p:nvSpPr>
        <p:spPr>
          <a:xfrm>
            <a:off x="0" y="6423022"/>
            <a:ext cx="12192000" cy="434978"/>
          </a:xfrm>
          <a:prstGeom prst="rect">
            <a:avLst/>
          </a:prstGeom>
          <a:solidFill>
            <a:srgbClr val="9E2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a:endParaRPr>
          </a:p>
        </p:txBody>
      </p:sp>
      <p:sp>
        <p:nvSpPr>
          <p:cNvPr id="6" name="Footer Placeholder 5">
            <a:extLst>
              <a:ext uri="{FF2B5EF4-FFF2-40B4-BE49-F238E27FC236}">
                <a16:creationId xmlns:a16="http://schemas.microsoft.com/office/drawing/2014/main" id="{B1CF3846-CED9-0E48-B95C-89BB9E485454}"/>
              </a:ext>
            </a:extLst>
          </p:cNvPr>
          <p:cNvSpPr>
            <a:spLocks noGrp="1"/>
          </p:cNvSpPr>
          <p:nvPr>
            <p:ph type="ftr" sz="quarter" idx="11"/>
          </p:nvPr>
        </p:nvSpPr>
        <p:spPr>
          <a:xfrm>
            <a:off x="194734" y="6423023"/>
            <a:ext cx="4114800" cy="365125"/>
          </a:xfrm>
        </p:spPr>
        <p:txBody>
          <a:bodyPr/>
          <a:lstStyle/>
          <a:p>
            <a:pPr algn="l"/>
            <a:r>
              <a:rPr lang="en-US">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McGill Students’ Trading Society </a:t>
            </a:r>
          </a:p>
        </p:txBody>
      </p:sp>
      <p:sp>
        <p:nvSpPr>
          <p:cNvPr id="7" name="Slide Number Placeholder 6">
            <a:extLst>
              <a:ext uri="{FF2B5EF4-FFF2-40B4-BE49-F238E27FC236}">
                <a16:creationId xmlns:a16="http://schemas.microsoft.com/office/drawing/2014/main" id="{9F31DCCF-2667-6F41-B6D3-81A043820DBC}"/>
              </a:ext>
            </a:extLst>
          </p:cNvPr>
          <p:cNvSpPr>
            <a:spLocks noGrp="1"/>
          </p:cNvSpPr>
          <p:nvPr>
            <p:ph type="sldNum" sz="quarter" idx="12"/>
          </p:nvPr>
        </p:nvSpPr>
        <p:spPr>
          <a:xfrm>
            <a:off x="9254066" y="6423023"/>
            <a:ext cx="2743200" cy="365125"/>
          </a:xfrm>
        </p:spPr>
        <p:txBody>
          <a:bodyPr/>
          <a:lstStyle/>
          <a:p>
            <a:fld id="{F993E9D7-6BF6-A548-B78F-B13E2A00C48B}" type="slidenum">
              <a:rPr lang="en-US" b="1" smtClean="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7</a:t>
            </a:fld>
            <a:endParaRPr lang="en-US" b="1">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TextBox 8">
            <a:extLst>
              <a:ext uri="{FF2B5EF4-FFF2-40B4-BE49-F238E27FC236}">
                <a16:creationId xmlns:a16="http://schemas.microsoft.com/office/drawing/2014/main" id="{FE03D68D-1817-244B-AAF9-C2E0EB637DF1}"/>
              </a:ext>
            </a:extLst>
          </p:cNvPr>
          <p:cNvSpPr txBox="1"/>
          <p:nvPr/>
        </p:nvSpPr>
        <p:spPr>
          <a:xfrm>
            <a:off x="559313" y="388580"/>
            <a:ext cx="10193354" cy="646331"/>
          </a:xfrm>
          <a:prstGeom prst="rect">
            <a:avLst/>
          </a:prstGeom>
          <a:noFill/>
        </p:spPr>
        <p:txBody>
          <a:bodyPr wrap="square" rtlCol="0">
            <a:spAutoFit/>
          </a:bodyPr>
          <a:lstStyle/>
          <a:p>
            <a:r>
              <a:rPr lang="en-US" sz="3600" b="1">
                <a:latin typeface="Helvetica Neue" panose="02000503000000020004" pitchFamily="2" charset="0"/>
                <a:ea typeface="Helvetica Neue" panose="02000503000000020004" pitchFamily="2" charset="0"/>
                <a:cs typeface="Helvetica Neue" panose="02000503000000020004" pitchFamily="2" charset="0"/>
              </a:rPr>
              <a:t>BUILDING YOUR PORTFOLIO</a:t>
            </a:r>
          </a:p>
        </p:txBody>
      </p:sp>
      <p:sp>
        <p:nvSpPr>
          <p:cNvPr id="15" name="TextBox 14">
            <a:extLst>
              <a:ext uri="{FF2B5EF4-FFF2-40B4-BE49-F238E27FC236}">
                <a16:creationId xmlns:a16="http://schemas.microsoft.com/office/drawing/2014/main" id="{1FE6A74C-7B2E-BE49-BDF9-CCA248A189E5}"/>
              </a:ext>
            </a:extLst>
          </p:cNvPr>
          <p:cNvSpPr txBox="1"/>
          <p:nvPr/>
        </p:nvSpPr>
        <p:spPr>
          <a:xfrm>
            <a:off x="559313" y="1181057"/>
            <a:ext cx="10193354" cy="369332"/>
          </a:xfrm>
          <a:prstGeom prst="rect">
            <a:avLst/>
          </a:prstGeom>
          <a:noFill/>
        </p:spPr>
        <p:txBody>
          <a:bodyPr wrap="square" lIns="91440" tIns="45720" rIns="91440" bIns="45720" rtlCol="0" anchor="t">
            <a:spAutoFit/>
          </a:bodyPr>
          <a:lstStyle/>
          <a:p>
            <a:r>
              <a:rPr lang="en-US" b="1">
                <a:solidFill>
                  <a:srgbClr val="9E2200"/>
                </a:solidFill>
                <a:latin typeface="Helvetica Neue"/>
                <a:ea typeface="Helvetica Neue" panose="02000503000000020004" pitchFamily="2" charset="0"/>
                <a:cs typeface="Helvetica Neue" panose="02000503000000020004" pitchFamily="2" charset="0"/>
              </a:rPr>
              <a:t>PORTFOLIO EQUATIONS</a:t>
            </a:r>
          </a:p>
        </p:txBody>
      </p:sp>
      <p:cxnSp>
        <p:nvCxnSpPr>
          <p:cNvPr id="17" name="Straight Connector 16">
            <a:extLst>
              <a:ext uri="{FF2B5EF4-FFF2-40B4-BE49-F238E27FC236}">
                <a16:creationId xmlns:a16="http://schemas.microsoft.com/office/drawing/2014/main" id="{4AFB4B16-DCB4-3E49-911C-9C178CA667F0}"/>
              </a:ext>
            </a:extLst>
          </p:cNvPr>
          <p:cNvCxnSpPr/>
          <p:nvPr/>
        </p:nvCxnSpPr>
        <p:spPr>
          <a:xfrm>
            <a:off x="559313" y="1604929"/>
            <a:ext cx="10955867" cy="0"/>
          </a:xfrm>
          <a:prstGeom prst="line">
            <a:avLst/>
          </a:prstGeom>
        </p:spPr>
        <p:style>
          <a:lnRef idx="3">
            <a:schemeClr val="accent5"/>
          </a:lnRef>
          <a:fillRef idx="0">
            <a:schemeClr val="accent5"/>
          </a:fillRef>
          <a:effectRef idx="2">
            <a:schemeClr val="accent5"/>
          </a:effectRef>
          <a:fontRef idx="minor">
            <a:schemeClr val="tx1"/>
          </a:fontRef>
        </p:style>
      </p:cxnSp>
      <p:sp>
        <p:nvSpPr>
          <p:cNvPr id="19" name="TextBox 18">
            <a:extLst>
              <a:ext uri="{FF2B5EF4-FFF2-40B4-BE49-F238E27FC236}">
                <a16:creationId xmlns:a16="http://schemas.microsoft.com/office/drawing/2014/main" id="{409DC4F2-7B12-1949-92B2-F5823976CA07}"/>
              </a:ext>
            </a:extLst>
          </p:cNvPr>
          <p:cNvSpPr txBox="1"/>
          <p:nvPr/>
        </p:nvSpPr>
        <p:spPr>
          <a:xfrm>
            <a:off x="559313" y="1713283"/>
            <a:ext cx="10955867" cy="1200329"/>
          </a:xfrm>
          <a:prstGeom prst="rect">
            <a:avLst/>
          </a:prstGeom>
          <a:noFill/>
        </p:spPr>
        <p:txBody>
          <a:bodyPr wrap="square" lIns="91440" tIns="45720" rIns="91440" bIns="45720" rtlCol="0" anchor="t">
            <a:spAutoFit/>
          </a:bodyPr>
          <a:lstStyle/>
          <a:p>
            <a:pPr marL="285750" indent="-285750">
              <a:buClr>
                <a:srgbClr val="9E2200"/>
              </a:buClr>
              <a:buFont typeface="Wingdings" pitchFamily="2" charset="2"/>
              <a:buChar char="§"/>
            </a:pPr>
            <a:r>
              <a:rPr lang="en-CA">
                <a:latin typeface="Helvetica Neue"/>
                <a:ea typeface="Helvetica Neue" panose="02000503000000020004" pitchFamily="2" charset="0"/>
                <a:cs typeface="Helvetica Neue" panose="02000503000000020004" pitchFamily="2" charset="0"/>
              </a:rPr>
              <a:t>Portfolios can be thought of as a basket of securities with each individual security has expected return and risk properties.</a:t>
            </a:r>
          </a:p>
          <a:p>
            <a:pPr marL="285750" indent="-285750">
              <a:buClr>
                <a:srgbClr val="9E2200"/>
              </a:buClr>
              <a:buFont typeface="Wingdings" pitchFamily="2" charset="2"/>
              <a:buChar char="§"/>
            </a:pPr>
            <a:endParaRPr lang="en-CA">
              <a:latin typeface="Helvetica Neue"/>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r>
              <a:rPr lang="en-CA">
                <a:latin typeface="Helvetica Neue"/>
                <a:ea typeface="Helvetica Neue" panose="02000503000000020004" pitchFamily="2" charset="0"/>
                <a:cs typeface="Helvetica Neue" panose="02000503000000020004" pitchFamily="2" charset="0"/>
              </a:rPr>
              <a:t>In order to </a:t>
            </a:r>
            <a:r>
              <a:rPr lang="en-CA" u="sng">
                <a:latin typeface="Helvetica Neue"/>
                <a:ea typeface="Helvetica Neue" panose="02000503000000020004" pitchFamily="2" charset="0"/>
                <a:cs typeface="Helvetica Neue" panose="02000503000000020004" pitchFamily="2" charset="0"/>
              </a:rPr>
              <a:t>measure portfolio expected return</a:t>
            </a:r>
            <a:r>
              <a:rPr lang="en-CA">
                <a:latin typeface="Helvetica Neue"/>
                <a:ea typeface="Helvetica Neue" panose="02000503000000020004" pitchFamily="2" charset="0"/>
                <a:cs typeface="Helvetica Neue" panose="02000503000000020004" pitchFamily="2" charset="0"/>
              </a:rPr>
              <a:t>:</a:t>
            </a:r>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 name="TextBox 1">
            <a:extLst>
              <a:ext uri="{FF2B5EF4-FFF2-40B4-BE49-F238E27FC236}">
                <a16:creationId xmlns:a16="http://schemas.microsoft.com/office/drawing/2014/main" id="{18E547D7-D50B-4DDF-8628-C97EEDC454EF}"/>
              </a:ext>
            </a:extLst>
          </p:cNvPr>
          <p:cNvSpPr txBox="1"/>
          <p:nvPr/>
        </p:nvSpPr>
        <p:spPr>
          <a:xfrm>
            <a:off x="870343" y="2998097"/>
            <a:ext cx="516690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latin typeface="Helvetica Neue" panose="02000503000000020004"/>
                <a:cs typeface="Calibri"/>
              </a:rPr>
              <a:t>Two Risky Assets</a:t>
            </a:r>
          </a:p>
          <a:p>
            <a:pPr algn="l"/>
            <a:endParaRPr lang="en-US" b="1">
              <a:latin typeface="Helvetica Neue" panose="02000503000000020004"/>
              <a:cs typeface="Calibri"/>
            </a:endParaRPr>
          </a:p>
          <a:p>
            <a:r>
              <a:rPr lang="en-US" i="1">
                <a:latin typeface="Helvetica Neue" panose="02000503000000020004"/>
                <a:cs typeface="Calibri"/>
              </a:rPr>
              <a:t>E(R</a:t>
            </a:r>
            <a:r>
              <a:rPr lang="en-US" i="1" baseline="-25000">
                <a:latin typeface="Helvetica Neue" panose="02000503000000020004"/>
                <a:cs typeface="Calibri"/>
              </a:rPr>
              <a:t>p</a:t>
            </a:r>
            <a:r>
              <a:rPr lang="en-US" i="1">
                <a:latin typeface="Helvetica Neue" panose="02000503000000020004"/>
                <a:cs typeface="Calibri"/>
              </a:rPr>
              <a:t>) = w</a:t>
            </a:r>
            <a:r>
              <a:rPr lang="en-US" i="1" baseline="-25000">
                <a:latin typeface="Helvetica Neue" panose="02000503000000020004"/>
                <a:cs typeface="Calibri"/>
              </a:rPr>
              <a:t>1</a:t>
            </a:r>
            <a:r>
              <a:rPr lang="en-US" i="1">
                <a:latin typeface="Helvetica Neue" panose="02000503000000020004"/>
                <a:cs typeface="Calibri"/>
              </a:rPr>
              <a:t>E(R</a:t>
            </a:r>
            <a:r>
              <a:rPr lang="en-US" i="1" baseline="-25000">
                <a:latin typeface="Helvetica Neue" panose="02000503000000020004"/>
                <a:cs typeface="Calibri"/>
              </a:rPr>
              <a:t>1</a:t>
            </a:r>
            <a:r>
              <a:rPr lang="en-US" i="1">
                <a:latin typeface="Helvetica Neue" panose="02000503000000020004"/>
                <a:cs typeface="Calibri"/>
              </a:rPr>
              <a:t>) + w</a:t>
            </a:r>
            <a:r>
              <a:rPr lang="en-US" i="1" baseline="-25000">
                <a:latin typeface="Helvetica Neue" panose="02000503000000020004"/>
                <a:cs typeface="Calibri"/>
              </a:rPr>
              <a:t>2</a:t>
            </a:r>
            <a:r>
              <a:rPr lang="en-US" i="1">
                <a:latin typeface="Helvetica Neue" panose="02000503000000020004"/>
                <a:cs typeface="Calibri"/>
              </a:rPr>
              <a:t>E(R</a:t>
            </a:r>
            <a:r>
              <a:rPr lang="en-US" i="1" baseline="-25000">
                <a:latin typeface="Helvetica Neue" panose="02000503000000020004"/>
                <a:cs typeface="Calibri"/>
              </a:rPr>
              <a:t>2</a:t>
            </a:r>
            <a:r>
              <a:rPr lang="en-US" i="1">
                <a:latin typeface="Helvetica Neue" panose="02000503000000020004"/>
                <a:cs typeface="Calibri"/>
              </a:rPr>
              <a:t>)</a:t>
            </a:r>
            <a:endParaRPr lang="en-US">
              <a:latin typeface="Helvetica Neue" panose="02000503000000020004"/>
              <a:cs typeface="Calibri"/>
            </a:endParaRPr>
          </a:p>
        </p:txBody>
      </p:sp>
      <p:sp>
        <p:nvSpPr>
          <p:cNvPr id="3" name="TextBox 2">
            <a:extLst>
              <a:ext uri="{FF2B5EF4-FFF2-40B4-BE49-F238E27FC236}">
                <a16:creationId xmlns:a16="http://schemas.microsoft.com/office/drawing/2014/main" id="{FAF18A85-742B-460B-ADFD-415E26E13E60}"/>
              </a:ext>
            </a:extLst>
          </p:cNvPr>
          <p:cNvSpPr txBox="1"/>
          <p:nvPr/>
        </p:nvSpPr>
        <p:spPr>
          <a:xfrm>
            <a:off x="559313" y="4183416"/>
            <a:ext cx="5091192" cy="369332"/>
          </a:xfrm>
          <a:prstGeom prst="rect">
            <a:avLst/>
          </a:prstGeom>
          <a:noFill/>
        </p:spPr>
        <p:txBody>
          <a:bodyPr wrap="square" rtlCol="0">
            <a:spAutoFit/>
          </a:bodyPr>
          <a:lstStyle/>
          <a:p>
            <a:pPr marL="285750" indent="-285750">
              <a:buClr>
                <a:srgbClr val="9E2200"/>
              </a:buClr>
              <a:buFont typeface="Wingdings" pitchFamily="2" charset="2"/>
              <a:buChar char="§"/>
            </a:pPr>
            <a:r>
              <a:rPr lang="en-CA">
                <a:latin typeface="Helvetica Neue" panose="02000503000000020004"/>
                <a:ea typeface="Helvetica Neue" panose="02000503000000020004" pitchFamily="2" charset="0"/>
                <a:cs typeface="Helvetica Neue" panose="02000503000000020004" pitchFamily="2" charset="0"/>
              </a:rPr>
              <a:t>In order to </a:t>
            </a:r>
            <a:r>
              <a:rPr lang="en-CA" u="sng">
                <a:latin typeface="Helvetica Neue" panose="02000503000000020004"/>
                <a:ea typeface="Helvetica Neue" panose="02000503000000020004" pitchFamily="2" charset="0"/>
                <a:cs typeface="Helvetica Neue" panose="02000503000000020004" pitchFamily="2" charset="0"/>
              </a:rPr>
              <a:t>measure portfolio risk </a:t>
            </a:r>
            <a:r>
              <a:rPr lang="en-CA">
                <a:latin typeface="Helvetica Neue" panose="02000503000000020004"/>
                <a:ea typeface="Helvetica Neue" panose="02000503000000020004" pitchFamily="2" charset="0"/>
                <a:cs typeface="Helvetica Neue" panose="02000503000000020004" pitchFamily="2" charset="0"/>
              </a:rPr>
              <a:t>: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91C87B9-8EC2-449B-8146-9285D04BB839}"/>
                  </a:ext>
                </a:extLst>
              </p:cNvPr>
              <p:cNvSpPr txBox="1"/>
              <p:nvPr/>
            </p:nvSpPr>
            <p:spPr>
              <a:xfrm>
                <a:off x="6037243" y="2982595"/>
                <a:ext cx="5960023" cy="1236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latin typeface="Helvetica Neue" panose="02000503000000020004"/>
                    <a:cs typeface="Calibri"/>
                  </a:rPr>
                  <a:t>N Risky Assets</a:t>
                </a:r>
              </a:p>
              <a:p>
                <a:pPr algn="l"/>
                <a:endParaRPr lang="en-US" b="1">
                  <a:latin typeface="Helvetica Neue" panose="02000503000000020004"/>
                  <a:cs typeface="Calibri"/>
                </a:endParaRPr>
              </a:p>
              <a:p>
                <a:pPr/>
                <a14:m>
                  <m:oMathPara xmlns:m="http://schemas.openxmlformats.org/officeDocument/2006/math">
                    <m:oMathParaPr>
                      <m:jc m:val="centerGroup"/>
                    </m:oMathParaPr>
                    <m:oMath xmlns:m="http://schemas.openxmlformats.org/officeDocument/2006/math">
                      <m:nary>
                        <m:naryPr>
                          <m:chr m:val="∑"/>
                          <m:limLoc m:val="subSup"/>
                          <m:ctrlPr>
                            <a:rPr lang="en-US" i="1" smtClean="0">
                              <a:latin typeface="Cambria Math" panose="02040503050406030204" pitchFamily="18" charset="0"/>
                              <a:cs typeface="Calibri"/>
                            </a:rPr>
                          </m:ctrlPr>
                        </m:naryPr>
                        <m:sub>
                          <m:r>
                            <m:rPr>
                              <m:brk m:alnAt="25"/>
                            </m:rPr>
                            <a:rPr lang="en-US" b="0" i="1" smtClean="0">
                              <a:latin typeface="Cambria Math" panose="02040503050406030204" pitchFamily="18" charset="0"/>
                              <a:cs typeface="Calibri"/>
                            </a:rPr>
                            <m:t>𝑖</m:t>
                          </m:r>
                        </m:sub>
                        <m:sup>
                          <m:r>
                            <a:rPr lang="en-US" b="0" i="1" smtClean="0">
                              <a:latin typeface="Cambria Math" panose="02040503050406030204" pitchFamily="18" charset="0"/>
                              <a:cs typeface="Calibri"/>
                            </a:rPr>
                            <m:t>𝑁</m:t>
                          </m:r>
                        </m:sup>
                        <m:e>
                          <m:sSub>
                            <m:sSubPr>
                              <m:ctrlPr>
                                <a:rPr lang="en-US" b="0" i="1" smtClean="0">
                                  <a:latin typeface="Cambria Math" panose="02040503050406030204" pitchFamily="18" charset="0"/>
                                  <a:cs typeface="Calibri"/>
                                </a:rPr>
                              </m:ctrlPr>
                            </m:sSubPr>
                            <m:e>
                              <m:r>
                                <a:rPr lang="en-US" b="0" i="1" smtClean="0">
                                  <a:latin typeface="Cambria Math" panose="02040503050406030204" pitchFamily="18" charset="0"/>
                                  <a:cs typeface="Calibri"/>
                                </a:rPr>
                                <m:t>𝑤</m:t>
                              </m:r>
                            </m:e>
                            <m:sub>
                              <m:r>
                                <a:rPr lang="en-US" b="0" i="1" smtClean="0">
                                  <a:latin typeface="Cambria Math" panose="02040503050406030204" pitchFamily="18" charset="0"/>
                                  <a:cs typeface="Calibri"/>
                                </a:rPr>
                                <m:t>𝑖</m:t>
                              </m:r>
                            </m:sub>
                          </m:sSub>
                          <m:r>
                            <a:rPr lang="en-US" b="0" i="1" smtClean="0">
                              <a:latin typeface="Cambria Math" panose="02040503050406030204" pitchFamily="18" charset="0"/>
                              <a:cs typeface="Calibri"/>
                            </a:rPr>
                            <m:t>𝐸</m:t>
                          </m:r>
                          <m:d>
                            <m:dPr>
                              <m:ctrlPr>
                                <a:rPr lang="en-US" b="0" i="1" smtClean="0">
                                  <a:latin typeface="Cambria Math" panose="02040503050406030204" pitchFamily="18" charset="0"/>
                                  <a:cs typeface="Calibri"/>
                                </a:rPr>
                              </m:ctrlPr>
                            </m:dPr>
                            <m:e>
                              <m:sSub>
                                <m:sSubPr>
                                  <m:ctrlPr>
                                    <a:rPr lang="en-US" b="0" i="1" smtClean="0">
                                      <a:latin typeface="Cambria Math" panose="02040503050406030204" pitchFamily="18" charset="0"/>
                                      <a:cs typeface="Calibri"/>
                                    </a:rPr>
                                  </m:ctrlPr>
                                </m:sSubPr>
                                <m:e>
                                  <m:r>
                                    <a:rPr lang="en-US" b="0" i="1" smtClean="0">
                                      <a:latin typeface="Cambria Math" panose="02040503050406030204" pitchFamily="18" charset="0"/>
                                      <a:cs typeface="Calibri"/>
                                    </a:rPr>
                                    <m:t>𝑅</m:t>
                                  </m:r>
                                </m:e>
                                <m:sub>
                                  <m:r>
                                    <a:rPr lang="en-US" b="0" i="1" smtClean="0">
                                      <a:latin typeface="Cambria Math" panose="02040503050406030204" pitchFamily="18" charset="0"/>
                                      <a:cs typeface="Calibri"/>
                                    </a:rPr>
                                    <m:t>𝑖</m:t>
                                  </m:r>
                                </m:sub>
                              </m:sSub>
                            </m:e>
                          </m:d>
                        </m:e>
                      </m:nary>
                    </m:oMath>
                  </m:oMathPara>
                </a14:m>
                <a:endParaRPr lang="en-US" i="1">
                  <a:latin typeface="Helvetica Neue" panose="02000503000000020004"/>
                  <a:cs typeface="Calibri"/>
                </a:endParaRPr>
              </a:p>
            </p:txBody>
          </p:sp>
        </mc:Choice>
        <mc:Fallback xmlns="">
          <p:sp>
            <p:nvSpPr>
              <p:cNvPr id="11" name="TextBox 10">
                <a:extLst>
                  <a:ext uri="{FF2B5EF4-FFF2-40B4-BE49-F238E27FC236}">
                    <a16:creationId xmlns:a16="http://schemas.microsoft.com/office/drawing/2014/main" id="{E91C87B9-8EC2-449B-8146-9285D04BB839}"/>
                  </a:ext>
                </a:extLst>
              </p:cNvPr>
              <p:cNvSpPr txBox="1">
                <a:spLocks noRot="1" noChangeAspect="1" noMove="1" noResize="1" noEditPoints="1" noAdjustHandles="1" noChangeArrowheads="1" noChangeShapeType="1" noTextEdit="1"/>
              </p:cNvSpPr>
              <p:nvPr/>
            </p:nvSpPr>
            <p:spPr>
              <a:xfrm>
                <a:off x="6037243" y="2982595"/>
                <a:ext cx="5960023" cy="1236108"/>
              </a:xfrm>
              <a:prstGeom prst="rect">
                <a:avLst/>
              </a:prstGeom>
              <a:blipFill>
                <a:blip r:embed="rId3"/>
                <a:stretch>
                  <a:fillRect l="-818" t="-24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4E5D52A-61D5-4BA0-B401-4CAC758DECF8}"/>
                  </a:ext>
                </a:extLst>
              </p:cNvPr>
              <p:cNvSpPr txBox="1"/>
              <p:nvPr/>
            </p:nvSpPr>
            <p:spPr>
              <a:xfrm>
                <a:off x="6037243" y="4651771"/>
                <a:ext cx="5166903" cy="19148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latin typeface="Helvetica Neue" panose="02000503000000020004"/>
                    <a:cs typeface="Calibri"/>
                  </a:rPr>
                  <a:t>N Risky Assets</a:t>
                </a:r>
              </a:p>
              <a:p>
                <a:pPr algn="l"/>
                <a:endParaRPr lang="en-US" b="1">
                  <a:latin typeface="Helvetica Neue" panose="02000503000000020004"/>
                  <a:cs typeface="Calibri"/>
                </a:endParaRPr>
              </a:p>
              <a:p>
                <a14:m>
                  <m:oMath xmlns:m="http://schemas.openxmlformats.org/officeDocument/2006/math">
                    <m:r>
                      <a:rPr lang="en-US" i="1" smtClean="0">
                        <a:latin typeface="Cambria Math" panose="02040503050406030204" pitchFamily="18" charset="0"/>
                        <a:ea typeface="Cambria Math" panose="02040503050406030204" pitchFamily="18" charset="0"/>
                        <a:cs typeface="Calibri"/>
                      </a:rPr>
                      <m:t>𝜎</m:t>
                    </m:r>
                    <m:r>
                      <a:rPr lang="en-CA" i="1" baseline="-25000">
                        <a:latin typeface="Cambria Math" panose="02040503050406030204" pitchFamily="18" charset="0"/>
                        <a:ea typeface="Cambria Math" panose="02040503050406030204" pitchFamily="18" charset="0"/>
                        <a:cs typeface="Calibri"/>
                      </a:rPr>
                      <m:t>𝑃</m:t>
                    </m:r>
                    <m:r>
                      <a:rPr lang="en-CA" b="0" i="1" baseline="30000" smtClean="0">
                        <a:latin typeface="Cambria Math" panose="02040503050406030204" pitchFamily="18" charset="0"/>
                        <a:ea typeface="Cambria Math" panose="02040503050406030204" pitchFamily="18" charset="0"/>
                        <a:cs typeface="Calibri"/>
                      </a:rPr>
                      <m:t>2</m:t>
                    </m:r>
                  </m:oMath>
                </a14:m>
                <a:r>
                  <a:rPr lang="en-US">
                    <a:latin typeface="Helvetica Neue" panose="02000503000000020004"/>
                    <a:cs typeface="Calibri"/>
                  </a:rPr>
                  <a:t> = </a:t>
                </a:r>
                <a14:m>
                  <m:oMath xmlns:m="http://schemas.openxmlformats.org/officeDocument/2006/math">
                    <m:nary>
                      <m:naryPr>
                        <m:chr m:val="∑"/>
                        <m:ctrlPr>
                          <a:rPr lang="en-US" i="1" smtClean="0">
                            <a:latin typeface="Cambria Math" panose="02040503050406030204" pitchFamily="18" charset="0"/>
                            <a:cs typeface="Calibri"/>
                          </a:rPr>
                        </m:ctrlPr>
                      </m:naryPr>
                      <m:sub>
                        <m:r>
                          <m:rPr>
                            <m:brk m:alnAt="23"/>
                          </m:rPr>
                          <a:rPr lang="en-CA" b="0" i="1" smtClean="0">
                            <a:latin typeface="Cambria Math" panose="02040503050406030204" pitchFamily="18" charset="0"/>
                            <a:cs typeface="Calibri"/>
                          </a:rPr>
                          <m:t>𝑖</m:t>
                        </m:r>
                      </m:sub>
                      <m:sup>
                        <m:r>
                          <a:rPr lang="en-CA" b="0" i="1" smtClean="0">
                            <a:latin typeface="Cambria Math" panose="02040503050406030204" pitchFamily="18" charset="0"/>
                            <a:cs typeface="Calibri"/>
                          </a:rPr>
                          <m:t>𝑁</m:t>
                        </m:r>
                      </m:sup>
                      <m:e>
                        <m:r>
                          <m:rPr>
                            <m:nor/>
                          </m:rPr>
                          <a:rPr lang="en-US" dirty="0">
                            <a:latin typeface="Helvetica Neue" panose="02000503000000020004"/>
                            <a:cs typeface="Calibri"/>
                          </a:rPr>
                          <m:t>w</m:t>
                        </m:r>
                        <m:r>
                          <m:rPr>
                            <m:nor/>
                          </m:rPr>
                          <a:rPr lang="en-CA" b="0" i="0" baseline="-25000" dirty="0" smtClean="0">
                            <a:latin typeface="Helvetica Neue" panose="02000503000000020004"/>
                            <a:cs typeface="Calibri"/>
                          </a:rPr>
                          <m:t>i</m:t>
                        </m:r>
                        <m:r>
                          <m:rPr>
                            <m:nor/>
                          </m:rPr>
                          <a:rPr lang="en-US" baseline="30000" dirty="0">
                            <a:latin typeface="Helvetica Neue" panose="02000503000000020004"/>
                            <a:cs typeface="Calibri"/>
                          </a:rPr>
                          <m:t>2</m:t>
                        </m:r>
                        <m:r>
                          <m:rPr>
                            <m:nor/>
                          </m:rPr>
                          <a:rPr lang="en-US" dirty="0">
                            <a:latin typeface="Helvetica Neue" panose="02000503000000020004"/>
                            <a:ea typeface="Cambria Math" panose="02040503050406030204" pitchFamily="18" charset="0"/>
                            <a:cs typeface="Calibri"/>
                          </a:rPr>
                          <m:t> </m:t>
                        </m:r>
                        <m:r>
                          <a:rPr lang="en-US" i="1">
                            <a:latin typeface="Cambria Math" panose="02040503050406030204" pitchFamily="18" charset="0"/>
                            <a:ea typeface="Cambria Math" panose="02040503050406030204" pitchFamily="18" charset="0"/>
                            <a:cs typeface="Calibri"/>
                          </a:rPr>
                          <m:t>𝜎</m:t>
                        </m:r>
                        <m:r>
                          <m:rPr>
                            <m:sty m:val="p"/>
                          </m:rPr>
                          <a:rPr lang="en-CA" b="0" i="0" baseline="-25000" smtClean="0">
                            <a:latin typeface="Cambria Math" panose="02040503050406030204" pitchFamily="18" charset="0"/>
                            <a:ea typeface="Cambria Math" panose="02040503050406030204" pitchFamily="18" charset="0"/>
                            <a:cs typeface="Calibri"/>
                          </a:rPr>
                          <m:t>i</m:t>
                        </m:r>
                        <m:r>
                          <a:rPr lang="en-CA" i="1" baseline="30000">
                            <a:latin typeface="Cambria Math" panose="02040503050406030204" pitchFamily="18" charset="0"/>
                            <a:ea typeface="Cambria Math" panose="02040503050406030204" pitchFamily="18" charset="0"/>
                            <a:cs typeface="Calibri"/>
                          </a:rPr>
                          <m:t>2</m:t>
                        </m:r>
                      </m:e>
                    </m:nary>
                  </m:oMath>
                </a14:m>
                <a:r>
                  <a:rPr lang="en-US">
                    <a:latin typeface="Helvetica Neue" panose="02000503000000020004"/>
                    <a:cs typeface="Calibri"/>
                  </a:rPr>
                  <a:t> + </a:t>
                </a:r>
                <a14:m>
                  <m:oMath xmlns:m="http://schemas.openxmlformats.org/officeDocument/2006/math">
                    <m:nary>
                      <m:naryPr>
                        <m:chr m:val="∑"/>
                        <m:ctrlPr>
                          <a:rPr lang="en-US" i="1" smtClean="0">
                            <a:latin typeface="Cambria Math" panose="02040503050406030204" pitchFamily="18" charset="0"/>
                            <a:cs typeface="Calibri"/>
                          </a:rPr>
                        </m:ctrlPr>
                      </m:naryPr>
                      <m:sub>
                        <m:r>
                          <m:rPr>
                            <m:brk m:alnAt="23"/>
                          </m:rPr>
                          <a:rPr lang="en-CA" i="1">
                            <a:latin typeface="Cambria Math" panose="02040503050406030204" pitchFamily="18" charset="0"/>
                            <a:cs typeface="Calibri"/>
                          </a:rPr>
                          <m:t>𝑖</m:t>
                        </m:r>
                      </m:sub>
                      <m:sup>
                        <m:r>
                          <a:rPr lang="en-CA" i="1">
                            <a:latin typeface="Cambria Math" panose="02040503050406030204" pitchFamily="18" charset="0"/>
                            <a:cs typeface="Calibri"/>
                          </a:rPr>
                          <m:t>𝑁</m:t>
                        </m:r>
                      </m:sup>
                      <m:e>
                        <m:nary>
                          <m:naryPr>
                            <m:chr m:val="∑"/>
                            <m:ctrlPr>
                              <a:rPr lang="en-US" i="1">
                                <a:latin typeface="Cambria Math" panose="02040503050406030204" pitchFamily="18" charset="0"/>
                                <a:cs typeface="Calibri"/>
                              </a:rPr>
                            </m:ctrlPr>
                          </m:naryPr>
                          <m:sub>
                            <m:r>
                              <a:rPr lang="en-CA" b="0" i="1" smtClean="0">
                                <a:latin typeface="Cambria Math" panose="02040503050406030204" pitchFamily="18" charset="0"/>
                                <a:cs typeface="Calibri"/>
                              </a:rPr>
                              <m:t>𝑗</m:t>
                            </m:r>
                          </m:sub>
                          <m:sup>
                            <m:r>
                              <a:rPr lang="en-CA" i="1">
                                <a:latin typeface="Cambria Math" panose="02040503050406030204" pitchFamily="18" charset="0"/>
                                <a:cs typeface="Calibri"/>
                              </a:rPr>
                              <m:t>𝑁</m:t>
                            </m:r>
                          </m:sup>
                          <m:e>
                            <m:r>
                              <m:rPr>
                                <m:nor/>
                              </m:rPr>
                              <a:rPr lang="en-US" i="1" dirty="0">
                                <a:latin typeface="Helvetica Neue" panose="02000503000000020004"/>
                                <a:cs typeface="Calibri"/>
                              </a:rPr>
                              <m:t>w</m:t>
                            </m:r>
                            <m:r>
                              <m:rPr>
                                <m:nor/>
                              </m:rPr>
                              <a:rPr lang="en-US" b="0" i="1" baseline="-25000" dirty="0" smtClean="0">
                                <a:latin typeface="Helvetica Neue" panose="02000503000000020004"/>
                                <a:cs typeface="Calibri"/>
                              </a:rPr>
                              <m:t>i</m:t>
                            </m:r>
                            <m:r>
                              <m:rPr>
                                <m:nor/>
                              </m:rPr>
                              <a:rPr lang="en-US" b="0" i="1" baseline="-25000" dirty="0" smtClean="0">
                                <a:latin typeface="Helvetica Neue" panose="02000503000000020004"/>
                                <a:cs typeface="Calibri"/>
                              </a:rPr>
                              <m:t> </m:t>
                            </m:r>
                            <m:r>
                              <m:rPr>
                                <m:nor/>
                              </m:rPr>
                              <a:rPr lang="en-US" i="1" dirty="0">
                                <a:latin typeface="Helvetica Neue" panose="02000503000000020004"/>
                                <a:cs typeface="Calibri"/>
                              </a:rPr>
                              <m:t>w</m:t>
                            </m:r>
                            <m:r>
                              <m:rPr>
                                <m:nor/>
                              </m:rPr>
                              <a:rPr lang="en-US" b="0" i="1" baseline="-25000" dirty="0" smtClean="0">
                                <a:latin typeface="Helvetica Neue" panose="02000503000000020004"/>
                                <a:cs typeface="Calibri"/>
                              </a:rPr>
                              <m:t>j</m:t>
                            </m:r>
                          </m:e>
                        </m:nary>
                      </m:e>
                    </m:nary>
                  </m:oMath>
                </a14:m>
                <a:r>
                  <a:rPr lang="en-US">
                    <a:latin typeface="Helvetica Neue" panose="02000503000000020004"/>
                    <a:cs typeface="Calibri"/>
                  </a:rPr>
                  <a:t> </a:t>
                </a:r>
                <a:r>
                  <a:rPr lang="en-US" i="1">
                    <a:latin typeface="Helvetica Neue" panose="02000503000000020004"/>
                    <a:cs typeface="Calibri"/>
                  </a:rPr>
                  <a:t>Cov</a:t>
                </a:r>
                <a:r>
                  <a:rPr lang="en-US">
                    <a:latin typeface="Helvetica Neue" panose="02000503000000020004"/>
                    <a:cs typeface="Calibri"/>
                  </a:rPr>
                  <a:t>(</a:t>
                </a:r>
                <a:r>
                  <a:rPr lang="en-US" i="1">
                    <a:latin typeface="Helvetica Neue" panose="02000503000000020004"/>
                    <a:cs typeface="Calibri"/>
                  </a:rPr>
                  <a:t>R</a:t>
                </a:r>
                <a:r>
                  <a:rPr lang="en-US" i="1" baseline="-25000">
                    <a:latin typeface="Helvetica Neue" panose="02000503000000020004"/>
                    <a:cs typeface="Calibri"/>
                  </a:rPr>
                  <a:t>i</a:t>
                </a:r>
                <a:r>
                  <a:rPr lang="en-US" i="1">
                    <a:latin typeface="Helvetica Neue" panose="02000503000000020004"/>
                    <a:cs typeface="Calibri"/>
                  </a:rPr>
                  <a:t>,R</a:t>
                </a:r>
                <a:r>
                  <a:rPr lang="en-US" i="1" baseline="-25000">
                    <a:latin typeface="Helvetica Neue" panose="02000503000000020004"/>
                    <a:cs typeface="Calibri"/>
                  </a:rPr>
                  <a:t>j</a:t>
                </a:r>
                <a:r>
                  <a:rPr lang="en-US">
                    <a:latin typeface="Helvetica Neue" panose="02000503000000020004"/>
                    <a:cs typeface="Calibri"/>
                  </a:rPr>
                  <a:t>)</a:t>
                </a:r>
              </a:p>
              <a:p>
                <a14:m>
                  <m:oMath xmlns:m="http://schemas.openxmlformats.org/officeDocument/2006/math">
                    <m:r>
                      <a:rPr lang="en-US" i="1">
                        <a:latin typeface="Cambria Math" panose="02040503050406030204" pitchFamily="18" charset="0"/>
                        <a:ea typeface="Cambria Math" panose="02040503050406030204" pitchFamily="18" charset="0"/>
                        <a:cs typeface="Calibri"/>
                      </a:rPr>
                      <m:t>𝜎</m:t>
                    </m:r>
                    <m:r>
                      <a:rPr lang="en-CA" i="1" baseline="-25000">
                        <a:latin typeface="Cambria Math" panose="02040503050406030204" pitchFamily="18" charset="0"/>
                        <a:ea typeface="Cambria Math" panose="02040503050406030204" pitchFamily="18" charset="0"/>
                        <a:cs typeface="Calibri"/>
                      </a:rPr>
                      <m:t>𝑃</m:t>
                    </m:r>
                    <m:r>
                      <a:rPr lang="en-CA" i="1" baseline="30000">
                        <a:latin typeface="Cambria Math" panose="02040503050406030204" pitchFamily="18" charset="0"/>
                        <a:ea typeface="Cambria Math" panose="02040503050406030204" pitchFamily="18" charset="0"/>
                        <a:cs typeface="Calibri"/>
                      </a:rPr>
                      <m:t>2</m:t>
                    </m:r>
                  </m:oMath>
                </a14:m>
                <a:r>
                  <a:rPr lang="en-US" baseline="-25000">
                    <a:latin typeface="Helvetica Neue" panose="02000503000000020004"/>
                    <a:cs typeface="Calibri"/>
                  </a:rPr>
                  <a:t> </a:t>
                </a:r>
                <a:r>
                  <a:rPr lang="en-US">
                    <a:latin typeface="Helvetica Neue" panose="02000503000000020004"/>
                    <a:cs typeface="Calibri"/>
                  </a:rPr>
                  <a:t>= </a:t>
                </a:r>
                <a14:m>
                  <m:oMath xmlns:m="http://schemas.openxmlformats.org/officeDocument/2006/math">
                    <m:f>
                      <m:fPr>
                        <m:ctrlPr>
                          <a:rPr lang="en-US" i="1">
                            <a:latin typeface="Cambria Math" panose="02040503050406030204" pitchFamily="18" charset="0"/>
                            <a:cs typeface="Calibri"/>
                          </a:rPr>
                        </m:ctrlPr>
                      </m:fPr>
                      <m:num>
                        <m:r>
                          <a:rPr lang="en-CA" i="1">
                            <a:latin typeface="Cambria Math" panose="02040503050406030204" pitchFamily="18" charset="0"/>
                            <a:cs typeface="Calibri"/>
                          </a:rPr>
                          <m:t>1</m:t>
                        </m:r>
                      </m:num>
                      <m:den>
                        <m:r>
                          <a:rPr lang="en-CA" i="1">
                            <a:latin typeface="Cambria Math" panose="02040503050406030204" pitchFamily="18" charset="0"/>
                            <a:cs typeface="Calibri"/>
                          </a:rPr>
                          <m:t>𝑁</m:t>
                        </m:r>
                      </m:den>
                    </m:f>
                    <m:r>
                      <a:rPr lang="en-US" i="1">
                        <a:latin typeface="Cambria Math" panose="02040503050406030204" pitchFamily="18" charset="0"/>
                        <a:ea typeface="Cambria Math" panose="02040503050406030204" pitchFamily="18" charset="0"/>
                        <a:cs typeface="Calibri"/>
                      </a:rPr>
                      <m:t>𝜎</m:t>
                    </m:r>
                    <m:r>
                      <a:rPr lang="en-CA" i="1" baseline="30000">
                        <a:latin typeface="Cambria Math" panose="02040503050406030204" pitchFamily="18" charset="0"/>
                        <a:ea typeface="Cambria Math" panose="02040503050406030204" pitchFamily="18" charset="0"/>
                        <a:cs typeface="Calibri"/>
                      </a:rPr>
                      <m:t>2</m:t>
                    </m:r>
                    <m:r>
                      <a:rPr lang="en-CA" i="1">
                        <a:latin typeface="Cambria Math" panose="02040503050406030204" pitchFamily="18" charset="0"/>
                        <a:ea typeface="Cambria Math" panose="02040503050406030204" pitchFamily="18" charset="0"/>
                        <a:cs typeface="Calibri"/>
                      </a:rPr>
                      <m:t>+(1−</m:t>
                    </m:r>
                    <m:f>
                      <m:fPr>
                        <m:ctrlPr>
                          <a:rPr lang="en-US" i="1">
                            <a:latin typeface="Cambria Math" panose="02040503050406030204" pitchFamily="18" charset="0"/>
                            <a:cs typeface="Calibri"/>
                          </a:rPr>
                        </m:ctrlPr>
                      </m:fPr>
                      <m:num>
                        <m:r>
                          <a:rPr lang="en-CA" i="1">
                            <a:latin typeface="Cambria Math" panose="02040503050406030204" pitchFamily="18" charset="0"/>
                            <a:cs typeface="Calibri"/>
                          </a:rPr>
                          <m:t>1</m:t>
                        </m:r>
                      </m:num>
                      <m:den>
                        <m:r>
                          <a:rPr lang="en-CA" i="1">
                            <a:latin typeface="Cambria Math" panose="02040503050406030204" pitchFamily="18" charset="0"/>
                            <a:cs typeface="Calibri"/>
                          </a:rPr>
                          <m:t>𝑁</m:t>
                        </m:r>
                      </m:den>
                    </m:f>
                  </m:oMath>
                </a14:m>
                <a:r>
                  <a:rPr lang="en-US">
                    <a:latin typeface="Helvetica Neue" panose="02000503000000020004"/>
                    <a:cs typeface="Calibri"/>
                  </a:rPr>
                  <a:t>)</a:t>
                </a:r>
                <a:r>
                  <a:rPr lang="en-US" i="1">
                    <a:latin typeface="Helvetica Neue" panose="02000503000000020004"/>
                    <a:cs typeface="Calibri"/>
                  </a:rPr>
                  <a:t>Cov</a:t>
                </a:r>
              </a:p>
              <a:p>
                <a:endParaRPr lang="en-US">
                  <a:latin typeface="Helvetica Neue" panose="02000503000000020004"/>
                  <a:cs typeface="Calibri"/>
                </a:endParaRPr>
              </a:p>
              <a:p>
                <a:endParaRPr lang="en-US">
                  <a:latin typeface="Helvetica Neue" panose="02000503000000020004"/>
                  <a:cs typeface="Calibri"/>
                </a:endParaRPr>
              </a:p>
            </p:txBody>
          </p:sp>
        </mc:Choice>
        <mc:Fallback xmlns="">
          <p:sp>
            <p:nvSpPr>
              <p:cNvPr id="12" name="TextBox 11">
                <a:extLst>
                  <a:ext uri="{FF2B5EF4-FFF2-40B4-BE49-F238E27FC236}">
                    <a16:creationId xmlns:a16="http://schemas.microsoft.com/office/drawing/2014/main" id="{14E5D52A-61D5-4BA0-B401-4CAC758DECF8}"/>
                  </a:ext>
                </a:extLst>
              </p:cNvPr>
              <p:cNvSpPr txBox="1">
                <a:spLocks noRot="1" noChangeAspect="1" noMove="1" noResize="1" noEditPoints="1" noAdjustHandles="1" noChangeArrowheads="1" noChangeShapeType="1" noTextEdit="1"/>
              </p:cNvSpPr>
              <p:nvPr/>
            </p:nvSpPr>
            <p:spPr>
              <a:xfrm>
                <a:off x="6037243" y="4651771"/>
                <a:ext cx="5166903" cy="1914883"/>
              </a:xfrm>
              <a:prstGeom prst="rect">
                <a:avLst/>
              </a:prstGeom>
              <a:blipFill>
                <a:blip r:embed="rId4"/>
                <a:stretch>
                  <a:fillRect l="-943" t="-15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CCAE082-5A59-4592-B93B-F7AB2C4CE2B8}"/>
                  </a:ext>
                </a:extLst>
              </p:cNvPr>
              <p:cNvSpPr txBox="1"/>
              <p:nvPr/>
            </p:nvSpPr>
            <p:spPr>
              <a:xfrm>
                <a:off x="870342" y="4651772"/>
                <a:ext cx="516690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Helvetica Neue" panose="02000503000000020004"/>
                    <a:ea typeface="Cambria Math" panose="02040503050406030204" pitchFamily="18" charset="0"/>
                    <a:cs typeface="Calibri"/>
                  </a:rPr>
                  <a:t>Two Risky Assets</a:t>
                </a:r>
              </a:p>
              <a:p>
                <a:endParaRPr lang="en-US" b="1">
                  <a:latin typeface="Helvetica Neue" panose="02000503000000020004"/>
                </a:endParaRPr>
              </a:p>
              <a:p>
                <a14:m>
                  <m:oMath xmlns:m="http://schemas.openxmlformats.org/officeDocument/2006/math">
                    <m:r>
                      <a:rPr lang="en-US" i="1" smtClean="0">
                        <a:latin typeface="Cambria Math" panose="02040503050406030204" pitchFamily="18" charset="0"/>
                        <a:ea typeface="Cambria Math" panose="02040503050406030204" pitchFamily="18" charset="0"/>
                        <a:cs typeface="Calibri"/>
                      </a:rPr>
                      <m:t>𝜎</m:t>
                    </m:r>
                    <m:r>
                      <a:rPr lang="en-CA" i="1" baseline="-25000">
                        <a:latin typeface="Cambria Math" panose="02040503050406030204" pitchFamily="18" charset="0"/>
                        <a:ea typeface="Cambria Math" panose="02040503050406030204" pitchFamily="18" charset="0"/>
                        <a:cs typeface="Calibri"/>
                      </a:rPr>
                      <m:t>𝑃</m:t>
                    </m:r>
                    <m:r>
                      <a:rPr lang="en-CA" b="0" i="1" baseline="30000" smtClean="0">
                        <a:latin typeface="Cambria Math" panose="02040503050406030204" pitchFamily="18" charset="0"/>
                        <a:ea typeface="Cambria Math" panose="02040503050406030204" pitchFamily="18" charset="0"/>
                        <a:cs typeface="Calibri"/>
                      </a:rPr>
                      <m:t>2</m:t>
                    </m:r>
                  </m:oMath>
                </a14:m>
                <a:r>
                  <a:rPr lang="en-US">
                    <a:latin typeface="Helvetica Neue" panose="02000503000000020004"/>
                    <a:cs typeface="Calibri"/>
                  </a:rPr>
                  <a:t> = w</a:t>
                </a:r>
                <a:r>
                  <a:rPr lang="en-US" baseline="-25000">
                    <a:latin typeface="Helvetica Neue" panose="02000503000000020004"/>
                    <a:cs typeface="Calibri"/>
                  </a:rPr>
                  <a:t>1</a:t>
                </a:r>
                <a:r>
                  <a:rPr lang="en-US" baseline="30000">
                    <a:latin typeface="Helvetica Neue" panose="02000503000000020004"/>
                    <a:cs typeface="Calibri"/>
                  </a:rPr>
                  <a:t>2</a:t>
                </a:r>
                <a:r>
                  <a:rPr lang="en-US">
                    <a:latin typeface="Helvetica Neue" panose="02000503000000020004"/>
                    <a:ea typeface="Cambria Math" panose="02040503050406030204" pitchFamily="18" charset="0"/>
                    <a:cs typeface="Calibri"/>
                  </a:rPr>
                  <a:t> </a:t>
                </a:r>
                <a14:m>
                  <m:oMath xmlns:m="http://schemas.openxmlformats.org/officeDocument/2006/math">
                    <m:r>
                      <a:rPr lang="en-US" i="1">
                        <a:latin typeface="Cambria Math" panose="02040503050406030204" pitchFamily="18" charset="0"/>
                        <a:ea typeface="Cambria Math" panose="02040503050406030204" pitchFamily="18" charset="0"/>
                        <a:cs typeface="Calibri"/>
                      </a:rPr>
                      <m:t>𝜎</m:t>
                    </m:r>
                    <m:r>
                      <a:rPr lang="en-CA" b="0" i="1" baseline="-25000" smtClean="0">
                        <a:latin typeface="Cambria Math" panose="02040503050406030204" pitchFamily="18" charset="0"/>
                        <a:ea typeface="Cambria Math" panose="02040503050406030204" pitchFamily="18" charset="0"/>
                        <a:cs typeface="Calibri"/>
                      </a:rPr>
                      <m:t>1</m:t>
                    </m:r>
                    <m:r>
                      <a:rPr lang="en-CA" i="1" baseline="30000">
                        <a:latin typeface="Cambria Math" panose="02040503050406030204" pitchFamily="18" charset="0"/>
                        <a:ea typeface="Cambria Math" panose="02040503050406030204" pitchFamily="18" charset="0"/>
                        <a:cs typeface="Calibri"/>
                      </a:rPr>
                      <m:t>2</m:t>
                    </m:r>
                  </m:oMath>
                </a14:m>
                <a:r>
                  <a:rPr lang="en-US">
                    <a:latin typeface="Helvetica Neue" panose="02000503000000020004"/>
                    <a:cs typeface="Calibri"/>
                  </a:rPr>
                  <a:t> + w</a:t>
                </a:r>
                <a:r>
                  <a:rPr lang="en-US" baseline="-25000">
                    <a:latin typeface="Helvetica Neue" panose="02000503000000020004"/>
                    <a:cs typeface="Calibri"/>
                  </a:rPr>
                  <a:t>2</a:t>
                </a:r>
                <a:r>
                  <a:rPr lang="en-US" baseline="30000">
                    <a:latin typeface="Helvetica Neue" panose="02000503000000020004"/>
                    <a:cs typeface="Calibri"/>
                  </a:rPr>
                  <a:t>2</a:t>
                </a:r>
                <a:r>
                  <a:rPr lang="en-US">
                    <a:latin typeface="Helvetica Neue" panose="02000503000000020004"/>
                    <a:ea typeface="Cambria Math" panose="02040503050406030204" pitchFamily="18" charset="0"/>
                    <a:cs typeface="Calibri"/>
                  </a:rPr>
                  <a:t> </a:t>
                </a:r>
                <a14:m>
                  <m:oMath xmlns:m="http://schemas.openxmlformats.org/officeDocument/2006/math">
                    <m:r>
                      <a:rPr lang="en-US" i="1">
                        <a:latin typeface="Cambria Math" panose="02040503050406030204" pitchFamily="18" charset="0"/>
                        <a:ea typeface="Cambria Math" panose="02040503050406030204" pitchFamily="18" charset="0"/>
                        <a:cs typeface="Calibri"/>
                      </a:rPr>
                      <m:t>𝜎</m:t>
                    </m:r>
                    <m:r>
                      <a:rPr lang="en-CA" b="0" i="1" baseline="-25000" smtClean="0">
                        <a:latin typeface="Cambria Math" panose="02040503050406030204" pitchFamily="18" charset="0"/>
                        <a:ea typeface="Cambria Math" panose="02040503050406030204" pitchFamily="18" charset="0"/>
                        <a:cs typeface="Calibri"/>
                      </a:rPr>
                      <m:t>2</m:t>
                    </m:r>
                    <m:r>
                      <a:rPr lang="en-CA" i="1" baseline="30000">
                        <a:latin typeface="Cambria Math" panose="02040503050406030204" pitchFamily="18" charset="0"/>
                        <a:ea typeface="Cambria Math" panose="02040503050406030204" pitchFamily="18" charset="0"/>
                        <a:cs typeface="Calibri"/>
                      </a:rPr>
                      <m:t>2</m:t>
                    </m:r>
                  </m:oMath>
                </a14:m>
                <a:r>
                  <a:rPr lang="en-US">
                    <a:latin typeface="Helvetica Neue" panose="02000503000000020004"/>
                    <a:cs typeface="Calibri"/>
                  </a:rPr>
                  <a:t>+2w</a:t>
                </a:r>
                <a:r>
                  <a:rPr lang="en-US" baseline="-25000">
                    <a:latin typeface="Helvetica Neue" panose="02000503000000020004"/>
                    <a:cs typeface="Calibri"/>
                  </a:rPr>
                  <a:t>1</a:t>
                </a:r>
                <a:r>
                  <a:rPr lang="en-US">
                    <a:latin typeface="Helvetica Neue" panose="02000503000000020004"/>
                    <a:cs typeface="Calibri"/>
                  </a:rPr>
                  <a:t>w</a:t>
                </a:r>
                <a:r>
                  <a:rPr lang="en-US" baseline="-25000">
                    <a:latin typeface="Helvetica Neue" panose="02000503000000020004"/>
                    <a:cs typeface="Calibri"/>
                  </a:rPr>
                  <a:t>2 </a:t>
                </a:r>
                <a:r>
                  <a:rPr lang="en-US" i="1">
                    <a:latin typeface="Helvetica Neue" panose="02000503000000020004"/>
                    <a:cs typeface="Calibri"/>
                  </a:rPr>
                  <a:t>Cov</a:t>
                </a:r>
                <a:r>
                  <a:rPr lang="en-US">
                    <a:latin typeface="Helvetica Neue" panose="02000503000000020004"/>
                    <a:cs typeface="Calibri"/>
                  </a:rPr>
                  <a:t>(</a:t>
                </a:r>
                <a:r>
                  <a:rPr lang="en-US" i="1">
                    <a:latin typeface="Helvetica Neue" panose="02000503000000020004"/>
                    <a:cs typeface="Calibri"/>
                  </a:rPr>
                  <a:t>R</a:t>
                </a:r>
                <a:r>
                  <a:rPr lang="en-US" i="1" baseline="-25000">
                    <a:latin typeface="Helvetica Neue" panose="02000503000000020004"/>
                    <a:cs typeface="Calibri"/>
                  </a:rPr>
                  <a:t>1</a:t>
                </a:r>
                <a:r>
                  <a:rPr lang="en-US" i="1">
                    <a:latin typeface="Helvetica Neue" panose="02000503000000020004"/>
                    <a:cs typeface="Calibri"/>
                  </a:rPr>
                  <a:t>,R</a:t>
                </a:r>
                <a:r>
                  <a:rPr lang="en-US" i="1" baseline="-25000">
                    <a:latin typeface="Helvetica Neue" panose="02000503000000020004"/>
                    <a:cs typeface="Calibri"/>
                  </a:rPr>
                  <a:t>2</a:t>
                </a:r>
                <a:r>
                  <a:rPr lang="en-US">
                    <a:latin typeface="Helvetica Neue" panose="02000503000000020004"/>
                    <a:cs typeface="Calibri"/>
                  </a:rPr>
                  <a:t>)</a:t>
                </a:r>
              </a:p>
              <a:p>
                <a14:m>
                  <m:oMath xmlns:m="http://schemas.openxmlformats.org/officeDocument/2006/math">
                    <m:r>
                      <a:rPr lang="en-CA" b="0" i="1" smtClean="0">
                        <a:latin typeface="Cambria Math" panose="02040503050406030204" pitchFamily="18" charset="0"/>
                        <a:ea typeface="Cambria Math" panose="02040503050406030204" pitchFamily="18" charset="0"/>
                        <a:cs typeface="Calibri"/>
                      </a:rPr>
                      <m:t>𝜌</m:t>
                    </m:r>
                    <m:r>
                      <a:rPr lang="en-CA" b="0" i="1" baseline="-25000" smtClean="0">
                        <a:latin typeface="Cambria Math" panose="02040503050406030204" pitchFamily="18" charset="0"/>
                        <a:ea typeface="Cambria Math" panose="02040503050406030204" pitchFamily="18" charset="0"/>
                        <a:cs typeface="Calibri"/>
                      </a:rPr>
                      <m:t>12</m:t>
                    </m:r>
                  </m:oMath>
                </a14:m>
                <a:r>
                  <a:rPr lang="en-US" baseline="-25000">
                    <a:latin typeface="Helvetica Neue" panose="02000503000000020004"/>
                    <a:cs typeface="Calibri"/>
                  </a:rPr>
                  <a:t> </a:t>
                </a:r>
                <a:r>
                  <a:rPr lang="en-US">
                    <a:latin typeface="Helvetica Neue" panose="02000503000000020004"/>
                    <a:cs typeface="Calibri"/>
                  </a:rPr>
                  <a:t>= 1	</a:t>
                </a:r>
                <a:r>
                  <a:rPr lang="en-US">
                    <a:latin typeface="Helvetica Neue" panose="02000503000000020004"/>
                    <a:ea typeface="Cambria Math" panose="02040503050406030204" pitchFamily="18" charset="0"/>
                    <a:cs typeface="Calibri"/>
                  </a:rPr>
                  <a:t> </a:t>
                </a:r>
                <a14:m>
                  <m:oMath xmlns:m="http://schemas.openxmlformats.org/officeDocument/2006/math">
                    <m:r>
                      <a:rPr lang="en-US" i="1">
                        <a:latin typeface="Cambria Math" panose="02040503050406030204" pitchFamily="18" charset="0"/>
                        <a:ea typeface="Cambria Math" panose="02040503050406030204" pitchFamily="18" charset="0"/>
                        <a:cs typeface="Calibri"/>
                      </a:rPr>
                      <m:t>𝜎</m:t>
                    </m:r>
                    <m:r>
                      <a:rPr lang="en-CA" b="0" i="1" baseline="-25000" smtClean="0">
                        <a:latin typeface="Cambria Math" panose="02040503050406030204" pitchFamily="18" charset="0"/>
                        <a:ea typeface="Cambria Math" panose="02040503050406030204" pitchFamily="18" charset="0"/>
                        <a:cs typeface="Calibri"/>
                      </a:rPr>
                      <m:t>𝑃</m:t>
                    </m:r>
                  </m:oMath>
                </a14:m>
                <a:r>
                  <a:rPr lang="en-US">
                    <a:latin typeface="Helvetica Neue" panose="02000503000000020004"/>
                    <a:cs typeface="Calibri"/>
                  </a:rPr>
                  <a:t> = w</a:t>
                </a:r>
                <a:r>
                  <a:rPr lang="en-US" baseline="-25000">
                    <a:latin typeface="Helvetica Neue" panose="02000503000000020004"/>
                    <a:cs typeface="Calibri"/>
                  </a:rPr>
                  <a:t>1</a:t>
                </a:r>
                <a14:m>
                  <m:oMath xmlns:m="http://schemas.openxmlformats.org/officeDocument/2006/math">
                    <m:r>
                      <a:rPr lang="en-US" i="1">
                        <a:latin typeface="Cambria Math" panose="02040503050406030204" pitchFamily="18" charset="0"/>
                        <a:ea typeface="Cambria Math" panose="02040503050406030204" pitchFamily="18" charset="0"/>
                        <a:cs typeface="Calibri"/>
                      </a:rPr>
                      <m:t>𝜎</m:t>
                    </m:r>
                    <m:r>
                      <a:rPr lang="en-CA" i="1" baseline="-25000">
                        <a:latin typeface="Cambria Math" panose="02040503050406030204" pitchFamily="18" charset="0"/>
                        <a:ea typeface="Cambria Math" panose="02040503050406030204" pitchFamily="18" charset="0"/>
                        <a:cs typeface="Calibri"/>
                      </a:rPr>
                      <m:t>1</m:t>
                    </m:r>
                  </m:oMath>
                </a14:m>
                <a:r>
                  <a:rPr lang="en-US">
                    <a:latin typeface="Helvetica Neue" panose="02000503000000020004"/>
                    <a:cs typeface="Calibri"/>
                  </a:rPr>
                  <a:t> + w</a:t>
                </a:r>
                <a:r>
                  <a:rPr lang="en-US" baseline="-25000">
                    <a:latin typeface="Helvetica Neue" panose="02000503000000020004"/>
                    <a:cs typeface="Calibri"/>
                  </a:rPr>
                  <a:t>2</a:t>
                </a:r>
                <a14:m>
                  <m:oMath xmlns:m="http://schemas.openxmlformats.org/officeDocument/2006/math">
                    <m:r>
                      <a:rPr lang="en-US" i="1">
                        <a:latin typeface="Cambria Math" panose="02040503050406030204" pitchFamily="18" charset="0"/>
                        <a:ea typeface="Cambria Math" panose="02040503050406030204" pitchFamily="18" charset="0"/>
                        <a:cs typeface="Calibri"/>
                      </a:rPr>
                      <m:t>𝜎</m:t>
                    </m:r>
                    <m:r>
                      <a:rPr lang="en-CA" i="1" baseline="-25000">
                        <a:latin typeface="Cambria Math" panose="02040503050406030204" pitchFamily="18" charset="0"/>
                        <a:ea typeface="Cambria Math" panose="02040503050406030204" pitchFamily="18" charset="0"/>
                        <a:cs typeface="Calibri"/>
                      </a:rPr>
                      <m:t>2</m:t>
                    </m:r>
                  </m:oMath>
                </a14:m>
                <a:endParaRPr lang="en-US" baseline="-25000">
                  <a:latin typeface="Helvetica Neue" panose="02000503000000020004"/>
                  <a:cs typeface="Calibri"/>
                </a:endParaRPr>
              </a:p>
              <a:p>
                <a14:m>
                  <m:oMath xmlns:m="http://schemas.openxmlformats.org/officeDocument/2006/math">
                    <m:r>
                      <a:rPr lang="en-CA" b="0" i="1" smtClean="0">
                        <a:latin typeface="Cambria Math" panose="02040503050406030204" pitchFamily="18" charset="0"/>
                        <a:ea typeface="Cambria Math" panose="02040503050406030204" pitchFamily="18" charset="0"/>
                        <a:cs typeface="Calibri"/>
                      </a:rPr>
                      <m:t>𝜌</m:t>
                    </m:r>
                    <m:r>
                      <a:rPr lang="en-CA" b="0" i="1" baseline="-25000" smtClean="0">
                        <a:latin typeface="Cambria Math" panose="02040503050406030204" pitchFamily="18" charset="0"/>
                        <a:ea typeface="Cambria Math" panose="02040503050406030204" pitchFamily="18" charset="0"/>
                        <a:cs typeface="Calibri"/>
                      </a:rPr>
                      <m:t>12</m:t>
                    </m:r>
                  </m:oMath>
                </a14:m>
                <a:r>
                  <a:rPr lang="en-US" baseline="-25000">
                    <a:latin typeface="Helvetica Neue" panose="02000503000000020004"/>
                    <a:cs typeface="Calibri"/>
                  </a:rPr>
                  <a:t> </a:t>
                </a:r>
                <a:r>
                  <a:rPr lang="en-US">
                    <a:latin typeface="Helvetica Neue" panose="02000503000000020004"/>
                    <a:cs typeface="Calibri"/>
                  </a:rPr>
                  <a:t>= -1	</a:t>
                </a:r>
                <a14:m>
                  <m:oMath xmlns:m="http://schemas.openxmlformats.org/officeDocument/2006/math">
                    <m:r>
                      <a:rPr lang="en-US" i="1">
                        <a:latin typeface="Cambria Math" panose="02040503050406030204" pitchFamily="18" charset="0"/>
                        <a:ea typeface="Cambria Math" panose="02040503050406030204" pitchFamily="18" charset="0"/>
                        <a:cs typeface="Calibri"/>
                      </a:rPr>
                      <m:t>𝜎</m:t>
                    </m:r>
                    <m:r>
                      <a:rPr lang="en-CA" i="1" baseline="-25000">
                        <a:latin typeface="Cambria Math" panose="02040503050406030204" pitchFamily="18" charset="0"/>
                        <a:ea typeface="Cambria Math" panose="02040503050406030204" pitchFamily="18" charset="0"/>
                        <a:cs typeface="Calibri"/>
                      </a:rPr>
                      <m:t>𝑃</m:t>
                    </m:r>
                  </m:oMath>
                </a14:m>
                <a:r>
                  <a:rPr lang="en-US">
                    <a:latin typeface="Helvetica Neue" panose="02000503000000020004"/>
                    <a:cs typeface="Calibri"/>
                  </a:rPr>
                  <a:t> = w</a:t>
                </a:r>
                <a:r>
                  <a:rPr lang="en-US" baseline="-25000">
                    <a:latin typeface="Helvetica Neue" panose="02000503000000020004"/>
                    <a:cs typeface="Calibri"/>
                  </a:rPr>
                  <a:t>1</a:t>
                </a:r>
                <a14:m>
                  <m:oMath xmlns:m="http://schemas.openxmlformats.org/officeDocument/2006/math">
                    <m:r>
                      <a:rPr lang="en-US" i="1">
                        <a:latin typeface="Cambria Math" panose="02040503050406030204" pitchFamily="18" charset="0"/>
                        <a:ea typeface="Cambria Math" panose="02040503050406030204" pitchFamily="18" charset="0"/>
                        <a:cs typeface="Calibri"/>
                      </a:rPr>
                      <m:t>𝜎</m:t>
                    </m:r>
                    <m:r>
                      <a:rPr lang="en-CA" i="1" baseline="-25000">
                        <a:latin typeface="Cambria Math" panose="02040503050406030204" pitchFamily="18" charset="0"/>
                        <a:ea typeface="Cambria Math" panose="02040503050406030204" pitchFamily="18" charset="0"/>
                        <a:cs typeface="Calibri"/>
                      </a:rPr>
                      <m:t>1</m:t>
                    </m:r>
                  </m:oMath>
                </a14:m>
                <a:r>
                  <a:rPr lang="en-US">
                    <a:latin typeface="Helvetica Neue" panose="02000503000000020004"/>
                    <a:cs typeface="Calibri"/>
                  </a:rPr>
                  <a:t> - w</a:t>
                </a:r>
                <a:r>
                  <a:rPr lang="en-US" baseline="-25000">
                    <a:latin typeface="Helvetica Neue" panose="02000503000000020004"/>
                    <a:cs typeface="Calibri"/>
                  </a:rPr>
                  <a:t>2</a:t>
                </a:r>
                <a14:m>
                  <m:oMath xmlns:m="http://schemas.openxmlformats.org/officeDocument/2006/math">
                    <m:r>
                      <a:rPr lang="en-US" i="1">
                        <a:latin typeface="Cambria Math" panose="02040503050406030204" pitchFamily="18" charset="0"/>
                        <a:ea typeface="Cambria Math" panose="02040503050406030204" pitchFamily="18" charset="0"/>
                        <a:cs typeface="Calibri"/>
                      </a:rPr>
                      <m:t>𝜎</m:t>
                    </m:r>
                    <m:r>
                      <a:rPr lang="en-CA" i="1" baseline="-25000">
                        <a:latin typeface="Cambria Math" panose="02040503050406030204" pitchFamily="18" charset="0"/>
                        <a:ea typeface="Cambria Math" panose="02040503050406030204" pitchFamily="18" charset="0"/>
                        <a:cs typeface="Calibri"/>
                      </a:rPr>
                      <m:t>2</m:t>
                    </m:r>
                  </m:oMath>
                </a14:m>
                <a:endParaRPr lang="en-US">
                  <a:latin typeface="Helvetica Neue" panose="02000503000000020004"/>
                  <a:cs typeface="Calibri"/>
                </a:endParaRPr>
              </a:p>
            </p:txBody>
          </p:sp>
        </mc:Choice>
        <mc:Fallback xmlns="">
          <p:sp>
            <p:nvSpPr>
              <p:cNvPr id="14" name="TextBox 13">
                <a:extLst>
                  <a:ext uri="{FF2B5EF4-FFF2-40B4-BE49-F238E27FC236}">
                    <a16:creationId xmlns:a16="http://schemas.microsoft.com/office/drawing/2014/main" id="{CCCAE082-5A59-4592-B93B-F7AB2C4CE2B8}"/>
                  </a:ext>
                </a:extLst>
              </p:cNvPr>
              <p:cNvSpPr txBox="1">
                <a:spLocks noRot="1" noChangeAspect="1" noMove="1" noResize="1" noEditPoints="1" noAdjustHandles="1" noChangeArrowheads="1" noChangeShapeType="1" noTextEdit="1"/>
              </p:cNvSpPr>
              <p:nvPr/>
            </p:nvSpPr>
            <p:spPr>
              <a:xfrm>
                <a:off x="870342" y="4651772"/>
                <a:ext cx="5166903" cy="1477328"/>
              </a:xfrm>
              <a:prstGeom prst="rect">
                <a:avLst/>
              </a:prstGeom>
              <a:blipFill>
                <a:blip r:embed="rId5"/>
                <a:stretch>
                  <a:fillRect l="-1063" t="-2066" b="-5785"/>
                </a:stretch>
              </a:blipFill>
            </p:spPr>
            <p:txBody>
              <a:bodyPr/>
              <a:lstStyle/>
              <a:p>
                <a:r>
                  <a:rPr lang="en-US">
                    <a:noFill/>
                  </a:rPr>
                  <a:t> </a:t>
                </a:r>
              </a:p>
            </p:txBody>
          </p:sp>
        </mc:Fallback>
      </mc:AlternateContent>
    </p:spTree>
    <p:extLst>
      <p:ext uri="{BB962C8B-B14F-4D97-AF65-F5344CB8AC3E}">
        <p14:creationId xmlns:p14="http://schemas.microsoft.com/office/powerpoint/2010/main" val="224109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F2AC8A-46B2-6F4C-B0C9-BB64863D9527}"/>
              </a:ext>
            </a:extLst>
          </p:cNvPr>
          <p:cNvSpPr/>
          <p:nvPr/>
        </p:nvSpPr>
        <p:spPr>
          <a:xfrm>
            <a:off x="0" y="6423022"/>
            <a:ext cx="12192000" cy="434978"/>
          </a:xfrm>
          <a:prstGeom prst="rect">
            <a:avLst/>
          </a:prstGeom>
          <a:solidFill>
            <a:srgbClr val="9E2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a:endParaRPr>
          </a:p>
        </p:txBody>
      </p:sp>
      <p:sp>
        <p:nvSpPr>
          <p:cNvPr id="6" name="Footer Placeholder 5">
            <a:extLst>
              <a:ext uri="{FF2B5EF4-FFF2-40B4-BE49-F238E27FC236}">
                <a16:creationId xmlns:a16="http://schemas.microsoft.com/office/drawing/2014/main" id="{B1CF3846-CED9-0E48-B95C-89BB9E485454}"/>
              </a:ext>
            </a:extLst>
          </p:cNvPr>
          <p:cNvSpPr>
            <a:spLocks noGrp="1"/>
          </p:cNvSpPr>
          <p:nvPr>
            <p:ph type="ftr" sz="quarter" idx="11"/>
          </p:nvPr>
        </p:nvSpPr>
        <p:spPr>
          <a:xfrm>
            <a:off x="194734" y="6423023"/>
            <a:ext cx="4114800" cy="365125"/>
          </a:xfrm>
        </p:spPr>
        <p:txBody>
          <a:bodyPr/>
          <a:lstStyle/>
          <a:p>
            <a:pPr algn="l"/>
            <a:r>
              <a:rPr lang="en-US">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McGill Students’ Trading Society </a:t>
            </a:r>
          </a:p>
        </p:txBody>
      </p:sp>
      <p:sp>
        <p:nvSpPr>
          <p:cNvPr id="7" name="Slide Number Placeholder 6">
            <a:extLst>
              <a:ext uri="{FF2B5EF4-FFF2-40B4-BE49-F238E27FC236}">
                <a16:creationId xmlns:a16="http://schemas.microsoft.com/office/drawing/2014/main" id="{9F31DCCF-2667-6F41-B6D3-81A043820DBC}"/>
              </a:ext>
            </a:extLst>
          </p:cNvPr>
          <p:cNvSpPr>
            <a:spLocks noGrp="1"/>
          </p:cNvSpPr>
          <p:nvPr>
            <p:ph type="sldNum" sz="quarter" idx="12"/>
          </p:nvPr>
        </p:nvSpPr>
        <p:spPr>
          <a:xfrm>
            <a:off x="9254066" y="6423023"/>
            <a:ext cx="2743200" cy="365125"/>
          </a:xfrm>
        </p:spPr>
        <p:txBody>
          <a:bodyPr/>
          <a:lstStyle/>
          <a:p>
            <a:fld id="{F993E9D7-6BF6-A548-B78F-B13E2A00C48B}" type="slidenum">
              <a:rPr lang="en-US" b="1" smtClean="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8</a:t>
            </a:fld>
            <a:endParaRPr lang="en-US" b="1">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TextBox 8">
            <a:extLst>
              <a:ext uri="{FF2B5EF4-FFF2-40B4-BE49-F238E27FC236}">
                <a16:creationId xmlns:a16="http://schemas.microsoft.com/office/drawing/2014/main" id="{FE03D68D-1817-244B-AAF9-C2E0EB637DF1}"/>
              </a:ext>
            </a:extLst>
          </p:cNvPr>
          <p:cNvSpPr txBox="1"/>
          <p:nvPr/>
        </p:nvSpPr>
        <p:spPr>
          <a:xfrm>
            <a:off x="559313" y="388580"/>
            <a:ext cx="10193354" cy="646331"/>
          </a:xfrm>
          <a:prstGeom prst="rect">
            <a:avLst/>
          </a:prstGeom>
          <a:noFill/>
        </p:spPr>
        <p:txBody>
          <a:bodyPr wrap="square" rtlCol="0">
            <a:spAutoFit/>
          </a:bodyPr>
          <a:lstStyle/>
          <a:p>
            <a:r>
              <a:rPr lang="en-US" sz="3600" b="1">
                <a:latin typeface="Helvetica Neue" panose="02000503000000020004" pitchFamily="2" charset="0"/>
                <a:ea typeface="Helvetica Neue" panose="02000503000000020004" pitchFamily="2" charset="0"/>
                <a:cs typeface="Helvetica Neue" panose="02000503000000020004" pitchFamily="2" charset="0"/>
              </a:rPr>
              <a:t>BUILDING YOUR PORTFOLIO</a:t>
            </a:r>
          </a:p>
        </p:txBody>
      </p:sp>
      <p:sp>
        <p:nvSpPr>
          <p:cNvPr id="15" name="TextBox 14">
            <a:extLst>
              <a:ext uri="{FF2B5EF4-FFF2-40B4-BE49-F238E27FC236}">
                <a16:creationId xmlns:a16="http://schemas.microsoft.com/office/drawing/2014/main" id="{1FE6A74C-7B2E-BE49-BDF9-CCA248A189E5}"/>
              </a:ext>
            </a:extLst>
          </p:cNvPr>
          <p:cNvSpPr txBox="1"/>
          <p:nvPr/>
        </p:nvSpPr>
        <p:spPr>
          <a:xfrm>
            <a:off x="559313" y="1181057"/>
            <a:ext cx="10193354" cy="369332"/>
          </a:xfrm>
          <a:prstGeom prst="rect">
            <a:avLst/>
          </a:prstGeom>
          <a:noFill/>
        </p:spPr>
        <p:txBody>
          <a:bodyPr wrap="square" lIns="91440" tIns="45720" rIns="91440" bIns="45720" rtlCol="0" anchor="t">
            <a:spAutoFit/>
          </a:bodyPr>
          <a:lstStyle/>
          <a:p>
            <a:r>
              <a:rPr lang="en-US" b="1">
                <a:solidFill>
                  <a:srgbClr val="9E2200"/>
                </a:solidFill>
                <a:latin typeface="Helvetica Neue"/>
                <a:ea typeface="Helvetica Neue" panose="02000503000000020004" pitchFamily="2" charset="0"/>
                <a:cs typeface="Helvetica Neue" panose="02000503000000020004" pitchFamily="2" charset="0"/>
              </a:rPr>
              <a:t>PORTFOLIO CONCEPT – DIVERSIFICATION</a:t>
            </a:r>
          </a:p>
        </p:txBody>
      </p:sp>
      <p:cxnSp>
        <p:nvCxnSpPr>
          <p:cNvPr id="17" name="Straight Connector 16">
            <a:extLst>
              <a:ext uri="{FF2B5EF4-FFF2-40B4-BE49-F238E27FC236}">
                <a16:creationId xmlns:a16="http://schemas.microsoft.com/office/drawing/2014/main" id="{4AFB4B16-DCB4-3E49-911C-9C178CA667F0}"/>
              </a:ext>
            </a:extLst>
          </p:cNvPr>
          <p:cNvCxnSpPr/>
          <p:nvPr/>
        </p:nvCxnSpPr>
        <p:spPr>
          <a:xfrm>
            <a:off x="559313" y="1604929"/>
            <a:ext cx="10955867" cy="0"/>
          </a:xfrm>
          <a:prstGeom prst="line">
            <a:avLst/>
          </a:prstGeom>
        </p:spPr>
        <p:style>
          <a:lnRef idx="3">
            <a:schemeClr val="accent5"/>
          </a:lnRef>
          <a:fillRef idx="0">
            <a:schemeClr val="accent5"/>
          </a:fillRef>
          <a:effectRef idx="2">
            <a:schemeClr val="accent5"/>
          </a:effectRef>
          <a:fontRef idx="minor">
            <a:schemeClr val="tx1"/>
          </a:fontRef>
        </p:style>
      </p:cxnSp>
      <p:sp>
        <p:nvSpPr>
          <p:cNvPr id="19" name="TextBox 18">
            <a:extLst>
              <a:ext uri="{FF2B5EF4-FFF2-40B4-BE49-F238E27FC236}">
                <a16:creationId xmlns:a16="http://schemas.microsoft.com/office/drawing/2014/main" id="{409DC4F2-7B12-1949-92B2-F5823976CA07}"/>
              </a:ext>
            </a:extLst>
          </p:cNvPr>
          <p:cNvSpPr txBox="1"/>
          <p:nvPr/>
        </p:nvSpPr>
        <p:spPr>
          <a:xfrm>
            <a:off x="559313" y="1713284"/>
            <a:ext cx="6484953" cy="4524315"/>
          </a:xfrm>
          <a:prstGeom prst="rect">
            <a:avLst/>
          </a:prstGeom>
          <a:noFill/>
        </p:spPr>
        <p:txBody>
          <a:bodyPr wrap="square" lIns="91440" tIns="45720" rIns="91440" bIns="45720" rtlCol="0" anchor="t">
            <a:spAutoFit/>
          </a:bodyPr>
          <a:lstStyle/>
          <a:p>
            <a:pPr marL="285750" indent="-285750">
              <a:buClr>
                <a:srgbClr val="9E2200"/>
              </a:buClr>
              <a:buFont typeface="Wingdings" pitchFamily="2" charset="2"/>
              <a:buChar char="§"/>
            </a:pPr>
            <a:r>
              <a:rPr lang="en-CA" i="1">
                <a:latin typeface="Helvetica Neue"/>
                <a:ea typeface="Helvetica Neue" panose="02000503000000020004" pitchFamily="2" charset="0"/>
                <a:cs typeface="Helvetica Neue" panose="02000503000000020004" pitchFamily="2" charset="0"/>
              </a:rPr>
              <a:t>"Don't put all your eggs in one basket"</a:t>
            </a:r>
            <a:r>
              <a:rPr lang="en-CA">
                <a:latin typeface="Helvetica Neue"/>
                <a:ea typeface="Helvetica Neue" panose="02000503000000020004" pitchFamily="2" charset="0"/>
                <a:cs typeface="Helvetica Neue" panose="02000503000000020004" pitchFamily="2" charset="0"/>
              </a:rPr>
              <a:t> - Warren Buffet</a:t>
            </a:r>
            <a:endParaRPr lang="en-US"/>
          </a:p>
          <a:p>
            <a:pPr marL="285750" indent="-285750">
              <a:buClr>
                <a:srgbClr val="9E2200"/>
              </a:buClr>
              <a:buFont typeface="Wingdings" pitchFamily="2" charset="2"/>
              <a:buChar char="§"/>
            </a:pPr>
            <a:endParaRPr lang="en-CA">
              <a:latin typeface="Helvetica Neue"/>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endParaRPr lang="en-CA">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endParaRPr lang="en-CA">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endParaRPr lang="en-CA">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endParaRPr lang="en-CA">
              <a:latin typeface="Helvetica Neue" panose="02000503000000020004" pitchFamily="2" charset="0"/>
              <a:ea typeface="+mn-lt"/>
              <a:cs typeface="+mn-lt"/>
            </a:endParaRPr>
          </a:p>
          <a:p>
            <a:pPr marL="285750" indent="-285750">
              <a:buClr>
                <a:srgbClr val="9E2200"/>
              </a:buClr>
              <a:buFont typeface="Wingdings" pitchFamily="2" charset="2"/>
              <a:buChar char="§"/>
            </a:pPr>
            <a:endParaRPr lang="en-CA">
              <a:latin typeface="Helvetica Neue" panose="02000503000000020004" pitchFamily="2" charset="0"/>
              <a:ea typeface="+mn-lt"/>
              <a:cs typeface="+mn-lt"/>
            </a:endParaRPr>
          </a:p>
          <a:p>
            <a:pPr marL="285750" indent="-285750">
              <a:buClr>
                <a:srgbClr val="9E2200"/>
              </a:buClr>
              <a:buFont typeface="Wingdings" pitchFamily="2" charset="2"/>
              <a:buChar char="§"/>
            </a:pPr>
            <a:endParaRPr lang="en-CA">
              <a:latin typeface="Helvetica Neue" panose="02000503000000020004" pitchFamily="2" charset="0"/>
              <a:ea typeface="+mn-lt"/>
              <a:cs typeface="+mn-lt"/>
            </a:endParaRPr>
          </a:p>
          <a:p>
            <a:pPr marL="285750" indent="-285750">
              <a:buClr>
                <a:srgbClr val="9E2200"/>
              </a:buClr>
              <a:buFont typeface="Wingdings" pitchFamily="2" charset="2"/>
              <a:buChar char="§"/>
            </a:pPr>
            <a:endParaRPr lang="en-CA">
              <a:latin typeface="Helvetica Neue" panose="02000503000000020004" pitchFamily="2" charset="0"/>
              <a:ea typeface="+mn-lt"/>
              <a:cs typeface="+mn-lt"/>
            </a:endParaRPr>
          </a:p>
          <a:p>
            <a:pPr marL="285750" indent="-285750">
              <a:buClr>
                <a:srgbClr val="9E2200"/>
              </a:buClr>
              <a:buFont typeface="Wingdings" pitchFamily="2" charset="2"/>
              <a:buChar char="§"/>
            </a:pPr>
            <a:endParaRPr lang="en-CA">
              <a:latin typeface="Helvetica Neue" panose="02000503000000020004" pitchFamily="2" charset="0"/>
              <a:ea typeface="+mn-lt"/>
              <a:cs typeface="+mn-lt"/>
            </a:endParaRPr>
          </a:p>
          <a:p>
            <a:pPr marL="285750" indent="-285750">
              <a:buClr>
                <a:srgbClr val="9E2200"/>
              </a:buClr>
              <a:buFont typeface="Wingdings" pitchFamily="2" charset="2"/>
              <a:buChar char="§"/>
            </a:pPr>
            <a:endParaRPr lang="en-CA">
              <a:latin typeface="Helvetica Neue" panose="02000503000000020004" pitchFamily="2" charset="0"/>
              <a:ea typeface="+mn-lt"/>
              <a:cs typeface="+mn-lt"/>
            </a:endParaRPr>
          </a:p>
          <a:p>
            <a:pPr marL="285750" indent="-285750">
              <a:buClr>
                <a:srgbClr val="9E2200"/>
              </a:buClr>
              <a:buFont typeface="Wingdings" pitchFamily="2" charset="2"/>
              <a:buChar char="§"/>
            </a:pPr>
            <a:endParaRPr lang="en-CA">
              <a:latin typeface="Helvetica Neue" panose="02000503000000020004" pitchFamily="2" charset="0"/>
              <a:ea typeface="+mn-lt"/>
              <a:cs typeface="+mn-lt"/>
            </a:endParaRPr>
          </a:p>
          <a:p>
            <a:pPr marL="285750" indent="-285750">
              <a:buClr>
                <a:srgbClr val="9E2200"/>
              </a:buClr>
              <a:buFont typeface="Wingdings" pitchFamily="2" charset="2"/>
              <a:buChar char="§"/>
            </a:pPr>
            <a:endParaRPr lang="en-CA">
              <a:latin typeface="Helvetica Neue" panose="02000503000000020004" pitchFamily="2" charset="0"/>
              <a:ea typeface="+mn-lt"/>
              <a:cs typeface="+mn-lt"/>
            </a:endParaRPr>
          </a:p>
          <a:p>
            <a:pPr marL="285750" indent="-285750">
              <a:buClr>
                <a:srgbClr val="9E2200"/>
              </a:buClr>
              <a:buFont typeface="Wingdings" pitchFamily="2" charset="2"/>
              <a:buChar char="§"/>
            </a:pPr>
            <a:endParaRPr lang="en-CA">
              <a:latin typeface="Helvetica Neue" panose="02000503000000020004" pitchFamily="2" charset="0"/>
              <a:ea typeface="+mn-lt"/>
              <a:cs typeface="+mn-lt"/>
            </a:endParaRPr>
          </a:p>
          <a:p>
            <a:pPr marL="285750" indent="-285750">
              <a:buClr>
                <a:srgbClr val="9E2200"/>
              </a:buClr>
              <a:buFont typeface="Wingdings" pitchFamily="2" charset="2"/>
              <a:buChar char="§"/>
            </a:pPr>
            <a:endParaRPr lang="en-CA">
              <a:latin typeface="Helvetica Neue" panose="02000503000000020004" pitchFamily="2" charset="0"/>
              <a:ea typeface="+mn-lt"/>
              <a:cs typeface="+mn-lt"/>
            </a:endParaRPr>
          </a:p>
          <a:p>
            <a:pPr marL="285750" indent="-285750">
              <a:buClr>
                <a:srgbClr val="9E2200"/>
              </a:buClr>
              <a:buFont typeface="Wingdings" pitchFamily="2" charset="2"/>
              <a:buChar char="§"/>
            </a:pPr>
            <a:r>
              <a:rPr lang="en-CA">
                <a:solidFill>
                  <a:schemeClr val="tx1">
                    <a:lumMod val="95000"/>
                    <a:lumOff val="5000"/>
                  </a:schemeClr>
                </a:solidFill>
                <a:latin typeface="Helvetica Neue" panose="02000503000000020004" pitchFamily="2" charset="0"/>
                <a:ea typeface="Helvetica Neue" panose="02000503000000020004" pitchFamily="2" charset="0"/>
                <a:cs typeface="Helvetica Neue" panose="02000503000000020004" pitchFamily="2" charset="0"/>
                <a:hlinkClick r:id="rId3">
                  <a:extLst>
                    <a:ext uri="{A12FA001-AC4F-418D-AE19-62706E023703}">
                      <ahyp:hlinkClr xmlns:ahyp="http://schemas.microsoft.com/office/drawing/2018/hyperlinkcolor" val="tx"/>
                    </a:ext>
                  </a:extLst>
                </a:hlinkClick>
              </a:rPr>
              <a:t>Listen to Ray </a:t>
            </a:r>
            <a:r>
              <a:rPr lang="en-CA" err="1">
                <a:solidFill>
                  <a:schemeClr val="tx1">
                    <a:lumMod val="95000"/>
                    <a:lumOff val="5000"/>
                  </a:schemeClr>
                </a:solidFill>
                <a:latin typeface="Helvetica Neue" panose="02000503000000020004" pitchFamily="2" charset="0"/>
                <a:ea typeface="Helvetica Neue" panose="02000503000000020004" pitchFamily="2" charset="0"/>
                <a:cs typeface="Helvetica Neue" panose="02000503000000020004" pitchFamily="2" charset="0"/>
                <a:hlinkClick r:id="rId3">
                  <a:extLst>
                    <a:ext uri="{A12FA001-AC4F-418D-AE19-62706E023703}">
                      <ahyp:hlinkClr xmlns:ahyp="http://schemas.microsoft.com/office/drawing/2018/hyperlinkcolor" val="tx"/>
                    </a:ext>
                  </a:extLst>
                </a:hlinkClick>
              </a:rPr>
              <a:t>Dalio</a:t>
            </a:r>
            <a:r>
              <a:rPr lang="en-CA">
                <a:solidFill>
                  <a:schemeClr val="tx1">
                    <a:lumMod val="95000"/>
                    <a:lumOff val="5000"/>
                  </a:schemeClr>
                </a:solidFill>
                <a:latin typeface="Helvetica Neue" panose="02000503000000020004" pitchFamily="2" charset="0"/>
                <a:ea typeface="Helvetica Neue" panose="02000503000000020004" pitchFamily="2" charset="0"/>
                <a:cs typeface="Helvetica Neue" panose="02000503000000020004" pitchFamily="2" charset="0"/>
                <a:hlinkClick r:id="rId3">
                  <a:extLst>
                    <a:ext uri="{A12FA001-AC4F-418D-AE19-62706E023703}">
                      <ahyp:hlinkClr xmlns:ahyp="http://schemas.microsoft.com/office/drawing/2018/hyperlinkcolor" val="tx"/>
                    </a:ext>
                  </a:extLst>
                </a:hlinkClick>
              </a:rPr>
              <a:t> explain the benefits of diversification</a:t>
            </a:r>
            <a:endParaRPr lang="en-US">
              <a:solidFill>
                <a:schemeClr val="tx1">
                  <a:lumMod val="95000"/>
                  <a:lumOff val="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18" name="Picture 19" descr="Chart, histogram&#10;&#10;Description automatically generated">
            <a:extLst>
              <a:ext uri="{FF2B5EF4-FFF2-40B4-BE49-F238E27FC236}">
                <a16:creationId xmlns:a16="http://schemas.microsoft.com/office/drawing/2014/main" id="{2C38DB1E-6DE7-4ABF-A5E6-3CCEEE3D7154}"/>
              </a:ext>
            </a:extLst>
          </p:cNvPr>
          <p:cNvPicPr>
            <a:picLocks noChangeAspect="1"/>
          </p:cNvPicPr>
          <p:nvPr/>
        </p:nvPicPr>
        <p:blipFill>
          <a:blip r:embed="rId4"/>
          <a:stretch>
            <a:fillRect/>
          </a:stretch>
        </p:blipFill>
        <p:spPr>
          <a:xfrm>
            <a:off x="837598" y="2092867"/>
            <a:ext cx="5199648" cy="3798172"/>
          </a:xfrm>
          <a:prstGeom prst="rect">
            <a:avLst/>
          </a:prstGeom>
        </p:spPr>
      </p:pic>
      <p:pic>
        <p:nvPicPr>
          <p:cNvPr id="1026" name="Picture 2" descr="The Diversification Benefits of Gold - U.S. Global Investors">
            <a:extLst>
              <a:ext uri="{FF2B5EF4-FFF2-40B4-BE49-F238E27FC236}">
                <a16:creationId xmlns:a16="http://schemas.microsoft.com/office/drawing/2014/main" id="{A1D498FA-5EAC-AC46-B25B-48D4870AAB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1899" y="2250695"/>
            <a:ext cx="5199648" cy="3426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49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F2AC8A-46B2-6F4C-B0C9-BB64863D9527}"/>
              </a:ext>
            </a:extLst>
          </p:cNvPr>
          <p:cNvSpPr/>
          <p:nvPr/>
        </p:nvSpPr>
        <p:spPr>
          <a:xfrm>
            <a:off x="0" y="6423022"/>
            <a:ext cx="12192000" cy="434978"/>
          </a:xfrm>
          <a:prstGeom prst="rect">
            <a:avLst/>
          </a:prstGeom>
          <a:solidFill>
            <a:srgbClr val="9E2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panose="02000503000000020004"/>
            </a:endParaRPr>
          </a:p>
        </p:txBody>
      </p:sp>
      <p:sp>
        <p:nvSpPr>
          <p:cNvPr id="6" name="Footer Placeholder 5">
            <a:extLst>
              <a:ext uri="{FF2B5EF4-FFF2-40B4-BE49-F238E27FC236}">
                <a16:creationId xmlns:a16="http://schemas.microsoft.com/office/drawing/2014/main" id="{B1CF3846-CED9-0E48-B95C-89BB9E485454}"/>
              </a:ext>
            </a:extLst>
          </p:cNvPr>
          <p:cNvSpPr>
            <a:spLocks noGrp="1"/>
          </p:cNvSpPr>
          <p:nvPr>
            <p:ph type="ftr" sz="quarter" idx="11"/>
          </p:nvPr>
        </p:nvSpPr>
        <p:spPr>
          <a:xfrm>
            <a:off x="194734" y="6423023"/>
            <a:ext cx="4114800" cy="365125"/>
          </a:xfrm>
        </p:spPr>
        <p:txBody>
          <a:bodyPr/>
          <a:lstStyle/>
          <a:p>
            <a:pPr algn="l"/>
            <a:r>
              <a:rPr lang="en-US">
                <a:solidFill>
                  <a:schemeClr val="bg1"/>
                </a:solidFill>
                <a:latin typeface="Helvetica Neue" panose="02000503000000020004"/>
                <a:ea typeface="Helvetica Neue" panose="02000503000000020004" pitchFamily="2" charset="0"/>
                <a:cs typeface="Helvetica Neue" panose="02000503000000020004" pitchFamily="2" charset="0"/>
              </a:rPr>
              <a:t>McGill Students’ Trading Society </a:t>
            </a:r>
          </a:p>
        </p:txBody>
      </p:sp>
      <p:sp>
        <p:nvSpPr>
          <p:cNvPr id="7" name="Slide Number Placeholder 6">
            <a:extLst>
              <a:ext uri="{FF2B5EF4-FFF2-40B4-BE49-F238E27FC236}">
                <a16:creationId xmlns:a16="http://schemas.microsoft.com/office/drawing/2014/main" id="{9F31DCCF-2667-6F41-B6D3-81A043820DBC}"/>
              </a:ext>
            </a:extLst>
          </p:cNvPr>
          <p:cNvSpPr>
            <a:spLocks noGrp="1"/>
          </p:cNvSpPr>
          <p:nvPr>
            <p:ph type="sldNum" sz="quarter" idx="12"/>
          </p:nvPr>
        </p:nvSpPr>
        <p:spPr>
          <a:xfrm>
            <a:off x="9254066" y="6423023"/>
            <a:ext cx="2743200" cy="365125"/>
          </a:xfrm>
        </p:spPr>
        <p:txBody>
          <a:bodyPr/>
          <a:lstStyle/>
          <a:p>
            <a:fld id="{F993E9D7-6BF6-A548-B78F-B13E2A00C48B}" type="slidenum">
              <a:rPr lang="en-US" b="1" smtClean="0">
                <a:solidFill>
                  <a:schemeClr val="bg1"/>
                </a:solidFill>
                <a:latin typeface="Helvetica Neue" panose="02000503000000020004"/>
                <a:ea typeface="Helvetica Neue" panose="02000503000000020004" pitchFamily="2" charset="0"/>
                <a:cs typeface="Helvetica Neue" panose="02000503000000020004" pitchFamily="2" charset="0"/>
              </a:rPr>
              <a:t>9</a:t>
            </a:fld>
            <a:endParaRPr lang="en-US" b="1">
              <a:solidFill>
                <a:schemeClr val="bg1"/>
              </a:solidFill>
              <a:latin typeface="Helvetica Neue" panose="02000503000000020004"/>
              <a:ea typeface="Helvetica Neue" panose="02000503000000020004" pitchFamily="2" charset="0"/>
              <a:cs typeface="Helvetica Neue" panose="02000503000000020004" pitchFamily="2" charset="0"/>
            </a:endParaRPr>
          </a:p>
        </p:txBody>
      </p:sp>
      <p:sp>
        <p:nvSpPr>
          <p:cNvPr id="9" name="TextBox 8">
            <a:extLst>
              <a:ext uri="{FF2B5EF4-FFF2-40B4-BE49-F238E27FC236}">
                <a16:creationId xmlns:a16="http://schemas.microsoft.com/office/drawing/2014/main" id="{FE03D68D-1817-244B-AAF9-C2E0EB637DF1}"/>
              </a:ext>
            </a:extLst>
          </p:cNvPr>
          <p:cNvSpPr txBox="1"/>
          <p:nvPr/>
        </p:nvSpPr>
        <p:spPr>
          <a:xfrm>
            <a:off x="559313" y="388580"/>
            <a:ext cx="10193354" cy="646331"/>
          </a:xfrm>
          <a:prstGeom prst="rect">
            <a:avLst/>
          </a:prstGeom>
          <a:noFill/>
        </p:spPr>
        <p:txBody>
          <a:bodyPr wrap="square" rtlCol="0">
            <a:spAutoFit/>
          </a:bodyPr>
          <a:lstStyle/>
          <a:p>
            <a:r>
              <a:rPr lang="en-US" sz="3600" b="1">
                <a:latin typeface="Helvetica Neue" panose="02000503000000020004"/>
                <a:ea typeface="Helvetica Neue" panose="02000503000000020004" pitchFamily="2" charset="0"/>
                <a:cs typeface="Helvetica Neue" panose="02000503000000020004" pitchFamily="2" charset="0"/>
              </a:rPr>
              <a:t>INTERVIEW QUESTIONS </a:t>
            </a:r>
          </a:p>
        </p:txBody>
      </p:sp>
      <p:sp>
        <p:nvSpPr>
          <p:cNvPr id="15" name="TextBox 14">
            <a:extLst>
              <a:ext uri="{FF2B5EF4-FFF2-40B4-BE49-F238E27FC236}">
                <a16:creationId xmlns:a16="http://schemas.microsoft.com/office/drawing/2014/main" id="{1FE6A74C-7B2E-BE49-BDF9-CCA248A189E5}"/>
              </a:ext>
            </a:extLst>
          </p:cNvPr>
          <p:cNvSpPr txBox="1"/>
          <p:nvPr/>
        </p:nvSpPr>
        <p:spPr>
          <a:xfrm>
            <a:off x="559313" y="1181057"/>
            <a:ext cx="10193354" cy="369332"/>
          </a:xfrm>
          <a:prstGeom prst="rect">
            <a:avLst/>
          </a:prstGeom>
          <a:noFill/>
        </p:spPr>
        <p:txBody>
          <a:bodyPr wrap="square" rtlCol="0">
            <a:spAutoFit/>
          </a:bodyPr>
          <a:lstStyle/>
          <a:p>
            <a:r>
              <a:rPr lang="en-US" b="1">
                <a:solidFill>
                  <a:srgbClr val="9E2200"/>
                </a:solidFill>
                <a:latin typeface="Helvetica Neue" panose="02000503000000020004"/>
                <a:ea typeface="Helvetica Neue" panose="02000503000000020004" pitchFamily="2" charset="0"/>
                <a:cs typeface="Helvetica Neue" panose="02000503000000020004" pitchFamily="2" charset="0"/>
              </a:rPr>
              <a:t>TRADING AND QUANT ROLES</a:t>
            </a:r>
          </a:p>
        </p:txBody>
      </p:sp>
      <p:cxnSp>
        <p:nvCxnSpPr>
          <p:cNvPr id="17" name="Straight Connector 16">
            <a:extLst>
              <a:ext uri="{FF2B5EF4-FFF2-40B4-BE49-F238E27FC236}">
                <a16:creationId xmlns:a16="http://schemas.microsoft.com/office/drawing/2014/main" id="{4AFB4B16-DCB4-3E49-911C-9C178CA667F0}"/>
              </a:ext>
            </a:extLst>
          </p:cNvPr>
          <p:cNvCxnSpPr/>
          <p:nvPr/>
        </p:nvCxnSpPr>
        <p:spPr>
          <a:xfrm>
            <a:off x="559313" y="1604929"/>
            <a:ext cx="10955867" cy="0"/>
          </a:xfrm>
          <a:prstGeom prst="line">
            <a:avLst/>
          </a:prstGeom>
        </p:spPr>
        <p:style>
          <a:lnRef idx="3">
            <a:schemeClr val="accent5"/>
          </a:lnRef>
          <a:fillRef idx="0">
            <a:schemeClr val="accent5"/>
          </a:fillRef>
          <a:effectRef idx="2">
            <a:schemeClr val="accent5"/>
          </a:effectRef>
          <a:fontRef idx="minor">
            <a:schemeClr val="tx1"/>
          </a:fontRef>
        </p:style>
      </p:cxnSp>
      <p:sp>
        <p:nvSpPr>
          <p:cNvPr id="19" name="TextBox 18">
            <a:extLst>
              <a:ext uri="{FF2B5EF4-FFF2-40B4-BE49-F238E27FC236}">
                <a16:creationId xmlns:a16="http://schemas.microsoft.com/office/drawing/2014/main" id="{409DC4F2-7B12-1949-92B2-F5823976CA07}"/>
              </a:ext>
            </a:extLst>
          </p:cNvPr>
          <p:cNvSpPr txBox="1"/>
          <p:nvPr/>
        </p:nvSpPr>
        <p:spPr>
          <a:xfrm>
            <a:off x="559313" y="1713283"/>
            <a:ext cx="10955867" cy="1200329"/>
          </a:xfrm>
          <a:prstGeom prst="rect">
            <a:avLst/>
          </a:prstGeom>
          <a:noFill/>
        </p:spPr>
        <p:txBody>
          <a:bodyPr wrap="square" lIns="91440" tIns="45720" rIns="91440" bIns="45720" rtlCol="0" anchor="t">
            <a:spAutoFit/>
          </a:bodyPr>
          <a:lstStyle/>
          <a:p>
            <a:pPr marL="285750" indent="-285750">
              <a:buClr>
                <a:srgbClr val="9E2200"/>
              </a:buClr>
              <a:buFont typeface="Wingdings" pitchFamily="2" charset="2"/>
              <a:buChar char="§"/>
            </a:pPr>
            <a:r>
              <a:rPr lang="en-US">
                <a:latin typeface="Helvetica Neue"/>
                <a:ea typeface="Helvetica Neue" panose="02000503000000020004" pitchFamily="2" charset="0"/>
                <a:cs typeface="Helvetica Neue" panose="02000503000000020004" pitchFamily="2" charset="0"/>
              </a:rPr>
              <a:t>Roles related to computer science in the finance industry often require creative thinking abilities and good knowledge of mathematics.  We’ve chosen some fun questions to end the session.</a:t>
            </a:r>
          </a:p>
          <a:p>
            <a:pPr>
              <a:buClr>
                <a:srgbClr val="9E2200"/>
              </a:buClr>
            </a:pPr>
            <a:endParaRPr lang="en-US">
              <a:latin typeface="Helvetica Neue"/>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r>
              <a:rPr lang="en-US">
                <a:latin typeface="Helvetica Neue"/>
                <a:ea typeface="Helvetica Neue" panose="02000503000000020004" pitchFamily="2" charset="0"/>
                <a:cs typeface="Helvetica Neue" panose="02000503000000020004" pitchFamily="2" charset="0"/>
              </a:rPr>
              <a:t>The questions are of similar difficulty. </a:t>
            </a:r>
          </a:p>
        </p:txBody>
      </p:sp>
      <p:sp>
        <p:nvSpPr>
          <p:cNvPr id="26" name="TextBox 25">
            <a:extLst>
              <a:ext uri="{FF2B5EF4-FFF2-40B4-BE49-F238E27FC236}">
                <a16:creationId xmlns:a16="http://schemas.microsoft.com/office/drawing/2014/main" id="{BA80D573-475E-6543-B549-3E9DE9F20B9B}"/>
              </a:ext>
            </a:extLst>
          </p:cNvPr>
          <p:cNvSpPr txBox="1"/>
          <p:nvPr/>
        </p:nvSpPr>
        <p:spPr>
          <a:xfrm>
            <a:off x="559313" y="3059668"/>
            <a:ext cx="10193354" cy="369332"/>
          </a:xfrm>
          <a:prstGeom prst="rect">
            <a:avLst/>
          </a:prstGeom>
          <a:noFill/>
        </p:spPr>
        <p:txBody>
          <a:bodyPr wrap="square" rtlCol="0">
            <a:spAutoFit/>
          </a:bodyPr>
          <a:lstStyle/>
          <a:p>
            <a:r>
              <a:rPr lang="en-US" b="1">
                <a:solidFill>
                  <a:srgbClr val="9E2200"/>
                </a:solidFill>
                <a:latin typeface="Helvetica Neue" panose="02000503000000020004"/>
                <a:ea typeface="Helvetica Neue" panose="02000503000000020004" pitchFamily="2" charset="0"/>
                <a:cs typeface="Helvetica Neue" panose="02000503000000020004" pitchFamily="2" charset="0"/>
              </a:rPr>
              <a:t>QUESTIONS </a:t>
            </a:r>
          </a:p>
        </p:txBody>
      </p:sp>
      <p:cxnSp>
        <p:nvCxnSpPr>
          <p:cNvPr id="27" name="Straight Connector 26">
            <a:extLst>
              <a:ext uri="{FF2B5EF4-FFF2-40B4-BE49-F238E27FC236}">
                <a16:creationId xmlns:a16="http://schemas.microsoft.com/office/drawing/2014/main" id="{76170F1B-E89F-B04A-980D-256538E110A5}"/>
              </a:ext>
            </a:extLst>
          </p:cNvPr>
          <p:cNvCxnSpPr/>
          <p:nvPr/>
        </p:nvCxnSpPr>
        <p:spPr>
          <a:xfrm>
            <a:off x="559313" y="3483540"/>
            <a:ext cx="10955867" cy="0"/>
          </a:xfrm>
          <a:prstGeom prst="line">
            <a:avLst/>
          </a:prstGeom>
        </p:spPr>
        <p:style>
          <a:lnRef idx="3">
            <a:schemeClr val="accent5"/>
          </a:lnRef>
          <a:fillRef idx="0">
            <a:schemeClr val="accent5"/>
          </a:fillRef>
          <a:effectRef idx="2">
            <a:schemeClr val="accent5"/>
          </a:effectRef>
          <a:fontRef idx="minor">
            <a:schemeClr val="tx1"/>
          </a:fontRef>
        </p:style>
      </p:cxnSp>
      <p:sp>
        <p:nvSpPr>
          <p:cNvPr id="28" name="TextBox 27">
            <a:extLst>
              <a:ext uri="{FF2B5EF4-FFF2-40B4-BE49-F238E27FC236}">
                <a16:creationId xmlns:a16="http://schemas.microsoft.com/office/drawing/2014/main" id="{A7497DD0-A150-2D4C-B9C4-ACDE848B4895}"/>
              </a:ext>
            </a:extLst>
          </p:cNvPr>
          <p:cNvSpPr txBox="1"/>
          <p:nvPr/>
        </p:nvSpPr>
        <p:spPr>
          <a:xfrm>
            <a:off x="559313" y="3591894"/>
            <a:ext cx="10955867" cy="2532040"/>
          </a:xfrm>
          <a:prstGeom prst="rect">
            <a:avLst/>
          </a:prstGeom>
          <a:noFill/>
        </p:spPr>
        <p:txBody>
          <a:bodyPr wrap="square" lIns="91440" tIns="45720" rIns="91440" bIns="45720" rtlCol="0" anchor="t">
            <a:spAutoFit/>
          </a:bodyPr>
          <a:lstStyle/>
          <a:p>
            <a:pPr marL="342900" indent="-342900">
              <a:lnSpc>
                <a:spcPct val="150000"/>
              </a:lnSpc>
              <a:buClr>
                <a:srgbClr val="9E2200"/>
              </a:buClr>
              <a:buAutoNum type="arabicPeriod"/>
            </a:pPr>
            <a:r>
              <a:rPr lang="en-US">
                <a:latin typeface="Helvetica Neue" panose="02000503000000020004"/>
                <a:ea typeface="+mn-lt"/>
                <a:cs typeface="+mn-lt"/>
              </a:rPr>
              <a:t>Two decks of cards. One deck has 52 cards, the other has 104. You pick two cards separately from a same pack. If both of two cards are red, you win. Which pack will you choose?</a:t>
            </a:r>
            <a:endParaRPr lang="en-US">
              <a:latin typeface="Helvetica Neue" panose="02000503000000020004"/>
              <a:ea typeface="Helvetica Neue" panose="02000503000000020004" pitchFamily="2" charset="0"/>
              <a:cs typeface="Helvetica Neue" panose="02000503000000020004" pitchFamily="2" charset="0"/>
            </a:endParaRPr>
          </a:p>
          <a:p>
            <a:pPr marL="342900" indent="-342900">
              <a:lnSpc>
                <a:spcPct val="150000"/>
              </a:lnSpc>
              <a:buClr>
                <a:srgbClr val="9E2200"/>
              </a:buClr>
              <a:buAutoNum type="arabicPeriod"/>
            </a:pPr>
            <a:endParaRPr lang="en-US">
              <a:latin typeface="Helvetica Neue" panose="02000503000000020004"/>
              <a:ea typeface="Helvetica Neue" panose="02000503000000020004" pitchFamily="2" charset="0"/>
              <a:cs typeface="Calibri"/>
            </a:endParaRPr>
          </a:p>
          <a:p>
            <a:pPr marL="342900" indent="-342900">
              <a:lnSpc>
                <a:spcPct val="150000"/>
              </a:lnSpc>
              <a:buClr>
                <a:srgbClr val="9E2200"/>
              </a:buClr>
              <a:buAutoNum type="arabicPeriod"/>
            </a:pPr>
            <a:r>
              <a:rPr lang="en-US">
                <a:latin typeface="Helvetica Neue"/>
                <a:ea typeface="+mn-lt"/>
                <a:cs typeface="+mn-lt"/>
              </a:rPr>
              <a:t>If the interest rate in the US increases, how does this affect USD/CAD rate?</a:t>
            </a:r>
          </a:p>
          <a:p>
            <a:pPr>
              <a:lnSpc>
                <a:spcPct val="150000"/>
              </a:lnSpc>
              <a:buClr>
                <a:srgbClr val="9E2200"/>
              </a:buClr>
            </a:pPr>
            <a:endParaRPr lang="en-US">
              <a:latin typeface="Helvetica Neue"/>
              <a:ea typeface="+mn-lt"/>
              <a:cs typeface="+mn-lt"/>
            </a:endParaRPr>
          </a:p>
          <a:p>
            <a:pPr>
              <a:lnSpc>
                <a:spcPct val="150000"/>
              </a:lnSpc>
              <a:buClr>
                <a:srgbClr val="9E2200"/>
              </a:buClr>
            </a:pPr>
            <a:r>
              <a:rPr lang="en-US">
                <a:solidFill>
                  <a:srgbClr val="9E2200"/>
                </a:solidFill>
                <a:latin typeface="Helvetica Neue"/>
                <a:ea typeface="+mn-lt"/>
                <a:cs typeface="+mn-lt"/>
              </a:rPr>
              <a:t>3.  </a:t>
            </a:r>
            <a:r>
              <a:rPr lang="en-US">
                <a:latin typeface="Helvetica Neue"/>
                <a:ea typeface="+mn-lt"/>
                <a:cs typeface="+mn-lt"/>
              </a:rPr>
              <a:t>You have a 3-gallon jug and 5-gallon jug, how do you measure out exactly 4 gallons? Is this possible?</a:t>
            </a:r>
            <a:endParaRPr lang="en-US">
              <a:latin typeface="Helvetica Neue" panose="02000503000000020004"/>
              <a:ea typeface="Helvetica Neue" panose="02000503000000020004" pitchFamily="2" charset="0"/>
              <a:cs typeface="Calibri"/>
            </a:endParaRPr>
          </a:p>
        </p:txBody>
      </p:sp>
    </p:spTree>
    <p:extLst>
      <p:ext uri="{BB962C8B-B14F-4D97-AF65-F5344CB8AC3E}">
        <p14:creationId xmlns:p14="http://schemas.microsoft.com/office/powerpoint/2010/main" val="513026881"/>
      </p:ext>
    </p:extLst>
  </p:cSld>
  <p:clrMapOvr>
    <a:masterClrMapping/>
  </p:clrMapOvr>
</p:sld>
</file>

<file path=ppt/theme/theme1.xml><?xml version="1.0" encoding="utf-8"?>
<a:theme xmlns:a="http://schemas.openxmlformats.org/drawingml/2006/main" name="Office Theme">
  <a:themeElements>
    <a:clrScheme name="Custom 5">
      <a:dk1>
        <a:srgbClr val="000000"/>
      </a:dk1>
      <a:lt1>
        <a:srgbClr val="FFFFFF"/>
      </a:lt1>
      <a:dk2>
        <a:srgbClr val="000000"/>
      </a:dk2>
      <a:lt2>
        <a:srgbClr val="F8F8F8"/>
      </a:lt2>
      <a:accent1>
        <a:srgbClr val="DD4147"/>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ython_For_Finance-2-1 (4)" id="{7AC05A6C-D040-5547-9CB3-3098FDDC69B6}" vid="{5B5EDD0E-8EEB-2947-98B4-9388E0F944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TotalTime>
  <Words>1242</Words>
  <Application>Microsoft Macintosh PowerPoint</Application>
  <PresentationFormat>Widescreen</PresentationFormat>
  <Paragraphs>196</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Narrow</vt:lpstr>
      <vt:lpstr>Calibri</vt:lpstr>
      <vt:lpstr>Calibri Light</vt:lpstr>
      <vt:lpstr>Cambria Math</vt:lpstr>
      <vt:lpstr>Helvetica Neue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Stanislas Motte</dc:creator>
  <cp:lastModifiedBy>Stanislas Motte</cp:lastModifiedBy>
  <cp:revision>2</cp:revision>
  <dcterms:created xsi:type="dcterms:W3CDTF">2021-01-30T03:44:23Z</dcterms:created>
  <dcterms:modified xsi:type="dcterms:W3CDTF">2021-05-23T19:54:18Z</dcterms:modified>
</cp:coreProperties>
</file>