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81" r:id="rId4"/>
    <p:sldId id="282" r:id="rId5"/>
    <p:sldId id="260" r:id="rId6"/>
    <p:sldId id="283" r:id="rId7"/>
    <p:sldId id="261" r:id="rId8"/>
    <p:sldId id="284" r:id="rId9"/>
    <p:sldId id="280" r:id="rId10"/>
    <p:sldId id="275" r:id="rId11"/>
    <p:sldId id="277"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ura.amaya-rosales@dawsoncollege.qc.ca" initials="m" lastIdx="1" clrIdx="0">
    <p:extLst>
      <p:ext uri="{19B8F6BF-5375-455C-9EA6-DF929625EA0E}">
        <p15:presenceInfo xmlns:p15="http://schemas.microsoft.com/office/powerpoint/2012/main" userId="maura.amaya-rosales@dawsoncollege.qc.c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2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97"/>
    <p:restoredTop sz="94694"/>
  </p:normalViewPr>
  <p:slideViewPr>
    <p:cSldViewPr snapToGrid="0">
      <p:cViewPr varScale="1">
        <p:scale>
          <a:sx n="81" d="100"/>
          <a:sy n="81" d="100"/>
        </p:scale>
        <p:origin x="18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F246F-B595-D242-A5C6-13625610972F}"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26D7BD4B-4D44-8C46-ADB7-0419B9A374E5}">
      <dgm:prSet phldrT="[Text]" custT="1"/>
      <dgm:spPr>
        <a:solidFill>
          <a:srgbClr val="9E2200"/>
        </a:solidFill>
      </dgm:spPr>
      <dgm:t>
        <a:bodyPr/>
        <a:lstStyle/>
        <a:p>
          <a:pPr rtl="0"/>
          <a:r>
            <a:rPr lang="en-US" sz="1800" b="1" i="0">
              <a:solidFill>
                <a:schemeClr val="bg1"/>
              </a:solidFill>
              <a:latin typeface="Arial Narrow"/>
              <a:cs typeface="Arial Narrow" panose="020B0604020202020204" pitchFamily="34" charset="0"/>
            </a:rPr>
            <a:t>1.</a:t>
          </a:r>
          <a:r>
            <a:rPr lang="en-US" sz="1800" b="1" i="0" baseline="0">
              <a:solidFill>
                <a:schemeClr val="bg1"/>
              </a:solidFill>
              <a:latin typeface="Arial Narrow"/>
              <a:cs typeface="Arial Narrow" panose="020B0604020202020204" pitchFamily="34" charset="0"/>
            </a:rPr>
            <a:t> Data Access : Accessing stock data in python</a:t>
          </a:r>
        </a:p>
      </dgm:t>
    </dgm:pt>
    <dgm:pt modelId="{3C774563-0CC6-B141-A1FC-A4C2F481EC9D}" type="parTrans" cxnId="{B94253C0-2220-F547-9E25-438FB631A2F3}">
      <dgm:prSet/>
      <dgm:spPr/>
      <dgm:t>
        <a:bodyPr/>
        <a:lstStyle/>
        <a:p>
          <a:endParaRPr lang="en-US" b="1" i="0">
            <a:latin typeface="Arial Narrow" panose="020B0604020202020204" pitchFamily="34" charset="0"/>
            <a:cs typeface="Arial Narrow" panose="020B0604020202020204" pitchFamily="34" charset="0"/>
          </a:endParaRPr>
        </a:p>
      </dgm:t>
    </dgm:pt>
    <dgm:pt modelId="{51D1EB62-96E7-7845-9B8C-47D3C8145F78}" type="sibTrans" cxnId="{B94253C0-2220-F547-9E25-438FB631A2F3}">
      <dgm:prSet/>
      <dgm:spPr/>
      <dgm:t>
        <a:bodyPr/>
        <a:lstStyle/>
        <a:p>
          <a:endParaRPr lang="en-US" b="1" i="0">
            <a:latin typeface="Arial Narrow" panose="020B0604020202020204" pitchFamily="34" charset="0"/>
            <a:cs typeface="Arial Narrow" panose="020B0604020202020204" pitchFamily="34" charset="0"/>
          </a:endParaRPr>
        </a:p>
      </dgm:t>
    </dgm:pt>
    <dgm:pt modelId="{F2406BB6-87E8-9D47-B876-7B0D77DB5350}">
      <dgm:prSet custT="1"/>
      <dgm:spPr>
        <a:solidFill>
          <a:srgbClr val="9E2200"/>
        </a:solidFill>
      </dgm:spPr>
      <dgm:t>
        <a:bodyPr/>
        <a:lstStyle/>
        <a:p>
          <a:r>
            <a:rPr lang="en-US" sz="1800" b="1" i="0">
              <a:latin typeface="Arial Narrow"/>
              <a:cs typeface="Arial Narrow" panose="020B0604020202020204" pitchFamily="34" charset="0"/>
            </a:rPr>
            <a:t>5. Interview Questions &amp; Conclusion</a:t>
          </a:r>
        </a:p>
      </dgm:t>
    </dgm:pt>
    <dgm:pt modelId="{F224B39B-77B5-F64A-A512-EA82099DFCAF}" type="parTrans" cxnId="{8EED2E08-4266-6149-9DDF-802E7DE72CB1}">
      <dgm:prSet/>
      <dgm:spPr/>
      <dgm:t>
        <a:bodyPr/>
        <a:lstStyle/>
        <a:p>
          <a:endParaRPr lang="en-US" b="1" i="0">
            <a:latin typeface="Arial Narrow" panose="020B0604020202020204" pitchFamily="34" charset="0"/>
            <a:cs typeface="Arial Narrow" panose="020B0604020202020204" pitchFamily="34" charset="0"/>
          </a:endParaRPr>
        </a:p>
      </dgm:t>
    </dgm:pt>
    <dgm:pt modelId="{D31C255D-770B-0046-88BA-BBCB46E51664}" type="sibTrans" cxnId="{8EED2E08-4266-6149-9DDF-802E7DE72CB1}">
      <dgm:prSet/>
      <dgm:spPr/>
      <dgm:t>
        <a:bodyPr/>
        <a:lstStyle/>
        <a:p>
          <a:endParaRPr lang="en-US" b="1" i="0">
            <a:latin typeface="Arial Narrow" panose="020B0604020202020204" pitchFamily="34" charset="0"/>
            <a:cs typeface="Arial Narrow" panose="020B0604020202020204" pitchFamily="34" charset="0"/>
          </a:endParaRPr>
        </a:p>
      </dgm:t>
    </dgm:pt>
    <dgm:pt modelId="{87BD62D3-A140-D847-8BF7-8C36BD39DE1D}">
      <dgm:prSet custT="1"/>
      <dgm:spPr>
        <a:solidFill>
          <a:srgbClr val="9E2200"/>
        </a:solidFill>
      </dgm:spPr>
      <dgm:t>
        <a:bodyPr/>
        <a:lstStyle/>
        <a:p>
          <a:pPr rtl="0"/>
          <a:r>
            <a:rPr lang="en-US" sz="1800" b="1" i="0">
              <a:latin typeface="Arial Narrow"/>
              <a:cs typeface="Arial Narrow" panose="020B0604020202020204" pitchFamily="34" charset="0"/>
            </a:rPr>
            <a:t>2. Basic Visualizations: Plotting Price, Volume &amp; more</a:t>
          </a:r>
        </a:p>
      </dgm:t>
    </dgm:pt>
    <dgm:pt modelId="{E957F8E1-ADD1-E04A-BE0B-68480539F56A}" type="sibTrans" cxnId="{CB3D7831-3857-6246-8315-FBA508A6A5CE}">
      <dgm:prSet/>
      <dgm:spPr/>
      <dgm:t>
        <a:bodyPr/>
        <a:lstStyle/>
        <a:p>
          <a:endParaRPr lang="en-US" b="1" i="0">
            <a:latin typeface="Arial Narrow" panose="020B0604020202020204" pitchFamily="34" charset="0"/>
            <a:cs typeface="Arial Narrow" panose="020B0604020202020204" pitchFamily="34" charset="0"/>
          </a:endParaRPr>
        </a:p>
      </dgm:t>
    </dgm:pt>
    <dgm:pt modelId="{94FD5C4E-D44F-F34F-8B4B-E52AE7CBE9AF}" type="parTrans" cxnId="{CB3D7831-3857-6246-8315-FBA508A6A5CE}">
      <dgm:prSet/>
      <dgm:spPr/>
      <dgm:t>
        <a:bodyPr/>
        <a:lstStyle/>
        <a:p>
          <a:endParaRPr lang="en-US" b="1" i="0">
            <a:latin typeface="Arial Narrow" panose="020B0604020202020204" pitchFamily="34" charset="0"/>
            <a:cs typeface="Arial Narrow" panose="020B0604020202020204" pitchFamily="34" charset="0"/>
          </a:endParaRPr>
        </a:p>
      </dgm:t>
    </dgm:pt>
    <dgm:pt modelId="{713AEE23-9451-A841-9CA7-C0D60D205B1D}">
      <dgm:prSet custT="1"/>
      <dgm:spPr>
        <a:solidFill>
          <a:srgbClr val="9E2200"/>
        </a:solidFill>
      </dgm:spPr>
      <dgm:t>
        <a:bodyPr/>
        <a:lstStyle/>
        <a:p>
          <a:pPr rtl="0"/>
          <a:r>
            <a:rPr lang="en-US" sz="1800" b="1" i="0">
              <a:latin typeface="Arial Narrow"/>
              <a:cs typeface="Arial Narrow" panose="020B0604020202020204" pitchFamily="34" charset="0"/>
            </a:rPr>
            <a:t>3. Data Manipulation : Wealth Indexes</a:t>
          </a:r>
        </a:p>
      </dgm:t>
    </dgm:pt>
    <dgm:pt modelId="{74C5A7E0-25C9-3943-9455-7DE3CA0A5BCA}" type="parTrans" cxnId="{44133E34-6C01-F84D-BE34-53F25CC0729C}">
      <dgm:prSet/>
      <dgm:spPr/>
      <dgm:t>
        <a:bodyPr/>
        <a:lstStyle/>
        <a:p>
          <a:endParaRPr lang="en-US"/>
        </a:p>
      </dgm:t>
    </dgm:pt>
    <dgm:pt modelId="{ADBFA12B-9BA2-4844-800E-2107A034BE01}" type="sibTrans" cxnId="{44133E34-6C01-F84D-BE34-53F25CC0729C}">
      <dgm:prSet/>
      <dgm:spPr/>
      <dgm:t>
        <a:bodyPr/>
        <a:lstStyle/>
        <a:p>
          <a:endParaRPr lang="en-US"/>
        </a:p>
      </dgm:t>
    </dgm:pt>
    <dgm:pt modelId="{FE52C45B-A4E5-3546-8F98-CE21609331EA}">
      <dgm:prSet custT="1"/>
      <dgm:spPr>
        <a:solidFill>
          <a:srgbClr val="9E2200"/>
        </a:solidFill>
      </dgm:spPr>
      <dgm:t>
        <a:bodyPr/>
        <a:lstStyle/>
        <a:p>
          <a:pPr rtl="0"/>
          <a:r>
            <a:rPr lang="en-US" sz="1800" b="1" i="0">
              <a:latin typeface="Arial Narrow"/>
              <a:cs typeface="Arial Narrow" panose="020B0604020202020204" pitchFamily="34" charset="0"/>
            </a:rPr>
            <a:t>4. Portfolio Creation : Creating our stock portfolio </a:t>
          </a:r>
        </a:p>
      </dgm:t>
    </dgm:pt>
    <dgm:pt modelId="{6E64EDEA-DEF2-3546-A531-36322ED8B694}" type="parTrans" cxnId="{F57ECA2E-7CEB-D84F-BD51-D87B1060DFD9}">
      <dgm:prSet/>
      <dgm:spPr/>
      <dgm:t>
        <a:bodyPr/>
        <a:lstStyle/>
        <a:p>
          <a:endParaRPr lang="en-US"/>
        </a:p>
      </dgm:t>
    </dgm:pt>
    <dgm:pt modelId="{7B662256-D908-2146-A8AA-E6A2CDE4A7EE}" type="sibTrans" cxnId="{F57ECA2E-7CEB-D84F-BD51-D87B1060DFD9}">
      <dgm:prSet/>
      <dgm:spPr/>
      <dgm:t>
        <a:bodyPr/>
        <a:lstStyle/>
        <a:p>
          <a:endParaRPr lang="en-US"/>
        </a:p>
      </dgm:t>
    </dgm:pt>
    <dgm:pt modelId="{1BA87642-6942-CC48-A578-347E637CAD68}" type="pres">
      <dgm:prSet presAssocID="{D46F246F-B595-D242-A5C6-13625610972F}" presName="linear" presStyleCnt="0">
        <dgm:presLayoutVars>
          <dgm:animLvl val="lvl"/>
          <dgm:resizeHandles val="exact"/>
        </dgm:presLayoutVars>
      </dgm:prSet>
      <dgm:spPr/>
    </dgm:pt>
    <dgm:pt modelId="{151888BA-25D3-394D-88C9-BE3152177BCA}" type="pres">
      <dgm:prSet presAssocID="{26D7BD4B-4D44-8C46-ADB7-0419B9A374E5}" presName="parentText" presStyleLbl="node1" presStyleIdx="0" presStyleCnt="5" custLinFactNeighborX="0" custLinFactNeighborY="31311">
        <dgm:presLayoutVars>
          <dgm:chMax val="0"/>
          <dgm:bulletEnabled val="1"/>
        </dgm:presLayoutVars>
      </dgm:prSet>
      <dgm:spPr/>
    </dgm:pt>
    <dgm:pt modelId="{73AB0EDB-8926-5940-81DC-07044C8E44E2}" type="pres">
      <dgm:prSet presAssocID="{51D1EB62-96E7-7845-9B8C-47D3C8145F78}" presName="spacer" presStyleCnt="0"/>
      <dgm:spPr/>
    </dgm:pt>
    <dgm:pt modelId="{249815EE-FFA9-C649-B7A9-3BC2195CDBC8}" type="pres">
      <dgm:prSet presAssocID="{87BD62D3-A140-D847-8BF7-8C36BD39DE1D}" presName="parentText" presStyleLbl="node1" presStyleIdx="1" presStyleCnt="5">
        <dgm:presLayoutVars>
          <dgm:chMax val="0"/>
          <dgm:bulletEnabled val="1"/>
        </dgm:presLayoutVars>
      </dgm:prSet>
      <dgm:spPr/>
    </dgm:pt>
    <dgm:pt modelId="{9A38A2CB-793E-E448-A77B-0F43A6036829}" type="pres">
      <dgm:prSet presAssocID="{E957F8E1-ADD1-E04A-BE0B-68480539F56A}" presName="spacer" presStyleCnt="0"/>
      <dgm:spPr/>
    </dgm:pt>
    <dgm:pt modelId="{4980948D-FE0A-294D-B5BC-025B6264AF6D}" type="pres">
      <dgm:prSet presAssocID="{713AEE23-9451-A841-9CA7-C0D60D205B1D}" presName="parentText" presStyleLbl="node1" presStyleIdx="2" presStyleCnt="5">
        <dgm:presLayoutVars>
          <dgm:chMax val="0"/>
          <dgm:bulletEnabled val="1"/>
        </dgm:presLayoutVars>
      </dgm:prSet>
      <dgm:spPr/>
    </dgm:pt>
    <dgm:pt modelId="{EEB1A187-B664-134D-AF1E-9B99366A7537}" type="pres">
      <dgm:prSet presAssocID="{ADBFA12B-9BA2-4844-800E-2107A034BE01}" presName="spacer" presStyleCnt="0"/>
      <dgm:spPr/>
    </dgm:pt>
    <dgm:pt modelId="{9D476F2D-7E0D-9847-BB8D-6376F36F5D44}" type="pres">
      <dgm:prSet presAssocID="{FE52C45B-A4E5-3546-8F98-CE21609331EA}" presName="parentText" presStyleLbl="node1" presStyleIdx="3" presStyleCnt="5">
        <dgm:presLayoutVars>
          <dgm:chMax val="0"/>
          <dgm:bulletEnabled val="1"/>
        </dgm:presLayoutVars>
      </dgm:prSet>
      <dgm:spPr/>
    </dgm:pt>
    <dgm:pt modelId="{A8B98617-8BD3-BB4C-98F4-A069698E0C2C}" type="pres">
      <dgm:prSet presAssocID="{7B662256-D908-2146-A8AA-E6A2CDE4A7EE}" presName="spacer" presStyleCnt="0"/>
      <dgm:spPr/>
    </dgm:pt>
    <dgm:pt modelId="{8BDD58E3-FE95-284F-BF72-3A3BCEFAC40F}" type="pres">
      <dgm:prSet presAssocID="{F2406BB6-87E8-9D47-B876-7B0D77DB5350}" presName="parentText" presStyleLbl="node1" presStyleIdx="4" presStyleCnt="5">
        <dgm:presLayoutVars>
          <dgm:chMax val="0"/>
          <dgm:bulletEnabled val="1"/>
        </dgm:presLayoutVars>
      </dgm:prSet>
      <dgm:spPr/>
    </dgm:pt>
  </dgm:ptLst>
  <dgm:cxnLst>
    <dgm:cxn modelId="{8EED2E08-4266-6149-9DDF-802E7DE72CB1}" srcId="{D46F246F-B595-D242-A5C6-13625610972F}" destId="{F2406BB6-87E8-9D47-B876-7B0D77DB5350}" srcOrd="4" destOrd="0" parTransId="{F224B39B-77B5-F64A-A512-EA82099DFCAF}" sibTransId="{D31C255D-770B-0046-88BA-BBCB46E51664}"/>
    <dgm:cxn modelId="{75C4E92A-B685-0A4B-B114-51287136F19C}" type="presOf" srcId="{26D7BD4B-4D44-8C46-ADB7-0419B9A374E5}" destId="{151888BA-25D3-394D-88C9-BE3152177BCA}" srcOrd="0" destOrd="0" presId="urn:microsoft.com/office/officeart/2005/8/layout/vList2"/>
    <dgm:cxn modelId="{F57ECA2E-7CEB-D84F-BD51-D87B1060DFD9}" srcId="{D46F246F-B595-D242-A5C6-13625610972F}" destId="{FE52C45B-A4E5-3546-8F98-CE21609331EA}" srcOrd="3" destOrd="0" parTransId="{6E64EDEA-DEF2-3546-A531-36322ED8B694}" sibTransId="{7B662256-D908-2146-A8AA-E6A2CDE4A7EE}"/>
    <dgm:cxn modelId="{CB3D7831-3857-6246-8315-FBA508A6A5CE}" srcId="{D46F246F-B595-D242-A5C6-13625610972F}" destId="{87BD62D3-A140-D847-8BF7-8C36BD39DE1D}" srcOrd="1" destOrd="0" parTransId="{94FD5C4E-D44F-F34F-8B4B-E52AE7CBE9AF}" sibTransId="{E957F8E1-ADD1-E04A-BE0B-68480539F56A}"/>
    <dgm:cxn modelId="{44133E34-6C01-F84D-BE34-53F25CC0729C}" srcId="{D46F246F-B595-D242-A5C6-13625610972F}" destId="{713AEE23-9451-A841-9CA7-C0D60D205B1D}" srcOrd="2" destOrd="0" parTransId="{74C5A7E0-25C9-3943-9455-7DE3CA0A5BCA}" sibTransId="{ADBFA12B-9BA2-4844-800E-2107A034BE01}"/>
    <dgm:cxn modelId="{5A2D895A-1133-1549-8261-277093D6F5FC}" type="presOf" srcId="{713AEE23-9451-A841-9CA7-C0D60D205B1D}" destId="{4980948D-FE0A-294D-B5BC-025B6264AF6D}" srcOrd="0" destOrd="0" presId="urn:microsoft.com/office/officeart/2005/8/layout/vList2"/>
    <dgm:cxn modelId="{6E78C06A-896D-274C-9A8E-E7326C580F79}" type="presOf" srcId="{FE52C45B-A4E5-3546-8F98-CE21609331EA}" destId="{9D476F2D-7E0D-9847-BB8D-6376F36F5D44}" srcOrd="0" destOrd="0" presId="urn:microsoft.com/office/officeart/2005/8/layout/vList2"/>
    <dgm:cxn modelId="{B740C69C-3846-2446-9271-3F1E03452E8F}" type="presOf" srcId="{D46F246F-B595-D242-A5C6-13625610972F}" destId="{1BA87642-6942-CC48-A578-347E637CAD68}" srcOrd="0" destOrd="0" presId="urn:microsoft.com/office/officeart/2005/8/layout/vList2"/>
    <dgm:cxn modelId="{B94253C0-2220-F547-9E25-438FB631A2F3}" srcId="{D46F246F-B595-D242-A5C6-13625610972F}" destId="{26D7BD4B-4D44-8C46-ADB7-0419B9A374E5}" srcOrd="0" destOrd="0" parTransId="{3C774563-0CC6-B141-A1FC-A4C2F481EC9D}" sibTransId="{51D1EB62-96E7-7845-9B8C-47D3C8145F78}"/>
    <dgm:cxn modelId="{448BC2F7-1421-FD49-AEFA-27E290EED113}" type="presOf" srcId="{87BD62D3-A140-D847-8BF7-8C36BD39DE1D}" destId="{249815EE-FFA9-C649-B7A9-3BC2195CDBC8}" srcOrd="0" destOrd="0" presId="urn:microsoft.com/office/officeart/2005/8/layout/vList2"/>
    <dgm:cxn modelId="{D00705FD-77CC-CB4D-A768-78CEB8B788CD}" type="presOf" srcId="{F2406BB6-87E8-9D47-B876-7B0D77DB5350}" destId="{8BDD58E3-FE95-284F-BF72-3A3BCEFAC40F}" srcOrd="0" destOrd="0" presId="urn:microsoft.com/office/officeart/2005/8/layout/vList2"/>
    <dgm:cxn modelId="{9CE1B82F-83A2-4F4F-9F12-2C7907807E8A}" type="presParOf" srcId="{1BA87642-6942-CC48-A578-347E637CAD68}" destId="{151888BA-25D3-394D-88C9-BE3152177BCA}" srcOrd="0" destOrd="0" presId="urn:microsoft.com/office/officeart/2005/8/layout/vList2"/>
    <dgm:cxn modelId="{36C873BF-9A93-5F4A-9463-1EB983BFD0BC}" type="presParOf" srcId="{1BA87642-6942-CC48-A578-347E637CAD68}" destId="{73AB0EDB-8926-5940-81DC-07044C8E44E2}" srcOrd="1" destOrd="0" presId="urn:microsoft.com/office/officeart/2005/8/layout/vList2"/>
    <dgm:cxn modelId="{055B537D-ECAD-3046-A9CC-963EB7D2FC10}" type="presParOf" srcId="{1BA87642-6942-CC48-A578-347E637CAD68}" destId="{249815EE-FFA9-C649-B7A9-3BC2195CDBC8}" srcOrd="2" destOrd="0" presId="urn:microsoft.com/office/officeart/2005/8/layout/vList2"/>
    <dgm:cxn modelId="{A31175A1-0EFE-2644-AAA8-FC1D1283DD20}" type="presParOf" srcId="{1BA87642-6942-CC48-A578-347E637CAD68}" destId="{9A38A2CB-793E-E448-A77B-0F43A6036829}" srcOrd="3" destOrd="0" presId="urn:microsoft.com/office/officeart/2005/8/layout/vList2"/>
    <dgm:cxn modelId="{BF4C0E17-D63B-3743-9244-66A6BB3FDBFC}" type="presParOf" srcId="{1BA87642-6942-CC48-A578-347E637CAD68}" destId="{4980948D-FE0A-294D-B5BC-025B6264AF6D}" srcOrd="4" destOrd="0" presId="urn:microsoft.com/office/officeart/2005/8/layout/vList2"/>
    <dgm:cxn modelId="{CB7EBF1D-7C4E-A144-9B82-69E596453212}" type="presParOf" srcId="{1BA87642-6942-CC48-A578-347E637CAD68}" destId="{EEB1A187-B664-134D-AF1E-9B99366A7537}" srcOrd="5" destOrd="0" presId="urn:microsoft.com/office/officeart/2005/8/layout/vList2"/>
    <dgm:cxn modelId="{CF13EDC2-53EF-764B-9FF3-7343223CF274}" type="presParOf" srcId="{1BA87642-6942-CC48-A578-347E637CAD68}" destId="{9D476F2D-7E0D-9847-BB8D-6376F36F5D44}" srcOrd="6" destOrd="0" presId="urn:microsoft.com/office/officeart/2005/8/layout/vList2"/>
    <dgm:cxn modelId="{9F14180E-8403-5D48-979C-9B1EA6E3C15C}" type="presParOf" srcId="{1BA87642-6942-CC48-A578-347E637CAD68}" destId="{A8B98617-8BD3-BB4C-98F4-A069698E0C2C}" srcOrd="7" destOrd="0" presId="urn:microsoft.com/office/officeart/2005/8/layout/vList2"/>
    <dgm:cxn modelId="{3050BFDD-9328-0742-91FD-C5309E24B45F}" type="presParOf" srcId="{1BA87642-6942-CC48-A578-347E637CAD68}" destId="{8BDD58E3-FE95-284F-BF72-3A3BCEFAC40F}" srcOrd="8" destOrd="0" presId="urn:microsoft.com/office/officeart/2005/8/layout/vList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888BA-25D3-394D-88C9-BE3152177BCA}">
      <dsp:nvSpPr>
        <dsp:cNvPr id="0" name=""/>
        <dsp:cNvSpPr/>
      </dsp:nvSpPr>
      <dsp:spPr>
        <a:xfrm>
          <a:off x="0" y="84731"/>
          <a:ext cx="8256074" cy="730080"/>
        </a:xfrm>
        <a:prstGeom prst="roundRect">
          <a:avLst/>
        </a:prstGeom>
        <a:solidFill>
          <a:srgbClr val="9E2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solidFill>
                <a:schemeClr val="bg1"/>
              </a:solidFill>
              <a:latin typeface="Arial Narrow"/>
              <a:cs typeface="Arial Narrow" panose="020B0604020202020204" pitchFamily="34" charset="0"/>
            </a:rPr>
            <a:t>1.</a:t>
          </a:r>
          <a:r>
            <a:rPr lang="en-US" sz="1800" b="1" i="0" kern="1200" baseline="0">
              <a:solidFill>
                <a:schemeClr val="bg1"/>
              </a:solidFill>
              <a:latin typeface="Arial Narrow"/>
              <a:cs typeface="Arial Narrow" panose="020B0604020202020204" pitchFamily="34" charset="0"/>
            </a:rPr>
            <a:t> Data Access : Accessing stock data in python</a:t>
          </a:r>
        </a:p>
      </dsp:txBody>
      <dsp:txXfrm>
        <a:off x="35640" y="120371"/>
        <a:ext cx="8184794" cy="658800"/>
      </dsp:txXfrm>
    </dsp:sp>
    <dsp:sp modelId="{249815EE-FFA9-C649-B7A9-3BC2195CDBC8}">
      <dsp:nvSpPr>
        <dsp:cNvPr id="0" name=""/>
        <dsp:cNvSpPr/>
      </dsp:nvSpPr>
      <dsp:spPr>
        <a:xfrm>
          <a:off x="0" y="891962"/>
          <a:ext cx="8256074" cy="730080"/>
        </a:xfrm>
        <a:prstGeom prst="roundRect">
          <a:avLst/>
        </a:prstGeom>
        <a:solidFill>
          <a:srgbClr val="9E2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latin typeface="Arial Narrow"/>
              <a:cs typeface="Arial Narrow" panose="020B0604020202020204" pitchFamily="34" charset="0"/>
            </a:rPr>
            <a:t>2. Basic Visualizations: Plotting Price, Volume &amp; more</a:t>
          </a:r>
        </a:p>
      </dsp:txBody>
      <dsp:txXfrm>
        <a:off x="35640" y="927602"/>
        <a:ext cx="8184794" cy="658800"/>
      </dsp:txXfrm>
    </dsp:sp>
    <dsp:sp modelId="{4980948D-FE0A-294D-B5BC-025B6264AF6D}">
      <dsp:nvSpPr>
        <dsp:cNvPr id="0" name=""/>
        <dsp:cNvSpPr/>
      </dsp:nvSpPr>
      <dsp:spPr>
        <a:xfrm>
          <a:off x="0" y="1734362"/>
          <a:ext cx="8256074" cy="730080"/>
        </a:xfrm>
        <a:prstGeom prst="roundRect">
          <a:avLst/>
        </a:prstGeom>
        <a:solidFill>
          <a:srgbClr val="9E2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latin typeface="Arial Narrow"/>
              <a:cs typeface="Arial Narrow" panose="020B0604020202020204" pitchFamily="34" charset="0"/>
            </a:rPr>
            <a:t>3. Data Manipulation : Wealth Indexes</a:t>
          </a:r>
        </a:p>
      </dsp:txBody>
      <dsp:txXfrm>
        <a:off x="35640" y="1770002"/>
        <a:ext cx="8184794" cy="658800"/>
      </dsp:txXfrm>
    </dsp:sp>
    <dsp:sp modelId="{9D476F2D-7E0D-9847-BB8D-6376F36F5D44}">
      <dsp:nvSpPr>
        <dsp:cNvPr id="0" name=""/>
        <dsp:cNvSpPr/>
      </dsp:nvSpPr>
      <dsp:spPr>
        <a:xfrm>
          <a:off x="0" y="2576762"/>
          <a:ext cx="8256074" cy="730080"/>
        </a:xfrm>
        <a:prstGeom prst="roundRect">
          <a:avLst/>
        </a:prstGeom>
        <a:solidFill>
          <a:srgbClr val="9E2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a:latin typeface="Arial Narrow"/>
              <a:cs typeface="Arial Narrow" panose="020B0604020202020204" pitchFamily="34" charset="0"/>
            </a:rPr>
            <a:t>4. Portfolio Creation : Creating our stock portfolio </a:t>
          </a:r>
        </a:p>
      </dsp:txBody>
      <dsp:txXfrm>
        <a:off x="35640" y="2612402"/>
        <a:ext cx="8184794" cy="658800"/>
      </dsp:txXfrm>
    </dsp:sp>
    <dsp:sp modelId="{8BDD58E3-FE95-284F-BF72-3A3BCEFAC40F}">
      <dsp:nvSpPr>
        <dsp:cNvPr id="0" name=""/>
        <dsp:cNvSpPr/>
      </dsp:nvSpPr>
      <dsp:spPr>
        <a:xfrm>
          <a:off x="0" y="3419162"/>
          <a:ext cx="8256074" cy="730080"/>
        </a:xfrm>
        <a:prstGeom prst="roundRect">
          <a:avLst/>
        </a:prstGeom>
        <a:solidFill>
          <a:srgbClr val="9E2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latin typeface="Arial Narrow"/>
              <a:cs typeface="Arial Narrow" panose="020B0604020202020204" pitchFamily="34" charset="0"/>
            </a:rPr>
            <a:t>5. Interview Questions &amp; Conclusion</a:t>
          </a:r>
        </a:p>
      </dsp:txBody>
      <dsp:txXfrm>
        <a:off x="35640" y="3454802"/>
        <a:ext cx="8184794" cy="658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450B4-D4A0-8D48-85A9-3510AAF7A8F6}" type="datetimeFigureOut">
              <a:rPr lang="en-US" smtClean="0"/>
              <a:t>5/23/21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0F395-EF87-3B43-8D0C-B8570ED9AA55}" type="slidenum">
              <a:rPr lang="en-US" smtClean="0"/>
              <a:t>‹#›</a:t>
            </a:fld>
            <a:endParaRPr lang="en-US"/>
          </a:p>
        </p:txBody>
      </p:sp>
    </p:spTree>
    <p:extLst>
      <p:ext uri="{BB962C8B-B14F-4D97-AF65-F5344CB8AC3E}">
        <p14:creationId xmlns:p14="http://schemas.microsoft.com/office/powerpoint/2010/main" val="195599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a:t>
            </a:fld>
            <a:endParaRPr lang="en-US"/>
          </a:p>
        </p:txBody>
      </p:sp>
    </p:spTree>
    <p:extLst>
      <p:ext uri="{BB962C8B-B14F-4D97-AF65-F5344CB8AC3E}">
        <p14:creationId xmlns:p14="http://schemas.microsoft.com/office/powerpoint/2010/main" val="329645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10</a:t>
            </a:fld>
            <a:endParaRPr lang="en-US"/>
          </a:p>
        </p:txBody>
      </p:sp>
    </p:spTree>
    <p:extLst>
      <p:ext uri="{BB962C8B-B14F-4D97-AF65-F5344CB8AC3E}">
        <p14:creationId xmlns:p14="http://schemas.microsoft.com/office/powerpoint/2010/main" val="220409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11</a:t>
            </a:fld>
            <a:endParaRPr lang="en-US"/>
          </a:p>
        </p:txBody>
      </p:sp>
    </p:spTree>
    <p:extLst>
      <p:ext uri="{BB962C8B-B14F-4D97-AF65-F5344CB8AC3E}">
        <p14:creationId xmlns:p14="http://schemas.microsoft.com/office/powerpoint/2010/main" val="676872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12</a:t>
            </a:fld>
            <a:endParaRPr lang="en-US"/>
          </a:p>
        </p:txBody>
      </p:sp>
    </p:spTree>
    <p:extLst>
      <p:ext uri="{BB962C8B-B14F-4D97-AF65-F5344CB8AC3E}">
        <p14:creationId xmlns:p14="http://schemas.microsoft.com/office/powerpoint/2010/main" val="4265217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13</a:t>
            </a:fld>
            <a:endParaRPr lang="en-US"/>
          </a:p>
        </p:txBody>
      </p:sp>
    </p:spTree>
    <p:extLst>
      <p:ext uri="{BB962C8B-B14F-4D97-AF65-F5344CB8AC3E}">
        <p14:creationId xmlns:p14="http://schemas.microsoft.com/office/powerpoint/2010/main" val="54519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we get started:</a:t>
            </a:r>
          </a:p>
          <a:p>
            <a:pPr marL="228600" indent="-228600">
              <a:buAutoNum type="arabicPeriod"/>
            </a:pPr>
            <a:r>
              <a:rPr lang="en-US"/>
              <a:t>Hopefully everyone has installed python and anaconda (send out links to those who have not)</a:t>
            </a:r>
          </a:p>
          <a:p>
            <a:pPr marL="228600" indent="-228600">
              <a:buAutoNum type="arabicPeriod"/>
            </a:pPr>
            <a:r>
              <a:rPr lang="en-US"/>
              <a:t>We’re going to be going through with </a:t>
            </a:r>
            <a:r>
              <a:rPr lang="en-US" err="1"/>
              <a:t>Jupyter</a:t>
            </a:r>
            <a:r>
              <a:rPr lang="en-US"/>
              <a:t>, please use it</a:t>
            </a:r>
          </a:p>
        </p:txBody>
      </p:sp>
      <p:sp>
        <p:nvSpPr>
          <p:cNvPr id="4" name="Slide Number Placeholder 3"/>
          <p:cNvSpPr>
            <a:spLocks noGrp="1"/>
          </p:cNvSpPr>
          <p:nvPr>
            <p:ph type="sldNum" sz="quarter" idx="5"/>
          </p:nvPr>
        </p:nvSpPr>
        <p:spPr/>
        <p:txBody>
          <a:bodyPr/>
          <a:lstStyle/>
          <a:p>
            <a:fld id="{CD70F395-EF87-3B43-8D0C-B8570ED9AA55}" type="slidenum">
              <a:rPr lang="en-US" smtClean="0"/>
              <a:t>2</a:t>
            </a:fld>
            <a:endParaRPr lang="en-US"/>
          </a:p>
        </p:txBody>
      </p:sp>
    </p:spTree>
    <p:extLst>
      <p:ext uri="{BB962C8B-B14F-4D97-AF65-F5344CB8AC3E}">
        <p14:creationId xmlns:p14="http://schemas.microsoft.com/office/powerpoint/2010/main" val="197031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3</a:t>
            </a:fld>
            <a:endParaRPr lang="en-US"/>
          </a:p>
        </p:txBody>
      </p:sp>
    </p:spTree>
    <p:extLst>
      <p:ext uri="{BB962C8B-B14F-4D97-AF65-F5344CB8AC3E}">
        <p14:creationId xmlns:p14="http://schemas.microsoft.com/office/powerpoint/2010/main" val="269156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4</a:t>
            </a:fld>
            <a:endParaRPr lang="en-US"/>
          </a:p>
        </p:txBody>
      </p:sp>
    </p:spTree>
    <p:extLst>
      <p:ext uri="{BB962C8B-B14F-4D97-AF65-F5344CB8AC3E}">
        <p14:creationId xmlns:p14="http://schemas.microsoft.com/office/powerpoint/2010/main" val="24038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5</a:t>
            </a:fld>
            <a:endParaRPr lang="en-US"/>
          </a:p>
        </p:txBody>
      </p:sp>
    </p:spTree>
    <p:extLst>
      <p:ext uri="{BB962C8B-B14F-4D97-AF65-F5344CB8AC3E}">
        <p14:creationId xmlns:p14="http://schemas.microsoft.com/office/powerpoint/2010/main" val="128362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6</a:t>
            </a:fld>
            <a:endParaRPr lang="en-US"/>
          </a:p>
        </p:txBody>
      </p:sp>
    </p:spTree>
    <p:extLst>
      <p:ext uri="{BB962C8B-B14F-4D97-AF65-F5344CB8AC3E}">
        <p14:creationId xmlns:p14="http://schemas.microsoft.com/office/powerpoint/2010/main" val="3096661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7</a:t>
            </a:fld>
            <a:endParaRPr lang="en-US"/>
          </a:p>
        </p:txBody>
      </p:sp>
    </p:spTree>
    <p:extLst>
      <p:ext uri="{BB962C8B-B14F-4D97-AF65-F5344CB8AC3E}">
        <p14:creationId xmlns:p14="http://schemas.microsoft.com/office/powerpoint/2010/main" val="376525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8</a:t>
            </a:fld>
            <a:endParaRPr lang="en-US"/>
          </a:p>
        </p:txBody>
      </p:sp>
    </p:spTree>
    <p:extLst>
      <p:ext uri="{BB962C8B-B14F-4D97-AF65-F5344CB8AC3E}">
        <p14:creationId xmlns:p14="http://schemas.microsoft.com/office/powerpoint/2010/main" val="287541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Check if people have python installed by going into the terminal and typing python</a:t>
            </a:r>
          </a:p>
          <a:p>
            <a:endParaRPr lang="en-US"/>
          </a:p>
        </p:txBody>
      </p:sp>
      <p:sp>
        <p:nvSpPr>
          <p:cNvPr id="4" name="Slide Number Placeholder 3"/>
          <p:cNvSpPr>
            <a:spLocks noGrp="1"/>
          </p:cNvSpPr>
          <p:nvPr>
            <p:ph type="sldNum" sz="quarter" idx="5"/>
          </p:nvPr>
        </p:nvSpPr>
        <p:spPr/>
        <p:txBody>
          <a:bodyPr/>
          <a:lstStyle/>
          <a:p>
            <a:fld id="{CD70F395-EF87-3B43-8D0C-B8570ED9AA55}" type="slidenum">
              <a:rPr lang="en-US" smtClean="0"/>
              <a:t>9</a:t>
            </a:fld>
            <a:endParaRPr lang="en-US"/>
          </a:p>
        </p:txBody>
      </p:sp>
    </p:spTree>
    <p:extLst>
      <p:ext uri="{BB962C8B-B14F-4D97-AF65-F5344CB8AC3E}">
        <p14:creationId xmlns:p14="http://schemas.microsoft.com/office/powerpoint/2010/main" val="41413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4E12-1F18-B846-8819-978BD6080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602B77-F06D-D247-9CEB-66A571C31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705E4D-849F-A14E-8003-363C2D97350F}"/>
              </a:ext>
            </a:extLst>
          </p:cNvPr>
          <p:cNvSpPr>
            <a:spLocks noGrp="1"/>
          </p:cNvSpPr>
          <p:nvPr>
            <p:ph type="dt" sz="half" idx="10"/>
          </p:nvPr>
        </p:nvSpPr>
        <p:spPr/>
        <p:txBody>
          <a:bodyPr/>
          <a:lstStyle/>
          <a:p>
            <a:fld id="{D883425B-775F-9240-9711-FA89FB178C83}" type="datetime1">
              <a:rPr lang="en-CA" smtClean="0"/>
              <a:t>2021-05-23</a:t>
            </a:fld>
            <a:endParaRPr lang="en-US"/>
          </a:p>
        </p:txBody>
      </p:sp>
      <p:sp>
        <p:nvSpPr>
          <p:cNvPr id="5" name="Footer Placeholder 4">
            <a:extLst>
              <a:ext uri="{FF2B5EF4-FFF2-40B4-BE49-F238E27FC236}">
                <a16:creationId xmlns:a16="http://schemas.microsoft.com/office/drawing/2014/main" id="{C5C1BEC1-A16C-E042-93CD-1FC014B4B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AF3C-0394-754D-A76F-97E93AE5DDB8}"/>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103642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6FDC-6A10-FA4B-B5D2-CD5B4ECCF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19714-A2D1-8545-8EC1-83FA30497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A349-529C-B848-8839-CEA083C8CD7F}"/>
              </a:ext>
            </a:extLst>
          </p:cNvPr>
          <p:cNvSpPr>
            <a:spLocks noGrp="1"/>
          </p:cNvSpPr>
          <p:nvPr>
            <p:ph type="dt" sz="half" idx="10"/>
          </p:nvPr>
        </p:nvSpPr>
        <p:spPr/>
        <p:txBody>
          <a:bodyPr/>
          <a:lstStyle/>
          <a:p>
            <a:fld id="{9DDFFE58-CFD8-A04D-847C-26DE6C59929C}" type="datetime1">
              <a:rPr lang="en-CA" smtClean="0"/>
              <a:t>2021-05-23</a:t>
            </a:fld>
            <a:endParaRPr lang="en-US"/>
          </a:p>
        </p:txBody>
      </p:sp>
      <p:sp>
        <p:nvSpPr>
          <p:cNvPr id="5" name="Footer Placeholder 4">
            <a:extLst>
              <a:ext uri="{FF2B5EF4-FFF2-40B4-BE49-F238E27FC236}">
                <a16:creationId xmlns:a16="http://schemas.microsoft.com/office/drawing/2014/main" id="{E0AD5E33-C5E5-D24C-925A-D13CD5FF7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31559-3661-214F-BDF3-2C6C2D0D7AF6}"/>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2426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F7271-3A2E-714E-8815-0B5190CE5B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EE0FF-714C-2E4C-B697-68E077408F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87B76-53EC-8B4C-B93D-411E629419D2}"/>
              </a:ext>
            </a:extLst>
          </p:cNvPr>
          <p:cNvSpPr>
            <a:spLocks noGrp="1"/>
          </p:cNvSpPr>
          <p:nvPr>
            <p:ph type="dt" sz="half" idx="10"/>
          </p:nvPr>
        </p:nvSpPr>
        <p:spPr/>
        <p:txBody>
          <a:bodyPr/>
          <a:lstStyle/>
          <a:p>
            <a:fld id="{2091032B-FFFF-C947-AD1E-6F79A680301C}" type="datetime1">
              <a:rPr lang="en-CA" smtClean="0"/>
              <a:t>2021-05-23</a:t>
            </a:fld>
            <a:endParaRPr lang="en-US"/>
          </a:p>
        </p:txBody>
      </p:sp>
      <p:sp>
        <p:nvSpPr>
          <p:cNvPr id="5" name="Footer Placeholder 4">
            <a:extLst>
              <a:ext uri="{FF2B5EF4-FFF2-40B4-BE49-F238E27FC236}">
                <a16:creationId xmlns:a16="http://schemas.microsoft.com/office/drawing/2014/main" id="{36880034-740C-3E46-8F29-CA55F7D0C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065AC-E85B-F240-B06A-5FD1AEF7023E}"/>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750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2DE8-9678-1847-86BC-3A6A6AB9D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0A2E9-FE1A-1F48-B525-2BA2802179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FEB59-B5BC-844B-B245-5FB98A5378D3}"/>
              </a:ext>
            </a:extLst>
          </p:cNvPr>
          <p:cNvSpPr>
            <a:spLocks noGrp="1"/>
          </p:cNvSpPr>
          <p:nvPr>
            <p:ph type="dt" sz="half" idx="10"/>
          </p:nvPr>
        </p:nvSpPr>
        <p:spPr/>
        <p:txBody>
          <a:bodyPr/>
          <a:lstStyle/>
          <a:p>
            <a:fld id="{546394CD-927B-D042-9FE5-4C36C441623A}" type="datetime1">
              <a:rPr lang="en-CA" smtClean="0"/>
              <a:t>2021-05-23</a:t>
            </a:fld>
            <a:endParaRPr lang="en-US"/>
          </a:p>
        </p:txBody>
      </p:sp>
      <p:sp>
        <p:nvSpPr>
          <p:cNvPr id="5" name="Footer Placeholder 4">
            <a:extLst>
              <a:ext uri="{FF2B5EF4-FFF2-40B4-BE49-F238E27FC236}">
                <a16:creationId xmlns:a16="http://schemas.microsoft.com/office/drawing/2014/main" id="{D5309924-9B35-1E4D-806A-7183DC257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CB2C2-90BF-CF4E-B935-4F12464BBE0D}"/>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63153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75DB-41C1-5348-9E55-D4B6EF2746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09740-BE92-CE47-8A48-AA16EC31B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3A890-1F08-3B4C-8675-26938B934883}"/>
              </a:ext>
            </a:extLst>
          </p:cNvPr>
          <p:cNvSpPr>
            <a:spLocks noGrp="1"/>
          </p:cNvSpPr>
          <p:nvPr>
            <p:ph type="dt" sz="half" idx="10"/>
          </p:nvPr>
        </p:nvSpPr>
        <p:spPr/>
        <p:txBody>
          <a:bodyPr/>
          <a:lstStyle/>
          <a:p>
            <a:fld id="{B14F090A-715C-AE4C-B518-BF3C2BEA7A3A}" type="datetime1">
              <a:rPr lang="en-CA" smtClean="0"/>
              <a:t>2021-05-23</a:t>
            </a:fld>
            <a:endParaRPr lang="en-US"/>
          </a:p>
        </p:txBody>
      </p:sp>
      <p:sp>
        <p:nvSpPr>
          <p:cNvPr id="5" name="Footer Placeholder 4">
            <a:extLst>
              <a:ext uri="{FF2B5EF4-FFF2-40B4-BE49-F238E27FC236}">
                <a16:creationId xmlns:a16="http://schemas.microsoft.com/office/drawing/2014/main" id="{278A7840-D546-374E-999C-0A31534C5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C7655-55BD-C744-8811-E2923CDC6F87}"/>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5248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DFF1-490A-0946-BD2E-24A4F8C56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A2BD9-B318-104B-933B-9557DD057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18BEB4-F88E-8E4A-B531-B47CCD529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C27731-86ED-5C47-9881-A12D35F16CC1}"/>
              </a:ext>
            </a:extLst>
          </p:cNvPr>
          <p:cNvSpPr>
            <a:spLocks noGrp="1"/>
          </p:cNvSpPr>
          <p:nvPr>
            <p:ph type="dt" sz="half" idx="10"/>
          </p:nvPr>
        </p:nvSpPr>
        <p:spPr/>
        <p:txBody>
          <a:bodyPr/>
          <a:lstStyle/>
          <a:p>
            <a:fld id="{8DD92269-0E34-E44F-B1EE-3816E691CF08}" type="datetime1">
              <a:rPr lang="en-CA" smtClean="0"/>
              <a:t>2021-05-23</a:t>
            </a:fld>
            <a:endParaRPr lang="en-US"/>
          </a:p>
        </p:txBody>
      </p:sp>
      <p:sp>
        <p:nvSpPr>
          <p:cNvPr id="6" name="Footer Placeholder 5">
            <a:extLst>
              <a:ext uri="{FF2B5EF4-FFF2-40B4-BE49-F238E27FC236}">
                <a16:creationId xmlns:a16="http://schemas.microsoft.com/office/drawing/2014/main" id="{65381977-90AA-E340-B031-2EEC3E2A56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1D7D1-FD90-7A45-94AF-BFE12BCC7DDA}"/>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281387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88E3-446E-1449-A080-AAC301FB75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A4A80-75DE-C443-B339-8AE9DEA1D2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5B5F59-86FA-844D-9D23-C532AF5199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A1A05B-E74B-0344-B03F-E3E284639D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C6870A-8385-9A42-BC64-C3AC81B575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9974D-6252-CF48-9894-1B85B1DF0AC7}"/>
              </a:ext>
            </a:extLst>
          </p:cNvPr>
          <p:cNvSpPr>
            <a:spLocks noGrp="1"/>
          </p:cNvSpPr>
          <p:nvPr>
            <p:ph type="dt" sz="half" idx="10"/>
          </p:nvPr>
        </p:nvSpPr>
        <p:spPr/>
        <p:txBody>
          <a:bodyPr/>
          <a:lstStyle/>
          <a:p>
            <a:fld id="{FC99C2FC-61AB-1A4B-A6D2-D60C5DFE82E9}" type="datetime1">
              <a:rPr lang="en-CA" smtClean="0"/>
              <a:t>2021-05-23</a:t>
            </a:fld>
            <a:endParaRPr lang="en-US"/>
          </a:p>
        </p:txBody>
      </p:sp>
      <p:sp>
        <p:nvSpPr>
          <p:cNvPr id="8" name="Footer Placeholder 7">
            <a:extLst>
              <a:ext uri="{FF2B5EF4-FFF2-40B4-BE49-F238E27FC236}">
                <a16:creationId xmlns:a16="http://schemas.microsoft.com/office/drawing/2014/main" id="{148DA200-3968-384A-84AC-39C8652D4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CC682-E6CC-5C43-B34A-B8F0DC3EE272}"/>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420678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DBFE-5AAD-0F47-9CB7-4330B98323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A89E9F-819A-9D43-B7C0-AC77ABE31112}"/>
              </a:ext>
            </a:extLst>
          </p:cNvPr>
          <p:cNvSpPr>
            <a:spLocks noGrp="1"/>
          </p:cNvSpPr>
          <p:nvPr>
            <p:ph type="dt" sz="half" idx="10"/>
          </p:nvPr>
        </p:nvSpPr>
        <p:spPr/>
        <p:txBody>
          <a:bodyPr/>
          <a:lstStyle/>
          <a:p>
            <a:fld id="{9473EFF1-2AB4-0643-BBB2-66DD0220971A}" type="datetime1">
              <a:rPr lang="en-CA" smtClean="0"/>
              <a:t>2021-05-23</a:t>
            </a:fld>
            <a:endParaRPr lang="en-US"/>
          </a:p>
        </p:txBody>
      </p:sp>
      <p:sp>
        <p:nvSpPr>
          <p:cNvPr id="4" name="Footer Placeholder 3">
            <a:extLst>
              <a:ext uri="{FF2B5EF4-FFF2-40B4-BE49-F238E27FC236}">
                <a16:creationId xmlns:a16="http://schemas.microsoft.com/office/drawing/2014/main" id="{88F38392-3DDE-A646-A2B3-951B74A1A7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949352-D6B4-5943-84FD-F432C23FA5EA}"/>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289566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286F7-6CDB-DC42-AD98-0FA4EC513F3A}"/>
              </a:ext>
            </a:extLst>
          </p:cNvPr>
          <p:cNvSpPr>
            <a:spLocks noGrp="1"/>
          </p:cNvSpPr>
          <p:nvPr>
            <p:ph type="dt" sz="half" idx="10"/>
          </p:nvPr>
        </p:nvSpPr>
        <p:spPr/>
        <p:txBody>
          <a:bodyPr/>
          <a:lstStyle/>
          <a:p>
            <a:fld id="{CC8F1E13-0D76-D048-83C6-935DDDB4DBB6}" type="datetime1">
              <a:rPr lang="en-CA" smtClean="0"/>
              <a:t>2021-05-23</a:t>
            </a:fld>
            <a:endParaRPr lang="en-US"/>
          </a:p>
        </p:txBody>
      </p:sp>
      <p:sp>
        <p:nvSpPr>
          <p:cNvPr id="3" name="Footer Placeholder 2">
            <a:extLst>
              <a:ext uri="{FF2B5EF4-FFF2-40B4-BE49-F238E27FC236}">
                <a16:creationId xmlns:a16="http://schemas.microsoft.com/office/drawing/2014/main" id="{033F67CE-1CF0-FC4F-A3FE-8ACAE1BB07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BD747F-3092-5644-8315-BBE438D559A8}"/>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353782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1D39-206C-EC45-BC1B-43125D450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B1206-9D00-EE47-B395-A796D4980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9067C-3B92-D04E-AC6B-11DF71AF1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5BA12-5480-0A49-8ACE-8C635656ADF6}"/>
              </a:ext>
            </a:extLst>
          </p:cNvPr>
          <p:cNvSpPr>
            <a:spLocks noGrp="1"/>
          </p:cNvSpPr>
          <p:nvPr>
            <p:ph type="dt" sz="half" idx="10"/>
          </p:nvPr>
        </p:nvSpPr>
        <p:spPr/>
        <p:txBody>
          <a:bodyPr/>
          <a:lstStyle/>
          <a:p>
            <a:fld id="{7DB01629-FFFA-4147-8459-F1095059B7EE}" type="datetime1">
              <a:rPr lang="en-CA" smtClean="0"/>
              <a:t>2021-05-23</a:t>
            </a:fld>
            <a:endParaRPr lang="en-US"/>
          </a:p>
        </p:txBody>
      </p:sp>
      <p:sp>
        <p:nvSpPr>
          <p:cNvPr id="6" name="Footer Placeholder 5">
            <a:extLst>
              <a:ext uri="{FF2B5EF4-FFF2-40B4-BE49-F238E27FC236}">
                <a16:creationId xmlns:a16="http://schemas.microsoft.com/office/drawing/2014/main" id="{759FDCE4-0E60-144B-A5AF-EA3E73543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E33F5-672C-2540-B7E4-FF839C0BE872}"/>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242947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2E6D-7766-5F43-958A-77032DA54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4F1AA3-DB5F-D540-AD2F-FE10B2F91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6FE213-9253-5745-9ECF-6E33B4319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E7B6C-CFE3-9243-96FA-BB5BE6D0C69F}"/>
              </a:ext>
            </a:extLst>
          </p:cNvPr>
          <p:cNvSpPr>
            <a:spLocks noGrp="1"/>
          </p:cNvSpPr>
          <p:nvPr>
            <p:ph type="dt" sz="half" idx="10"/>
          </p:nvPr>
        </p:nvSpPr>
        <p:spPr/>
        <p:txBody>
          <a:bodyPr/>
          <a:lstStyle/>
          <a:p>
            <a:fld id="{DCDC5CAA-77C8-2140-918B-10764A825DDC}" type="datetime1">
              <a:rPr lang="en-CA" smtClean="0"/>
              <a:t>2021-05-23</a:t>
            </a:fld>
            <a:endParaRPr lang="en-US"/>
          </a:p>
        </p:txBody>
      </p:sp>
      <p:sp>
        <p:nvSpPr>
          <p:cNvPr id="6" name="Footer Placeholder 5">
            <a:extLst>
              <a:ext uri="{FF2B5EF4-FFF2-40B4-BE49-F238E27FC236}">
                <a16:creationId xmlns:a16="http://schemas.microsoft.com/office/drawing/2014/main" id="{9AAA2BC2-2EBF-A74B-AFAD-32DC49B32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AB068-DDF5-4545-9DBF-F02F9D341623}"/>
              </a:ext>
            </a:extLst>
          </p:cNvPr>
          <p:cNvSpPr>
            <a:spLocks noGrp="1"/>
          </p:cNvSpPr>
          <p:nvPr>
            <p:ph type="sldNum" sz="quarter" idx="12"/>
          </p:nvPr>
        </p:nvSpPr>
        <p:spPr/>
        <p:txBody>
          <a:bodyPr/>
          <a:lstStyle/>
          <a:p>
            <a:fld id="{F993E9D7-6BF6-A548-B78F-B13E2A00C48B}" type="slidenum">
              <a:rPr lang="en-US" smtClean="0"/>
              <a:t>‹#›</a:t>
            </a:fld>
            <a:endParaRPr lang="en-US"/>
          </a:p>
        </p:txBody>
      </p:sp>
    </p:spTree>
    <p:extLst>
      <p:ext uri="{BB962C8B-B14F-4D97-AF65-F5344CB8AC3E}">
        <p14:creationId xmlns:p14="http://schemas.microsoft.com/office/powerpoint/2010/main" val="145361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996E3-FDE6-D045-AF91-45950C9E8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437DE-23A5-F446-82A3-AE2D22116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ACBDC-14C4-C34B-9F31-7951B95D8D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BC2B4-EA06-1448-9829-72F223628C3A}" type="datetime1">
              <a:rPr lang="en-CA" smtClean="0"/>
              <a:t>2021-05-23</a:t>
            </a:fld>
            <a:endParaRPr lang="en-US"/>
          </a:p>
        </p:txBody>
      </p:sp>
      <p:sp>
        <p:nvSpPr>
          <p:cNvPr id="5" name="Footer Placeholder 4">
            <a:extLst>
              <a:ext uri="{FF2B5EF4-FFF2-40B4-BE49-F238E27FC236}">
                <a16:creationId xmlns:a16="http://schemas.microsoft.com/office/drawing/2014/main" id="{D5D41881-BA00-C241-82F7-6DAFDC4EE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E90714-30C9-FF45-A696-026C4FC54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3E9D7-6BF6-A548-B78F-B13E2A00C48B}" type="slidenum">
              <a:rPr lang="en-US" smtClean="0"/>
              <a:t>‹#›</a:t>
            </a:fld>
            <a:endParaRPr lang="en-US"/>
          </a:p>
        </p:txBody>
      </p:sp>
    </p:spTree>
    <p:extLst>
      <p:ext uri="{BB962C8B-B14F-4D97-AF65-F5344CB8AC3E}">
        <p14:creationId xmlns:p14="http://schemas.microsoft.com/office/powerpoint/2010/main" val="395176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C45E2F3F-A3EC-C34E-8E6B-0024B55EE006}"/>
              </a:ext>
            </a:extLst>
          </p:cNvPr>
          <p:cNvPicPr>
            <a:picLocks noChangeAspect="1"/>
          </p:cNvPicPr>
          <p:nvPr/>
        </p:nvPicPr>
        <p:blipFill>
          <a:blip r:embed="rId3"/>
          <a:stretch>
            <a:fillRect/>
          </a:stretch>
        </p:blipFill>
        <p:spPr>
          <a:xfrm>
            <a:off x="422215" y="2074131"/>
            <a:ext cx="2162629" cy="2162629"/>
          </a:xfrm>
          <a:prstGeom prst="rect">
            <a:avLst/>
          </a:prstGeom>
        </p:spPr>
      </p:pic>
      <p:sp>
        <p:nvSpPr>
          <p:cNvPr id="7" name="Rectangle 6">
            <a:extLst>
              <a:ext uri="{FF2B5EF4-FFF2-40B4-BE49-F238E27FC236}">
                <a16:creationId xmlns:a16="http://schemas.microsoft.com/office/drawing/2014/main" id="{F25157BF-D256-4044-9705-303EF0AD9817}"/>
              </a:ext>
            </a:extLst>
          </p:cNvPr>
          <p:cNvSpPr/>
          <p:nvPr/>
        </p:nvSpPr>
        <p:spPr>
          <a:xfrm>
            <a:off x="6993466" y="0"/>
            <a:ext cx="5554128" cy="6858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highlight>
                <a:srgbClr val="FFFF00"/>
              </a:highlight>
              <a:latin typeface="Arial" panose="020B0604020202020204" pitchFamily="34" charset="0"/>
              <a:cs typeface="Arial" panose="020B0604020202020204" pitchFamily="34" charset="0"/>
            </a:endParaRPr>
          </a:p>
        </p:txBody>
      </p:sp>
      <p:pic>
        <p:nvPicPr>
          <p:cNvPr id="6" name="Picture 5" descr="Icon&#10;&#10;Description automatically generated">
            <a:extLst>
              <a:ext uri="{FF2B5EF4-FFF2-40B4-BE49-F238E27FC236}">
                <a16:creationId xmlns:a16="http://schemas.microsoft.com/office/drawing/2014/main" id="{DB489B35-C05E-1341-9B9A-50B8B199FA24}"/>
              </a:ext>
            </a:extLst>
          </p:cNvPr>
          <p:cNvPicPr>
            <a:picLocks noChangeAspect="1"/>
          </p:cNvPicPr>
          <p:nvPr/>
        </p:nvPicPr>
        <p:blipFill>
          <a:blip r:embed="rId5"/>
          <a:stretch>
            <a:fillRect/>
          </a:stretch>
        </p:blipFill>
        <p:spPr>
          <a:xfrm>
            <a:off x="8655240" y="2250700"/>
            <a:ext cx="2365805" cy="2356600"/>
          </a:xfrm>
          <a:prstGeom prst="rect">
            <a:avLst/>
          </a:prstGeom>
        </p:spPr>
      </p:pic>
      <p:cxnSp>
        <p:nvCxnSpPr>
          <p:cNvPr id="9" name="Straight Connector 8">
            <a:extLst>
              <a:ext uri="{FF2B5EF4-FFF2-40B4-BE49-F238E27FC236}">
                <a16:creationId xmlns:a16="http://schemas.microsoft.com/office/drawing/2014/main" id="{5C3A59C7-3416-D144-A8CA-FCE3FE6297A7}"/>
              </a:ext>
            </a:extLst>
          </p:cNvPr>
          <p:cNvCxnSpPr>
            <a:cxnSpLocks/>
          </p:cNvCxnSpPr>
          <p:nvPr/>
        </p:nvCxnSpPr>
        <p:spPr>
          <a:xfrm>
            <a:off x="2721920" y="2269134"/>
            <a:ext cx="0" cy="209943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62CD19AF-4380-A94C-85C3-EF723E50CA57}"/>
              </a:ext>
            </a:extLst>
          </p:cNvPr>
          <p:cNvSpPr txBox="1"/>
          <p:nvPr/>
        </p:nvSpPr>
        <p:spPr>
          <a:xfrm>
            <a:off x="2862202" y="3999236"/>
            <a:ext cx="3750221" cy="369332"/>
          </a:xfrm>
          <a:prstGeom prst="rect">
            <a:avLst/>
          </a:prstGeom>
          <a:noFill/>
        </p:spPr>
        <p:txBody>
          <a:bodyPr wrap="square" rtlCol="0">
            <a:spAutoFit/>
          </a:bodyPr>
          <a:lstStyle/>
          <a:p>
            <a:r>
              <a:rPr lang="en-US" b="1">
                <a:latin typeface="Helvetica Neue" panose="02000503000000020004" pitchFamily="2" charset="0"/>
                <a:ea typeface="Helvetica Neue" panose="02000503000000020004" pitchFamily="2" charset="0"/>
                <a:cs typeface="Helvetica Neue" panose="02000503000000020004" pitchFamily="2" charset="0"/>
              </a:rPr>
              <a:t>PYTHON FOR FINANCE </a:t>
            </a:r>
          </a:p>
        </p:txBody>
      </p:sp>
      <p:sp>
        <p:nvSpPr>
          <p:cNvPr id="13" name="TextBox 12">
            <a:extLst>
              <a:ext uri="{FF2B5EF4-FFF2-40B4-BE49-F238E27FC236}">
                <a16:creationId xmlns:a16="http://schemas.microsoft.com/office/drawing/2014/main" id="{4D992938-1933-664D-9FB6-D38D1A15B54F}"/>
              </a:ext>
            </a:extLst>
          </p:cNvPr>
          <p:cNvSpPr txBox="1"/>
          <p:nvPr/>
        </p:nvSpPr>
        <p:spPr>
          <a:xfrm>
            <a:off x="2858996" y="2269134"/>
            <a:ext cx="3592599" cy="1754326"/>
          </a:xfrm>
          <a:prstGeom prst="rect">
            <a:avLst/>
          </a:prstGeom>
          <a:noFill/>
        </p:spPr>
        <p:txBody>
          <a:bodyPr wrap="square" rtlCol="0">
            <a:spAutoFit/>
          </a:bodyPr>
          <a:lstStyle/>
          <a:p>
            <a:r>
              <a:rPr lang="en-US" sz="3600"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McGill </a:t>
            </a:r>
          </a:p>
          <a:p>
            <a:r>
              <a:rPr lang="en-US" sz="3600"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Students’ </a:t>
            </a:r>
          </a:p>
          <a:p>
            <a:r>
              <a:rPr lang="en-US" sz="3600"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Trading Society  </a:t>
            </a:r>
          </a:p>
        </p:txBody>
      </p:sp>
      <p:sp>
        <p:nvSpPr>
          <p:cNvPr id="15" name="TextBox 14">
            <a:extLst>
              <a:ext uri="{FF2B5EF4-FFF2-40B4-BE49-F238E27FC236}">
                <a16:creationId xmlns:a16="http://schemas.microsoft.com/office/drawing/2014/main" id="{97AA0FAB-C653-A643-B169-A6F27270F993}"/>
              </a:ext>
            </a:extLst>
          </p:cNvPr>
          <p:cNvSpPr txBox="1"/>
          <p:nvPr/>
        </p:nvSpPr>
        <p:spPr>
          <a:xfrm>
            <a:off x="490746" y="6226495"/>
            <a:ext cx="3750221" cy="307777"/>
          </a:xfrm>
          <a:prstGeom prst="rect">
            <a:avLst/>
          </a:prstGeom>
          <a:noFill/>
        </p:spPr>
        <p:txBody>
          <a:bodyPr wrap="square" rtlCol="0">
            <a:spAutoFit/>
          </a:bodyPr>
          <a:lstStyle/>
          <a:p>
            <a:r>
              <a:rPr lang="en-US" sz="1400" i="1" err="1">
                <a:latin typeface="Helvetica Neue" panose="02000503000000020004" pitchFamily="2" charset="0"/>
                <a:ea typeface="Helvetica Neue" panose="02000503000000020004" pitchFamily="2" charset="0"/>
                <a:cs typeface="Helvetica Neue" panose="02000503000000020004" pitchFamily="2" charset="0"/>
              </a:rPr>
              <a:t>tradingsociety.wixsite.com</a:t>
            </a:r>
            <a:r>
              <a:rPr lang="en-US" sz="1400" i="1">
                <a:latin typeface="Helvetica Neue" panose="02000503000000020004" pitchFamily="2" charset="0"/>
                <a:ea typeface="Helvetica Neue" panose="02000503000000020004" pitchFamily="2" charset="0"/>
                <a:cs typeface="Helvetica Neue" panose="02000503000000020004" pitchFamily="2" charset="0"/>
              </a:rPr>
              <a:t>/</a:t>
            </a:r>
            <a:r>
              <a:rPr lang="en-US" sz="1400" i="1" err="1">
                <a:latin typeface="Helvetica Neue" panose="02000503000000020004" pitchFamily="2" charset="0"/>
                <a:ea typeface="Helvetica Neue" panose="02000503000000020004" pitchFamily="2" charset="0"/>
                <a:cs typeface="Helvetica Neue" panose="02000503000000020004" pitchFamily="2" charset="0"/>
              </a:rPr>
              <a:t>msts</a:t>
            </a:r>
            <a:endParaRPr lang="en-US" sz="1400" i="1">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Rectangle 17">
            <a:extLst>
              <a:ext uri="{FF2B5EF4-FFF2-40B4-BE49-F238E27FC236}">
                <a16:creationId xmlns:a16="http://schemas.microsoft.com/office/drawing/2014/main" id="{2EBFE90D-8A51-E248-8FBD-F8B4F1CFF31B}"/>
              </a:ext>
            </a:extLst>
          </p:cNvPr>
          <p:cNvSpPr/>
          <p:nvPr/>
        </p:nvSpPr>
        <p:spPr>
          <a:xfrm>
            <a:off x="6993466" y="0"/>
            <a:ext cx="45719" cy="6858000"/>
          </a:xfrm>
          <a:prstGeom prst="rect">
            <a:avLst/>
          </a:prstGeom>
          <a:solidFill>
            <a:srgbClr val="9E2200"/>
          </a:solidFill>
          <a:ln>
            <a:solidFill>
              <a:srgbClr val="9E2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69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10</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INTERVIEW QUESTIONS </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TRADING AND QUANT ROLES</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1200329"/>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Roles related to computer science in the finance industry often require creative thinking abilities and good knowledge of mathematics.  We’ve chosen some fun questions to end the session.</a:t>
            </a:r>
          </a:p>
          <a:p>
            <a:pPr>
              <a:buClr>
                <a:srgbClr val="9E2200"/>
              </a:buClr>
            </a:pPr>
            <a:endParaRPr lang="en-US">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The questions are of similar difficulty. </a:t>
            </a:r>
          </a:p>
        </p:txBody>
      </p:sp>
      <p:sp>
        <p:nvSpPr>
          <p:cNvPr id="26" name="TextBox 25">
            <a:extLst>
              <a:ext uri="{FF2B5EF4-FFF2-40B4-BE49-F238E27FC236}">
                <a16:creationId xmlns:a16="http://schemas.microsoft.com/office/drawing/2014/main" id="{BA80D573-475E-6543-B549-3E9DE9F20B9B}"/>
              </a:ext>
            </a:extLst>
          </p:cNvPr>
          <p:cNvSpPr txBox="1"/>
          <p:nvPr/>
        </p:nvSpPr>
        <p:spPr>
          <a:xfrm>
            <a:off x="559313" y="3059668"/>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QUESTIONS </a:t>
            </a:r>
          </a:p>
        </p:txBody>
      </p:sp>
      <p:cxnSp>
        <p:nvCxnSpPr>
          <p:cNvPr id="27" name="Straight Connector 26">
            <a:extLst>
              <a:ext uri="{FF2B5EF4-FFF2-40B4-BE49-F238E27FC236}">
                <a16:creationId xmlns:a16="http://schemas.microsoft.com/office/drawing/2014/main" id="{76170F1B-E89F-B04A-980D-256538E110A5}"/>
              </a:ext>
            </a:extLst>
          </p:cNvPr>
          <p:cNvCxnSpPr/>
          <p:nvPr/>
        </p:nvCxnSpPr>
        <p:spPr>
          <a:xfrm>
            <a:off x="559313" y="3483540"/>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28" name="TextBox 27">
            <a:extLst>
              <a:ext uri="{FF2B5EF4-FFF2-40B4-BE49-F238E27FC236}">
                <a16:creationId xmlns:a16="http://schemas.microsoft.com/office/drawing/2014/main" id="{A7497DD0-A150-2D4C-B9C4-ACDE848B4895}"/>
              </a:ext>
            </a:extLst>
          </p:cNvPr>
          <p:cNvSpPr txBox="1"/>
          <p:nvPr/>
        </p:nvSpPr>
        <p:spPr>
          <a:xfrm>
            <a:off x="559313" y="3591894"/>
            <a:ext cx="10955867" cy="1702710"/>
          </a:xfrm>
          <a:prstGeom prst="rect">
            <a:avLst/>
          </a:prstGeom>
          <a:noFill/>
        </p:spPr>
        <p:txBody>
          <a:bodyPr wrap="square" lIns="91440" tIns="45720" rIns="91440" bIns="45720" rtlCol="0" anchor="t">
            <a:spAutoFit/>
          </a:bodyPr>
          <a:lstStyle/>
          <a:p>
            <a:pPr>
              <a:lnSpc>
                <a:spcPct val="150000"/>
              </a:lnSpc>
              <a:buClr>
                <a:srgbClr val="9E2200"/>
              </a:buClr>
            </a:pPr>
            <a:endParaRPr lang="en-US" dirty="0">
              <a:latin typeface="Yu Gothic UI"/>
              <a:ea typeface="Helvetica Neue" panose="02000503000000020004" pitchFamily="2" charset="0"/>
              <a:cs typeface="Calibri"/>
            </a:endParaRPr>
          </a:p>
          <a:p>
            <a:pPr marL="342900" indent="-342900">
              <a:lnSpc>
                <a:spcPct val="150000"/>
              </a:lnSpc>
              <a:buClr>
                <a:srgbClr val="9E2200"/>
              </a:buClr>
              <a:buAutoNum type="arabicPeriod"/>
            </a:pPr>
            <a:r>
              <a:rPr lang="en-US" dirty="0">
                <a:latin typeface="Yu Gothic UI"/>
                <a:ea typeface="+mn-lt"/>
                <a:cs typeface="+mn-lt"/>
              </a:rPr>
              <a:t>You have 10 people in a room. How many total handshakes if they all shake hands?</a:t>
            </a:r>
            <a:endParaRPr lang="en-US" dirty="0">
              <a:latin typeface="Yu Gothic UI"/>
              <a:ea typeface="Helvetica Neue" panose="02000503000000020004" pitchFamily="2" charset="0"/>
              <a:cs typeface="Calibri"/>
            </a:endParaRPr>
          </a:p>
          <a:p>
            <a:pPr marL="342900" indent="-342900">
              <a:lnSpc>
                <a:spcPct val="150000"/>
              </a:lnSpc>
              <a:buClr>
                <a:srgbClr val="9E2200"/>
              </a:buClr>
              <a:buAutoNum type="arabicPeriod"/>
            </a:pPr>
            <a:endParaRPr lang="en-US" dirty="0">
              <a:latin typeface="Yu Gothic UI"/>
              <a:ea typeface="+mn-lt"/>
              <a:cs typeface="+mn-lt"/>
            </a:endParaRPr>
          </a:p>
          <a:p>
            <a:pPr marL="342900" indent="-342900">
              <a:lnSpc>
                <a:spcPct val="150000"/>
              </a:lnSpc>
              <a:buClr>
                <a:srgbClr val="9E2200"/>
              </a:buClr>
              <a:buAutoNum type="arabicPeriod"/>
            </a:pPr>
            <a:r>
              <a:rPr lang="en-US" dirty="0">
                <a:latin typeface="Yu Gothic UI"/>
                <a:ea typeface="+mn-lt"/>
                <a:cs typeface="+mn-lt"/>
              </a:rPr>
              <a:t>You have a 3-gallon jug and 5-gallon jug, how do you measure out exactly 4 gallons? Is this possible?</a:t>
            </a:r>
            <a:endParaRPr lang="en-US" dirty="0">
              <a:latin typeface="Yu Gothic UI"/>
              <a:ea typeface="Helvetica Neue" panose="02000503000000020004" pitchFamily="2" charset="0"/>
              <a:cs typeface="Calibri"/>
            </a:endParaRPr>
          </a:p>
        </p:txBody>
      </p:sp>
    </p:spTree>
    <p:extLst>
      <p:ext uri="{BB962C8B-B14F-4D97-AF65-F5344CB8AC3E}">
        <p14:creationId xmlns:p14="http://schemas.microsoft.com/office/powerpoint/2010/main" val="51302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2CD19AF-4380-A94C-85C3-EF723E50CA57}"/>
              </a:ext>
            </a:extLst>
          </p:cNvPr>
          <p:cNvSpPr txBox="1"/>
          <p:nvPr/>
        </p:nvSpPr>
        <p:spPr>
          <a:xfrm>
            <a:off x="2026006" y="3113991"/>
            <a:ext cx="3750221" cy="369332"/>
          </a:xfrm>
          <a:prstGeom prst="rect">
            <a:avLst/>
          </a:prstGeom>
          <a:noFill/>
        </p:spPr>
        <p:txBody>
          <a:bodyPr wrap="square" rtlCol="0">
            <a:spAutoFit/>
          </a:bodyPr>
          <a:lstStyle/>
          <a:p>
            <a:r>
              <a:rPr lang="en-US" b="1">
                <a:latin typeface="Helvetica Neue" panose="02000503000000020004" pitchFamily="2" charset="0"/>
                <a:ea typeface="Helvetica Neue" panose="02000503000000020004" pitchFamily="2" charset="0"/>
                <a:cs typeface="Helvetica Neue" panose="02000503000000020004" pitchFamily="2" charset="0"/>
              </a:rPr>
              <a:t>THANK YOU FOR JOINING </a:t>
            </a:r>
          </a:p>
        </p:txBody>
      </p:sp>
      <p:sp>
        <p:nvSpPr>
          <p:cNvPr id="18" name="Rectangle 17">
            <a:extLst>
              <a:ext uri="{FF2B5EF4-FFF2-40B4-BE49-F238E27FC236}">
                <a16:creationId xmlns:a16="http://schemas.microsoft.com/office/drawing/2014/main" id="{2EBFE90D-8A51-E248-8FBD-F8B4F1CFF31B}"/>
              </a:ext>
            </a:extLst>
          </p:cNvPr>
          <p:cNvSpPr/>
          <p:nvPr/>
        </p:nvSpPr>
        <p:spPr>
          <a:xfrm>
            <a:off x="6993466" y="0"/>
            <a:ext cx="45719" cy="6858000"/>
          </a:xfrm>
          <a:prstGeom prst="rect">
            <a:avLst/>
          </a:prstGeom>
          <a:solidFill>
            <a:srgbClr val="9E2200"/>
          </a:solidFill>
          <a:ln>
            <a:solidFill>
              <a:srgbClr val="9E2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FE9A43-C07A-8640-8CF2-BCD081DF6816}"/>
              </a:ext>
            </a:extLst>
          </p:cNvPr>
          <p:cNvSpPr txBox="1"/>
          <p:nvPr/>
        </p:nvSpPr>
        <p:spPr>
          <a:xfrm>
            <a:off x="2487215" y="3472522"/>
            <a:ext cx="2832747"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THE MSTS TEAM  </a:t>
            </a:r>
          </a:p>
        </p:txBody>
      </p:sp>
      <p:pic>
        <p:nvPicPr>
          <p:cNvPr id="3" name="Picture 2" descr="Logo, company name&#10;&#10;Description automatically generated">
            <a:extLst>
              <a:ext uri="{FF2B5EF4-FFF2-40B4-BE49-F238E27FC236}">
                <a16:creationId xmlns:a16="http://schemas.microsoft.com/office/drawing/2014/main" id="{6CD1CFD7-29D6-2640-B26A-6C0C76C8C3AE}"/>
              </a:ext>
            </a:extLst>
          </p:cNvPr>
          <p:cNvPicPr>
            <a:picLocks noChangeAspect="1"/>
          </p:cNvPicPr>
          <p:nvPr/>
        </p:nvPicPr>
        <p:blipFill>
          <a:blip r:embed="rId3"/>
          <a:stretch>
            <a:fillRect/>
          </a:stretch>
        </p:blipFill>
        <p:spPr>
          <a:xfrm>
            <a:off x="8185462" y="2190490"/>
            <a:ext cx="2844800" cy="2844800"/>
          </a:xfrm>
          <a:prstGeom prst="rect">
            <a:avLst/>
          </a:prstGeom>
        </p:spPr>
      </p:pic>
    </p:spTree>
    <p:extLst>
      <p:ext uri="{BB962C8B-B14F-4D97-AF65-F5344CB8AC3E}">
        <p14:creationId xmlns:p14="http://schemas.microsoft.com/office/powerpoint/2010/main" val="16203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12</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THANK YOU FOR PARTICIPATING </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54605"/>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FOR MORE</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578477"/>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686831"/>
            <a:ext cx="10955867" cy="3139321"/>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US" b="1">
                <a:latin typeface="Helvetica Neue"/>
                <a:ea typeface="Helvetica Neue" panose="02000503000000020004" pitchFamily="2" charset="0"/>
                <a:cs typeface="Helvetica Neue" panose="02000503000000020004" pitchFamily="2" charset="0"/>
              </a:rPr>
              <a:t>Thank you</a:t>
            </a:r>
            <a:r>
              <a:rPr lang="en-US">
                <a:latin typeface="Helvetica Neue"/>
                <a:ea typeface="Helvetica Neue" panose="02000503000000020004" pitchFamily="2" charset="0"/>
                <a:cs typeface="Helvetica Neue" panose="02000503000000020004" pitchFamily="2" charset="0"/>
              </a:rPr>
              <a:t> for taking part in MSTS’s first workshop in its series “Python For Finance”</a:t>
            </a: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If you’d like to </a:t>
            </a:r>
            <a:r>
              <a:rPr lang="en-US" b="1">
                <a:latin typeface="Helvetica Neue"/>
                <a:ea typeface="Helvetica Neue" panose="02000503000000020004" pitchFamily="2" charset="0"/>
                <a:cs typeface="Helvetica Neue" panose="02000503000000020004" pitchFamily="2" charset="0"/>
              </a:rPr>
              <a:t>learn more </a:t>
            </a:r>
            <a:r>
              <a:rPr lang="en-US">
                <a:latin typeface="Helvetica Neue"/>
                <a:ea typeface="Helvetica Neue" panose="02000503000000020004" pitchFamily="2" charset="0"/>
                <a:cs typeface="Helvetica Neue" panose="02000503000000020004" pitchFamily="2" charset="0"/>
              </a:rPr>
              <a:t>about upcoming workshops or the workshop series itself, please contact </a:t>
            </a:r>
            <a:r>
              <a:rPr lang="en-US" b="1">
                <a:latin typeface="Helvetica Neue"/>
                <a:ea typeface="Helvetica Neue" panose="02000503000000020004" pitchFamily="2" charset="0"/>
                <a:cs typeface="Helvetica Neue" panose="02000503000000020004" pitchFamily="2" charset="0"/>
              </a:rPr>
              <a:t>tradingsociety@ssmu.ca</a:t>
            </a: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If you have questions on the setup including, python, anaconda, NumPy,  pandas, matplotlib or questions on the content of this PowerPoint, please contact Stanislas Motte (me) at </a:t>
            </a:r>
            <a:r>
              <a:rPr lang="en-US" b="1">
                <a:latin typeface="Helvetica Neue"/>
                <a:ea typeface="Helvetica Neue" panose="02000503000000020004" pitchFamily="2" charset="0"/>
                <a:cs typeface="Helvetica Neue" panose="02000503000000020004" pitchFamily="2" charset="0"/>
              </a:rPr>
              <a:t>stanislas.motte@mail.mcgill.ca </a:t>
            </a:r>
            <a:r>
              <a:rPr lang="en-US">
                <a:latin typeface="Helvetica Neue"/>
                <a:ea typeface="Helvetica Neue" panose="02000503000000020004" pitchFamily="2" charset="0"/>
                <a:cs typeface="Helvetica Neue" panose="02000503000000020004" pitchFamily="2" charset="0"/>
              </a:rPr>
              <a:t>or find me on Facebook or LinkedIn at Stan Motte and Stanislas Motte respectively</a:t>
            </a: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If you’re excited for what is to come, make sure to read our emails, visit our website </a:t>
            </a:r>
            <a:r>
              <a:rPr lang="en-US" b="1" i="1">
                <a:latin typeface="Helvetica Neue"/>
                <a:ea typeface="Helvetica Neue" panose="02000503000000020004" pitchFamily="2" charset="0"/>
                <a:cs typeface="Helvetica Neue" panose="02000503000000020004" pitchFamily="2" charset="0"/>
              </a:rPr>
              <a:t>tradingsociety.wixsite.com/msts</a:t>
            </a:r>
            <a:endParaRPr lang="en-US" b="1">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Don’t forget to follow us on Instagram, </a:t>
            </a:r>
            <a:r>
              <a:rPr lang="en-US" b="1">
                <a:latin typeface="Helvetica Neue"/>
                <a:ea typeface="Helvetica Neue" panose="02000503000000020004" pitchFamily="2" charset="0"/>
                <a:cs typeface="Helvetica Neue" panose="02000503000000020004" pitchFamily="2" charset="0"/>
              </a:rPr>
              <a:t>Facebook</a:t>
            </a:r>
            <a:r>
              <a:rPr lang="en-US">
                <a:latin typeface="Helvetica Neue"/>
                <a:ea typeface="Helvetica Neue" panose="02000503000000020004" pitchFamily="2" charset="0"/>
                <a:cs typeface="Helvetica Neue" panose="02000503000000020004" pitchFamily="2" charset="0"/>
              </a:rPr>
              <a:t>, </a:t>
            </a:r>
            <a:r>
              <a:rPr lang="en-US" b="1">
                <a:latin typeface="Helvetica Neue"/>
                <a:ea typeface="Helvetica Neue" panose="02000503000000020004" pitchFamily="2" charset="0"/>
                <a:cs typeface="Helvetica Neue" panose="02000503000000020004" pitchFamily="2" charset="0"/>
              </a:rPr>
              <a:t>Instagram,</a:t>
            </a:r>
            <a:r>
              <a:rPr lang="en-US">
                <a:latin typeface="Helvetica Neue"/>
                <a:ea typeface="Helvetica Neue" panose="02000503000000020004" pitchFamily="2" charset="0"/>
                <a:cs typeface="Helvetica Neue" panose="02000503000000020004" pitchFamily="2" charset="0"/>
              </a:rPr>
              <a:t> and </a:t>
            </a:r>
            <a:r>
              <a:rPr lang="en-US" b="1">
                <a:latin typeface="Helvetica Neue"/>
                <a:ea typeface="Helvetica Neue" panose="02000503000000020004" pitchFamily="2" charset="0"/>
                <a:cs typeface="Helvetica Neue" panose="02000503000000020004" pitchFamily="2" charset="0"/>
              </a:rPr>
              <a:t>LinkedIn </a:t>
            </a:r>
            <a:r>
              <a:rPr lang="en-US">
                <a:latin typeface="Helvetica Neue"/>
                <a:ea typeface="Helvetica Neue" panose="02000503000000020004" pitchFamily="2" charset="0"/>
                <a:cs typeface="Helvetica Neue" panose="02000503000000020004" pitchFamily="2" charset="0"/>
              </a:rPr>
              <a:t>for content, updates and news regarding exclusive MSTS events and signups</a:t>
            </a:r>
          </a:p>
        </p:txBody>
      </p:sp>
      <p:pic>
        <p:nvPicPr>
          <p:cNvPr id="12" name="Picture 2" descr="Free icon download | Facebook">
            <a:extLst>
              <a:ext uri="{FF2B5EF4-FFF2-40B4-BE49-F238E27FC236}">
                <a16:creationId xmlns:a16="http://schemas.microsoft.com/office/drawing/2014/main" id="{B25D8CA2-01F3-244C-983E-8E3F368D5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161" y="5388140"/>
            <a:ext cx="442016" cy="4420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918A6B3D-6615-1E43-B8DC-3E547B623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113" y="5393051"/>
            <a:ext cx="442017" cy="4420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Linkedin - Free social media icons">
            <a:extLst>
              <a:ext uri="{FF2B5EF4-FFF2-40B4-BE49-F238E27FC236}">
                <a16:creationId xmlns:a16="http://schemas.microsoft.com/office/drawing/2014/main" id="{47846D30-CEC0-474E-88B5-18A6BA262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4066" y="5388140"/>
            <a:ext cx="442017" cy="44201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Download Outlook.com (MSN Hotmail, Windows Live Hotmail) Logo in SVG Vector  or PNG File Format - Logo.wine">
            <a:extLst>
              <a:ext uri="{FF2B5EF4-FFF2-40B4-BE49-F238E27FC236}">
                <a16:creationId xmlns:a16="http://schemas.microsoft.com/office/drawing/2014/main" id="{BD55F0BD-E27C-A745-9218-A08EF8584D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082" y="5299220"/>
            <a:ext cx="1018269" cy="65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0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13</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DISCLAIMER </a:t>
            </a:r>
          </a:p>
        </p:txBody>
      </p:sp>
      <p:sp>
        <p:nvSpPr>
          <p:cNvPr id="19" name="TextBox 18">
            <a:extLst>
              <a:ext uri="{FF2B5EF4-FFF2-40B4-BE49-F238E27FC236}">
                <a16:creationId xmlns:a16="http://schemas.microsoft.com/office/drawing/2014/main" id="{409DC4F2-7B12-1949-92B2-F5823976CA07}"/>
              </a:ext>
            </a:extLst>
          </p:cNvPr>
          <p:cNvSpPr txBox="1"/>
          <p:nvPr/>
        </p:nvSpPr>
        <p:spPr>
          <a:xfrm>
            <a:off x="559313" y="1034911"/>
            <a:ext cx="10955867" cy="3139321"/>
          </a:xfrm>
          <a:prstGeom prst="rect">
            <a:avLst/>
          </a:prstGeom>
          <a:noFill/>
        </p:spPr>
        <p:txBody>
          <a:bodyPr wrap="square" rtlCol="0">
            <a:spAutoFit/>
          </a:bodyPr>
          <a:lstStyle/>
          <a:p>
            <a:pPr>
              <a:buClr>
                <a:srgbClr val="9E2200"/>
              </a:buClr>
            </a:pPr>
            <a:r>
              <a:rPr lang="en-US">
                <a:latin typeface="Helvetica Neue" panose="02000503000000020004" pitchFamily="2" charset="0"/>
                <a:ea typeface="Helvetica Neue" panose="02000503000000020004" pitchFamily="2" charset="0"/>
                <a:cs typeface="Helvetica Neue" panose="02000503000000020004" pitchFamily="2" charset="0"/>
              </a:rPr>
              <a:t>The MSTS members and executives are not licensed financial advisors, registered investment advisers, or registered broker-dealers. The MSTS does not provide investment or financial advice or make investment recommendations, nor is it in the business of transacting trades. Nothing contained in this communication constitutes a solicitation, recommendation, promotion, endorsement, or offer by the MSTS team and members of any particular security, transaction, or investment. The information provided on this presentation should not be taken as legal advice or professional advice on finance or investments. Do not use the information as a substitute for professional advice from legal or certified financial planner or investment professionals. This presentation is intended for McGill University students and the information contained herein is subject to change without notice. The owner and publisher of this presentation is not liable for any inaccuracies in the information provided.  MSTS is not liable for the views expressed in this presentation and the damages that may arise from the use of its content.  </a:t>
            </a:r>
          </a:p>
        </p:txBody>
      </p:sp>
    </p:spTree>
    <p:extLst>
      <p:ext uri="{BB962C8B-B14F-4D97-AF65-F5344CB8AC3E}">
        <p14:creationId xmlns:p14="http://schemas.microsoft.com/office/powerpoint/2010/main" val="261655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3750221"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AGENDA</a:t>
            </a:r>
          </a:p>
        </p:txBody>
      </p:sp>
      <p:graphicFrame>
        <p:nvGraphicFramePr>
          <p:cNvPr id="11" name="Diagram 10">
            <a:extLst>
              <a:ext uri="{FF2B5EF4-FFF2-40B4-BE49-F238E27FC236}">
                <a16:creationId xmlns:a16="http://schemas.microsoft.com/office/drawing/2014/main" id="{AF2C0141-C942-0946-B43A-E8294D6CA8C4}"/>
              </a:ext>
            </a:extLst>
          </p:cNvPr>
          <p:cNvGraphicFramePr/>
          <p:nvPr>
            <p:extLst>
              <p:ext uri="{D42A27DB-BD31-4B8C-83A1-F6EECF244321}">
                <p14:modId xmlns:p14="http://schemas.microsoft.com/office/powerpoint/2010/main" val="1518187496"/>
              </p:ext>
            </p:extLst>
          </p:nvPr>
        </p:nvGraphicFramePr>
        <p:xfrm>
          <a:off x="559314" y="1759077"/>
          <a:ext cx="8256074" cy="419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40EBE5E0-6A35-764B-BC3F-F531B25C26CE}"/>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WHAT WILL YOU LEARN? </a:t>
            </a:r>
          </a:p>
        </p:txBody>
      </p:sp>
      <p:cxnSp>
        <p:nvCxnSpPr>
          <p:cNvPr id="13" name="Straight Connector 12">
            <a:extLst>
              <a:ext uri="{FF2B5EF4-FFF2-40B4-BE49-F238E27FC236}">
                <a16:creationId xmlns:a16="http://schemas.microsoft.com/office/drawing/2014/main" id="{348F4861-F6AB-7545-9E50-4E3BE3E29433}"/>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6608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3</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BUILDING YOUR PORTFOLIO</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ASSET ALLOCATION</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1200329"/>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Asset Allocation relates to the structure of your portfolio.</a:t>
            </a: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Asset classes include </a:t>
            </a:r>
            <a:r>
              <a:rPr lang="en-US">
                <a:latin typeface="Helvetica Neue"/>
                <a:ea typeface="Helvetica Neue" panose="02000503000000020004" pitchFamily="2" charset="0"/>
                <a:cs typeface="Helvetica Neue" panose="02000503000000020004" pitchFamily="2" charset="0"/>
              </a:rPr>
              <a:t>equities, fixed income, commodities, real assets, etc.</a:t>
            </a: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Asset types are not to be confused with instruments (futures and options on stocks are still exposure to stocks!)</a:t>
            </a:r>
            <a:endParaRPr lang="en-US">
              <a:latin typeface="Helvetica Neue"/>
              <a:ea typeface="Helvetica Neue" panose="02000503000000020004" pitchFamily="2" charset="0"/>
              <a:cs typeface="Helvetica Neue" panose="02000503000000020004" pitchFamily="2" charset="0"/>
            </a:endParaRPr>
          </a:p>
        </p:txBody>
      </p:sp>
      <p:sp>
        <p:nvSpPr>
          <p:cNvPr id="26" name="TextBox 25">
            <a:extLst>
              <a:ext uri="{FF2B5EF4-FFF2-40B4-BE49-F238E27FC236}">
                <a16:creationId xmlns:a16="http://schemas.microsoft.com/office/drawing/2014/main" id="{BA80D573-475E-6543-B549-3E9DE9F20B9B}"/>
              </a:ext>
            </a:extLst>
          </p:cNvPr>
          <p:cNvSpPr txBox="1"/>
          <p:nvPr/>
        </p:nvSpPr>
        <p:spPr>
          <a:xfrm>
            <a:off x="559313" y="3059668"/>
            <a:ext cx="10193354" cy="369332"/>
          </a:xfrm>
          <a:prstGeom prst="rect">
            <a:avLst/>
          </a:prstGeom>
          <a:noFill/>
        </p:spPr>
        <p:txBody>
          <a:bodyPr wrap="square" rtlCol="0">
            <a:spAutoFit/>
          </a:bodyPr>
          <a:lstStyle/>
          <a:p>
            <a:r>
              <a:rPr lang="en-CA"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WHY DO PEOPLE WANT TO BE IN DIFFERENT ASSET CLASSES? </a:t>
            </a:r>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 </a:t>
            </a:r>
          </a:p>
        </p:txBody>
      </p:sp>
      <p:cxnSp>
        <p:nvCxnSpPr>
          <p:cNvPr id="27" name="Straight Connector 26">
            <a:extLst>
              <a:ext uri="{FF2B5EF4-FFF2-40B4-BE49-F238E27FC236}">
                <a16:creationId xmlns:a16="http://schemas.microsoft.com/office/drawing/2014/main" id="{76170F1B-E89F-B04A-980D-256538E110A5}"/>
              </a:ext>
            </a:extLst>
          </p:cNvPr>
          <p:cNvCxnSpPr/>
          <p:nvPr/>
        </p:nvCxnSpPr>
        <p:spPr>
          <a:xfrm>
            <a:off x="559313" y="3483540"/>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FAEDDC94-FCA7-4D34-ADDA-14CA854697E7}"/>
              </a:ext>
            </a:extLst>
          </p:cNvPr>
          <p:cNvSpPr txBox="1"/>
          <p:nvPr/>
        </p:nvSpPr>
        <p:spPr>
          <a:xfrm>
            <a:off x="559312" y="3566540"/>
            <a:ext cx="10955867" cy="1754326"/>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To protect their downsides through different economic cycles.</a:t>
            </a: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Typically, when the economy is doing well, yields on bonds are lower and returns on equities are higher</a:t>
            </a: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On the other hand, when the economy is doing poorly, credit dries up which leads to higher yields and lower bond prices.</a:t>
            </a: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Depending on a macro investor’s current outlook of the economy, he is going to be allocated into assets differently.</a:t>
            </a:r>
          </a:p>
        </p:txBody>
      </p:sp>
    </p:spTree>
    <p:extLst>
      <p:ext uri="{BB962C8B-B14F-4D97-AF65-F5344CB8AC3E}">
        <p14:creationId xmlns:p14="http://schemas.microsoft.com/office/powerpoint/2010/main" val="32070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4</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BUILDING YOUR PORTFOLIO</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SECURITY SELECTION</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3693319"/>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Security selection is about selecting which specific assets compose your allocation to a given asset class.</a:t>
            </a:r>
          </a:p>
          <a:p>
            <a:pPr>
              <a:buClr>
                <a:srgbClr val="9E2200"/>
              </a:buCl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a:ea typeface="Helvetica Neue" panose="02000503000000020004" pitchFamily="2" charset="0"/>
                <a:cs typeface="Helvetica Neue" panose="02000503000000020004" pitchFamily="2" charset="0"/>
              </a:rPr>
              <a:t>For example, in your equities portion of the portfolio, you may choose to pick your own stocks as you feel these have the highest expected return to risk tradeoff.</a:t>
            </a:r>
          </a:p>
          <a:p>
            <a:pPr>
              <a:buClr>
                <a:srgbClr val="9E2200"/>
              </a:buClr>
            </a:pPr>
            <a:endParaRPr lang="en-US">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It’s also important to think about how your equities relate to each other, as we will see, the correlation and variance of returns matter when we are looking for the best risk adjusted returns overall</a:t>
            </a:r>
          </a:p>
          <a:p>
            <a:pPr>
              <a:buClr>
                <a:srgbClr val="9E2200"/>
              </a:buCl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When looking to optimize portfolios on a mean-variance basis, we look to maximize the ratio of return to risk</a:t>
            </a:r>
          </a:p>
          <a:p>
            <a:pPr>
              <a:buClr>
                <a:srgbClr val="9E2200"/>
              </a:buCl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Ray </a:t>
            </a:r>
            <a:r>
              <a:rPr lang="en-CA" err="1">
                <a:latin typeface="Helvetica Neue"/>
                <a:ea typeface="Helvetica Neue" panose="02000503000000020004" pitchFamily="2" charset="0"/>
                <a:cs typeface="Helvetica Neue" panose="02000503000000020004" pitchFamily="2" charset="0"/>
              </a:rPr>
              <a:t>Dalio’s</a:t>
            </a:r>
            <a:r>
              <a:rPr lang="en-CA">
                <a:latin typeface="Helvetica Neue"/>
                <a:ea typeface="Helvetica Neue" panose="02000503000000020004" pitchFamily="2" charset="0"/>
                <a:cs typeface="Helvetica Neue" panose="02000503000000020004" pitchFamily="2" charset="0"/>
              </a:rPr>
              <a:t> All Weather Portfolio is a good example of a diversified portfolio.</a:t>
            </a:r>
            <a:endParaRPr lang="en-US">
              <a:latin typeface="Helvetica Neue"/>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0980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5</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MSTS PYTHON FOR FINANCE  </a:t>
            </a:r>
          </a:p>
        </p:txBody>
      </p:sp>
      <p:sp>
        <p:nvSpPr>
          <p:cNvPr id="12" name="TextBox 11">
            <a:extLst>
              <a:ext uri="{FF2B5EF4-FFF2-40B4-BE49-F238E27FC236}">
                <a16:creationId xmlns:a16="http://schemas.microsoft.com/office/drawing/2014/main" id="{40EBE5E0-6A35-764B-BC3F-F531B25C26CE}"/>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PORTFOLIO BASICS – Asset Allocation and Security Selection</a:t>
            </a:r>
          </a:p>
        </p:txBody>
      </p:sp>
      <p:cxnSp>
        <p:nvCxnSpPr>
          <p:cNvPr id="13" name="Straight Connector 12">
            <a:extLst>
              <a:ext uri="{FF2B5EF4-FFF2-40B4-BE49-F238E27FC236}">
                <a16:creationId xmlns:a16="http://schemas.microsoft.com/office/drawing/2014/main" id="{348F4861-F6AB-7545-9E50-4E3BE3E29433}"/>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2DF711B3-3633-CD43-B7D7-841AA54D3CCF}"/>
              </a:ext>
            </a:extLst>
          </p:cNvPr>
          <p:cNvSpPr txBox="1"/>
          <p:nvPr/>
        </p:nvSpPr>
        <p:spPr>
          <a:xfrm>
            <a:off x="559312" y="2330798"/>
            <a:ext cx="3335353" cy="3970318"/>
          </a:xfrm>
          <a:prstGeom prst="rect">
            <a:avLst/>
          </a:prstGeom>
          <a:noFill/>
        </p:spPr>
        <p:txBody>
          <a:bodyPr wrap="square" rtlCol="0">
            <a:spAutoFit/>
          </a:bodyPr>
          <a:lstStyle/>
          <a:p>
            <a:pPr>
              <a:buClr>
                <a:srgbClr val="9E2200"/>
              </a:buClr>
            </a:pPr>
            <a:r>
              <a:rPr lang="en-US" b="1" u="sng">
                <a:latin typeface="Helvetica Neue" panose="02000503000000020004" pitchFamily="2" charset="0"/>
                <a:ea typeface="Helvetica Neue" panose="02000503000000020004" pitchFamily="2" charset="0"/>
                <a:cs typeface="Helvetica Neue" panose="02000503000000020004" pitchFamily="2" charset="0"/>
              </a:rPr>
              <a:t>Asset Allocation</a:t>
            </a:r>
          </a:p>
          <a:p>
            <a:pPr>
              <a:buClr>
                <a:srgbClr val="9E2200"/>
              </a:buClr>
            </a:pPr>
            <a:endParaRPr lang="en-US" b="1">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panose="02000503000000020004" pitchFamily="2" charset="0"/>
                <a:ea typeface="Helvetica Neue" panose="02000503000000020004" pitchFamily="2" charset="0"/>
                <a:cs typeface="Helvetica Neue" panose="02000503000000020004" pitchFamily="2" charset="0"/>
              </a:rPr>
              <a:t>The process of selecting the proportion of your portfolio that will be allocated to the various asset classes elected.</a:t>
            </a:r>
          </a:p>
          <a:p>
            <a:pPr marL="285750" indent="-285750">
              <a:buClr>
                <a:srgbClr val="9E2200"/>
              </a:buClr>
              <a:buFont typeface="Wingdings" pitchFamily="2" charset="2"/>
              <a:buChar char="§"/>
            </a:pPr>
            <a:endParaRPr lang="en-US">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panose="02000503000000020004" pitchFamily="2" charset="0"/>
                <a:ea typeface="Helvetica Neue" panose="02000503000000020004" pitchFamily="2" charset="0"/>
                <a:cs typeface="Helvetica Neue" panose="02000503000000020004" pitchFamily="2" charset="0"/>
              </a:rPr>
              <a:t>Asset classes include but are not limited to stocks, bonds or commodities or cash for example.</a:t>
            </a:r>
            <a:endParaRPr lang="en-US" b="1">
              <a:latin typeface="Helvetica Neue" panose="02000503000000020004" pitchFamily="2" charset="0"/>
              <a:ea typeface="Helvetica Neue" panose="02000503000000020004" pitchFamily="2" charset="0"/>
              <a:cs typeface="Helvetica Neue" panose="02000503000000020004" pitchFamily="2" charset="0"/>
            </a:endParaRPr>
          </a:p>
          <a:p>
            <a:pPr>
              <a:buClr>
                <a:srgbClr val="9E2200"/>
              </a:buClr>
            </a:pPr>
            <a:endParaRPr lang="en-US" b="1">
              <a:latin typeface="Helvetica Neue" panose="02000503000000020004" pitchFamily="2" charset="0"/>
              <a:ea typeface="Helvetica Neue" panose="02000503000000020004" pitchFamily="2" charset="0"/>
              <a:cs typeface="Helvetica Neue" panose="02000503000000020004" pitchFamily="2" charset="0"/>
            </a:endParaRPr>
          </a:p>
          <a:p>
            <a:pPr>
              <a:buClr>
                <a:srgbClr val="9E2200"/>
              </a:buClr>
            </a:pPr>
            <a:endParaRPr lang="en-US" b="1">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TextBox 14">
            <a:extLst>
              <a:ext uri="{FF2B5EF4-FFF2-40B4-BE49-F238E27FC236}">
                <a16:creationId xmlns:a16="http://schemas.microsoft.com/office/drawing/2014/main" id="{F57858C3-567C-174D-9629-E0075A80E347}"/>
              </a:ext>
            </a:extLst>
          </p:cNvPr>
          <p:cNvSpPr txBox="1"/>
          <p:nvPr/>
        </p:nvSpPr>
        <p:spPr>
          <a:xfrm>
            <a:off x="8297335" y="2330798"/>
            <a:ext cx="3335353" cy="3416320"/>
          </a:xfrm>
          <a:prstGeom prst="rect">
            <a:avLst/>
          </a:prstGeom>
          <a:noFill/>
        </p:spPr>
        <p:txBody>
          <a:bodyPr wrap="square" rtlCol="0">
            <a:spAutoFit/>
          </a:bodyPr>
          <a:lstStyle/>
          <a:p>
            <a:pPr>
              <a:buClr>
                <a:srgbClr val="9E2200"/>
              </a:buClr>
            </a:pPr>
            <a:r>
              <a:rPr lang="en-US" b="1" u="sng">
                <a:latin typeface="Helvetica Neue" panose="02000503000000020004" pitchFamily="2" charset="0"/>
                <a:ea typeface="Helvetica Neue" panose="02000503000000020004" pitchFamily="2" charset="0"/>
                <a:cs typeface="Helvetica Neue" panose="02000503000000020004" pitchFamily="2" charset="0"/>
              </a:rPr>
              <a:t>Security Selection</a:t>
            </a:r>
          </a:p>
          <a:p>
            <a:pPr>
              <a:buClr>
                <a:srgbClr val="9E2200"/>
              </a:buClr>
            </a:pPr>
            <a:endParaRPr lang="en-US" b="1">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panose="02000503000000020004" pitchFamily="2" charset="0"/>
                <a:ea typeface="Helvetica Neue" panose="02000503000000020004" pitchFamily="2" charset="0"/>
                <a:cs typeface="Helvetica Neue" panose="02000503000000020004" pitchFamily="2" charset="0"/>
              </a:rPr>
              <a:t>The process of determining which financial securities will be part of the various asset classes you are allocated to.</a:t>
            </a:r>
          </a:p>
          <a:p>
            <a:pPr marL="285750" indent="-285750">
              <a:buClr>
                <a:srgbClr val="9E2200"/>
              </a:buClr>
              <a:buFont typeface="Wingdings" pitchFamily="2" charset="2"/>
              <a:buChar char="§"/>
            </a:pPr>
            <a:endParaRPr lang="en-US">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US">
                <a:latin typeface="Helvetica Neue" panose="02000503000000020004" pitchFamily="2" charset="0"/>
                <a:ea typeface="Helvetica Neue" panose="02000503000000020004" pitchFamily="2" charset="0"/>
                <a:cs typeface="Helvetica Neue" panose="02000503000000020004" pitchFamily="2" charset="0"/>
              </a:rPr>
              <a:t>Securities include but are not limited to specific stocks, commodity futures and exchange traded funds</a:t>
            </a:r>
          </a:p>
        </p:txBody>
      </p:sp>
      <p:pic>
        <p:nvPicPr>
          <p:cNvPr id="4" name="Picture 3" descr="Diagram&#10;&#10;Description automatically generated">
            <a:extLst>
              <a:ext uri="{FF2B5EF4-FFF2-40B4-BE49-F238E27FC236}">
                <a16:creationId xmlns:a16="http://schemas.microsoft.com/office/drawing/2014/main" id="{F3701861-9135-5B47-B5CC-7C30E35F1F40}"/>
              </a:ext>
            </a:extLst>
          </p:cNvPr>
          <p:cNvPicPr>
            <a:picLocks noChangeAspect="1"/>
          </p:cNvPicPr>
          <p:nvPr/>
        </p:nvPicPr>
        <p:blipFill>
          <a:blip r:embed="rId3"/>
          <a:stretch>
            <a:fillRect/>
          </a:stretch>
        </p:blipFill>
        <p:spPr>
          <a:xfrm>
            <a:off x="3756053" y="2330797"/>
            <a:ext cx="4541753" cy="3435860"/>
          </a:xfrm>
          <a:prstGeom prst="rect">
            <a:avLst/>
          </a:prstGeom>
        </p:spPr>
      </p:pic>
      <p:cxnSp>
        <p:nvCxnSpPr>
          <p:cNvPr id="20" name="Straight Connector 19">
            <a:extLst>
              <a:ext uri="{FF2B5EF4-FFF2-40B4-BE49-F238E27FC236}">
                <a16:creationId xmlns:a16="http://schemas.microsoft.com/office/drawing/2014/main" id="{0E102ACB-08E2-F04E-9B21-63E9DD55AB54}"/>
              </a:ext>
            </a:extLst>
          </p:cNvPr>
          <p:cNvCxnSpPr/>
          <p:nvPr/>
        </p:nvCxnSpPr>
        <p:spPr>
          <a:xfrm>
            <a:off x="559313" y="2110255"/>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21" name="TextBox 20">
            <a:extLst>
              <a:ext uri="{FF2B5EF4-FFF2-40B4-BE49-F238E27FC236}">
                <a16:creationId xmlns:a16="http://schemas.microsoft.com/office/drawing/2014/main" id="{B2A62ACE-36C1-BC41-B138-1C41DB1AC729}"/>
              </a:ext>
            </a:extLst>
          </p:cNvPr>
          <p:cNvSpPr txBox="1"/>
          <p:nvPr/>
        </p:nvSpPr>
        <p:spPr>
          <a:xfrm>
            <a:off x="559313" y="1671958"/>
            <a:ext cx="10193354" cy="369332"/>
          </a:xfrm>
          <a:prstGeom prst="rect">
            <a:avLst/>
          </a:prstGeom>
          <a:noFill/>
        </p:spPr>
        <p:txBody>
          <a:bodyPr wrap="square" rtlCol="0">
            <a:spAutoFit/>
          </a:bodyPr>
          <a:lstStyle/>
          <a:p>
            <a:pPr algn="ctr"/>
            <a:r>
              <a:rPr lang="en-US" b="1" u="sng">
                <a:latin typeface="Helvetica Neue" panose="02000503000000020004" pitchFamily="2" charset="0"/>
                <a:ea typeface="Helvetica Neue" panose="02000503000000020004" pitchFamily="2" charset="0"/>
                <a:cs typeface="Helvetica Neue" panose="02000503000000020004" pitchFamily="2" charset="0"/>
              </a:rPr>
              <a:t>Ray </a:t>
            </a:r>
            <a:r>
              <a:rPr lang="en-US" b="1" u="sng" err="1">
                <a:latin typeface="Helvetica Neue" panose="02000503000000020004" pitchFamily="2" charset="0"/>
                <a:ea typeface="Helvetica Neue" panose="02000503000000020004" pitchFamily="2" charset="0"/>
                <a:cs typeface="Helvetica Neue" panose="02000503000000020004" pitchFamily="2" charset="0"/>
              </a:rPr>
              <a:t>Dalio’s</a:t>
            </a:r>
            <a:r>
              <a:rPr lang="en-US" b="1" u="sng">
                <a:latin typeface="Helvetica Neue" panose="02000503000000020004" pitchFamily="2" charset="0"/>
                <a:ea typeface="Helvetica Neue" panose="02000503000000020004" pitchFamily="2" charset="0"/>
                <a:cs typeface="Helvetica Neue" panose="02000503000000020004" pitchFamily="2" charset="0"/>
              </a:rPr>
              <a:t> All Weather Portfolio</a:t>
            </a:r>
          </a:p>
        </p:txBody>
      </p:sp>
    </p:spTree>
    <p:extLst>
      <p:ext uri="{BB962C8B-B14F-4D97-AF65-F5344CB8AC3E}">
        <p14:creationId xmlns:p14="http://schemas.microsoft.com/office/powerpoint/2010/main" val="360742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6</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BUILDING YOUR PORTFOLIO</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MEASURING RETURNS</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3693319"/>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For any given period for a security, this is the formula for measuring return:</a:t>
            </a: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a:buClr>
                <a:srgbClr val="9E2200"/>
              </a:buCl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The portfolio return is the weighted average of expected returns of the component assets in the portfolio</a:t>
            </a: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You can also compute the expected returns for a specific asset allocation within your portfolio; their weighted average will be the expected return of your portfolio</a:t>
            </a:r>
            <a:endParaRPr lang="en-US">
              <a:latin typeface="Helvetica Neue"/>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3C8748-6A92-42E4-A234-F08BD3D66209}"/>
                  </a:ext>
                </a:extLst>
              </p:cNvPr>
              <p:cNvSpPr txBox="1"/>
              <p:nvPr/>
            </p:nvSpPr>
            <p:spPr>
              <a:xfrm>
                <a:off x="4717720" y="2359306"/>
                <a:ext cx="1876539"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den>
                      </m:f>
                    </m:oMath>
                  </m:oMathPara>
                </a14:m>
                <a:endParaRPr lang="en-US"/>
              </a:p>
            </p:txBody>
          </p:sp>
        </mc:Choice>
        <mc:Fallback xmlns="">
          <p:sp>
            <p:nvSpPr>
              <p:cNvPr id="10" name="TextBox 9">
                <a:extLst>
                  <a:ext uri="{FF2B5EF4-FFF2-40B4-BE49-F238E27FC236}">
                    <a16:creationId xmlns:a16="http://schemas.microsoft.com/office/drawing/2014/main" id="{393C8748-6A92-42E4-A234-F08BD3D66209}"/>
                  </a:ext>
                </a:extLst>
              </p:cNvPr>
              <p:cNvSpPr txBox="1">
                <a:spLocks noRot="1" noChangeAspect="1" noMove="1" noResize="1" noEditPoints="1" noAdjustHandles="1" noChangeArrowheads="1" noChangeShapeType="1" noTextEdit="1"/>
              </p:cNvSpPr>
              <p:nvPr/>
            </p:nvSpPr>
            <p:spPr>
              <a:xfrm>
                <a:off x="4717720" y="2359306"/>
                <a:ext cx="1876539" cy="5638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82DEF6-6F62-4A0E-A741-638CDFCBC61C}"/>
                  </a:ext>
                </a:extLst>
              </p:cNvPr>
              <p:cNvSpPr txBox="1"/>
              <p:nvPr/>
            </p:nvSpPr>
            <p:spPr>
              <a:xfrm>
                <a:off x="4606246" y="3569201"/>
                <a:ext cx="209948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𝑃</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a:p>
            </p:txBody>
          </p:sp>
        </mc:Choice>
        <mc:Fallback xmlns="">
          <p:sp>
            <p:nvSpPr>
              <p:cNvPr id="11" name="TextBox 10">
                <a:extLst>
                  <a:ext uri="{FF2B5EF4-FFF2-40B4-BE49-F238E27FC236}">
                    <a16:creationId xmlns:a16="http://schemas.microsoft.com/office/drawing/2014/main" id="{1782DEF6-6F62-4A0E-A741-638CDFCBC61C}"/>
                  </a:ext>
                </a:extLst>
              </p:cNvPr>
              <p:cNvSpPr txBox="1">
                <a:spLocks noRot="1" noChangeAspect="1" noMove="1" noResize="1" noEditPoints="1" noAdjustHandles="1" noChangeArrowheads="1" noChangeShapeType="1" noTextEdit="1"/>
              </p:cNvSpPr>
              <p:nvPr/>
            </p:nvSpPr>
            <p:spPr>
              <a:xfrm>
                <a:off x="4606246" y="3569201"/>
                <a:ext cx="2099486" cy="75623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687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9">
            <a:extLst>
              <a:ext uri="{FF2B5EF4-FFF2-40B4-BE49-F238E27FC236}">
                <a16:creationId xmlns:a16="http://schemas.microsoft.com/office/drawing/2014/main" id="{B67401AF-33D1-4ED1-8B38-507CD7BF9967}"/>
              </a:ext>
            </a:extLst>
          </p:cNvPr>
          <p:cNvGraphicFramePr>
            <a:graphicFrameLocks noGrp="1"/>
          </p:cNvGraphicFramePr>
          <p:nvPr>
            <p:extLst>
              <p:ext uri="{D42A27DB-BD31-4B8C-83A1-F6EECF244321}">
                <p14:modId xmlns:p14="http://schemas.microsoft.com/office/powerpoint/2010/main" val="2562532943"/>
              </p:ext>
            </p:extLst>
          </p:nvPr>
        </p:nvGraphicFramePr>
        <p:xfrm>
          <a:off x="6747710" y="2105526"/>
          <a:ext cx="5017453" cy="2716854"/>
        </p:xfrm>
        <a:graphic>
          <a:graphicData uri="http://schemas.openxmlformats.org/drawingml/2006/table">
            <a:tbl>
              <a:tblPr firstRow="1" bandRow="1">
                <a:tableStyleId>{5C22544A-7EE6-4342-B048-85BDC9FD1C3A}</a:tableStyleId>
              </a:tblPr>
              <a:tblGrid>
                <a:gridCol w="1511021">
                  <a:extLst>
                    <a:ext uri="{9D8B030D-6E8A-4147-A177-3AD203B41FA5}">
                      <a16:colId xmlns:a16="http://schemas.microsoft.com/office/drawing/2014/main" val="4018088616"/>
                    </a:ext>
                  </a:extLst>
                </a:gridCol>
                <a:gridCol w="3506432">
                  <a:extLst>
                    <a:ext uri="{9D8B030D-6E8A-4147-A177-3AD203B41FA5}">
                      <a16:colId xmlns:a16="http://schemas.microsoft.com/office/drawing/2014/main" val="3345071905"/>
                    </a:ext>
                  </a:extLst>
                </a:gridCol>
              </a:tblGrid>
              <a:tr h="1358427">
                <a:tc>
                  <a:txBody>
                    <a:bodyPr/>
                    <a:lstStyle/>
                    <a:p>
                      <a:endParaRPr lang="en-US"/>
                    </a:p>
                  </a:txBody>
                  <a:tcPr>
                    <a:solidFill>
                      <a:srgbClr val="9E2200"/>
                    </a:solidFill>
                  </a:tcPr>
                </a:tc>
                <a:tc>
                  <a:txBody>
                    <a:bodyPr/>
                    <a:lstStyle/>
                    <a:p>
                      <a:pPr lvl="0">
                        <a:buNone/>
                      </a:pPr>
                      <a:endParaRPr lang="en-US"/>
                    </a:p>
                  </a:txBody>
                  <a:tcPr>
                    <a:solidFill>
                      <a:srgbClr val="9E2200"/>
                    </a:solidFill>
                  </a:tcPr>
                </a:tc>
                <a:extLst>
                  <a:ext uri="{0D108BD9-81ED-4DB2-BD59-A6C34878D82A}">
                    <a16:rowId xmlns:a16="http://schemas.microsoft.com/office/drawing/2014/main" val="2651646323"/>
                  </a:ext>
                </a:extLst>
              </a:tr>
              <a:tr h="1358427">
                <a:tc>
                  <a:txBody>
                    <a:bodyPr/>
                    <a:lstStyle/>
                    <a:p>
                      <a:endParaRPr lang="en-US"/>
                    </a:p>
                  </a:txBody>
                  <a:tcPr>
                    <a:solidFill>
                      <a:srgbClr val="9E2200"/>
                    </a:solidFill>
                  </a:tcPr>
                </a:tc>
                <a:tc>
                  <a:txBody>
                    <a:bodyPr/>
                    <a:lstStyle/>
                    <a:p>
                      <a:endParaRPr lang="en-US"/>
                    </a:p>
                  </a:txBody>
                  <a:tcPr>
                    <a:solidFill>
                      <a:srgbClr val="9E2200"/>
                    </a:solidFill>
                  </a:tcPr>
                </a:tc>
                <a:extLst>
                  <a:ext uri="{0D108BD9-81ED-4DB2-BD59-A6C34878D82A}">
                    <a16:rowId xmlns:a16="http://schemas.microsoft.com/office/drawing/2014/main" val="3082383581"/>
                  </a:ext>
                </a:extLst>
              </a:tr>
            </a:tbl>
          </a:graphicData>
        </a:graphic>
      </p:graphicFrame>
      <p:graphicFrame>
        <p:nvGraphicFramePr>
          <p:cNvPr id="3" name="Table 9">
            <a:extLst>
              <a:ext uri="{FF2B5EF4-FFF2-40B4-BE49-F238E27FC236}">
                <a16:creationId xmlns:a16="http://schemas.microsoft.com/office/drawing/2014/main" id="{244F3F0D-DFE9-4426-882C-1686E5D36DB7}"/>
              </a:ext>
            </a:extLst>
          </p:cNvPr>
          <p:cNvGraphicFramePr>
            <a:graphicFrameLocks noGrp="1"/>
          </p:cNvGraphicFramePr>
          <p:nvPr>
            <p:extLst>
              <p:ext uri="{D42A27DB-BD31-4B8C-83A1-F6EECF244321}">
                <p14:modId xmlns:p14="http://schemas.microsoft.com/office/powerpoint/2010/main" val="548779020"/>
              </p:ext>
            </p:extLst>
          </p:nvPr>
        </p:nvGraphicFramePr>
        <p:xfrm>
          <a:off x="597969" y="2106008"/>
          <a:ext cx="5875930" cy="2716854"/>
        </p:xfrm>
        <a:graphic>
          <a:graphicData uri="http://schemas.openxmlformats.org/drawingml/2006/table">
            <a:tbl>
              <a:tblPr firstRow="1" bandRow="1">
                <a:tableStyleId>{5C22544A-7EE6-4342-B048-85BDC9FD1C3A}</a:tableStyleId>
              </a:tblPr>
              <a:tblGrid>
                <a:gridCol w="1746078">
                  <a:extLst>
                    <a:ext uri="{9D8B030D-6E8A-4147-A177-3AD203B41FA5}">
                      <a16:colId xmlns:a16="http://schemas.microsoft.com/office/drawing/2014/main" val="4018088616"/>
                    </a:ext>
                  </a:extLst>
                </a:gridCol>
                <a:gridCol w="4129852">
                  <a:extLst>
                    <a:ext uri="{9D8B030D-6E8A-4147-A177-3AD203B41FA5}">
                      <a16:colId xmlns:a16="http://schemas.microsoft.com/office/drawing/2014/main" val="3345071905"/>
                    </a:ext>
                  </a:extLst>
                </a:gridCol>
              </a:tblGrid>
              <a:tr h="1358427">
                <a:tc>
                  <a:txBody>
                    <a:bodyPr/>
                    <a:lstStyle/>
                    <a:p>
                      <a:endParaRPr lang="en-US"/>
                    </a:p>
                  </a:txBody>
                  <a:tcPr>
                    <a:solidFill>
                      <a:srgbClr val="9E2200"/>
                    </a:solidFill>
                  </a:tcPr>
                </a:tc>
                <a:tc>
                  <a:txBody>
                    <a:bodyPr/>
                    <a:lstStyle/>
                    <a:p>
                      <a:pPr lvl="0">
                        <a:buNone/>
                      </a:pPr>
                      <a:endParaRPr lang="en-US"/>
                    </a:p>
                  </a:txBody>
                  <a:tcPr>
                    <a:solidFill>
                      <a:srgbClr val="9E2200"/>
                    </a:solidFill>
                  </a:tcPr>
                </a:tc>
                <a:extLst>
                  <a:ext uri="{0D108BD9-81ED-4DB2-BD59-A6C34878D82A}">
                    <a16:rowId xmlns:a16="http://schemas.microsoft.com/office/drawing/2014/main" val="2651646323"/>
                  </a:ext>
                </a:extLst>
              </a:tr>
              <a:tr h="1358427">
                <a:tc>
                  <a:txBody>
                    <a:bodyPr/>
                    <a:lstStyle/>
                    <a:p>
                      <a:endParaRPr lang="en-US"/>
                    </a:p>
                  </a:txBody>
                  <a:tcPr>
                    <a:solidFill>
                      <a:srgbClr val="9E2200"/>
                    </a:solidFill>
                  </a:tcPr>
                </a:tc>
                <a:tc>
                  <a:txBody>
                    <a:bodyPr/>
                    <a:lstStyle/>
                    <a:p>
                      <a:endParaRPr lang="en-US"/>
                    </a:p>
                  </a:txBody>
                  <a:tcPr>
                    <a:solidFill>
                      <a:srgbClr val="9E2200"/>
                    </a:solidFill>
                  </a:tcPr>
                </a:tc>
                <a:extLst>
                  <a:ext uri="{0D108BD9-81ED-4DB2-BD59-A6C34878D82A}">
                    <a16:rowId xmlns:a16="http://schemas.microsoft.com/office/drawing/2014/main" val="3082383581"/>
                  </a:ext>
                </a:extLst>
              </a:tr>
            </a:tbl>
          </a:graphicData>
        </a:graphic>
      </p:graphicFrame>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7</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MSTS CODING FOR FINANCE  </a:t>
            </a:r>
          </a:p>
        </p:txBody>
      </p:sp>
      <p:sp>
        <p:nvSpPr>
          <p:cNvPr id="12" name="TextBox 11">
            <a:extLst>
              <a:ext uri="{FF2B5EF4-FFF2-40B4-BE49-F238E27FC236}">
                <a16:creationId xmlns:a16="http://schemas.microsoft.com/office/drawing/2014/main" id="{40EBE5E0-6A35-764B-BC3F-F531B25C26CE}"/>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PORTFOLIO BASICS – Measuring Expected Return</a:t>
            </a:r>
          </a:p>
        </p:txBody>
      </p:sp>
      <p:cxnSp>
        <p:nvCxnSpPr>
          <p:cNvPr id="13" name="Straight Connector 12">
            <a:extLst>
              <a:ext uri="{FF2B5EF4-FFF2-40B4-BE49-F238E27FC236}">
                <a16:creationId xmlns:a16="http://schemas.microsoft.com/office/drawing/2014/main" id="{348F4861-F6AB-7545-9E50-4E3BE3E29433}"/>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a:extLst>
              <a:ext uri="{FF2B5EF4-FFF2-40B4-BE49-F238E27FC236}">
                <a16:creationId xmlns:a16="http://schemas.microsoft.com/office/drawing/2014/main" id="{90E6EB2F-4401-304B-B18E-B7077655CF12}"/>
              </a:ext>
            </a:extLst>
          </p:cNvPr>
          <p:cNvSpPr txBox="1"/>
          <p:nvPr/>
        </p:nvSpPr>
        <p:spPr>
          <a:xfrm>
            <a:off x="557308" y="1766572"/>
            <a:ext cx="3750221" cy="369332"/>
          </a:xfrm>
          <a:prstGeom prst="rect">
            <a:avLst/>
          </a:prstGeom>
          <a:noFill/>
        </p:spPr>
        <p:txBody>
          <a:bodyPr wrap="square" lIns="91440" tIns="45720" rIns="91440" bIns="45720" rtlCol="0" anchor="t">
            <a:spAutoFit/>
          </a:bodyPr>
          <a:lstStyle/>
          <a:p>
            <a:r>
              <a:rPr lang="en-US" b="1">
                <a:latin typeface="Helvetica Neue"/>
              </a:rPr>
              <a:t>Measuring Security Return</a:t>
            </a:r>
            <a:endParaRPr lang="en-US">
              <a:latin typeface="Helvetica Neue"/>
            </a:endParaRPr>
          </a:p>
        </p:txBody>
      </p:sp>
      <p:sp>
        <p:nvSpPr>
          <p:cNvPr id="17" name="TextBox 16">
            <a:extLst>
              <a:ext uri="{FF2B5EF4-FFF2-40B4-BE49-F238E27FC236}">
                <a16:creationId xmlns:a16="http://schemas.microsoft.com/office/drawing/2014/main" id="{8134E9F9-72D7-4E85-964C-CD6503B1493A}"/>
              </a:ext>
            </a:extLst>
          </p:cNvPr>
          <p:cNvSpPr txBox="1"/>
          <p:nvPr/>
        </p:nvSpPr>
        <p:spPr>
          <a:xfrm>
            <a:off x="6705445" y="1768577"/>
            <a:ext cx="3750221" cy="369332"/>
          </a:xfrm>
          <a:prstGeom prst="rect">
            <a:avLst/>
          </a:prstGeom>
          <a:noFill/>
        </p:spPr>
        <p:txBody>
          <a:bodyPr wrap="square" lIns="91440" tIns="45720" rIns="91440" bIns="45720" rtlCol="0" anchor="t">
            <a:spAutoFit/>
          </a:bodyPr>
          <a:lstStyle/>
          <a:p>
            <a:r>
              <a:rPr lang="en-US" b="1">
                <a:latin typeface="Helvetica Neue"/>
              </a:rPr>
              <a:t>Measuring Portfolio Return</a:t>
            </a:r>
            <a:endParaRPr lang="en-US">
              <a:latin typeface="Helvetica Neue"/>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06DCD2-9FB7-ED42-8F89-D85CBAA90C3C}"/>
                  </a:ext>
                </a:extLst>
              </p:cNvPr>
              <p:cNvSpPr txBox="1"/>
              <p:nvPr/>
            </p:nvSpPr>
            <p:spPr>
              <a:xfrm>
                <a:off x="8992046" y="2414469"/>
                <a:ext cx="209948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d>
                        <m:dPr>
                          <m:begChr m:val="["/>
                          <m:endChr m:val="]"/>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𝑃</m:t>
                              </m:r>
                            </m:sub>
                          </m:sSub>
                        </m:e>
                      </m:d>
                      <m:r>
                        <a:rPr lang="en-US" b="0" i="1" smtClean="0">
                          <a:solidFill>
                            <a:schemeClr val="bg1"/>
                          </a:solidFill>
                          <a:latin typeface="Cambria Math" panose="02040503050406030204" pitchFamily="18" charset="0"/>
                        </a:rPr>
                        <m:t>= </m:t>
                      </m:r>
                      <m:nary>
                        <m:naryPr>
                          <m:chr m:val="∑"/>
                          <m:ctrlPr>
                            <a:rPr lang="en-US" b="0" i="1" smtClean="0">
                              <a:solidFill>
                                <a:schemeClr val="bg1"/>
                              </a:solidFill>
                              <a:latin typeface="Cambria Math" panose="02040503050406030204" pitchFamily="18" charset="0"/>
                            </a:rPr>
                          </m:ctrlPr>
                        </m:naryPr>
                        <m:sub>
                          <m:r>
                            <m:rPr>
                              <m:brk m:alnAt="23"/>
                            </m:rP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=1</m:t>
                          </m:r>
                        </m:sub>
                        <m:sup>
                          <m:r>
                            <a:rPr lang="en-US" b="0" i="1" smtClean="0">
                              <a:solidFill>
                                <a:schemeClr val="bg1"/>
                              </a:solidFill>
                              <a:latin typeface="Cambria Math" panose="02040503050406030204" pitchFamily="18" charset="0"/>
                            </a:rPr>
                            <m:t>𝑛</m:t>
                          </m:r>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e>
                      </m:nary>
                    </m:oMath>
                  </m:oMathPara>
                </a14:m>
                <a:endParaRPr lang="en-US">
                  <a:solidFill>
                    <a:schemeClr val="bg1"/>
                  </a:solidFill>
                </a:endParaRPr>
              </a:p>
            </p:txBody>
          </p:sp>
        </mc:Choice>
        <mc:Fallback xmlns="">
          <p:sp>
            <p:nvSpPr>
              <p:cNvPr id="4" name="TextBox 3">
                <a:extLst>
                  <a:ext uri="{FF2B5EF4-FFF2-40B4-BE49-F238E27FC236}">
                    <a16:creationId xmlns:a16="http://schemas.microsoft.com/office/drawing/2014/main" id="{5106DCD2-9FB7-ED42-8F89-D85CBAA90C3C}"/>
                  </a:ext>
                </a:extLst>
              </p:cNvPr>
              <p:cNvSpPr txBox="1">
                <a:spLocks noRot="1" noChangeAspect="1" noMove="1" noResize="1" noEditPoints="1" noAdjustHandles="1" noChangeArrowheads="1" noChangeShapeType="1" noTextEdit="1"/>
              </p:cNvSpPr>
              <p:nvPr/>
            </p:nvSpPr>
            <p:spPr>
              <a:xfrm>
                <a:off x="8992046" y="2414469"/>
                <a:ext cx="2099486" cy="7562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8922D2-B9E7-444D-B283-73CB71F72B60}"/>
                  </a:ext>
                </a:extLst>
              </p:cNvPr>
              <p:cNvSpPr txBox="1"/>
              <p:nvPr/>
            </p:nvSpPr>
            <p:spPr>
              <a:xfrm>
                <a:off x="6708801" y="4755624"/>
                <a:ext cx="4656807" cy="2309350"/>
              </a:xfrm>
              <a:prstGeom prst="rect">
                <a:avLst/>
              </a:prstGeom>
              <a:noFill/>
            </p:spPr>
            <p:txBody>
              <a:bodyPr wrap="square" rtlCol="0">
                <a:spAutoFit/>
              </a:bodyPr>
              <a:lstStyle/>
              <a:p>
                <a:r>
                  <a:rPr lang="en-US"/>
                  <a:t>Where: </a:t>
                </a:r>
              </a:p>
              <a:p>
                <a:endParaRPr lang="en-US"/>
              </a:p>
              <a:p>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𝑃</m:t>
                            </m:r>
                          </m:sub>
                        </m:sSub>
                      </m:e>
                    </m:d>
                  </m:oMath>
                </a14:m>
                <a:r>
                  <a:rPr lang="en-US"/>
                  <a:t> = Portfolio Expected Return</a:t>
                </a:r>
              </a:p>
              <a:p>
                <a:endParaRPr lang="en-US" i="1">
                  <a:latin typeface="Cambria Math" panose="02040503050406030204" pitchFamily="18" charset="0"/>
                </a:endParaRPr>
              </a:p>
              <a:p>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e>
                    </m:nary>
                  </m:oMath>
                </a14:m>
                <a:r>
                  <a:rPr lang="en-US"/>
                  <a:t> = sum of products of security </a:t>
                </a:r>
                <a:r>
                  <a:rPr lang="en-US" err="1"/>
                  <a:t>i</a:t>
                </a:r>
                <a:r>
                  <a:rPr lang="en-US"/>
                  <a:t> returns  and their corresponding weights</a:t>
                </a:r>
              </a:p>
              <a:p>
                <a:endParaRPr lang="en-US"/>
              </a:p>
              <a:p>
                <a:r>
                  <a:rPr lang="en-US"/>
                  <a:t> </a:t>
                </a:r>
              </a:p>
            </p:txBody>
          </p:sp>
        </mc:Choice>
        <mc:Fallback xmlns="">
          <p:sp>
            <p:nvSpPr>
              <p:cNvPr id="8" name="TextBox 7">
                <a:extLst>
                  <a:ext uri="{FF2B5EF4-FFF2-40B4-BE49-F238E27FC236}">
                    <a16:creationId xmlns:a16="http://schemas.microsoft.com/office/drawing/2014/main" id="{878922D2-B9E7-444D-B283-73CB71F72B60}"/>
                  </a:ext>
                </a:extLst>
              </p:cNvPr>
              <p:cNvSpPr txBox="1">
                <a:spLocks noRot="1" noChangeAspect="1" noMove="1" noResize="1" noEditPoints="1" noAdjustHandles="1" noChangeArrowheads="1" noChangeShapeType="1" noTextEdit="1"/>
              </p:cNvSpPr>
              <p:nvPr/>
            </p:nvSpPr>
            <p:spPr>
              <a:xfrm>
                <a:off x="6708801" y="4755624"/>
                <a:ext cx="4656807" cy="2309350"/>
              </a:xfrm>
              <a:prstGeom prst="rect">
                <a:avLst/>
              </a:prstGeom>
              <a:blipFill>
                <a:blip r:embed="rId4"/>
                <a:stretch>
                  <a:fillRect l="-7339" t="-13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DE861D4-1ABD-9D4E-B8EC-B7FD22CBA5CA}"/>
                  </a:ext>
                </a:extLst>
              </p:cNvPr>
              <p:cNvSpPr txBox="1"/>
              <p:nvPr/>
            </p:nvSpPr>
            <p:spPr>
              <a:xfrm>
                <a:off x="3481403" y="2571394"/>
                <a:ext cx="1876539"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𝑃</m:t>
                              </m:r>
                            </m:e>
                            <m:sub>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𝑃</m:t>
                              </m:r>
                            </m:e>
                            <m:sub>
                              <m:r>
                                <a:rPr lang="en-US" b="0" i="1" smtClean="0">
                                  <a:solidFill>
                                    <a:schemeClr val="bg1"/>
                                  </a:solidFill>
                                  <a:latin typeface="Cambria Math" panose="02040503050406030204" pitchFamily="18" charset="0"/>
                                </a:rPr>
                                <m:t>𝑡</m:t>
                              </m:r>
                            </m:sub>
                          </m:sSub>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𝑃</m:t>
                              </m:r>
                            </m:e>
                            <m:sub>
                              <m:r>
                                <a:rPr lang="en-US" b="0" i="1" smtClean="0">
                                  <a:solidFill>
                                    <a:schemeClr val="bg1"/>
                                  </a:solidFill>
                                  <a:latin typeface="Cambria Math" panose="02040503050406030204" pitchFamily="18" charset="0"/>
                                </a:rPr>
                                <m:t>𝑡</m:t>
                              </m:r>
                            </m:sub>
                          </m:sSub>
                        </m:den>
                      </m:f>
                    </m:oMath>
                  </m:oMathPara>
                </a14:m>
                <a:endParaRPr lang="en-US">
                  <a:solidFill>
                    <a:schemeClr val="bg1"/>
                  </a:solidFill>
                </a:endParaRPr>
              </a:p>
            </p:txBody>
          </p:sp>
        </mc:Choice>
        <mc:Fallback xmlns="">
          <p:sp>
            <p:nvSpPr>
              <p:cNvPr id="19" name="TextBox 18">
                <a:extLst>
                  <a:ext uri="{FF2B5EF4-FFF2-40B4-BE49-F238E27FC236}">
                    <a16:creationId xmlns:a16="http://schemas.microsoft.com/office/drawing/2014/main" id="{CDE861D4-1ABD-9D4E-B8EC-B7FD22CBA5CA}"/>
                  </a:ext>
                </a:extLst>
              </p:cNvPr>
              <p:cNvSpPr txBox="1">
                <a:spLocks noRot="1" noChangeAspect="1" noMove="1" noResize="1" noEditPoints="1" noAdjustHandles="1" noChangeArrowheads="1" noChangeShapeType="1" noTextEdit="1"/>
              </p:cNvSpPr>
              <p:nvPr/>
            </p:nvSpPr>
            <p:spPr>
              <a:xfrm>
                <a:off x="3481403" y="2571394"/>
                <a:ext cx="1876539" cy="563872"/>
              </a:xfrm>
              <a:prstGeom prst="rect">
                <a:avLst/>
              </a:prstGeom>
              <a:blipFill>
                <a:blip r:embed="rId5"/>
                <a:stretch>
                  <a:fillRect b="-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0E4CEBC-EE20-AE4E-8D81-319E160EBB24}"/>
                  </a:ext>
                </a:extLst>
              </p:cNvPr>
              <p:cNvSpPr txBox="1"/>
              <p:nvPr/>
            </p:nvSpPr>
            <p:spPr>
              <a:xfrm>
                <a:off x="8577564" y="3876058"/>
                <a:ext cx="2930418" cy="448969"/>
              </a:xfrm>
              <a:prstGeom prst="rect">
                <a:avLst/>
              </a:prstGeom>
              <a:noFill/>
            </p:spPr>
            <p:txBody>
              <a:bodyPr wrap="none" lIns="0" tIns="0" rIns="0" bIns="0" rtlCol="0">
                <a:spAutoFit/>
              </a:bodyPr>
              <a:lstStyle/>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𝑤</m:t>
                        </m:r>
                      </m:e>
                      <m:sub>
                        <m:r>
                          <a:rPr lang="en-US" i="1">
                            <a:solidFill>
                              <a:schemeClr val="bg1"/>
                            </a:solidFill>
                            <a:latin typeface="Cambria Math" panose="02040503050406030204" pitchFamily="18" charset="0"/>
                          </a:rPr>
                          <m:t>𝑖</m:t>
                        </m:r>
                      </m:sub>
                    </m:sSub>
                  </m:oMath>
                </a14:m>
                <a:r>
                  <a:rPr lang="en-US">
                    <a:solidFill>
                      <a:schemeClr val="bg1"/>
                    </a:solidFill>
                  </a:rPr>
                  <a:t> = </a:t>
                </a:r>
                <a14:m>
                  <m:oMath xmlns:m="http://schemas.openxmlformats.org/officeDocument/2006/math">
                    <m:f>
                      <m:fPr>
                        <m:ctrlPr>
                          <a:rPr lang="en-US" i="1">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𝐼𝑛𝑣𝑒𝑠𝑡𝑒𝑑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𝑠𝑒𝑐𝑢𝑟𝑖𝑡𝑦</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num>
                      <m:den>
                        <m:r>
                          <a:rPr lang="en-US" b="0" i="1" smtClean="0">
                            <a:solidFill>
                              <a:schemeClr val="bg1"/>
                            </a:solidFill>
                            <a:latin typeface="Cambria Math" panose="02040503050406030204" pitchFamily="18" charset="0"/>
                          </a:rPr>
                          <m:t>𝑇𝑜𝑡𝑎𝑙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𝑖𝑛𝑣𝑒𝑠𝑡𝑒𝑑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𝑃𝑜𝑟𝑡𝑓𝑜𝑙𝑖𝑜</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den>
                    </m:f>
                  </m:oMath>
                </a14:m>
                <a:r>
                  <a:rPr lang="en-US">
                    <a:solidFill>
                      <a:schemeClr val="bg1"/>
                    </a:solidFill>
                  </a:rPr>
                  <a:t> </a:t>
                </a:r>
              </a:p>
            </p:txBody>
          </p:sp>
        </mc:Choice>
        <mc:Fallback xmlns="">
          <p:sp>
            <p:nvSpPr>
              <p:cNvPr id="20" name="TextBox 19">
                <a:extLst>
                  <a:ext uri="{FF2B5EF4-FFF2-40B4-BE49-F238E27FC236}">
                    <a16:creationId xmlns:a16="http://schemas.microsoft.com/office/drawing/2014/main" id="{50E4CEBC-EE20-AE4E-8D81-319E160EBB24}"/>
                  </a:ext>
                </a:extLst>
              </p:cNvPr>
              <p:cNvSpPr txBox="1">
                <a:spLocks noRot="1" noChangeAspect="1" noMove="1" noResize="1" noEditPoints="1" noAdjustHandles="1" noChangeArrowheads="1" noChangeShapeType="1" noTextEdit="1"/>
              </p:cNvSpPr>
              <p:nvPr/>
            </p:nvSpPr>
            <p:spPr>
              <a:xfrm>
                <a:off x="8577564" y="3876058"/>
                <a:ext cx="2930418" cy="448969"/>
              </a:xfrm>
              <a:prstGeom prst="rect">
                <a:avLst/>
              </a:prstGeom>
              <a:blipFill>
                <a:blip r:embed="rId6"/>
                <a:stretch>
                  <a:fillRect l="-2079" t="-4110" b="-17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57C5901-F9D3-554D-9B74-72779DF3BF5A}"/>
                  </a:ext>
                </a:extLst>
              </p:cNvPr>
              <p:cNvSpPr txBox="1"/>
              <p:nvPr/>
            </p:nvSpPr>
            <p:spPr>
              <a:xfrm>
                <a:off x="2428640" y="3959930"/>
                <a:ext cx="3980953" cy="312650"/>
              </a:xfrm>
              <a:prstGeom prst="rect">
                <a:avLst/>
              </a:prstGeom>
              <a:noFill/>
            </p:spPr>
            <p:txBody>
              <a:bodyPr wrap="square" lIns="0" tIns="0" rIns="0" bIns="0" rtlCol="0">
                <a:spAutoFit/>
              </a:bodyPr>
              <a:lstStyle/>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1+</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𝑡</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+1</m:t>
                            </m:r>
                          </m:sub>
                        </m:sSub>
                      </m:e>
                    </m:d>
                  </m:oMath>
                </a14:m>
                <a:r>
                  <a:rPr lang="en-US">
                    <a:solidFill>
                      <a:schemeClr val="bg1"/>
                    </a:solidFill>
                  </a:rPr>
                  <a:t> </a:t>
                </a:r>
                <a14:m>
                  <m:oMath xmlns:m="http://schemas.openxmlformats.org/officeDocument/2006/math">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1+</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 −1</m:t>
                    </m:r>
                  </m:oMath>
                </a14:m>
                <a:endParaRPr lang="en-US">
                  <a:solidFill>
                    <a:schemeClr val="bg1"/>
                  </a:solidFill>
                </a:endParaRPr>
              </a:p>
            </p:txBody>
          </p:sp>
        </mc:Choice>
        <mc:Fallback xmlns="">
          <p:sp>
            <p:nvSpPr>
              <p:cNvPr id="21" name="TextBox 20">
                <a:extLst>
                  <a:ext uri="{FF2B5EF4-FFF2-40B4-BE49-F238E27FC236}">
                    <a16:creationId xmlns:a16="http://schemas.microsoft.com/office/drawing/2014/main" id="{957C5901-F9D3-554D-9B74-72779DF3BF5A}"/>
                  </a:ext>
                </a:extLst>
              </p:cNvPr>
              <p:cNvSpPr txBox="1">
                <a:spLocks noRot="1" noChangeAspect="1" noMove="1" noResize="1" noEditPoints="1" noAdjustHandles="1" noChangeArrowheads="1" noChangeShapeType="1" noTextEdit="1"/>
              </p:cNvSpPr>
              <p:nvPr/>
            </p:nvSpPr>
            <p:spPr>
              <a:xfrm>
                <a:off x="2428640" y="3959930"/>
                <a:ext cx="3980953" cy="312650"/>
              </a:xfrm>
              <a:prstGeom prst="rect">
                <a:avLst/>
              </a:prstGeom>
              <a:blipFill>
                <a:blip r:embed="rId7"/>
                <a:stretch>
                  <a:fillRect l="-1991" r="-1531"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372169D-3D5D-8B4B-BD55-1EFE31A0ECCC}"/>
                  </a:ext>
                </a:extLst>
              </p:cNvPr>
              <p:cNvSpPr txBox="1"/>
              <p:nvPr/>
            </p:nvSpPr>
            <p:spPr>
              <a:xfrm>
                <a:off x="560420" y="4871905"/>
                <a:ext cx="4466307" cy="1489510"/>
              </a:xfrm>
              <a:prstGeom prst="rect">
                <a:avLst/>
              </a:prstGeom>
              <a:noFill/>
            </p:spPr>
            <p:txBody>
              <a:bodyPr wrap="square" rtlCol="0">
                <a:spAutoFit/>
              </a:bodyPr>
              <a:lstStyle/>
              <a:p>
                <a:r>
                  <a:rPr lang="en-US"/>
                  <a:t>Where: </a:t>
                </a:r>
              </a:p>
              <a:p>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𝑃𝑟𝑖𝑐𝑒</m:t>
                      </m:r>
                      <m:r>
                        <a:rPr lang="en-US" i="1">
                          <a:latin typeface="Cambria Math" panose="02040503050406030204" pitchFamily="18" charset="0"/>
                        </a:rPr>
                        <m:t> </m:t>
                      </m:r>
                      <m:r>
                        <a:rPr lang="en-US" i="1">
                          <a:latin typeface="Cambria Math" panose="02040503050406030204" pitchFamily="18" charset="0"/>
                        </a:rPr>
                        <m:t>𝑎𝑡</m:t>
                      </m:r>
                      <m:r>
                        <a:rPr lang="en-US" i="1">
                          <a:latin typeface="Cambria Math" panose="02040503050406030204" pitchFamily="18" charset="0"/>
                        </a:rPr>
                        <m:t> </m:t>
                      </m:r>
                      <m:r>
                        <a:rPr lang="en-US" i="1">
                          <a:latin typeface="Cambria Math" panose="02040503050406030204" pitchFamily="18" charset="0"/>
                        </a:rPr>
                        <m:t>𝑡𝑖𝑚𝑒</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+1</m:t>
                      </m:r>
                    </m:oMath>
                  </m:oMathPara>
                </a14:m>
                <a:endParaRPr lang="en-US"/>
              </a:p>
              <a:p>
                <a:endParaRPr lang="en-US"/>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Sub>
                  </m:oMath>
                </a14:m>
                <a:r>
                  <a:rPr lang="en-US" i="1">
                    <a:latin typeface="Cambria Math" panose="02040503050406030204" pitchFamily="18" charset="0"/>
                  </a:rPr>
                  <a:t> =  Return from period t to the next.</a:t>
                </a:r>
                <a:r>
                  <a:rPr lang="en-US"/>
                  <a:t> </a:t>
                </a:r>
              </a:p>
            </p:txBody>
          </p:sp>
        </mc:Choice>
        <mc:Fallback xmlns="">
          <p:sp>
            <p:nvSpPr>
              <p:cNvPr id="22" name="TextBox 21">
                <a:extLst>
                  <a:ext uri="{FF2B5EF4-FFF2-40B4-BE49-F238E27FC236}">
                    <a16:creationId xmlns:a16="http://schemas.microsoft.com/office/drawing/2014/main" id="{7372169D-3D5D-8B4B-BD55-1EFE31A0ECCC}"/>
                  </a:ext>
                </a:extLst>
              </p:cNvPr>
              <p:cNvSpPr txBox="1">
                <a:spLocks noRot="1" noChangeAspect="1" noMove="1" noResize="1" noEditPoints="1" noAdjustHandles="1" noChangeArrowheads="1" noChangeShapeType="1" noTextEdit="1"/>
              </p:cNvSpPr>
              <p:nvPr/>
            </p:nvSpPr>
            <p:spPr>
              <a:xfrm>
                <a:off x="560420" y="4871905"/>
                <a:ext cx="4466307" cy="1489510"/>
              </a:xfrm>
              <a:prstGeom prst="rect">
                <a:avLst/>
              </a:prstGeom>
              <a:blipFill>
                <a:blip r:embed="rId8"/>
                <a:stretch>
                  <a:fillRect l="-1228" t="-2041" b="-4082"/>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453F3C9-633D-494A-ADB4-587AD898DE47}"/>
              </a:ext>
            </a:extLst>
          </p:cNvPr>
          <p:cNvSpPr txBox="1"/>
          <p:nvPr/>
        </p:nvSpPr>
        <p:spPr>
          <a:xfrm>
            <a:off x="602367" y="3887058"/>
            <a:ext cx="1855587" cy="369332"/>
          </a:xfrm>
          <a:prstGeom prst="rect">
            <a:avLst/>
          </a:prstGeom>
          <a:noFill/>
        </p:spPr>
        <p:txBody>
          <a:bodyPr wrap="square" rtlCol="0">
            <a:spAutoFit/>
          </a:bodyPr>
          <a:lstStyle/>
          <a:p>
            <a:r>
              <a:rPr lang="en-US">
                <a:solidFill>
                  <a:schemeClr val="bg1"/>
                </a:solidFill>
                <a:latin typeface="Helvetica Neue"/>
              </a:rPr>
              <a:t>2 Period Return</a:t>
            </a:r>
          </a:p>
        </p:txBody>
      </p:sp>
      <p:sp>
        <p:nvSpPr>
          <p:cNvPr id="23" name="TextBox 22">
            <a:extLst>
              <a:ext uri="{FF2B5EF4-FFF2-40B4-BE49-F238E27FC236}">
                <a16:creationId xmlns:a16="http://schemas.microsoft.com/office/drawing/2014/main" id="{2A2A65B7-D6E5-EC41-A354-1881D4BF9286}"/>
              </a:ext>
            </a:extLst>
          </p:cNvPr>
          <p:cNvSpPr txBox="1"/>
          <p:nvPr/>
        </p:nvSpPr>
        <p:spPr>
          <a:xfrm>
            <a:off x="6972385" y="2347142"/>
            <a:ext cx="1765351" cy="923330"/>
          </a:xfrm>
          <a:prstGeom prst="rect">
            <a:avLst/>
          </a:prstGeom>
          <a:noFill/>
        </p:spPr>
        <p:txBody>
          <a:bodyPr wrap="square" rtlCol="0">
            <a:spAutoFit/>
          </a:bodyPr>
          <a:lstStyle/>
          <a:p>
            <a:r>
              <a:rPr lang="en-US">
                <a:solidFill>
                  <a:schemeClr val="bg1"/>
                </a:solidFill>
                <a:latin typeface="Helvetica Neue"/>
              </a:rPr>
              <a:t>Portfolio Expected Return</a:t>
            </a:r>
          </a:p>
        </p:txBody>
      </p:sp>
      <p:sp>
        <p:nvSpPr>
          <p:cNvPr id="24" name="TextBox 23">
            <a:extLst>
              <a:ext uri="{FF2B5EF4-FFF2-40B4-BE49-F238E27FC236}">
                <a16:creationId xmlns:a16="http://schemas.microsoft.com/office/drawing/2014/main" id="{F82C6385-4C36-A046-B7A2-089F0CAE3519}"/>
              </a:ext>
            </a:extLst>
          </p:cNvPr>
          <p:cNvSpPr txBox="1"/>
          <p:nvPr/>
        </p:nvSpPr>
        <p:spPr>
          <a:xfrm>
            <a:off x="6975684" y="3772281"/>
            <a:ext cx="1765351" cy="646331"/>
          </a:xfrm>
          <a:prstGeom prst="rect">
            <a:avLst/>
          </a:prstGeom>
          <a:noFill/>
        </p:spPr>
        <p:txBody>
          <a:bodyPr wrap="square" lIns="91440" tIns="45720" rIns="91440" bIns="45720" rtlCol="0" anchor="t">
            <a:spAutoFit/>
          </a:bodyPr>
          <a:lstStyle/>
          <a:p>
            <a:r>
              <a:rPr lang="en-US">
                <a:solidFill>
                  <a:schemeClr val="bg1"/>
                </a:solidFill>
                <a:latin typeface="Helvetica Neue"/>
              </a:rPr>
              <a:t>Security Weight</a:t>
            </a:r>
          </a:p>
        </p:txBody>
      </p:sp>
      <p:sp>
        <p:nvSpPr>
          <p:cNvPr id="26" name="TextBox 25">
            <a:extLst>
              <a:ext uri="{FF2B5EF4-FFF2-40B4-BE49-F238E27FC236}">
                <a16:creationId xmlns:a16="http://schemas.microsoft.com/office/drawing/2014/main" id="{2E1AA8AC-C413-4F91-961A-3354C31ADE1D}"/>
              </a:ext>
            </a:extLst>
          </p:cNvPr>
          <p:cNvSpPr txBox="1"/>
          <p:nvPr/>
        </p:nvSpPr>
        <p:spPr>
          <a:xfrm>
            <a:off x="562261" y="2603689"/>
            <a:ext cx="1855587" cy="369332"/>
          </a:xfrm>
          <a:prstGeom prst="rect">
            <a:avLst/>
          </a:prstGeom>
          <a:noFill/>
        </p:spPr>
        <p:txBody>
          <a:bodyPr wrap="square" lIns="91440" tIns="45720" rIns="91440" bIns="45720" rtlCol="0" anchor="t">
            <a:spAutoFit/>
          </a:bodyPr>
          <a:lstStyle/>
          <a:p>
            <a:pPr algn="ctr"/>
            <a:r>
              <a:rPr lang="en-US">
                <a:solidFill>
                  <a:schemeClr val="bg1"/>
                </a:solidFill>
                <a:latin typeface="Helvetica Neue"/>
              </a:rPr>
              <a:t>Period Return</a:t>
            </a:r>
            <a:endParaRPr lang="en-US">
              <a:solidFill>
                <a:schemeClr val="bg1"/>
              </a:solidFill>
            </a:endParaRPr>
          </a:p>
        </p:txBody>
      </p:sp>
    </p:spTree>
    <p:extLst>
      <p:ext uri="{BB962C8B-B14F-4D97-AF65-F5344CB8AC3E}">
        <p14:creationId xmlns:p14="http://schemas.microsoft.com/office/powerpoint/2010/main" val="186689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a:endParaRPr>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8</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BUILDING YOUR PORTFOLIO</a:t>
            </a:r>
          </a:p>
        </p:txBody>
      </p:sp>
      <p:sp>
        <p:nvSpPr>
          <p:cNvPr id="15" name="TextBox 14">
            <a:extLst>
              <a:ext uri="{FF2B5EF4-FFF2-40B4-BE49-F238E27FC236}">
                <a16:creationId xmlns:a16="http://schemas.microsoft.com/office/drawing/2014/main" id="{1FE6A74C-7B2E-BE49-BDF9-CCA248A189E5}"/>
              </a:ext>
            </a:extLst>
          </p:cNvPr>
          <p:cNvSpPr txBox="1"/>
          <p:nvPr/>
        </p:nvSpPr>
        <p:spPr>
          <a:xfrm>
            <a:off x="559313" y="1181057"/>
            <a:ext cx="10193354" cy="369332"/>
          </a:xfrm>
          <a:prstGeom prst="rect">
            <a:avLst/>
          </a:prstGeom>
          <a:noFill/>
        </p:spPr>
        <p:txBody>
          <a:bodyPr wrap="square" rtlCol="0">
            <a:spAutoFit/>
          </a:bodyPr>
          <a:lstStyle/>
          <a:p>
            <a:r>
              <a:rPr lang="en-US" b="1">
                <a:solidFill>
                  <a:srgbClr val="9E2200"/>
                </a:solidFill>
                <a:latin typeface="Helvetica Neue" panose="02000503000000020004" pitchFamily="2" charset="0"/>
                <a:ea typeface="Helvetica Neue" panose="02000503000000020004" pitchFamily="2" charset="0"/>
                <a:cs typeface="Helvetica Neue" panose="02000503000000020004" pitchFamily="2" charset="0"/>
              </a:rPr>
              <a:t>MEASURING RISK</a:t>
            </a:r>
          </a:p>
        </p:txBody>
      </p:sp>
      <p:cxnSp>
        <p:nvCxnSpPr>
          <p:cNvPr id="17" name="Straight Connector 16">
            <a:extLst>
              <a:ext uri="{FF2B5EF4-FFF2-40B4-BE49-F238E27FC236}">
                <a16:creationId xmlns:a16="http://schemas.microsoft.com/office/drawing/2014/main" id="{4AFB4B16-DCB4-3E49-911C-9C178CA667F0}"/>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409DC4F2-7B12-1949-92B2-F5823976CA07}"/>
              </a:ext>
            </a:extLst>
          </p:cNvPr>
          <p:cNvSpPr txBox="1"/>
          <p:nvPr/>
        </p:nvSpPr>
        <p:spPr>
          <a:xfrm>
            <a:off x="559313" y="1713283"/>
            <a:ext cx="10955867" cy="4247317"/>
          </a:xfrm>
          <a:prstGeom prst="rect">
            <a:avLst/>
          </a:prstGeom>
          <a:noFill/>
        </p:spPr>
        <p:txBody>
          <a:bodyPr wrap="square" lIns="91440" tIns="45720" rIns="91440" bIns="45720" rtlCol="0" anchor="t">
            <a:spAutoFit/>
          </a:bodyPr>
          <a:lstStyle/>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Volatility is the most common measure of risk in finance, the reason being that the uncertainty of returns is what investors fear</a:t>
            </a: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We measure volatility with the variance and standard deviation:</a:t>
            </a: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r>
              <a:rPr lang="en-CA">
                <a:latin typeface="Helvetica Neue"/>
                <a:ea typeface="Helvetica Neue" panose="02000503000000020004" pitchFamily="2" charset="0"/>
                <a:cs typeface="Helvetica Neue" panose="02000503000000020004" pitchFamily="2" charset="0"/>
              </a:rPr>
              <a:t>Formula: To obtain the standard deviation, we simply square root the variance</a:t>
            </a: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CA">
              <a:latin typeface="Helvetica Neue"/>
              <a:ea typeface="Helvetica Neue" panose="02000503000000020004" pitchFamily="2" charset="0"/>
              <a:cs typeface="Helvetica Neue" panose="02000503000000020004" pitchFamily="2" charset="0"/>
            </a:endParaRPr>
          </a:p>
          <a:p>
            <a:pPr marL="285750" indent="-285750">
              <a:buClr>
                <a:srgbClr val="9E2200"/>
              </a:buClr>
              <a:buFont typeface="Wingdings" pitchFamily="2" charset="2"/>
              <a:buChar char="§"/>
            </a:pPr>
            <a:endParaRPr lang="en-US">
              <a:latin typeface="Helvetica Neue"/>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889F98E-53AE-4372-888F-3691A2EEACED}"/>
                  </a:ext>
                </a:extLst>
              </p:cNvPr>
              <p:cNvSpPr/>
              <p:nvPr/>
            </p:nvSpPr>
            <p:spPr>
              <a:xfrm>
                <a:off x="4500032" y="2977369"/>
                <a:ext cx="2311915" cy="903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𝑅</m:t>
                          </m:r>
                        </m:sub>
                        <m:sup>
                          <m:r>
                            <a:rPr lang="en-US" i="1">
                              <a:latin typeface="Cambria Math" panose="02040503050406030204" pitchFamily="18" charset="0"/>
                            </a:rPr>
                            <m:t>2</m:t>
                          </m:r>
                        </m:sup>
                      </m:sSubSup>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p>
                        <m:sSupPr>
                          <m:ctrlPr>
                            <a:rPr lang="en-US" i="1">
                              <a:latin typeface="Cambria Math" panose="02040503050406030204" pitchFamily="18" charset="0"/>
                            </a:rPr>
                          </m:ctrlPr>
                        </m:sSup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e>
                          </m:nary>
                        </m:e>
                        <m:sup>
                          <m:r>
                            <a:rPr lang="en-US" i="1">
                              <a:latin typeface="Cambria Math" panose="02040503050406030204" pitchFamily="18" charset="0"/>
                            </a:rPr>
                            <m:t>2</m:t>
                          </m:r>
                        </m:sup>
                      </m:sSup>
                    </m:oMath>
                  </m:oMathPara>
                </a14:m>
                <a:endParaRPr lang="en-CA"/>
              </a:p>
            </p:txBody>
          </p:sp>
        </mc:Choice>
        <mc:Fallback xmlns="">
          <p:sp>
            <p:nvSpPr>
              <p:cNvPr id="2" name="Rectangle 1">
                <a:extLst>
                  <a:ext uri="{FF2B5EF4-FFF2-40B4-BE49-F238E27FC236}">
                    <a16:creationId xmlns:a16="http://schemas.microsoft.com/office/drawing/2014/main" id="{A889F98E-53AE-4372-888F-3691A2EEACED}"/>
                  </a:ext>
                </a:extLst>
              </p:cNvPr>
              <p:cNvSpPr>
                <a:spLocks noRot="1" noChangeAspect="1" noMove="1" noResize="1" noEditPoints="1" noAdjustHandles="1" noChangeArrowheads="1" noChangeShapeType="1" noTextEdit="1"/>
              </p:cNvSpPr>
              <p:nvPr/>
            </p:nvSpPr>
            <p:spPr>
              <a:xfrm>
                <a:off x="4500032" y="2977369"/>
                <a:ext cx="2311915" cy="9032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D4BC68C-D8EA-492A-A92E-D742A659E708}"/>
                  </a:ext>
                </a:extLst>
              </p:cNvPr>
              <p:cNvSpPr/>
              <p:nvPr/>
            </p:nvSpPr>
            <p:spPr>
              <a:xfrm>
                <a:off x="4988004" y="4592608"/>
                <a:ext cx="1107996"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rPr>
                        <m:t>=</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𝑅</m:t>
                              </m:r>
                            </m:sub>
                            <m:sup>
                              <m:r>
                                <a:rPr lang="en-US" i="1">
                                  <a:latin typeface="Cambria Math" panose="02040503050406030204" pitchFamily="18" charset="0"/>
                                </a:rPr>
                                <m:t>2</m:t>
                              </m:r>
                            </m:sup>
                          </m:sSubSup>
                        </m:e>
                      </m:rad>
                    </m:oMath>
                  </m:oMathPara>
                </a14:m>
                <a:endParaRPr lang="en-CA"/>
              </a:p>
            </p:txBody>
          </p:sp>
        </mc:Choice>
        <mc:Fallback xmlns="">
          <p:sp>
            <p:nvSpPr>
              <p:cNvPr id="4" name="Rectangle 3">
                <a:extLst>
                  <a:ext uri="{FF2B5EF4-FFF2-40B4-BE49-F238E27FC236}">
                    <a16:creationId xmlns:a16="http://schemas.microsoft.com/office/drawing/2014/main" id="{6D4BC68C-D8EA-492A-A92E-D742A659E708}"/>
                  </a:ext>
                </a:extLst>
              </p:cNvPr>
              <p:cNvSpPr>
                <a:spLocks noRot="1" noChangeAspect="1" noMove="1" noResize="1" noEditPoints="1" noAdjustHandles="1" noChangeArrowheads="1" noChangeShapeType="1" noTextEdit="1"/>
              </p:cNvSpPr>
              <p:nvPr/>
            </p:nvSpPr>
            <p:spPr>
              <a:xfrm>
                <a:off x="4988004" y="4592608"/>
                <a:ext cx="1107996" cy="65601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932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9">
            <a:extLst>
              <a:ext uri="{FF2B5EF4-FFF2-40B4-BE49-F238E27FC236}">
                <a16:creationId xmlns:a16="http://schemas.microsoft.com/office/drawing/2014/main" id="{7F9A266F-3379-454F-BEAA-EEED21F96D2B}"/>
              </a:ext>
            </a:extLst>
          </p:cNvPr>
          <p:cNvGraphicFramePr>
            <a:graphicFrameLocks noGrp="1"/>
          </p:cNvGraphicFramePr>
          <p:nvPr>
            <p:extLst>
              <p:ext uri="{D42A27DB-BD31-4B8C-83A1-F6EECF244321}">
                <p14:modId xmlns:p14="http://schemas.microsoft.com/office/powerpoint/2010/main" val="2543342065"/>
              </p:ext>
            </p:extLst>
          </p:nvPr>
        </p:nvGraphicFramePr>
        <p:xfrm>
          <a:off x="6368578" y="2173734"/>
          <a:ext cx="5160705" cy="2716854"/>
        </p:xfrm>
        <a:graphic>
          <a:graphicData uri="http://schemas.openxmlformats.org/drawingml/2006/table">
            <a:tbl>
              <a:tblPr firstRow="1" bandRow="1">
                <a:tableStyleId>{5C22544A-7EE6-4342-B048-85BDC9FD1C3A}</a:tableStyleId>
              </a:tblPr>
              <a:tblGrid>
                <a:gridCol w="1533543">
                  <a:extLst>
                    <a:ext uri="{9D8B030D-6E8A-4147-A177-3AD203B41FA5}">
                      <a16:colId xmlns:a16="http://schemas.microsoft.com/office/drawing/2014/main" val="4018088616"/>
                    </a:ext>
                  </a:extLst>
                </a:gridCol>
                <a:gridCol w="3627162">
                  <a:extLst>
                    <a:ext uri="{9D8B030D-6E8A-4147-A177-3AD203B41FA5}">
                      <a16:colId xmlns:a16="http://schemas.microsoft.com/office/drawing/2014/main" val="3345071905"/>
                    </a:ext>
                  </a:extLst>
                </a:gridCol>
              </a:tblGrid>
              <a:tr h="1358427">
                <a:tc>
                  <a:txBody>
                    <a:bodyPr/>
                    <a:lstStyle/>
                    <a:p>
                      <a:endParaRPr lang="en-US"/>
                    </a:p>
                  </a:txBody>
                  <a:tcPr>
                    <a:solidFill>
                      <a:srgbClr val="9E2200"/>
                    </a:solidFill>
                  </a:tcPr>
                </a:tc>
                <a:tc>
                  <a:txBody>
                    <a:bodyPr/>
                    <a:lstStyle/>
                    <a:p>
                      <a:pPr lvl="0">
                        <a:buNone/>
                      </a:pPr>
                      <a:endParaRPr lang="en-US"/>
                    </a:p>
                  </a:txBody>
                  <a:tcPr>
                    <a:solidFill>
                      <a:srgbClr val="9E2200"/>
                    </a:solidFill>
                  </a:tcPr>
                </a:tc>
                <a:extLst>
                  <a:ext uri="{0D108BD9-81ED-4DB2-BD59-A6C34878D82A}">
                    <a16:rowId xmlns:a16="http://schemas.microsoft.com/office/drawing/2014/main" val="2651646323"/>
                  </a:ext>
                </a:extLst>
              </a:tr>
              <a:tr h="1358427">
                <a:tc>
                  <a:txBody>
                    <a:bodyPr/>
                    <a:lstStyle/>
                    <a:p>
                      <a:endParaRPr lang="en-US"/>
                    </a:p>
                  </a:txBody>
                  <a:tcPr>
                    <a:solidFill>
                      <a:srgbClr val="9E2200"/>
                    </a:solidFill>
                  </a:tcPr>
                </a:tc>
                <a:tc>
                  <a:txBody>
                    <a:bodyPr/>
                    <a:lstStyle/>
                    <a:p>
                      <a:endParaRPr lang="en-US"/>
                    </a:p>
                  </a:txBody>
                  <a:tcPr>
                    <a:solidFill>
                      <a:srgbClr val="9E2200"/>
                    </a:solidFill>
                  </a:tcPr>
                </a:tc>
                <a:extLst>
                  <a:ext uri="{0D108BD9-81ED-4DB2-BD59-A6C34878D82A}">
                    <a16:rowId xmlns:a16="http://schemas.microsoft.com/office/drawing/2014/main" val="3082383581"/>
                  </a:ext>
                </a:extLst>
              </a:tr>
            </a:tbl>
          </a:graphicData>
        </a:graphic>
      </p:graphicFrame>
      <p:graphicFrame>
        <p:nvGraphicFramePr>
          <p:cNvPr id="2" name="Table 9">
            <a:extLst>
              <a:ext uri="{FF2B5EF4-FFF2-40B4-BE49-F238E27FC236}">
                <a16:creationId xmlns:a16="http://schemas.microsoft.com/office/drawing/2014/main" id="{09C53856-36FA-4A81-A1F7-09DB69458545}"/>
              </a:ext>
            </a:extLst>
          </p:cNvPr>
          <p:cNvGraphicFramePr>
            <a:graphicFrameLocks noGrp="1"/>
          </p:cNvGraphicFramePr>
          <p:nvPr>
            <p:extLst>
              <p:ext uri="{D42A27DB-BD31-4B8C-83A1-F6EECF244321}">
                <p14:modId xmlns:p14="http://schemas.microsoft.com/office/powerpoint/2010/main" val="1212880722"/>
              </p:ext>
            </p:extLst>
          </p:nvPr>
        </p:nvGraphicFramePr>
        <p:xfrm>
          <a:off x="570550" y="2173734"/>
          <a:ext cx="5085440" cy="2716854"/>
        </p:xfrm>
        <a:graphic>
          <a:graphicData uri="http://schemas.openxmlformats.org/drawingml/2006/table">
            <a:tbl>
              <a:tblPr firstRow="1" bandRow="1">
                <a:tableStyleId>{5C22544A-7EE6-4342-B048-85BDC9FD1C3A}</a:tableStyleId>
              </a:tblPr>
              <a:tblGrid>
                <a:gridCol w="1511178">
                  <a:extLst>
                    <a:ext uri="{9D8B030D-6E8A-4147-A177-3AD203B41FA5}">
                      <a16:colId xmlns:a16="http://schemas.microsoft.com/office/drawing/2014/main" val="4018088616"/>
                    </a:ext>
                  </a:extLst>
                </a:gridCol>
                <a:gridCol w="3574262">
                  <a:extLst>
                    <a:ext uri="{9D8B030D-6E8A-4147-A177-3AD203B41FA5}">
                      <a16:colId xmlns:a16="http://schemas.microsoft.com/office/drawing/2014/main" val="3345071905"/>
                    </a:ext>
                  </a:extLst>
                </a:gridCol>
              </a:tblGrid>
              <a:tr h="1358427">
                <a:tc>
                  <a:txBody>
                    <a:bodyPr/>
                    <a:lstStyle/>
                    <a:p>
                      <a:endParaRPr lang="en-US"/>
                    </a:p>
                  </a:txBody>
                  <a:tcPr>
                    <a:solidFill>
                      <a:srgbClr val="9E2200"/>
                    </a:solidFill>
                  </a:tcPr>
                </a:tc>
                <a:tc>
                  <a:txBody>
                    <a:bodyPr/>
                    <a:lstStyle/>
                    <a:p>
                      <a:pPr lvl="0">
                        <a:buNone/>
                      </a:pPr>
                      <a:endParaRPr lang="en-US"/>
                    </a:p>
                  </a:txBody>
                  <a:tcPr>
                    <a:solidFill>
                      <a:srgbClr val="9E2200"/>
                    </a:solidFill>
                  </a:tcPr>
                </a:tc>
                <a:extLst>
                  <a:ext uri="{0D108BD9-81ED-4DB2-BD59-A6C34878D82A}">
                    <a16:rowId xmlns:a16="http://schemas.microsoft.com/office/drawing/2014/main" val="2651646323"/>
                  </a:ext>
                </a:extLst>
              </a:tr>
              <a:tr h="1358427">
                <a:tc>
                  <a:txBody>
                    <a:bodyPr/>
                    <a:lstStyle/>
                    <a:p>
                      <a:endParaRPr lang="en-US"/>
                    </a:p>
                  </a:txBody>
                  <a:tcPr>
                    <a:solidFill>
                      <a:srgbClr val="9E2200"/>
                    </a:solidFill>
                  </a:tcPr>
                </a:tc>
                <a:tc>
                  <a:txBody>
                    <a:bodyPr/>
                    <a:lstStyle/>
                    <a:p>
                      <a:endParaRPr lang="en-US"/>
                    </a:p>
                  </a:txBody>
                  <a:tcPr>
                    <a:solidFill>
                      <a:srgbClr val="9E2200"/>
                    </a:solidFill>
                  </a:tcPr>
                </a:tc>
                <a:extLst>
                  <a:ext uri="{0D108BD9-81ED-4DB2-BD59-A6C34878D82A}">
                    <a16:rowId xmlns:a16="http://schemas.microsoft.com/office/drawing/2014/main" val="3082383581"/>
                  </a:ext>
                </a:extLst>
              </a:tr>
            </a:tbl>
          </a:graphicData>
        </a:graphic>
      </p:graphicFrame>
      <p:sp>
        <p:nvSpPr>
          <p:cNvPr id="5" name="Rectangle 4">
            <a:extLst>
              <a:ext uri="{FF2B5EF4-FFF2-40B4-BE49-F238E27FC236}">
                <a16:creationId xmlns:a16="http://schemas.microsoft.com/office/drawing/2014/main" id="{0EF2AC8A-46B2-6F4C-B0C9-BB64863D9527}"/>
              </a:ext>
            </a:extLst>
          </p:cNvPr>
          <p:cNvSpPr/>
          <p:nvPr/>
        </p:nvSpPr>
        <p:spPr>
          <a:xfrm>
            <a:off x="0" y="6423022"/>
            <a:ext cx="12192000" cy="434978"/>
          </a:xfrm>
          <a:prstGeom prst="rect">
            <a:avLst/>
          </a:prstGeom>
          <a:solidFill>
            <a:srgbClr val="9E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1CF3846-CED9-0E48-B95C-89BB9E485454}"/>
              </a:ext>
            </a:extLst>
          </p:cNvPr>
          <p:cNvSpPr>
            <a:spLocks noGrp="1"/>
          </p:cNvSpPr>
          <p:nvPr>
            <p:ph type="ftr" sz="quarter" idx="11"/>
          </p:nvPr>
        </p:nvSpPr>
        <p:spPr>
          <a:xfrm>
            <a:off x="194734" y="6423023"/>
            <a:ext cx="4114800" cy="365125"/>
          </a:xfrm>
        </p:spPr>
        <p:txBody>
          <a:bodyPr/>
          <a:lstStyle/>
          <a:p>
            <a:pPr algn="l"/>
            <a:r>
              <a:rPr lang="en-US">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McGill Students’ Trading Society </a:t>
            </a:r>
          </a:p>
        </p:txBody>
      </p:sp>
      <p:sp>
        <p:nvSpPr>
          <p:cNvPr id="7" name="Slide Number Placeholder 6">
            <a:extLst>
              <a:ext uri="{FF2B5EF4-FFF2-40B4-BE49-F238E27FC236}">
                <a16:creationId xmlns:a16="http://schemas.microsoft.com/office/drawing/2014/main" id="{9F31DCCF-2667-6F41-B6D3-81A043820DBC}"/>
              </a:ext>
            </a:extLst>
          </p:cNvPr>
          <p:cNvSpPr>
            <a:spLocks noGrp="1"/>
          </p:cNvSpPr>
          <p:nvPr>
            <p:ph type="sldNum" sz="quarter" idx="12"/>
          </p:nvPr>
        </p:nvSpPr>
        <p:spPr>
          <a:xfrm>
            <a:off x="9254066" y="6423023"/>
            <a:ext cx="2743200" cy="365125"/>
          </a:xfrm>
        </p:spPr>
        <p:txBody>
          <a:bodyPr/>
          <a:lstStyle/>
          <a:p>
            <a:fld id="{F993E9D7-6BF6-A548-B78F-B13E2A00C48B}" type="slidenum">
              <a:rPr lang="en-US" b="1"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9</a:t>
            </a:fld>
            <a:endParaRPr lang="en-US" b="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FE03D68D-1817-244B-AAF9-C2E0EB637DF1}"/>
              </a:ext>
            </a:extLst>
          </p:cNvPr>
          <p:cNvSpPr txBox="1"/>
          <p:nvPr/>
        </p:nvSpPr>
        <p:spPr>
          <a:xfrm>
            <a:off x="559313" y="388580"/>
            <a:ext cx="10193354" cy="646331"/>
          </a:xfrm>
          <a:prstGeom prst="rect">
            <a:avLst/>
          </a:prstGeom>
          <a:noFill/>
        </p:spPr>
        <p:txBody>
          <a:bodyPr wrap="square" rtlCol="0">
            <a:spAutoFit/>
          </a:bodyPr>
          <a:lstStyle/>
          <a:p>
            <a:r>
              <a:rPr lang="en-US" sz="3600" b="1">
                <a:latin typeface="Helvetica Neue" panose="02000503000000020004" pitchFamily="2" charset="0"/>
                <a:ea typeface="Helvetica Neue" panose="02000503000000020004" pitchFamily="2" charset="0"/>
                <a:cs typeface="Helvetica Neue" panose="02000503000000020004" pitchFamily="2" charset="0"/>
              </a:rPr>
              <a:t>MSTS CODING FOR FINANCE  </a:t>
            </a:r>
          </a:p>
        </p:txBody>
      </p:sp>
      <p:sp>
        <p:nvSpPr>
          <p:cNvPr id="12" name="TextBox 11">
            <a:extLst>
              <a:ext uri="{FF2B5EF4-FFF2-40B4-BE49-F238E27FC236}">
                <a16:creationId xmlns:a16="http://schemas.microsoft.com/office/drawing/2014/main" id="{40EBE5E0-6A35-764B-BC3F-F531B25C26CE}"/>
              </a:ext>
            </a:extLst>
          </p:cNvPr>
          <p:cNvSpPr txBox="1"/>
          <p:nvPr/>
        </p:nvSpPr>
        <p:spPr>
          <a:xfrm>
            <a:off x="559313" y="1181057"/>
            <a:ext cx="10193354" cy="369332"/>
          </a:xfrm>
          <a:prstGeom prst="rect">
            <a:avLst/>
          </a:prstGeom>
          <a:noFill/>
        </p:spPr>
        <p:txBody>
          <a:bodyPr wrap="square" lIns="91440" tIns="45720" rIns="91440" bIns="45720" rtlCol="0" anchor="t">
            <a:spAutoFit/>
          </a:bodyPr>
          <a:lstStyle/>
          <a:p>
            <a:r>
              <a:rPr lang="en-US" b="1">
                <a:solidFill>
                  <a:srgbClr val="9E2200"/>
                </a:solidFill>
                <a:latin typeface="Helvetica Neue"/>
                <a:ea typeface="Helvetica Neue" panose="02000503000000020004" pitchFamily="2" charset="0"/>
                <a:cs typeface="Helvetica Neue" panose="02000503000000020004" pitchFamily="2" charset="0"/>
              </a:rPr>
              <a:t>PORTFOLIO BASICS – Measuring Risk</a:t>
            </a:r>
          </a:p>
        </p:txBody>
      </p:sp>
      <p:cxnSp>
        <p:nvCxnSpPr>
          <p:cNvPr id="13" name="Straight Connector 12">
            <a:extLst>
              <a:ext uri="{FF2B5EF4-FFF2-40B4-BE49-F238E27FC236}">
                <a16:creationId xmlns:a16="http://schemas.microsoft.com/office/drawing/2014/main" id="{348F4861-F6AB-7545-9E50-4E3BE3E29433}"/>
              </a:ext>
            </a:extLst>
          </p:cNvPr>
          <p:cNvCxnSpPr/>
          <p:nvPr/>
        </p:nvCxnSpPr>
        <p:spPr>
          <a:xfrm>
            <a:off x="559313" y="1604929"/>
            <a:ext cx="10955867"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85CF6A15-404E-4FD2-BCD2-D7CEBD9ED647}"/>
              </a:ext>
            </a:extLst>
          </p:cNvPr>
          <p:cNvSpPr txBox="1"/>
          <p:nvPr/>
        </p:nvSpPr>
        <p:spPr>
          <a:xfrm>
            <a:off x="6383153" y="1788903"/>
            <a:ext cx="2161744" cy="369270"/>
          </a:xfrm>
          <a:prstGeom prst="rect">
            <a:avLst/>
          </a:prstGeom>
          <a:noFill/>
        </p:spPr>
        <p:txBody>
          <a:bodyPr wrap="square" lIns="91440" tIns="45720" rIns="91440" bIns="45720" rtlCol="0" anchor="t">
            <a:spAutoFit/>
          </a:bodyPr>
          <a:lstStyle/>
          <a:p>
            <a:r>
              <a:rPr lang="en-US" b="1">
                <a:latin typeface="Helvetica Neue"/>
              </a:rPr>
              <a:t>Portfolio variance</a:t>
            </a: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CB9CF9B-0FE4-954A-BE9C-9C5D0833CC9B}"/>
                  </a:ext>
                </a:extLst>
              </p:cNvPr>
              <p:cNvSpPr txBox="1"/>
              <p:nvPr/>
            </p:nvSpPr>
            <p:spPr>
              <a:xfrm>
                <a:off x="2503422" y="2643912"/>
                <a:ext cx="3634203" cy="527067"/>
              </a:xfrm>
              <a:prstGeom prst="rect">
                <a:avLst/>
              </a:prstGeom>
              <a:noFill/>
            </p:spPr>
            <p:txBody>
              <a:bodyPr wrap="square" lIns="0" tIns="0" rIns="0" bIns="0" rtlCol="0">
                <a:spAutoFit/>
              </a:bodyPr>
              <a:lstStyle/>
              <a:p>
                <a:r>
                  <a:rPr lang="en-US" sz="2400" b="0">
                    <a:solidFill>
                      <a:schemeClr val="bg1"/>
                    </a:solidFill>
                  </a:rPr>
                  <a:t> </a:t>
                </a:r>
                <a14:m>
                  <m:oMath xmlns:m="http://schemas.openxmlformats.org/officeDocument/2006/math">
                    <m:sSubSup>
                      <m:sSubSupPr>
                        <m:ctrlPr>
                          <a:rPr lang="en-US" sz="2400" b="0" i="1" smtClean="0">
                            <a:solidFill>
                              <a:schemeClr val="bg1"/>
                            </a:solidFill>
                            <a:latin typeface="Cambria Math" panose="02040503050406030204" pitchFamily="18" charset="0"/>
                          </a:rPr>
                        </m:ctrlPr>
                      </m:sSubSupPr>
                      <m:e>
                        <m:r>
                          <a:rPr lang="en-US" sz="2400" b="0" i="1" smtClean="0">
                            <a:solidFill>
                              <a:schemeClr val="bg1"/>
                            </a:solidFill>
                            <a:latin typeface="Cambria Math" panose="02040503050406030204" pitchFamily="18" charset="0"/>
                            <a:ea typeface="Cambria Math" panose="02040503050406030204" pitchFamily="18" charset="0"/>
                          </a:rPr>
                          <m:t>𝜎</m:t>
                        </m:r>
                      </m:e>
                      <m:sub>
                        <m:r>
                          <a:rPr lang="en-US" sz="2400" b="0" i="1" smtClean="0">
                            <a:solidFill>
                              <a:schemeClr val="bg1"/>
                            </a:solidFill>
                            <a:latin typeface="Cambria Math" panose="02040503050406030204" pitchFamily="18" charset="0"/>
                          </a:rPr>
                          <m:t>𝑅</m:t>
                        </m:r>
                      </m:sub>
                      <m:sup>
                        <m:r>
                          <a:rPr lang="en-US" sz="2400" b="0" i="1" smtClean="0">
                            <a:solidFill>
                              <a:schemeClr val="bg1"/>
                            </a:solidFill>
                            <a:latin typeface="Cambria Math" panose="02040503050406030204" pitchFamily="18" charset="0"/>
                          </a:rPr>
                          <m:t>2</m:t>
                        </m:r>
                      </m:sup>
                    </m:sSubSup>
                    <m:r>
                      <a:rPr lang="en-US" sz="2400" b="0" i="1" smtClean="0">
                        <a:solidFill>
                          <a:schemeClr val="bg1"/>
                        </a:solidFill>
                        <a:latin typeface="Cambria Math" panose="02040503050406030204" pitchFamily="18" charset="0"/>
                      </a:rPr>
                      <m:t>= </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m:t>
                        </m:r>
                      </m:num>
                      <m:den>
                        <m:r>
                          <a:rPr lang="en-US" sz="2400" b="0" i="1" smtClean="0">
                            <a:solidFill>
                              <a:schemeClr val="bg1"/>
                            </a:solidFill>
                            <a:latin typeface="Cambria Math" panose="02040503050406030204" pitchFamily="18" charset="0"/>
                          </a:rPr>
                          <m:t>𝑁</m:t>
                        </m:r>
                      </m:den>
                    </m:f>
                    <m:sSup>
                      <m:sSupPr>
                        <m:ctrlPr>
                          <a:rPr lang="en-US" sz="2400" b="0" i="1" smtClean="0">
                            <a:solidFill>
                              <a:schemeClr val="bg1"/>
                            </a:solidFill>
                            <a:latin typeface="Cambria Math" panose="02040503050406030204" pitchFamily="18" charset="0"/>
                          </a:rPr>
                        </m:ctrlPr>
                      </m:sSupPr>
                      <m:e>
                        <m:nary>
                          <m:naryPr>
                            <m:chr m:val="∑"/>
                            <m:ctrlPr>
                              <a:rPr lang="en-US" sz="2400" i="1">
                                <a:solidFill>
                                  <a:schemeClr val="bg1"/>
                                </a:solidFill>
                                <a:latin typeface="Cambria Math" panose="02040503050406030204" pitchFamily="18" charset="0"/>
                              </a:rPr>
                            </m:ctrlPr>
                          </m:naryPr>
                          <m:sub>
                            <m:r>
                              <m:rPr>
                                <m:brk m:alnAt="23"/>
                              </m:rPr>
                              <a:rPr lang="en-US" sz="2400" i="1">
                                <a:solidFill>
                                  <a:schemeClr val="bg1"/>
                                </a:solidFill>
                                <a:latin typeface="Cambria Math" panose="02040503050406030204" pitchFamily="18" charset="0"/>
                              </a:rPr>
                              <m:t>𝑖</m:t>
                            </m:r>
                            <m:r>
                              <a:rPr lang="en-US" sz="2400" i="1">
                                <a:solidFill>
                                  <a:schemeClr val="bg1"/>
                                </a:solidFill>
                                <a:latin typeface="Cambria Math" panose="02040503050406030204" pitchFamily="18" charset="0"/>
                              </a:rPr>
                              <m:t>=1</m:t>
                            </m:r>
                          </m:sub>
                          <m:sup>
                            <m:r>
                              <a:rPr lang="en-US" sz="2400" i="1">
                                <a:solidFill>
                                  <a:schemeClr val="bg1"/>
                                </a:solidFill>
                                <a:latin typeface="Cambria Math" panose="02040503050406030204" pitchFamily="18" charset="0"/>
                              </a:rPr>
                              <m:t>𝑛</m:t>
                            </m:r>
                          </m:sup>
                          <m:e>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𝑅</m:t>
                                </m:r>
                              </m:e>
                              <m:sub>
                                <m:r>
                                  <a:rPr lang="en-US" sz="2400" i="1">
                                    <a:solidFill>
                                      <a:schemeClr val="bg1"/>
                                    </a:solidFill>
                                    <a:latin typeface="Cambria Math" panose="02040503050406030204" pitchFamily="18" charset="0"/>
                                  </a:rPr>
                                  <m:t>𝑖</m:t>
                                </m:r>
                              </m:sub>
                            </m:sSub>
                            <m:r>
                              <a:rPr lang="en-US" sz="2400" i="1">
                                <a:solidFill>
                                  <a:schemeClr val="bg1"/>
                                </a:solidFill>
                                <a:latin typeface="Cambria Math" panose="02040503050406030204" pitchFamily="18" charset="0"/>
                              </a:rPr>
                              <m:t>−</m:t>
                            </m:r>
                            <m:acc>
                              <m:accPr>
                                <m:chr m:val="̅"/>
                                <m:ctrlPr>
                                  <a:rPr lang="en-US" sz="2400" i="1">
                                    <a:solidFill>
                                      <a:schemeClr val="bg1"/>
                                    </a:solidFill>
                                    <a:latin typeface="Cambria Math" panose="02040503050406030204" pitchFamily="18" charset="0"/>
                                  </a:rPr>
                                </m:ctrlPr>
                              </m:accPr>
                              <m:e>
                                <m:r>
                                  <a:rPr lang="en-US" sz="2400" i="1">
                                    <a:solidFill>
                                      <a:schemeClr val="bg1"/>
                                    </a:solidFill>
                                    <a:latin typeface="Cambria Math" panose="02040503050406030204" pitchFamily="18" charset="0"/>
                                  </a:rPr>
                                  <m:t>𝑅</m:t>
                                </m:r>
                              </m:e>
                            </m:acc>
                            <m:r>
                              <a:rPr lang="en-US" sz="2400" i="1">
                                <a:solidFill>
                                  <a:schemeClr val="bg1"/>
                                </a:solidFill>
                                <a:latin typeface="Cambria Math" panose="02040503050406030204" pitchFamily="18" charset="0"/>
                              </a:rPr>
                              <m:t>)</m:t>
                            </m:r>
                          </m:e>
                        </m:nary>
                      </m:e>
                      <m:sup>
                        <m:r>
                          <a:rPr lang="en-US" sz="2400" b="0" i="1" smtClean="0">
                            <a:solidFill>
                              <a:schemeClr val="bg1"/>
                            </a:solidFill>
                            <a:latin typeface="Cambria Math" panose="02040503050406030204" pitchFamily="18" charset="0"/>
                          </a:rPr>
                          <m:t>2</m:t>
                        </m:r>
                      </m:sup>
                    </m:sSup>
                  </m:oMath>
                </a14:m>
                <a:endParaRPr lang="en-US" sz="2400">
                  <a:solidFill>
                    <a:schemeClr val="bg1"/>
                  </a:solidFill>
                </a:endParaRPr>
              </a:p>
            </p:txBody>
          </p:sp>
        </mc:Choice>
        <mc:Fallback xmlns="">
          <p:sp>
            <p:nvSpPr>
              <p:cNvPr id="11" name="TextBox 10">
                <a:extLst>
                  <a:ext uri="{FF2B5EF4-FFF2-40B4-BE49-F238E27FC236}">
                    <a16:creationId xmlns:a16="http://schemas.microsoft.com/office/drawing/2014/main" id="{ACB9CF9B-0FE4-954A-BE9C-9C5D0833CC9B}"/>
                  </a:ext>
                </a:extLst>
              </p:cNvPr>
              <p:cNvSpPr txBox="1">
                <a:spLocks noRot="1" noChangeAspect="1" noMove="1" noResize="1" noEditPoints="1" noAdjustHandles="1" noChangeArrowheads="1" noChangeShapeType="1" noTextEdit="1"/>
              </p:cNvSpPr>
              <p:nvPr/>
            </p:nvSpPr>
            <p:spPr>
              <a:xfrm>
                <a:off x="2503422" y="2643912"/>
                <a:ext cx="3634203" cy="527067"/>
              </a:xfrm>
              <a:prstGeom prst="rect">
                <a:avLst/>
              </a:prstGeom>
              <a:blipFill>
                <a:blip r:embed="rId3"/>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5BDF62CC-0ECF-7348-AE00-AD17F3248579}"/>
              </a:ext>
            </a:extLst>
          </p:cNvPr>
          <p:cNvSpPr txBox="1"/>
          <p:nvPr/>
        </p:nvSpPr>
        <p:spPr>
          <a:xfrm>
            <a:off x="559313" y="1768873"/>
            <a:ext cx="3750221" cy="369332"/>
          </a:xfrm>
          <a:prstGeom prst="rect">
            <a:avLst/>
          </a:prstGeom>
          <a:noFill/>
        </p:spPr>
        <p:txBody>
          <a:bodyPr wrap="square" lIns="91440" tIns="45720" rIns="91440" bIns="45720" rtlCol="0" anchor="t">
            <a:spAutoFit/>
          </a:bodyPr>
          <a:lstStyle/>
          <a:p>
            <a:r>
              <a:rPr lang="en-US" b="1">
                <a:latin typeface="Helvetica Neue"/>
              </a:rPr>
              <a:t>Measuring Security Risk</a:t>
            </a:r>
            <a:endParaRPr lang="en-US">
              <a:latin typeface="Helvetica Neue"/>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4312135-E07F-B140-BF7C-A4A2D2A8CB0B}"/>
                  </a:ext>
                </a:extLst>
              </p:cNvPr>
              <p:cNvSpPr txBox="1"/>
              <p:nvPr/>
            </p:nvSpPr>
            <p:spPr>
              <a:xfrm>
                <a:off x="1387058" y="3902898"/>
                <a:ext cx="3634203" cy="7515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ea typeface="Cambria Math" panose="02040503050406030204" pitchFamily="18" charset="0"/>
                        </a:rPr>
                        <m:t>𝜎</m:t>
                      </m:r>
                      <m:r>
                        <a:rPr lang="en-US" sz="2400" b="0" i="1" smtClean="0">
                          <a:solidFill>
                            <a:schemeClr val="bg1"/>
                          </a:solidFill>
                          <a:latin typeface="Cambria Math" panose="02040503050406030204" pitchFamily="18" charset="0"/>
                        </a:rPr>
                        <m:t>=</m:t>
                      </m:r>
                      <m:rad>
                        <m:radPr>
                          <m:degHide m:val="on"/>
                          <m:ctrlPr>
                            <a:rPr lang="en-US" sz="2400" i="1" smtClean="0">
                              <a:solidFill>
                                <a:schemeClr val="bg1"/>
                              </a:solidFill>
                              <a:latin typeface="Cambria Math" panose="02040503050406030204" pitchFamily="18" charset="0"/>
                            </a:rPr>
                          </m:ctrlPr>
                        </m:radPr>
                        <m:deg/>
                        <m:e>
                          <m:sSubSup>
                            <m:sSubSupPr>
                              <m:ctrlPr>
                                <a:rPr lang="en-US"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ea typeface="Cambria Math" panose="02040503050406030204" pitchFamily="18" charset="0"/>
                                </a:rPr>
                                <m:t>𝜎</m:t>
                              </m:r>
                            </m:e>
                            <m:sub>
                              <m:r>
                                <a:rPr lang="en-US" sz="2400" i="1">
                                  <a:solidFill>
                                    <a:schemeClr val="bg1"/>
                                  </a:solidFill>
                                  <a:latin typeface="Cambria Math" panose="02040503050406030204" pitchFamily="18" charset="0"/>
                                </a:rPr>
                                <m:t>𝑅</m:t>
                              </m:r>
                            </m:sub>
                            <m:sup>
                              <m:r>
                                <a:rPr lang="en-US" sz="2400" i="1">
                                  <a:solidFill>
                                    <a:schemeClr val="bg1"/>
                                  </a:solidFill>
                                  <a:latin typeface="Cambria Math" panose="02040503050406030204" pitchFamily="18" charset="0"/>
                                </a:rPr>
                                <m:t>2</m:t>
                              </m:r>
                            </m:sup>
                          </m:sSubSup>
                        </m:e>
                      </m:rad>
                    </m:oMath>
                  </m:oMathPara>
                </a14:m>
                <a:endParaRPr lang="en-US" sz="2400">
                  <a:solidFill>
                    <a:schemeClr val="bg1"/>
                  </a:solidFill>
                </a:endParaRPr>
              </a:p>
            </p:txBody>
          </p:sp>
        </mc:Choice>
        <mc:Fallback xmlns="">
          <p:sp>
            <p:nvSpPr>
              <p:cNvPr id="16" name="TextBox 15">
                <a:extLst>
                  <a:ext uri="{FF2B5EF4-FFF2-40B4-BE49-F238E27FC236}">
                    <a16:creationId xmlns:a16="http://schemas.microsoft.com/office/drawing/2014/main" id="{84312135-E07F-B140-BF7C-A4A2D2A8CB0B}"/>
                  </a:ext>
                </a:extLst>
              </p:cNvPr>
              <p:cNvSpPr txBox="1">
                <a:spLocks noRot="1" noChangeAspect="1" noMove="1" noResize="1" noEditPoints="1" noAdjustHandles="1" noChangeArrowheads="1" noChangeShapeType="1" noTextEdit="1"/>
              </p:cNvSpPr>
              <p:nvPr/>
            </p:nvSpPr>
            <p:spPr>
              <a:xfrm>
                <a:off x="1387058" y="3902898"/>
                <a:ext cx="3634203" cy="7515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5F8AFD-D047-C64F-98ED-2ABECBAAC767}"/>
                  </a:ext>
                </a:extLst>
              </p:cNvPr>
              <p:cNvSpPr txBox="1"/>
              <p:nvPr/>
            </p:nvSpPr>
            <p:spPr>
              <a:xfrm>
                <a:off x="8026393" y="2778894"/>
                <a:ext cx="4255833" cy="303929"/>
              </a:xfrm>
              <a:prstGeom prst="rect">
                <a:avLst/>
              </a:prstGeom>
              <a:noFill/>
            </p:spPr>
            <p:txBody>
              <a:bodyPr wrap="square" lIns="0" tIns="0" rIns="0" bIns="0" rtlCol="0">
                <a:spAutoFit/>
              </a:bodyPr>
              <a:lstStyle/>
              <a:p>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ea typeface="Cambria Math" panose="02040503050406030204" pitchFamily="18" charset="0"/>
                          </a:rPr>
                          <m:t>𝜎</m:t>
                        </m:r>
                      </m:e>
                      <m:sub>
                        <m:r>
                          <a:rPr lang="en-US" b="0" i="1" smtClean="0">
                            <a:solidFill>
                              <a:schemeClr val="bg1"/>
                            </a:solidFill>
                            <a:latin typeface="Cambria Math" panose="02040503050406030204" pitchFamily="18" charset="0"/>
                          </a:rPr>
                          <m:t>𝑝</m:t>
                        </m:r>
                      </m:sub>
                      <m:sup>
                        <m:r>
                          <a:rPr lang="en-US" b="0" i="1" smtClean="0">
                            <a:solidFill>
                              <a:schemeClr val="bg1"/>
                            </a:solidFill>
                            <a:latin typeface="Cambria Math" panose="02040503050406030204" pitchFamily="18" charset="0"/>
                          </a:rPr>
                          <m:t>2</m:t>
                        </m:r>
                      </m:sup>
                    </m:sSubSup>
                    <m:r>
                      <a:rPr lang="en-US" b="0" i="1" smtClean="0">
                        <a:solidFill>
                          <a:schemeClr val="bg1"/>
                        </a:solidFill>
                        <a:latin typeface="Cambria Math" panose="02040503050406030204" pitchFamily="18" charset="0"/>
                      </a:rPr>
                      <m:t>=</m:t>
                    </m:r>
                  </m:oMath>
                </a14:m>
                <a:r>
                  <a:rPr lang="en-US">
                    <a:solidFill>
                      <a:schemeClr val="bg1"/>
                    </a:solidFill>
                  </a:rPr>
                  <a:t> </a:t>
                </a:r>
                <a14:m>
                  <m:oMath xmlns:m="http://schemas.openxmlformats.org/officeDocument/2006/math">
                    <m:sSubSup>
                      <m:sSubSupPr>
                        <m:ctrlPr>
                          <a:rPr lang="en-US" i="1">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ea typeface="Cambria Math" panose="02040503050406030204" pitchFamily="18" charset="0"/>
                          </a:rPr>
                          <m:t>𝑎</m:t>
                        </m:r>
                      </m:sub>
                      <m:sup>
                        <m:r>
                          <a:rPr lang="en-US" i="1">
                            <a:solidFill>
                              <a:schemeClr val="bg1"/>
                            </a:solidFill>
                            <a:latin typeface="Cambria Math" panose="02040503050406030204" pitchFamily="18" charset="0"/>
                          </a:rPr>
                          <m:t>2</m:t>
                        </m:r>
                      </m:sup>
                    </m:sSubSup>
                  </m:oMath>
                </a14:m>
                <a:r>
                  <a:rPr lang="en-US">
                    <a:solidFill>
                      <a:schemeClr val="bg1"/>
                    </a:solidFill>
                  </a:rPr>
                  <a:t> </a:t>
                </a:r>
                <a14:m>
                  <m:oMath xmlns:m="http://schemas.openxmlformats.org/officeDocument/2006/math">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ea typeface="Cambria Math" panose="02040503050406030204" pitchFamily="18" charset="0"/>
                          </a:rPr>
                          <m:t>𝜎</m:t>
                        </m:r>
                      </m:e>
                      <m:sub>
                        <m:r>
                          <a:rPr lang="en-US" b="0" i="1" smtClean="0">
                            <a:solidFill>
                              <a:schemeClr val="bg1"/>
                            </a:solidFill>
                            <a:latin typeface="Cambria Math" panose="02040503050406030204" pitchFamily="18" charset="0"/>
                            <a:ea typeface="Cambria Math" panose="02040503050406030204" pitchFamily="18" charset="0"/>
                          </a:rPr>
                          <m:t>𝑎</m:t>
                        </m:r>
                      </m:sub>
                      <m:sup>
                        <m:r>
                          <a:rPr lang="en-US" i="1">
                            <a:solidFill>
                              <a:schemeClr val="bg1"/>
                            </a:solidFill>
                            <a:latin typeface="Cambria Math" panose="02040503050406030204" pitchFamily="18" charset="0"/>
                          </a:rPr>
                          <m:t>2</m:t>
                        </m:r>
                      </m:sup>
                    </m:sSubSup>
                  </m:oMath>
                </a14:m>
                <a:r>
                  <a:rPr lang="en-US">
                    <a:solidFill>
                      <a:schemeClr val="bg1"/>
                    </a:solidFill>
                  </a:rPr>
                  <a:t> + </a:t>
                </a:r>
                <a14:m>
                  <m:oMath xmlns:m="http://schemas.openxmlformats.org/officeDocument/2006/math">
                    <m:sSubSup>
                      <m:sSubSupPr>
                        <m:ctrlPr>
                          <a:rPr lang="en-US" i="1">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ea typeface="Cambria Math" panose="02040503050406030204" pitchFamily="18" charset="0"/>
                          </a:rPr>
                          <m:t>𝑏</m:t>
                        </m:r>
                      </m:sub>
                      <m:sup>
                        <m:r>
                          <a:rPr lang="en-US" i="1">
                            <a:solidFill>
                              <a:schemeClr val="bg1"/>
                            </a:solidFill>
                            <a:latin typeface="Cambria Math" panose="02040503050406030204" pitchFamily="18" charset="0"/>
                          </a:rPr>
                          <m:t>2</m:t>
                        </m:r>
                      </m:sup>
                    </m:sSubSup>
                  </m:oMath>
                </a14:m>
                <a:r>
                  <a:rPr lang="en-US">
                    <a:solidFill>
                      <a:schemeClr val="bg1"/>
                    </a:solidFill>
                  </a:rPr>
                  <a:t> </a:t>
                </a:r>
                <a14:m>
                  <m:oMath xmlns:m="http://schemas.openxmlformats.org/officeDocument/2006/math">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ea typeface="Cambria Math" panose="02040503050406030204" pitchFamily="18" charset="0"/>
                          </a:rPr>
                          <m:t>𝜎</m:t>
                        </m:r>
                      </m:e>
                      <m:sub>
                        <m:r>
                          <a:rPr lang="en-US" b="0" i="1" smtClean="0">
                            <a:solidFill>
                              <a:schemeClr val="bg1"/>
                            </a:solidFill>
                            <a:latin typeface="Cambria Math" panose="02040503050406030204" pitchFamily="18" charset="0"/>
                            <a:ea typeface="Cambria Math" panose="02040503050406030204" pitchFamily="18" charset="0"/>
                          </a:rPr>
                          <m:t>𝑏</m:t>
                        </m:r>
                      </m:sub>
                      <m:sup>
                        <m:r>
                          <a:rPr lang="en-US" i="1">
                            <a:solidFill>
                              <a:schemeClr val="bg1"/>
                            </a:solidFill>
                            <a:latin typeface="Cambria Math" panose="02040503050406030204" pitchFamily="18" charset="0"/>
                          </a:rPr>
                          <m:t>2</m:t>
                        </m:r>
                      </m:sup>
                    </m:sSubSup>
                  </m:oMath>
                </a14:m>
                <a:r>
                  <a:rPr lang="en-US">
                    <a:solidFill>
                      <a:schemeClr val="bg1"/>
                    </a:solidFill>
                  </a:rPr>
                  <a:t> + 2</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𝑎</m:t>
                        </m:r>
                      </m:sub>
                    </m:sSub>
                  </m:oMath>
                </a14:m>
                <a:r>
                  <a:rPr lang="en-US">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𝑏</m:t>
                        </m:r>
                      </m:sub>
                    </m:sSub>
                  </m:oMath>
                </a14:m>
                <a:r>
                  <a:rPr lang="en-US">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𝑐𝑜𝑣</m:t>
                        </m:r>
                      </m:e>
                      <m:sub>
                        <m:r>
                          <a:rPr lang="en-US" i="1">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𝑏</m:t>
                        </m:r>
                      </m:sub>
                    </m:sSub>
                  </m:oMath>
                </a14:m>
                <a:endParaRPr lang="en-US">
                  <a:solidFill>
                    <a:schemeClr val="bg1"/>
                  </a:solidFill>
                </a:endParaRPr>
              </a:p>
            </p:txBody>
          </p:sp>
        </mc:Choice>
        <mc:Fallback xmlns="">
          <p:sp>
            <p:nvSpPr>
              <p:cNvPr id="17" name="TextBox 16">
                <a:extLst>
                  <a:ext uri="{FF2B5EF4-FFF2-40B4-BE49-F238E27FC236}">
                    <a16:creationId xmlns:a16="http://schemas.microsoft.com/office/drawing/2014/main" id="{E85F8AFD-D047-C64F-98ED-2ABECBAAC767}"/>
                  </a:ext>
                </a:extLst>
              </p:cNvPr>
              <p:cNvSpPr txBox="1">
                <a:spLocks noRot="1" noChangeAspect="1" noMove="1" noResize="1" noEditPoints="1" noAdjustHandles="1" noChangeArrowheads="1" noChangeShapeType="1" noTextEdit="1"/>
              </p:cNvSpPr>
              <p:nvPr/>
            </p:nvSpPr>
            <p:spPr>
              <a:xfrm>
                <a:off x="8026393" y="2778894"/>
                <a:ext cx="4255833" cy="303929"/>
              </a:xfrm>
              <a:prstGeom prst="rect">
                <a:avLst/>
              </a:prstGeom>
              <a:blipFill>
                <a:blip r:embed="rId5"/>
                <a:stretch>
                  <a:fillRect l="-1433" t="-22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4893C5D-0F18-184E-8FD6-D0E268A46569}"/>
                  </a:ext>
                </a:extLst>
              </p:cNvPr>
              <p:cNvSpPr/>
              <p:nvPr/>
            </p:nvSpPr>
            <p:spPr>
              <a:xfrm>
                <a:off x="7936156" y="3952607"/>
                <a:ext cx="3504614"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𝐶𝑜𝑣</m:t>
                      </m:r>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𝑟</m:t>
                              </m:r>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𝑟</m:t>
                              </m:r>
                            </m:e>
                            <m:sub>
                              <m:r>
                                <a:rPr lang="en-US" i="1">
                                  <a:solidFill>
                                    <a:schemeClr val="bg1"/>
                                  </a:solidFill>
                                  <a:latin typeface="Cambria Math" panose="02040503050406030204" pitchFamily="18" charset="0"/>
                                </a:rPr>
                                <m:t>𝑗</m:t>
                              </m:r>
                            </m:sub>
                          </m:sSub>
                        </m:e>
                      </m:d>
                      <m:r>
                        <a:rPr lang="en-US" b="0" i="1" smtClean="0">
                          <a:solidFill>
                            <a:schemeClr val="bg1"/>
                          </a:solidFill>
                          <a:latin typeface="Cambria Math" panose="02040503050406030204" pitchFamily="18" charset="0"/>
                        </a:rPr>
                        <m:t>= </m:t>
                      </m:r>
                      <m:f>
                        <m:fPr>
                          <m:ctrlPr>
                            <a:rPr lang="en-US" b="0" i="1" smtClean="0">
                              <a:solidFill>
                                <a:schemeClr val="bg1"/>
                              </a:solidFill>
                              <a:latin typeface="Cambria Math" panose="02040503050406030204" pitchFamily="18" charset="0"/>
                            </a:rPr>
                          </m:ctrlPr>
                        </m:fPr>
                        <m:num>
                          <m:nary>
                            <m:naryPr>
                              <m:chr m:val="∑"/>
                              <m:subHide m:val="on"/>
                              <m:supHide m:val="on"/>
                              <m:ctrlPr>
                                <a:rPr lang="en-US" i="1">
                                  <a:solidFill>
                                    <a:schemeClr val="bg1"/>
                                  </a:solidFill>
                                  <a:latin typeface="Cambria Math" panose="02040503050406030204" pitchFamily="18" charset="0"/>
                                </a:rPr>
                              </m:ctrlPr>
                            </m:naryPr>
                            <m:sub/>
                            <m:sup/>
                            <m:e>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𝑟</m:t>
                                      </m:r>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𝑟</m:t>
                                      </m:r>
                                    </m:e>
                                  </m:acc>
                                </m:e>
                              </m:d>
                              <m:r>
                                <a:rPr lang="en-US" i="1">
                                  <a:solidFill>
                                    <a:schemeClr val="bg1"/>
                                  </a:solidFill>
                                  <a:latin typeface="Cambria Math" panose="02040503050406030204" pitchFamily="18" charset="0"/>
                                </a:rPr>
                                <m:t>∗</m:t>
                              </m:r>
                            </m:e>
                          </m:nary>
                          <m:r>
                            <m:rPr>
                              <m:nor/>
                            </m:rPr>
                            <a:rPr lang="en-US" dirty="0">
                              <a:solidFill>
                                <a:schemeClr val="bg1"/>
                              </a:solidFill>
                            </a:rPr>
                            <m:t> </m:t>
                          </m:r>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𝑟</m:t>
                                  </m:r>
                                </m:e>
                                <m:sub>
                                  <m:r>
                                    <a:rPr lang="en-US" b="0" i="1" smtClean="0">
                                      <a:solidFill>
                                        <a:schemeClr val="bg1"/>
                                      </a:solidFill>
                                      <a:latin typeface="Cambria Math" panose="02040503050406030204" pitchFamily="18" charset="0"/>
                                    </a:rPr>
                                    <m:t>𝑗</m:t>
                                  </m:r>
                                </m:sub>
                              </m:sSub>
                              <m:r>
                                <a:rPr lang="en-US" i="1">
                                  <a:solidFill>
                                    <a:schemeClr val="bg1"/>
                                  </a:solidFill>
                                  <a:latin typeface="Cambria Math" panose="02040503050406030204" pitchFamily="18" charset="0"/>
                                </a:rPr>
                                <m:t>−</m:t>
                              </m:r>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𝑟</m:t>
                                  </m:r>
                                </m:e>
                              </m:acc>
                            </m:e>
                          </m:d>
                        </m:num>
                        <m:den>
                          <m:r>
                            <a:rPr lang="en-US" b="0" i="1" smtClean="0">
                              <a:solidFill>
                                <a:schemeClr val="bg1"/>
                              </a:solidFill>
                              <a:latin typeface="Cambria Math" panose="02040503050406030204" pitchFamily="18" charset="0"/>
                            </a:rPr>
                            <m:t>𝑁</m:t>
                          </m:r>
                        </m:den>
                      </m:f>
                    </m:oMath>
                  </m:oMathPara>
                </a14:m>
                <a:endParaRPr lang="en-US">
                  <a:solidFill>
                    <a:schemeClr val="bg1"/>
                  </a:solidFill>
                </a:endParaRPr>
              </a:p>
            </p:txBody>
          </p:sp>
        </mc:Choice>
        <mc:Fallback xmlns="">
          <p:sp>
            <p:nvSpPr>
              <p:cNvPr id="3" name="Rectangle 2">
                <a:extLst>
                  <a:ext uri="{FF2B5EF4-FFF2-40B4-BE49-F238E27FC236}">
                    <a16:creationId xmlns:a16="http://schemas.microsoft.com/office/drawing/2014/main" id="{14893C5D-0F18-184E-8FD6-D0E268A46569}"/>
                  </a:ext>
                </a:extLst>
              </p:cNvPr>
              <p:cNvSpPr>
                <a:spLocks noRot="1" noChangeAspect="1" noMove="1" noResize="1" noEditPoints="1" noAdjustHandles="1" noChangeArrowheads="1" noChangeShapeType="1" noTextEdit="1"/>
              </p:cNvSpPr>
              <p:nvPr/>
            </p:nvSpPr>
            <p:spPr>
              <a:xfrm>
                <a:off x="7936156" y="3952607"/>
                <a:ext cx="3504614" cy="668516"/>
              </a:xfrm>
              <a:prstGeom prst="rect">
                <a:avLst/>
              </a:prstGeom>
              <a:blipFill>
                <a:blip r:embed="rId6"/>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FA8F969E-9173-9442-BB55-E4CF05AF96EA}"/>
              </a:ext>
            </a:extLst>
          </p:cNvPr>
          <p:cNvSpPr txBox="1"/>
          <p:nvPr/>
        </p:nvSpPr>
        <p:spPr>
          <a:xfrm>
            <a:off x="816459" y="2641701"/>
            <a:ext cx="1765351" cy="646331"/>
          </a:xfrm>
          <a:prstGeom prst="rect">
            <a:avLst/>
          </a:prstGeom>
          <a:noFill/>
        </p:spPr>
        <p:txBody>
          <a:bodyPr wrap="square" rtlCol="0">
            <a:spAutoFit/>
          </a:bodyPr>
          <a:lstStyle/>
          <a:p>
            <a:r>
              <a:rPr lang="en-US">
                <a:solidFill>
                  <a:schemeClr val="bg1"/>
                </a:solidFill>
              </a:rPr>
              <a:t>Security Variance</a:t>
            </a:r>
          </a:p>
        </p:txBody>
      </p:sp>
      <p:sp>
        <p:nvSpPr>
          <p:cNvPr id="19" name="TextBox 18">
            <a:extLst>
              <a:ext uri="{FF2B5EF4-FFF2-40B4-BE49-F238E27FC236}">
                <a16:creationId xmlns:a16="http://schemas.microsoft.com/office/drawing/2014/main" id="{075B06F6-0677-8940-BFAF-3210B150DB62}"/>
              </a:ext>
            </a:extLst>
          </p:cNvPr>
          <p:cNvSpPr txBox="1"/>
          <p:nvPr/>
        </p:nvSpPr>
        <p:spPr>
          <a:xfrm>
            <a:off x="726221" y="4019951"/>
            <a:ext cx="1765351" cy="646331"/>
          </a:xfrm>
          <a:prstGeom prst="rect">
            <a:avLst/>
          </a:prstGeom>
          <a:noFill/>
        </p:spPr>
        <p:txBody>
          <a:bodyPr wrap="square" rtlCol="0">
            <a:spAutoFit/>
          </a:bodyPr>
          <a:lstStyle/>
          <a:p>
            <a:r>
              <a:rPr lang="en-US">
                <a:solidFill>
                  <a:schemeClr val="bg1"/>
                </a:solidFill>
              </a:rPr>
              <a:t>Standard deviation</a:t>
            </a:r>
          </a:p>
        </p:txBody>
      </p:sp>
      <p:sp>
        <p:nvSpPr>
          <p:cNvPr id="20" name="TextBox 19">
            <a:extLst>
              <a:ext uri="{FF2B5EF4-FFF2-40B4-BE49-F238E27FC236}">
                <a16:creationId xmlns:a16="http://schemas.microsoft.com/office/drawing/2014/main" id="{045AAA30-483C-494A-8B2A-41275E7D90A2}"/>
              </a:ext>
            </a:extLst>
          </p:cNvPr>
          <p:cNvSpPr txBox="1"/>
          <p:nvPr/>
        </p:nvSpPr>
        <p:spPr>
          <a:xfrm>
            <a:off x="6443008" y="2429842"/>
            <a:ext cx="1426861" cy="923330"/>
          </a:xfrm>
          <a:prstGeom prst="rect">
            <a:avLst/>
          </a:prstGeom>
          <a:noFill/>
        </p:spPr>
        <p:txBody>
          <a:bodyPr wrap="square" rtlCol="0">
            <a:spAutoFit/>
          </a:bodyPr>
          <a:lstStyle/>
          <a:p>
            <a:r>
              <a:rPr lang="en-US">
                <a:solidFill>
                  <a:schemeClr val="bg1"/>
                </a:solidFill>
              </a:rPr>
              <a:t>2-Stock Portfolio Variance</a:t>
            </a:r>
          </a:p>
        </p:txBody>
      </p:sp>
      <p:sp>
        <p:nvSpPr>
          <p:cNvPr id="21" name="TextBox 20">
            <a:extLst>
              <a:ext uri="{FF2B5EF4-FFF2-40B4-BE49-F238E27FC236}">
                <a16:creationId xmlns:a16="http://schemas.microsoft.com/office/drawing/2014/main" id="{907555D1-239B-594C-950E-70D65D5AE0A2}"/>
              </a:ext>
            </a:extLst>
          </p:cNvPr>
          <p:cNvSpPr txBox="1"/>
          <p:nvPr/>
        </p:nvSpPr>
        <p:spPr>
          <a:xfrm>
            <a:off x="6421465" y="3976517"/>
            <a:ext cx="1765351" cy="646331"/>
          </a:xfrm>
          <a:prstGeom prst="rect">
            <a:avLst/>
          </a:prstGeom>
          <a:noFill/>
        </p:spPr>
        <p:txBody>
          <a:bodyPr wrap="square" rtlCol="0">
            <a:spAutoFit/>
          </a:bodyPr>
          <a:lstStyle/>
          <a:p>
            <a:r>
              <a:rPr lang="en-US">
                <a:solidFill>
                  <a:schemeClr val="bg1"/>
                </a:solidFill>
              </a:rPr>
              <a:t>Covariance of returns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C517DC5-7060-4743-B133-3666184ECF9C}"/>
                  </a:ext>
                </a:extLst>
              </p:cNvPr>
              <p:cNvSpPr txBox="1"/>
              <p:nvPr/>
            </p:nvSpPr>
            <p:spPr>
              <a:xfrm>
                <a:off x="560420" y="4871905"/>
                <a:ext cx="4466307" cy="1477328"/>
              </a:xfrm>
              <a:prstGeom prst="rect">
                <a:avLst/>
              </a:prstGeom>
              <a:noFill/>
            </p:spPr>
            <p:txBody>
              <a:bodyPr wrap="square" rtlCol="0">
                <a:spAutoFit/>
              </a:bodyPr>
              <a:lstStyle/>
              <a:p>
                <a:r>
                  <a:rPr lang="en-US"/>
                  <a:t>Where: </a:t>
                </a:r>
              </a:p>
              <a:p>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b="0" i="1" smtClean="0">
                          <a:latin typeface="Cambria Math" panose="02040503050406030204" pitchFamily="18" charset="0"/>
                        </a:rPr>
                        <m:t>=</m:t>
                      </m:r>
                      <m:r>
                        <a:rPr lang="en-US" b="0" i="1" smtClean="0">
                          <a:latin typeface="Cambria Math" panose="02040503050406030204" pitchFamily="18" charset="0"/>
                        </a:rPr>
                        <m:t>𝐷𝑒</m:t>
                      </m:r>
                      <m:r>
                        <a:rPr lang="en-US" b="0" i="1" smtClean="0">
                          <a:latin typeface="Cambria Math" panose="02040503050406030204" pitchFamily="18" charset="0"/>
                        </a:rPr>
                        <m:t>−</m:t>
                      </m:r>
                      <m:r>
                        <a:rPr lang="en-US" b="0" i="1" smtClean="0">
                          <a:latin typeface="Cambria Math" panose="02040503050406030204" pitchFamily="18" charset="0"/>
                        </a:rPr>
                        <m:t>𝑀𝑒𝑎𝑛𝑒𝑑</m:t>
                      </m:r>
                      <m:r>
                        <a:rPr lang="en-US" b="0" i="1" smtClean="0">
                          <a:latin typeface="Cambria Math" panose="02040503050406030204" pitchFamily="18" charset="0"/>
                        </a:rPr>
                        <m:t> </m:t>
                      </m:r>
                      <m:r>
                        <a:rPr lang="en-US" b="0" i="1" smtClean="0">
                          <a:latin typeface="Cambria Math" panose="02040503050406030204" pitchFamily="18" charset="0"/>
                        </a:rPr>
                        <m:t>𝑅𝑒𝑡𝑢𝑟𝑛𝑠</m:t>
                      </m:r>
                    </m:oMath>
                  </m:oMathPara>
                </a14:m>
                <a:endParaRPr lang="en-US"/>
              </a:p>
              <a:p>
                <a:endParaRPr lang="en-US"/>
              </a:p>
              <a:p>
                <a:r>
                  <a:rPr lang="en-US" i="1">
                    <a:latin typeface="Cambria Math" panose="02040503050406030204" pitchFamily="18" charset="0"/>
                  </a:rPr>
                  <a:t>N = Number of observations</a:t>
                </a:r>
                <a:r>
                  <a:rPr lang="en-US"/>
                  <a:t> </a:t>
                </a:r>
              </a:p>
            </p:txBody>
          </p:sp>
        </mc:Choice>
        <mc:Fallback xmlns="">
          <p:sp>
            <p:nvSpPr>
              <p:cNvPr id="22" name="TextBox 21">
                <a:extLst>
                  <a:ext uri="{FF2B5EF4-FFF2-40B4-BE49-F238E27FC236}">
                    <a16:creationId xmlns:a16="http://schemas.microsoft.com/office/drawing/2014/main" id="{6C517DC5-7060-4743-B133-3666184ECF9C}"/>
                  </a:ext>
                </a:extLst>
              </p:cNvPr>
              <p:cNvSpPr txBox="1">
                <a:spLocks noRot="1" noChangeAspect="1" noMove="1" noResize="1" noEditPoints="1" noAdjustHandles="1" noChangeArrowheads="1" noChangeShapeType="1" noTextEdit="1"/>
              </p:cNvSpPr>
              <p:nvPr/>
            </p:nvSpPr>
            <p:spPr>
              <a:xfrm>
                <a:off x="560420" y="4871905"/>
                <a:ext cx="4466307" cy="1477328"/>
              </a:xfrm>
              <a:prstGeom prst="rect">
                <a:avLst/>
              </a:prstGeom>
              <a:blipFill>
                <a:blip r:embed="rId7"/>
                <a:stretch>
                  <a:fillRect l="-1228" t="-2058" b="-4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4BBE82D-2986-ED45-A4F8-08924DDB2AE8}"/>
                  </a:ext>
                </a:extLst>
              </p:cNvPr>
              <p:cNvSpPr txBox="1"/>
              <p:nvPr/>
            </p:nvSpPr>
            <p:spPr>
              <a:xfrm>
                <a:off x="6368578" y="4896537"/>
                <a:ext cx="4466307" cy="1477328"/>
              </a:xfrm>
              <a:prstGeom prst="rect">
                <a:avLst/>
              </a:prstGeom>
              <a:noFill/>
            </p:spPr>
            <p:txBody>
              <a:bodyPr wrap="square" rtlCol="0">
                <a:spAutoFit/>
              </a:bodyPr>
              <a:lstStyle/>
              <a:p>
                <a:r>
                  <a:rPr lang="en-US"/>
                  <a:t>Where: </a:t>
                </a:r>
              </a:p>
              <a:p>
                <a:endParaRPr lang="en-US" i="1">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𝑐𝑜𝑣</m:t>
                        </m:r>
                      </m:e>
                      <m:sub>
                        <m:r>
                          <a:rPr lang="en-US" i="1">
                            <a:latin typeface="Cambria Math" panose="02040503050406030204" pitchFamily="18" charset="0"/>
                          </a:rPr>
                          <m:t>𝑎𝑏</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𝑏</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𝐶𝑜𝑟𝑟</m:t>
                        </m:r>
                      </m:e>
                      <m:sub>
                        <m:r>
                          <a:rPr lang="en-US" b="0" i="1" smtClean="0">
                            <a:latin typeface="Cambria Math" panose="02040503050406030204" pitchFamily="18" charset="0"/>
                            <a:ea typeface="Cambria Math" panose="02040503050406030204" pitchFamily="18" charset="0"/>
                          </a:rPr>
                          <m:t>𝑎</m:t>
                        </m:r>
                        <m:r>
                          <a:rPr lang="en-US" i="1">
                            <a:latin typeface="Cambria Math" panose="02040503050406030204" pitchFamily="18" charset="0"/>
                          </a:rPr>
                          <m:t>𝑏</m:t>
                        </m:r>
                      </m:sub>
                    </m:sSub>
                  </m:oMath>
                </a14:m>
                <a:endParaRPr lang="en-US"/>
              </a:p>
              <a:p>
                <a:endParaRPr lang="en-US"/>
              </a:p>
              <a:p>
                <a:r>
                  <a:rPr lang="en-US" i="1">
                    <a:latin typeface="Cambria Math" panose="02040503050406030204" pitchFamily="18" charset="0"/>
                  </a:rPr>
                  <a:t>N = Number of observations</a:t>
                </a:r>
                <a:r>
                  <a:rPr lang="en-US"/>
                  <a:t> </a:t>
                </a:r>
              </a:p>
            </p:txBody>
          </p:sp>
        </mc:Choice>
        <mc:Fallback xmlns="">
          <p:sp>
            <p:nvSpPr>
              <p:cNvPr id="24" name="TextBox 23">
                <a:extLst>
                  <a:ext uri="{FF2B5EF4-FFF2-40B4-BE49-F238E27FC236}">
                    <a16:creationId xmlns:a16="http://schemas.microsoft.com/office/drawing/2014/main" id="{F4BBE82D-2986-ED45-A4F8-08924DDB2AE8}"/>
                  </a:ext>
                </a:extLst>
              </p:cNvPr>
              <p:cNvSpPr txBox="1">
                <a:spLocks noRot="1" noChangeAspect="1" noMove="1" noResize="1" noEditPoints="1" noAdjustHandles="1" noChangeArrowheads="1" noChangeShapeType="1" noTextEdit="1"/>
              </p:cNvSpPr>
              <p:nvPr/>
            </p:nvSpPr>
            <p:spPr>
              <a:xfrm>
                <a:off x="6368578" y="4896537"/>
                <a:ext cx="4466307" cy="1477328"/>
              </a:xfrm>
              <a:prstGeom prst="rect">
                <a:avLst/>
              </a:prstGeom>
              <a:blipFill>
                <a:blip r:embed="rId8"/>
                <a:stretch>
                  <a:fillRect l="-1230" t="-2058" b="-4527"/>
                </a:stretch>
              </a:blipFill>
            </p:spPr>
            <p:txBody>
              <a:bodyPr/>
              <a:lstStyle/>
              <a:p>
                <a:r>
                  <a:rPr lang="en-US">
                    <a:noFill/>
                  </a:rPr>
                  <a:t> </a:t>
                </a:r>
              </a:p>
            </p:txBody>
          </p:sp>
        </mc:Fallback>
      </mc:AlternateContent>
    </p:spTree>
    <p:extLst>
      <p:ext uri="{BB962C8B-B14F-4D97-AF65-F5344CB8AC3E}">
        <p14:creationId xmlns:p14="http://schemas.microsoft.com/office/powerpoint/2010/main" val="2214702274"/>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0000"/>
      </a:dk2>
      <a:lt2>
        <a:srgbClr val="F8F8F8"/>
      </a:lt2>
      <a:accent1>
        <a:srgbClr val="DD4147"/>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ython_For_Finance-2-1 (4)" id="{7AC05A6C-D040-5547-9CB3-3098FDDC69B6}" vid="{5B5EDD0E-8EEB-2947-98B4-9388E0F94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1377</Words>
  <Application>Microsoft Macintosh PowerPoint</Application>
  <PresentationFormat>Widescreen</PresentationFormat>
  <Paragraphs>191</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Yu Gothic UI</vt:lpstr>
      <vt:lpstr>Arial</vt:lpstr>
      <vt:lpstr>Arial Narrow</vt:lpstr>
      <vt:lpstr>Calibri</vt:lpstr>
      <vt:lpstr>Calibri Light</vt:lpstr>
      <vt:lpstr>Cambria Math</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Stanislas Motte</dc:creator>
  <cp:lastModifiedBy>Stanislas Motte</cp:lastModifiedBy>
  <cp:revision>2</cp:revision>
  <dcterms:created xsi:type="dcterms:W3CDTF">2021-01-30T03:44:23Z</dcterms:created>
  <dcterms:modified xsi:type="dcterms:W3CDTF">2021-05-23T19:55:49Z</dcterms:modified>
</cp:coreProperties>
</file>