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83" r:id="rId4"/>
    <p:sldId id="284" r:id="rId5"/>
    <p:sldId id="289" r:id="rId6"/>
    <p:sldId id="290" r:id="rId7"/>
    <p:sldId id="276" r:id="rId8"/>
    <p:sldId id="275" r:id="rId9"/>
    <p:sldId id="277" r:id="rId10"/>
    <p:sldId id="278"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ura.amaya-rosales@dawsoncollege.qc.ca" initials="m" lastIdx="1" clrIdx="0">
    <p:extLst>
      <p:ext uri="{19B8F6BF-5375-455C-9EA6-DF929625EA0E}">
        <p15:presenceInfo xmlns:p15="http://schemas.microsoft.com/office/powerpoint/2012/main" userId="maura.amaya-rosales@dawsoncollege.qc.c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2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104" d="100"/>
          <a:sy n="104" d="100"/>
        </p:scale>
        <p:origin x="23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6F246F-B595-D242-A5C6-13625610972F}"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6D7BD4B-4D44-8C46-ADB7-0419B9A374E5}">
      <dgm:prSet phldrT="[Text]" custT="1"/>
      <dgm:spPr>
        <a:solidFill>
          <a:schemeClr val="bg1"/>
        </a:solidFill>
      </dgm:spPr>
      <dgm:t>
        <a:bodyPr/>
        <a:lstStyle/>
        <a:p>
          <a:pPr rtl="0"/>
          <a:r>
            <a:rPr lang="en-US" sz="1800" b="1" i="0">
              <a:solidFill>
                <a:sysClr val="windowText" lastClr="000000"/>
              </a:solidFill>
              <a:latin typeface="Arial Narrow"/>
              <a:cs typeface="Arial Narrow" panose="020B0604020202020204" pitchFamily="34" charset="0"/>
            </a:rPr>
            <a:t>1.</a:t>
          </a:r>
          <a:r>
            <a:rPr lang="en-US" sz="1800" b="1" i="0" baseline="0">
              <a:solidFill>
                <a:sysClr val="windowText" lastClr="000000"/>
              </a:solidFill>
              <a:latin typeface="Arial Narrow"/>
              <a:cs typeface="Arial Narrow" panose="020B0604020202020204" pitchFamily="34" charset="0"/>
            </a:rPr>
            <a:t> MEAN VARIANCE PREFERENCES</a:t>
          </a:r>
        </a:p>
      </dgm:t>
    </dgm:pt>
    <dgm:pt modelId="{3C774563-0CC6-B141-A1FC-A4C2F481EC9D}" type="parTrans" cxnId="{B94253C0-2220-F547-9E25-438FB631A2F3}">
      <dgm:prSet/>
      <dgm:spPr/>
      <dgm:t>
        <a:bodyPr/>
        <a:lstStyle/>
        <a:p>
          <a:endParaRPr lang="en-US" b="1" i="0">
            <a:latin typeface="Arial Narrow" panose="020B0604020202020204" pitchFamily="34" charset="0"/>
            <a:cs typeface="Arial Narrow" panose="020B0604020202020204" pitchFamily="34" charset="0"/>
          </a:endParaRPr>
        </a:p>
      </dgm:t>
    </dgm:pt>
    <dgm:pt modelId="{51D1EB62-96E7-7845-9B8C-47D3C8145F78}" type="sibTrans" cxnId="{B94253C0-2220-F547-9E25-438FB631A2F3}">
      <dgm:prSet/>
      <dgm:spPr/>
      <dgm:t>
        <a:bodyPr/>
        <a:lstStyle/>
        <a:p>
          <a:endParaRPr lang="en-US" b="1" i="0">
            <a:latin typeface="Arial Narrow" panose="020B0604020202020204" pitchFamily="34" charset="0"/>
            <a:cs typeface="Arial Narrow" panose="020B0604020202020204" pitchFamily="34" charset="0"/>
          </a:endParaRPr>
        </a:p>
      </dgm:t>
    </dgm:pt>
    <dgm:pt modelId="{87BD62D3-A140-D847-8BF7-8C36BD39DE1D}">
      <dgm:prSet custT="1"/>
      <dgm:spPr>
        <a:solidFill>
          <a:schemeClr val="bg1"/>
        </a:solidFill>
      </dgm:spPr>
      <dgm:t>
        <a:bodyPr/>
        <a:lstStyle/>
        <a:p>
          <a:pPr rtl="0"/>
          <a:r>
            <a:rPr lang="en-US" sz="1800" b="1" i="0">
              <a:ln>
                <a:noFill/>
              </a:ln>
              <a:solidFill>
                <a:sysClr val="windowText" lastClr="000000"/>
              </a:solidFill>
              <a:latin typeface="Arial Narrow"/>
              <a:cs typeface="Arial Narrow" panose="020B0604020202020204" pitchFamily="34" charset="0"/>
            </a:rPr>
            <a:t>2. PORTFOLIO OPTIMIZATION : BASICS</a:t>
          </a:r>
        </a:p>
      </dgm:t>
    </dgm:pt>
    <dgm:pt modelId="{E957F8E1-ADD1-E04A-BE0B-68480539F56A}" type="sibTrans" cxnId="{CB3D7831-3857-6246-8315-FBA508A6A5CE}">
      <dgm:prSet/>
      <dgm:spPr/>
      <dgm:t>
        <a:bodyPr/>
        <a:lstStyle/>
        <a:p>
          <a:endParaRPr lang="en-US" b="1" i="0">
            <a:latin typeface="Arial Narrow" panose="020B0604020202020204" pitchFamily="34" charset="0"/>
            <a:cs typeface="Arial Narrow" panose="020B0604020202020204" pitchFamily="34" charset="0"/>
          </a:endParaRPr>
        </a:p>
      </dgm:t>
    </dgm:pt>
    <dgm:pt modelId="{94FD5C4E-D44F-F34F-8B4B-E52AE7CBE9AF}" type="parTrans" cxnId="{CB3D7831-3857-6246-8315-FBA508A6A5CE}">
      <dgm:prSet/>
      <dgm:spPr/>
      <dgm:t>
        <a:bodyPr/>
        <a:lstStyle/>
        <a:p>
          <a:endParaRPr lang="en-US" b="1" i="0">
            <a:latin typeface="Arial Narrow" panose="020B0604020202020204" pitchFamily="34" charset="0"/>
            <a:cs typeface="Arial Narrow" panose="020B0604020202020204" pitchFamily="34" charset="0"/>
          </a:endParaRPr>
        </a:p>
      </dgm:t>
    </dgm:pt>
    <dgm:pt modelId="{FE52C45B-A4E5-3546-8F98-CE21609331EA}">
      <dgm:prSet custT="1"/>
      <dgm:spPr>
        <a:solidFill>
          <a:schemeClr val="bg1"/>
        </a:solidFill>
      </dgm:spPr>
      <dgm:t>
        <a:bodyPr/>
        <a:lstStyle/>
        <a:p>
          <a:pPr rtl="0"/>
          <a:r>
            <a:rPr lang="en-US" sz="1800" b="1" i="0">
              <a:solidFill>
                <a:sysClr val="windowText" lastClr="000000"/>
              </a:solidFill>
              <a:latin typeface="Arial Narrow"/>
              <a:cs typeface="Arial Narrow" panose="020B0604020202020204" pitchFamily="34" charset="0"/>
            </a:rPr>
            <a:t>4. PYTHON : CREATING &amp; OPTIMIZING A STOCK PORTFOLIO</a:t>
          </a:r>
        </a:p>
      </dgm:t>
    </dgm:pt>
    <dgm:pt modelId="{6E64EDEA-DEF2-3546-A531-36322ED8B694}" type="parTrans" cxnId="{F57ECA2E-7CEB-D84F-BD51-D87B1060DFD9}">
      <dgm:prSet/>
      <dgm:spPr/>
      <dgm:t>
        <a:bodyPr/>
        <a:lstStyle/>
        <a:p>
          <a:endParaRPr lang="en-US"/>
        </a:p>
      </dgm:t>
    </dgm:pt>
    <dgm:pt modelId="{7B662256-D908-2146-A8AA-E6A2CDE4A7EE}" type="sibTrans" cxnId="{F57ECA2E-7CEB-D84F-BD51-D87B1060DFD9}">
      <dgm:prSet/>
      <dgm:spPr/>
      <dgm:t>
        <a:bodyPr/>
        <a:lstStyle/>
        <a:p>
          <a:endParaRPr lang="en-US"/>
        </a:p>
      </dgm:t>
    </dgm:pt>
    <dgm:pt modelId="{58D8C9E3-7334-4E43-A8FA-4AB5F0A89872}">
      <dgm:prSet custT="1"/>
      <dgm:spPr>
        <a:solidFill>
          <a:schemeClr val="bg1"/>
        </a:solidFill>
      </dgm:spPr>
      <dgm:t>
        <a:bodyPr/>
        <a:lstStyle/>
        <a:p>
          <a:pPr rtl="0"/>
          <a:r>
            <a:rPr lang="en-US" sz="1800" b="1" i="0">
              <a:solidFill>
                <a:sysClr val="windowText" lastClr="000000"/>
              </a:solidFill>
              <a:latin typeface="Arial Narrow"/>
              <a:cs typeface="Arial Narrow" panose="020B0604020202020204" pitchFamily="34" charset="0"/>
            </a:rPr>
            <a:t>3. MARKOWITZ OPTIMIZATION</a:t>
          </a:r>
        </a:p>
      </dgm:t>
    </dgm:pt>
    <dgm:pt modelId="{07F3E9D6-4FF1-2D48-90B3-6E5CB50B2A47}" type="parTrans" cxnId="{B4C9270F-61CE-49DA-8216-13DD6719B15F}">
      <dgm:prSet/>
      <dgm:spPr/>
      <dgm:t>
        <a:bodyPr/>
        <a:lstStyle/>
        <a:p>
          <a:endParaRPr lang="en-US"/>
        </a:p>
      </dgm:t>
    </dgm:pt>
    <dgm:pt modelId="{8157BBB5-3AFA-BA4E-8273-FE4181A89C77}" type="sibTrans" cxnId="{B4C9270F-61CE-49DA-8216-13DD6719B15F}">
      <dgm:prSet/>
      <dgm:spPr/>
      <dgm:t>
        <a:bodyPr/>
        <a:lstStyle/>
        <a:p>
          <a:endParaRPr lang="en-US"/>
        </a:p>
      </dgm:t>
    </dgm:pt>
    <dgm:pt modelId="{6EE0C8EF-50A2-3F47-B831-3E21B64834AF}">
      <dgm:prSet custT="1"/>
      <dgm:spPr>
        <a:solidFill>
          <a:schemeClr val="bg1"/>
        </a:solidFill>
      </dgm:spPr>
      <dgm:t>
        <a:bodyPr/>
        <a:lstStyle/>
        <a:p>
          <a:pPr rtl="0"/>
          <a:r>
            <a:rPr lang="en-US" sz="1800" b="1" i="0">
              <a:solidFill>
                <a:sysClr val="windowText" lastClr="000000"/>
              </a:solidFill>
              <a:latin typeface="Arial Narrow"/>
              <a:cs typeface="Arial Narrow" panose="020B0604020202020204" pitchFamily="34" charset="0"/>
            </a:rPr>
            <a:t>5. PYTHON : ALGORITHMIC TRADING STRATEGY</a:t>
          </a:r>
        </a:p>
      </dgm:t>
    </dgm:pt>
    <dgm:pt modelId="{BCCBE384-764D-364C-A3A6-8190648732BD}" type="parTrans" cxnId="{8A3B63DE-8031-4176-9680-C5960B35F038}">
      <dgm:prSet/>
      <dgm:spPr/>
      <dgm:t>
        <a:bodyPr/>
        <a:lstStyle/>
        <a:p>
          <a:endParaRPr lang="en-US"/>
        </a:p>
      </dgm:t>
    </dgm:pt>
    <dgm:pt modelId="{6E0476FC-BEDC-3D42-82F1-38B5BA3341D6}" type="sibTrans" cxnId="{8A3B63DE-8031-4176-9680-C5960B35F038}">
      <dgm:prSet/>
      <dgm:spPr/>
      <dgm:t>
        <a:bodyPr/>
        <a:lstStyle/>
        <a:p>
          <a:endParaRPr lang="en-US"/>
        </a:p>
      </dgm:t>
    </dgm:pt>
    <dgm:pt modelId="{1EDB0207-8A7B-264B-86F4-DDF695B9FA79}">
      <dgm:prSet custT="1"/>
      <dgm:spPr>
        <a:solidFill>
          <a:schemeClr val="bg1"/>
        </a:solidFill>
      </dgm:spPr>
      <dgm:t>
        <a:bodyPr/>
        <a:lstStyle/>
        <a:p>
          <a:pPr rtl="0"/>
          <a:r>
            <a:rPr lang="en-US" sz="1800" b="1" i="0">
              <a:solidFill>
                <a:sysClr val="windowText" lastClr="000000"/>
              </a:solidFill>
              <a:latin typeface="Arial Narrow"/>
              <a:cs typeface="Arial Narrow" panose="020B0604020202020204" pitchFamily="34" charset="0"/>
            </a:rPr>
            <a:t>6. INTERVIEW QUESTIONS</a:t>
          </a:r>
        </a:p>
      </dgm:t>
    </dgm:pt>
    <dgm:pt modelId="{225A8030-849A-D44E-B097-4CC42B896CA1}" type="parTrans" cxnId="{A2F0B680-948F-4EA7-B222-EAF84EC2AD37}">
      <dgm:prSet/>
      <dgm:spPr/>
      <dgm:t>
        <a:bodyPr/>
        <a:lstStyle/>
        <a:p>
          <a:endParaRPr lang="en-US"/>
        </a:p>
      </dgm:t>
    </dgm:pt>
    <dgm:pt modelId="{3F257386-110D-514F-BE2A-4E2CA95ED3A7}" type="sibTrans" cxnId="{A2F0B680-948F-4EA7-B222-EAF84EC2AD37}">
      <dgm:prSet/>
      <dgm:spPr/>
      <dgm:t>
        <a:bodyPr/>
        <a:lstStyle/>
        <a:p>
          <a:endParaRPr lang="en-US"/>
        </a:p>
      </dgm:t>
    </dgm:pt>
    <dgm:pt modelId="{1BA87642-6942-CC48-A578-347E637CAD68}" type="pres">
      <dgm:prSet presAssocID="{D46F246F-B595-D242-A5C6-13625610972F}" presName="linear" presStyleCnt="0">
        <dgm:presLayoutVars>
          <dgm:animLvl val="lvl"/>
          <dgm:resizeHandles val="exact"/>
        </dgm:presLayoutVars>
      </dgm:prSet>
      <dgm:spPr/>
    </dgm:pt>
    <dgm:pt modelId="{151888BA-25D3-394D-88C9-BE3152177BCA}" type="pres">
      <dgm:prSet presAssocID="{26D7BD4B-4D44-8C46-ADB7-0419B9A374E5}" presName="parentText" presStyleLbl="node1" presStyleIdx="0" presStyleCnt="6" custLinFactNeighborX="0" custLinFactNeighborY="31311">
        <dgm:presLayoutVars>
          <dgm:chMax val="0"/>
          <dgm:bulletEnabled val="1"/>
        </dgm:presLayoutVars>
      </dgm:prSet>
      <dgm:spPr/>
    </dgm:pt>
    <dgm:pt modelId="{73AB0EDB-8926-5940-81DC-07044C8E44E2}" type="pres">
      <dgm:prSet presAssocID="{51D1EB62-96E7-7845-9B8C-47D3C8145F78}" presName="spacer" presStyleCnt="0"/>
      <dgm:spPr/>
    </dgm:pt>
    <dgm:pt modelId="{249815EE-FFA9-C649-B7A9-3BC2195CDBC8}" type="pres">
      <dgm:prSet presAssocID="{87BD62D3-A140-D847-8BF7-8C36BD39DE1D}" presName="parentText" presStyleLbl="node1" presStyleIdx="1" presStyleCnt="6">
        <dgm:presLayoutVars>
          <dgm:chMax val="0"/>
          <dgm:bulletEnabled val="1"/>
        </dgm:presLayoutVars>
      </dgm:prSet>
      <dgm:spPr/>
    </dgm:pt>
    <dgm:pt modelId="{9A38A2CB-793E-E448-A77B-0F43A6036829}" type="pres">
      <dgm:prSet presAssocID="{E957F8E1-ADD1-E04A-BE0B-68480539F56A}" presName="spacer" presStyleCnt="0"/>
      <dgm:spPr/>
    </dgm:pt>
    <dgm:pt modelId="{00F627BA-2A2B-E648-B69C-770420185A06}" type="pres">
      <dgm:prSet presAssocID="{58D8C9E3-7334-4E43-A8FA-4AB5F0A89872}" presName="parentText" presStyleLbl="node1" presStyleIdx="2" presStyleCnt="6">
        <dgm:presLayoutVars>
          <dgm:chMax val="0"/>
          <dgm:bulletEnabled val="1"/>
        </dgm:presLayoutVars>
      </dgm:prSet>
      <dgm:spPr/>
    </dgm:pt>
    <dgm:pt modelId="{C610CFE4-A965-0449-882B-9246CD1B0CF0}" type="pres">
      <dgm:prSet presAssocID="{8157BBB5-3AFA-BA4E-8273-FE4181A89C77}" presName="spacer" presStyleCnt="0"/>
      <dgm:spPr/>
    </dgm:pt>
    <dgm:pt modelId="{9D476F2D-7E0D-9847-BB8D-6376F36F5D44}" type="pres">
      <dgm:prSet presAssocID="{FE52C45B-A4E5-3546-8F98-CE21609331EA}" presName="parentText" presStyleLbl="node1" presStyleIdx="3" presStyleCnt="6">
        <dgm:presLayoutVars>
          <dgm:chMax val="0"/>
          <dgm:bulletEnabled val="1"/>
        </dgm:presLayoutVars>
      </dgm:prSet>
      <dgm:spPr/>
    </dgm:pt>
    <dgm:pt modelId="{A8B98617-8BD3-BB4C-98F4-A069698E0C2C}" type="pres">
      <dgm:prSet presAssocID="{7B662256-D908-2146-A8AA-E6A2CDE4A7EE}" presName="spacer" presStyleCnt="0"/>
      <dgm:spPr/>
    </dgm:pt>
    <dgm:pt modelId="{3C592A33-3C7F-3D4F-88EB-BF889A936D1E}" type="pres">
      <dgm:prSet presAssocID="{6EE0C8EF-50A2-3F47-B831-3E21B64834AF}" presName="parentText" presStyleLbl="node1" presStyleIdx="4" presStyleCnt="6">
        <dgm:presLayoutVars>
          <dgm:chMax val="0"/>
          <dgm:bulletEnabled val="1"/>
        </dgm:presLayoutVars>
      </dgm:prSet>
      <dgm:spPr/>
    </dgm:pt>
    <dgm:pt modelId="{22FD0A4C-EE01-5E40-8773-3C9E3B2E2FCD}" type="pres">
      <dgm:prSet presAssocID="{6E0476FC-BEDC-3D42-82F1-38B5BA3341D6}" presName="spacer" presStyleCnt="0"/>
      <dgm:spPr/>
    </dgm:pt>
    <dgm:pt modelId="{929876B8-243B-7142-B0C1-E08ADD82E9DB}" type="pres">
      <dgm:prSet presAssocID="{1EDB0207-8A7B-264B-86F4-DDF695B9FA79}" presName="parentText" presStyleLbl="node1" presStyleIdx="5" presStyleCnt="6">
        <dgm:presLayoutVars>
          <dgm:chMax val="0"/>
          <dgm:bulletEnabled val="1"/>
        </dgm:presLayoutVars>
      </dgm:prSet>
      <dgm:spPr/>
    </dgm:pt>
  </dgm:ptLst>
  <dgm:cxnLst>
    <dgm:cxn modelId="{B4C9270F-61CE-49DA-8216-13DD6719B15F}" srcId="{D46F246F-B595-D242-A5C6-13625610972F}" destId="{58D8C9E3-7334-4E43-A8FA-4AB5F0A89872}" srcOrd="2" destOrd="0" parTransId="{07F3E9D6-4FF1-2D48-90B3-6E5CB50B2A47}" sibTransId="{8157BBB5-3AFA-BA4E-8273-FE4181A89C77}"/>
    <dgm:cxn modelId="{F57ECA2E-7CEB-D84F-BD51-D87B1060DFD9}" srcId="{D46F246F-B595-D242-A5C6-13625610972F}" destId="{FE52C45B-A4E5-3546-8F98-CE21609331EA}" srcOrd="3" destOrd="0" parTransId="{6E64EDEA-DEF2-3546-A531-36322ED8B694}" sibTransId="{7B662256-D908-2146-A8AA-E6A2CDE4A7EE}"/>
    <dgm:cxn modelId="{CB3D7831-3857-6246-8315-FBA508A6A5CE}" srcId="{D46F246F-B595-D242-A5C6-13625610972F}" destId="{87BD62D3-A140-D847-8BF7-8C36BD39DE1D}" srcOrd="1" destOrd="0" parTransId="{94FD5C4E-D44F-F34F-8B4B-E52AE7CBE9AF}" sibTransId="{E957F8E1-ADD1-E04A-BE0B-68480539F56A}"/>
    <dgm:cxn modelId="{8A48163A-3E3D-4E73-90E3-9C35F4FBCC15}" type="presOf" srcId="{FE52C45B-A4E5-3546-8F98-CE21609331EA}" destId="{9D476F2D-7E0D-9847-BB8D-6376F36F5D44}" srcOrd="0" destOrd="0" presId="urn:microsoft.com/office/officeart/2005/8/layout/vList2"/>
    <dgm:cxn modelId="{88354B5E-615E-41DE-8D85-0FA69044EEC5}" type="presOf" srcId="{87BD62D3-A140-D847-8BF7-8C36BD39DE1D}" destId="{249815EE-FFA9-C649-B7A9-3BC2195CDBC8}" srcOrd="0" destOrd="0" presId="urn:microsoft.com/office/officeart/2005/8/layout/vList2"/>
    <dgm:cxn modelId="{A2F0B680-948F-4EA7-B222-EAF84EC2AD37}" srcId="{D46F246F-B595-D242-A5C6-13625610972F}" destId="{1EDB0207-8A7B-264B-86F4-DDF695B9FA79}" srcOrd="5" destOrd="0" parTransId="{225A8030-849A-D44E-B097-4CC42B896CA1}" sibTransId="{3F257386-110D-514F-BE2A-4E2CA95ED3A7}"/>
    <dgm:cxn modelId="{050FF994-CD11-47B7-815E-48EC4985190A}" type="presOf" srcId="{1EDB0207-8A7B-264B-86F4-DDF695B9FA79}" destId="{929876B8-243B-7142-B0C1-E08ADD82E9DB}" srcOrd="0" destOrd="0" presId="urn:microsoft.com/office/officeart/2005/8/layout/vList2"/>
    <dgm:cxn modelId="{B740C69C-3846-2446-9271-3F1E03452E8F}" type="presOf" srcId="{D46F246F-B595-D242-A5C6-13625610972F}" destId="{1BA87642-6942-CC48-A578-347E637CAD68}" srcOrd="0" destOrd="0" presId="urn:microsoft.com/office/officeart/2005/8/layout/vList2"/>
    <dgm:cxn modelId="{B94253C0-2220-F547-9E25-438FB631A2F3}" srcId="{D46F246F-B595-D242-A5C6-13625610972F}" destId="{26D7BD4B-4D44-8C46-ADB7-0419B9A374E5}" srcOrd="0" destOrd="0" parTransId="{3C774563-0CC6-B141-A1FC-A4C2F481EC9D}" sibTransId="{51D1EB62-96E7-7845-9B8C-47D3C8145F78}"/>
    <dgm:cxn modelId="{A562BECA-2D39-443D-93F6-BC087EDE4F3C}" type="presOf" srcId="{6EE0C8EF-50A2-3F47-B831-3E21B64834AF}" destId="{3C592A33-3C7F-3D4F-88EB-BF889A936D1E}" srcOrd="0" destOrd="0" presId="urn:microsoft.com/office/officeart/2005/8/layout/vList2"/>
    <dgm:cxn modelId="{8A3B63DE-8031-4176-9680-C5960B35F038}" srcId="{D46F246F-B595-D242-A5C6-13625610972F}" destId="{6EE0C8EF-50A2-3F47-B831-3E21B64834AF}" srcOrd="4" destOrd="0" parTransId="{BCCBE384-764D-364C-A3A6-8190648732BD}" sibTransId="{6E0476FC-BEDC-3D42-82F1-38B5BA3341D6}"/>
    <dgm:cxn modelId="{30A228EC-B990-459D-B21D-B29F05739453}" type="presOf" srcId="{26D7BD4B-4D44-8C46-ADB7-0419B9A374E5}" destId="{151888BA-25D3-394D-88C9-BE3152177BCA}" srcOrd="0" destOrd="0" presId="urn:microsoft.com/office/officeart/2005/8/layout/vList2"/>
    <dgm:cxn modelId="{4E3998EF-F8E7-4963-B4F7-F64CDD48D119}" type="presOf" srcId="{58D8C9E3-7334-4E43-A8FA-4AB5F0A89872}" destId="{00F627BA-2A2B-E648-B69C-770420185A06}" srcOrd="0" destOrd="0" presId="urn:microsoft.com/office/officeart/2005/8/layout/vList2"/>
    <dgm:cxn modelId="{F89EDAEC-4FCB-4998-908C-CD4A1FB5FDDD}" type="presParOf" srcId="{1BA87642-6942-CC48-A578-347E637CAD68}" destId="{151888BA-25D3-394D-88C9-BE3152177BCA}" srcOrd="0" destOrd="0" presId="urn:microsoft.com/office/officeart/2005/8/layout/vList2"/>
    <dgm:cxn modelId="{970A0682-A850-46E4-B767-825E6B8792E4}" type="presParOf" srcId="{1BA87642-6942-CC48-A578-347E637CAD68}" destId="{73AB0EDB-8926-5940-81DC-07044C8E44E2}" srcOrd="1" destOrd="0" presId="urn:microsoft.com/office/officeart/2005/8/layout/vList2"/>
    <dgm:cxn modelId="{F74544EC-0456-4083-AD3A-C333927F2FB1}" type="presParOf" srcId="{1BA87642-6942-CC48-A578-347E637CAD68}" destId="{249815EE-FFA9-C649-B7A9-3BC2195CDBC8}" srcOrd="2" destOrd="0" presId="urn:microsoft.com/office/officeart/2005/8/layout/vList2"/>
    <dgm:cxn modelId="{6B3BF26C-8073-444C-8F5A-F8A2CC05FFE4}" type="presParOf" srcId="{1BA87642-6942-CC48-A578-347E637CAD68}" destId="{9A38A2CB-793E-E448-A77B-0F43A6036829}" srcOrd="3" destOrd="0" presId="urn:microsoft.com/office/officeart/2005/8/layout/vList2"/>
    <dgm:cxn modelId="{26581740-5685-4589-A683-149C911A6C61}" type="presParOf" srcId="{1BA87642-6942-CC48-A578-347E637CAD68}" destId="{00F627BA-2A2B-E648-B69C-770420185A06}" srcOrd="4" destOrd="0" presId="urn:microsoft.com/office/officeart/2005/8/layout/vList2"/>
    <dgm:cxn modelId="{67C538A0-E9FD-4589-96E7-344E8EACE663}" type="presParOf" srcId="{1BA87642-6942-CC48-A578-347E637CAD68}" destId="{C610CFE4-A965-0449-882B-9246CD1B0CF0}" srcOrd="5" destOrd="0" presId="urn:microsoft.com/office/officeart/2005/8/layout/vList2"/>
    <dgm:cxn modelId="{C4675E72-5650-486C-83C9-057F2D36C34A}" type="presParOf" srcId="{1BA87642-6942-CC48-A578-347E637CAD68}" destId="{9D476F2D-7E0D-9847-BB8D-6376F36F5D44}" srcOrd="6" destOrd="0" presId="urn:microsoft.com/office/officeart/2005/8/layout/vList2"/>
    <dgm:cxn modelId="{3963BF05-90C4-4BEE-B079-45AB107E6C20}" type="presParOf" srcId="{1BA87642-6942-CC48-A578-347E637CAD68}" destId="{A8B98617-8BD3-BB4C-98F4-A069698E0C2C}" srcOrd="7" destOrd="0" presId="urn:microsoft.com/office/officeart/2005/8/layout/vList2"/>
    <dgm:cxn modelId="{BEEF7A95-A3A6-4F51-A3FA-60F9CE6960DA}" type="presParOf" srcId="{1BA87642-6942-CC48-A578-347E637CAD68}" destId="{3C592A33-3C7F-3D4F-88EB-BF889A936D1E}" srcOrd="8" destOrd="0" presId="urn:microsoft.com/office/officeart/2005/8/layout/vList2"/>
    <dgm:cxn modelId="{7C177903-3584-49AB-B3A5-E8186892F123}" type="presParOf" srcId="{1BA87642-6942-CC48-A578-347E637CAD68}" destId="{22FD0A4C-EE01-5E40-8773-3C9E3B2E2FCD}" srcOrd="9" destOrd="0" presId="urn:microsoft.com/office/officeart/2005/8/layout/vList2"/>
    <dgm:cxn modelId="{9F241A93-43AF-45AE-A2BE-C3074BEAA4A1}" type="presParOf" srcId="{1BA87642-6942-CC48-A578-347E637CAD68}" destId="{929876B8-243B-7142-B0C1-E08ADD82E9DB}" srcOrd="10" destOrd="0" presId="urn:microsoft.com/office/officeart/2005/8/layout/vList2"/>
  </dgm:cxnLst>
  <dgm:bg>
    <a:solidFill>
      <a:schemeClr val="bg1"/>
    </a:solid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888BA-25D3-394D-88C9-BE3152177BCA}">
      <dsp:nvSpPr>
        <dsp:cNvPr id="0" name=""/>
        <dsp:cNvSpPr/>
      </dsp:nvSpPr>
      <dsp:spPr>
        <a:xfrm>
          <a:off x="0" y="38280"/>
          <a:ext cx="8256074" cy="617760"/>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solidFill>
                <a:sysClr val="windowText" lastClr="000000"/>
              </a:solidFill>
              <a:latin typeface="Arial Narrow"/>
              <a:cs typeface="Arial Narrow" panose="020B0604020202020204" pitchFamily="34" charset="0"/>
            </a:rPr>
            <a:t>1.</a:t>
          </a:r>
          <a:r>
            <a:rPr lang="en-US" sz="1800" b="1" i="0" kern="1200" baseline="0">
              <a:solidFill>
                <a:sysClr val="windowText" lastClr="000000"/>
              </a:solidFill>
              <a:latin typeface="Arial Narrow"/>
              <a:cs typeface="Arial Narrow" panose="020B0604020202020204" pitchFamily="34" charset="0"/>
            </a:rPr>
            <a:t> MEAN VARIANCE PREFERENCES</a:t>
          </a:r>
        </a:p>
      </dsp:txBody>
      <dsp:txXfrm>
        <a:off x="30157" y="68437"/>
        <a:ext cx="8195760" cy="557446"/>
      </dsp:txXfrm>
    </dsp:sp>
    <dsp:sp modelId="{249815EE-FFA9-C649-B7A9-3BC2195CDBC8}">
      <dsp:nvSpPr>
        <dsp:cNvPr id="0" name=""/>
        <dsp:cNvSpPr/>
      </dsp:nvSpPr>
      <dsp:spPr>
        <a:xfrm>
          <a:off x="0" y="721322"/>
          <a:ext cx="8256074" cy="617760"/>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ln>
                <a:noFill/>
              </a:ln>
              <a:solidFill>
                <a:sysClr val="windowText" lastClr="000000"/>
              </a:solidFill>
              <a:latin typeface="Arial Narrow"/>
              <a:cs typeface="Arial Narrow" panose="020B0604020202020204" pitchFamily="34" charset="0"/>
            </a:rPr>
            <a:t>2. PORTFOLIO OPTIMIZATION : BASICS</a:t>
          </a:r>
        </a:p>
      </dsp:txBody>
      <dsp:txXfrm>
        <a:off x="30157" y="751479"/>
        <a:ext cx="8195760" cy="557446"/>
      </dsp:txXfrm>
    </dsp:sp>
    <dsp:sp modelId="{00F627BA-2A2B-E648-B69C-770420185A06}">
      <dsp:nvSpPr>
        <dsp:cNvPr id="0" name=""/>
        <dsp:cNvSpPr/>
      </dsp:nvSpPr>
      <dsp:spPr>
        <a:xfrm>
          <a:off x="0" y="1434122"/>
          <a:ext cx="8256074" cy="617760"/>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solidFill>
                <a:sysClr val="windowText" lastClr="000000"/>
              </a:solidFill>
              <a:latin typeface="Arial Narrow"/>
              <a:cs typeface="Arial Narrow" panose="020B0604020202020204" pitchFamily="34" charset="0"/>
            </a:rPr>
            <a:t>3. MARKOWITZ OPTIMIZATION</a:t>
          </a:r>
        </a:p>
      </dsp:txBody>
      <dsp:txXfrm>
        <a:off x="30157" y="1464279"/>
        <a:ext cx="8195760" cy="557446"/>
      </dsp:txXfrm>
    </dsp:sp>
    <dsp:sp modelId="{9D476F2D-7E0D-9847-BB8D-6376F36F5D44}">
      <dsp:nvSpPr>
        <dsp:cNvPr id="0" name=""/>
        <dsp:cNvSpPr/>
      </dsp:nvSpPr>
      <dsp:spPr>
        <a:xfrm>
          <a:off x="0" y="2146922"/>
          <a:ext cx="8256074" cy="617760"/>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solidFill>
                <a:sysClr val="windowText" lastClr="000000"/>
              </a:solidFill>
              <a:latin typeface="Arial Narrow"/>
              <a:cs typeface="Arial Narrow" panose="020B0604020202020204" pitchFamily="34" charset="0"/>
            </a:rPr>
            <a:t>4. PYTHON : CREATING &amp; OPTIMIZING A STOCK PORTFOLIO</a:t>
          </a:r>
        </a:p>
      </dsp:txBody>
      <dsp:txXfrm>
        <a:off x="30157" y="2177079"/>
        <a:ext cx="8195760" cy="557446"/>
      </dsp:txXfrm>
    </dsp:sp>
    <dsp:sp modelId="{3C592A33-3C7F-3D4F-88EB-BF889A936D1E}">
      <dsp:nvSpPr>
        <dsp:cNvPr id="0" name=""/>
        <dsp:cNvSpPr/>
      </dsp:nvSpPr>
      <dsp:spPr>
        <a:xfrm>
          <a:off x="0" y="2859722"/>
          <a:ext cx="8256074" cy="617760"/>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solidFill>
                <a:sysClr val="windowText" lastClr="000000"/>
              </a:solidFill>
              <a:latin typeface="Arial Narrow"/>
              <a:cs typeface="Arial Narrow" panose="020B0604020202020204" pitchFamily="34" charset="0"/>
            </a:rPr>
            <a:t>5. PYTHON : ALGORITHMIC TRADING STRATEGY</a:t>
          </a:r>
        </a:p>
      </dsp:txBody>
      <dsp:txXfrm>
        <a:off x="30157" y="2889879"/>
        <a:ext cx="8195760" cy="557446"/>
      </dsp:txXfrm>
    </dsp:sp>
    <dsp:sp modelId="{929876B8-243B-7142-B0C1-E08ADD82E9DB}">
      <dsp:nvSpPr>
        <dsp:cNvPr id="0" name=""/>
        <dsp:cNvSpPr/>
      </dsp:nvSpPr>
      <dsp:spPr>
        <a:xfrm>
          <a:off x="0" y="3572522"/>
          <a:ext cx="8256074" cy="617760"/>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solidFill>
                <a:sysClr val="windowText" lastClr="000000"/>
              </a:solidFill>
              <a:latin typeface="Arial Narrow"/>
              <a:cs typeface="Arial Narrow" panose="020B0604020202020204" pitchFamily="34" charset="0"/>
            </a:rPr>
            <a:t>6. INTERVIEW QUESTIONS</a:t>
          </a:r>
        </a:p>
      </dsp:txBody>
      <dsp:txXfrm>
        <a:off x="30157" y="3602679"/>
        <a:ext cx="8195760" cy="5574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450B4-D4A0-8D48-85A9-3510AAF7A8F6}" type="datetimeFigureOut">
              <a:rPr lang="en-US" smtClean="0"/>
              <a:t>5/23/21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0F395-EF87-3B43-8D0C-B8570ED9AA55}" type="slidenum">
              <a:rPr lang="en-US" smtClean="0"/>
              <a:t>‹#›</a:t>
            </a:fld>
            <a:endParaRPr lang="en-US"/>
          </a:p>
        </p:txBody>
      </p:sp>
    </p:spTree>
    <p:extLst>
      <p:ext uri="{BB962C8B-B14F-4D97-AF65-F5344CB8AC3E}">
        <p14:creationId xmlns:p14="http://schemas.microsoft.com/office/powerpoint/2010/main" val="195599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1</a:t>
            </a:fld>
            <a:endParaRPr lang="en-US"/>
          </a:p>
        </p:txBody>
      </p:sp>
    </p:spTree>
    <p:extLst>
      <p:ext uri="{BB962C8B-B14F-4D97-AF65-F5344CB8AC3E}">
        <p14:creationId xmlns:p14="http://schemas.microsoft.com/office/powerpoint/2010/main" val="3296453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10</a:t>
            </a:fld>
            <a:endParaRPr lang="en-US"/>
          </a:p>
        </p:txBody>
      </p:sp>
    </p:spTree>
    <p:extLst>
      <p:ext uri="{BB962C8B-B14F-4D97-AF65-F5344CB8AC3E}">
        <p14:creationId xmlns:p14="http://schemas.microsoft.com/office/powerpoint/2010/main" val="4265217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11</a:t>
            </a:fld>
            <a:endParaRPr lang="en-US"/>
          </a:p>
        </p:txBody>
      </p:sp>
    </p:spTree>
    <p:extLst>
      <p:ext uri="{BB962C8B-B14F-4D97-AF65-F5344CB8AC3E}">
        <p14:creationId xmlns:p14="http://schemas.microsoft.com/office/powerpoint/2010/main" val="545196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we get started:</a:t>
            </a:r>
          </a:p>
          <a:p>
            <a:pPr marL="228600" indent="-228600">
              <a:buAutoNum type="arabicPeriod"/>
            </a:pPr>
            <a:r>
              <a:rPr lang="en-US"/>
              <a:t>Hopefully everyone has installed python and anaconda (send out links to those who have not)</a:t>
            </a:r>
          </a:p>
          <a:p>
            <a:pPr marL="228600" indent="-228600">
              <a:buAutoNum type="arabicPeriod"/>
            </a:pPr>
            <a:r>
              <a:rPr lang="en-US"/>
              <a:t>We’re going to be going through with </a:t>
            </a:r>
            <a:r>
              <a:rPr lang="en-US" err="1"/>
              <a:t>Jupyter</a:t>
            </a:r>
            <a:r>
              <a:rPr lang="en-US"/>
              <a:t>, please use it</a:t>
            </a:r>
          </a:p>
        </p:txBody>
      </p:sp>
      <p:sp>
        <p:nvSpPr>
          <p:cNvPr id="4" name="Slide Number Placeholder 3"/>
          <p:cNvSpPr>
            <a:spLocks noGrp="1"/>
          </p:cNvSpPr>
          <p:nvPr>
            <p:ph type="sldNum" sz="quarter" idx="5"/>
          </p:nvPr>
        </p:nvSpPr>
        <p:spPr/>
        <p:txBody>
          <a:bodyPr/>
          <a:lstStyle/>
          <a:p>
            <a:fld id="{CD70F395-EF87-3B43-8D0C-B8570ED9AA55}" type="slidenum">
              <a:rPr lang="en-US" smtClean="0"/>
              <a:t>2</a:t>
            </a:fld>
            <a:endParaRPr lang="en-US"/>
          </a:p>
        </p:txBody>
      </p:sp>
    </p:spTree>
    <p:extLst>
      <p:ext uri="{BB962C8B-B14F-4D97-AF65-F5344CB8AC3E}">
        <p14:creationId xmlns:p14="http://schemas.microsoft.com/office/powerpoint/2010/main" val="1970312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3</a:t>
            </a:fld>
            <a:endParaRPr lang="en-US"/>
          </a:p>
        </p:txBody>
      </p:sp>
    </p:spTree>
    <p:extLst>
      <p:ext uri="{BB962C8B-B14F-4D97-AF65-F5344CB8AC3E}">
        <p14:creationId xmlns:p14="http://schemas.microsoft.com/office/powerpoint/2010/main" val="3096661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4</a:t>
            </a:fld>
            <a:endParaRPr lang="en-US"/>
          </a:p>
        </p:txBody>
      </p:sp>
    </p:spTree>
    <p:extLst>
      <p:ext uri="{BB962C8B-B14F-4D97-AF65-F5344CB8AC3E}">
        <p14:creationId xmlns:p14="http://schemas.microsoft.com/office/powerpoint/2010/main" val="2875419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5</a:t>
            </a:fld>
            <a:endParaRPr lang="en-US"/>
          </a:p>
        </p:txBody>
      </p:sp>
    </p:spTree>
    <p:extLst>
      <p:ext uri="{BB962C8B-B14F-4D97-AF65-F5344CB8AC3E}">
        <p14:creationId xmlns:p14="http://schemas.microsoft.com/office/powerpoint/2010/main" val="2089300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6</a:t>
            </a:fld>
            <a:endParaRPr lang="en-US"/>
          </a:p>
        </p:txBody>
      </p:sp>
    </p:spTree>
    <p:extLst>
      <p:ext uri="{BB962C8B-B14F-4D97-AF65-F5344CB8AC3E}">
        <p14:creationId xmlns:p14="http://schemas.microsoft.com/office/powerpoint/2010/main" val="422004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7</a:t>
            </a:fld>
            <a:endParaRPr lang="en-US"/>
          </a:p>
        </p:txBody>
      </p:sp>
    </p:spTree>
    <p:extLst>
      <p:ext uri="{BB962C8B-B14F-4D97-AF65-F5344CB8AC3E}">
        <p14:creationId xmlns:p14="http://schemas.microsoft.com/office/powerpoint/2010/main" val="3287084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Beta ; systematic risk and expected return </a:t>
            </a:r>
          </a:p>
          <a:p>
            <a:r>
              <a:rPr lang="en-US"/>
              <a:t>365! / (365^40) / 326! = 0.891</a:t>
            </a:r>
          </a:p>
        </p:txBody>
      </p:sp>
      <p:sp>
        <p:nvSpPr>
          <p:cNvPr id="4" name="Slide Number Placeholder 3"/>
          <p:cNvSpPr>
            <a:spLocks noGrp="1"/>
          </p:cNvSpPr>
          <p:nvPr>
            <p:ph type="sldNum" sz="quarter" idx="5"/>
          </p:nvPr>
        </p:nvSpPr>
        <p:spPr/>
        <p:txBody>
          <a:bodyPr/>
          <a:lstStyle/>
          <a:p>
            <a:fld id="{CD70F395-EF87-3B43-8D0C-B8570ED9AA55}" type="slidenum">
              <a:rPr lang="en-US" smtClean="0"/>
              <a:t>8</a:t>
            </a:fld>
            <a:endParaRPr lang="en-US"/>
          </a:p>
        </p:txBody>
      </p:sp>
    </p:spTree>
    <p:extLst>
      <p:ext uri="{BB962C8B-B14F-4D97-AF65-F5344CB8AC3E}">
        <p14:creationId xmlns:p14="http://schemas.microsoft.com/office/powerpoint/2010/main" val="220409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9</a:t>
            </a:fld>
            <a:endParaRPr lang="en-US"/>
          </a:p>
        </p:txBody>
      </p:sp>
    </p:spTree>
    <p:extLst>
      <p:ext uri="{BB962C8B-B14F-4D97-AF65-F5344CB8AC3E}">
        <p14:creationId xmlns:p14="http://schemas.microsoft.com/office/powerpoint/2010/main" val="67687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4E12-1F18-B846-8819-978BD60800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602B77-F06D-D247-9CEB-66A571C31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705E4D-849F-A14E-8003-363C2D97350F}"/>
              </a:ext>
            </a:extLst>
          </p:cNvPr>
          <p:cNvSpPr>
            <a:spLocks noGrp="1"/>
          </p:cNvSpPr>
          <p:nvPr>
            <p:ph type="dt" sz="half" idx="10"/>
          </p:nvPr>
        </p:nvSpPr>
        <p:spPr/>
        <p:txBody>
          <a:bodyPr/>
          <a:lstStyle/>
          <a:p>
            <a:fld id="{D883425B-775F-9240-9711-FA89FB178C83}" type="datetime1">
              <a:rPr lang="en-CA" smtClean="0"/>
              <a:t>2021-05-23</a:t>
            </a:fld>
            <a:endParaRPr lang="en-US"/>
          </a:p>
        </p:txBody>
      </p:sp>
      <p:sp>
        <p:nvSpPr>
          <p:cNvPr id="5" name="Footer Placeholder 4">
            <a:extLst>
              <a:ext uri="{FF2B5EF4-FFF2-40B4-BE49-F238E27FC236}">
                <a16:creationId xmlns:a16="http://schemas.microsoft.com/office/drawing/2014/main" id="{C5C1BEC1-A16C-E042-93CD-1FC014B4B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4AF3C-0394-754D-A76F-97E93AE5DDB8}"/>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103642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6FDC-6A10-FA4B-B5D2-CD5B4ECCFD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519714-A2D1-8545-8EC1-83FA304979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8A349-529C-B848-8839-CEA083C8CD7F}"/>
              </a:ext>
            </a:extLst>
          </p:cNvPr>
          <p:cNvSpPr>
            <a:spLocks noGrp="1"/>
          </p:cNvSpPr>
          <p:nvPr>
            <p:ph type="dt" sz="half" idx="10"/>
          </p:nvPr>
        </p:nvSpPr>
        <p:spPr/>
        <p:txBody>
          <a:bodyPr/>
          <a:lstStyle/>
          <a:p>
            <a:fld id="{9DDFFE58-CFD8-A04D-847C-26DE6C59929C}" type="datetime1">
              <a:rPr lang="en-CA" smtClean="0"/>
              <a:t>2021-05-23</a:t>
            </a:fld>
            <a:endParaRPr lang="en-US"/>
          </a:p>
        </p:txBody>
      </p:sp>
      <p:sp>
        <p:nvSpPr>
          <p:cNvPr id="5" name="Footer Placeholder 4">
            <a:extLst>
              <a:ext uri="{FF2B5EF4-FFF2-40B4-BE49-F238E27FC236}">
                <a16:creationId xmlns:a16="http://schemas.microsoft.com/office/drawing/2014/main" id="{E0AD5E33-C5E5-D24C-925A-D13CD5FF7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31559-3661-214F-BDF3-2C6C2D0D7AF6}"/>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32426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EF7271-3A2E-714E-8815-0B5190CE5B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5EE0FF-714C-2E4C-B697-68E077408F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87B76-53EC-8B4C-B93D-411E629419D2}"/>
              </a:ext>
            </a:extLst>
          </p:cNvPr>
          <p:cNvSpPr>
            <a:spLocks noGrp="1"/>
          </p:cNvSpPr>
          <p:nvPr>
            <p:ph type="dt" sz="half" idx="10"/>
          </p:nvPr>
        </p:nvSpPr>
        <p:spPr/>
        <p:txBody>
          <a:bodyPr/>
          <a:lstStyle/>
          <a:p>
            <a:fld id="{2091032B-FFFF-C947-AD1E-6F79A680301C}" type="datetime1">
              <a:rPr lang="en-CA" smtClean="0"/>
              <a:t>2021-05-23</a:t>
            </a:fld>
            <a:endParaRPr lang="en-US"/>
          </a:p>
        </p:txBody>
      </p:sp>
      <p:sp>
        <p:nvSpPr>
          <p:cNvPr id="5" name="Footer Placeholder 4">
            <a:extLst>
              <a:ext uri="{FF2B5EF4-FFF2-40B4-BE49-F238E27FC236}">
                <a16:creationId xmlns:a16="http://schemas.microsoft.com/office/drawing/2014/main" id="{36880034-740C-3E46-8F29-CA55F7D0C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065AC-E85B-F240-B06A-5FD1AEF7023E}"/>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3750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2DE8-9678-1847-86BC-3A6A6AB9D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30A2E9-FE1A-1F48-B525-2BA2802179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FEB59-B5BC-844B-B245-5FB98A5378D3}"/>
              </a:ext>
            </a:extLst>
          </p:cNvPr>
          <p:cNvSpPr>
            <a:spLocks noGrp="1"/>
          </p:cNvSpPr>
          <p:nvPr>
            <p:ph type="dt" sz="half" idx="10"/>
          </p:nvPr>
        </p:nvSpPr>
        <p:spPr/>
        <p:txBody>
          <a:bodyPr/>
          <a:lstStyle/>
          <a:p>
            <a:fld id="{546394CD-927B-D042-9FE5-4C36C441623A}" type="datetime1">
              <a:rPr lang="en-CA" smtClean="0"/>
              <a:t>2021-05-23</a:t>
            </a:fld>
            <a:endParaRPr lang="en-US"/>
          </a:p>
        </p:txBody>
      </p:sp>
      <p:sp>
        <p:nvSpPr>
          <p:cNvPr id="5" name="Footer Placeholder 4">
            <a:extLst>
              <a:ext uri="{FF2B5EF4-FFF2-40B4-BE49-F238E27FC236}">
                <a16:creationId xmlns:a16="http://schemas.microsoft.com/office/drawing/2014/main" id="{D5309924-9B35-1E4D-806A-7183DC257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CB2C2-90BF-CF4E-B935-4F12464BBE0D}"/>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363153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75DB-41C1-5348-9E55-D4B6EF2746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409740-BE92-CE47-8A48-AA16EC31B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63A890-1F08-3B4C-8675-26938B934883}"/>
              </a:ext>
            </a:extLst>
          </p:cNvPr>
          <p:cNvSpPr>
            <a:spLocks noGrp="1"/>
          </p:cNvSpPr>
          <p:nvPr>
            <p:ph type="dt" sz="half" idx="10"/>
          </p:nvPr>
        </p:nvSpPr>
        <p:spPr/>
        <p:txBody>
          <a:bodyPr/>
          <a:lstStyle/>
          <a:p>
            <a:fld id="{B14F090A-715C-AE4C-B518-BF3C2BEA7A3A}" type="datetime1">
              <a:rPr lang="en-CA" smtClean="0"/>
              <a:t>2021-05-23</a:t>
            </a:fld>
            <a:endParaRPr lang="en-US"/>
          </a:p>
        </p:txBody>
      </p:sp>
      <p:sp>
        <p:nvSpPr>
          <p:cNvPr id="5" name="Footer Placeholder 4">
            <a:extLst>
              <a:ext uri="{FF2B5EF4-FFF2-40B4-BE49-F238E27FC236}">
                <a16:creationId xmlns:a16="http://schemas.microsoft.com/office/drawing/2014/main" id="{278A7840-D546-374E-999C-0A31534C5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C7655-55BD-C744-8811-E2923CDC6F87}"/>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35248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DFF1-490A-0946-BD2E-24A4F8C56D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A2BD9-B318-104B-933B-9557DD057C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18BEB4-F88E-8E4A-B531-B47CCD529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C27731-86ED-5C47-9881-A12D35F16CC1}"/>
              </a:ext>
            </a:extLst>
          </p:cNvPr>
          <p:cNvSpPr>
            <a:spLocks noGrp="1"/>
          </p:cNvSpPr>
          <p:nvPr>
            <p:ph type="dt" sz="half" idx="10"/>
          </p:nvPr>
        </p:nvSpPr>
        <p:spPr/>
        <p:txBody>
          <a:bodyPr/>
          <a:lstStyle/>
          <a:p>
            <a:fld id="{8DD92269-0E34-E44F-B1EE-3816E691CF08}" type="datetime1">
              <a:rPr lang="en-CA" smtClean="0"/>
              <a:t>2021-05-23</a:t>
            </a:fld>
            <a:endParaRPr lang="en-US"/>
          </a:p>
        </p:txBody>
      </p:sp>
      <p:sp>
        <p:nvSpPr>
          <p:cNvPr id="6" name="Footer Placeholder 5">
            <a:extLst>
              <a:ext uri="{FF2B5EF4-FFF2-40B4-BE49-F238E27FC236}">
                <a16:creationId xmlns:a16="http://schemas.microsoft.com/office/drawing/2014/main" id="{65381977-90AA-E340-B031-2EEC3E2A56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1D7D1-FD90-7A45-94AF-BFE12BCC7DDA}"/>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281387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88E3-446E-1449-A080-AAC301FB75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EA4A80-75DE-C443-B339-8AE9DEA1D2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5B5F59-86FA-844D-9D23-C532AF5199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A1A05B-E74B-0344-B03F-E3E284639D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C6870A-8385-9A42-BC64-C3AC81B575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E9974D-6252-CF48-9894-1B85B1DF0AC7}"/>
              </a:ext>
            </a:extLst>
          </p:cNvPr>
          <p:cNvSpPr>
            <a:spLocks noGrp="1"/>
          </p:cNvSpPr>
          <p:nvPr>
            <p:ph type="dt" sz="half" idx="10"/>
          </p:nvPr>
        </p:nvSpPr>
        <p:spPr/>
        <p:txBody>
          <a:bodyPr/>
          <a:lstStyle/>
          <a:p>
            <a:fld id="{FC99C2FC-61AB-1A4B-A6D2-D60C5DFE82E9}" type="datetime1">
              <a:rPr lang="en-CA" smtClean="0"/>
              <a:t>2021-05-23</a:t>
            </a:fld>
            <a:endParaRPr lang="en-US"/>
          </a:p>
        </p:txBody>
      </p:sp>
      <p:sp>
        <p:nvSpPr>
          <p:cNvPr id="8" name="Footer Placeholder 7">
            <a:extLst>
              <a:ext uri="{FF2B5EF4-FFF2-40B4-BE49-F238E27FC236}">
                <a16:creationId xmlns:a16="http://schemas.microsoft.com/office/drawing/2014/main" id="{148DA200-3968-384A-84AC-39C8652D4C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2CC682-E6CC-5C43-B34A-B8F0DC3EE272}"/>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420678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DBFE-5AAD-0F47-9CB7-4330B98323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A89E9F-819A-9D43-B7C0-AC77ABE31112}"/>
              </a:ext>
            </a:extLst>
          </p:cNvPr>
          <p:cNvSpPr>
            <a:spLocks noGrp="1"/>
          </p:cNvSpPr>
          <p:nvPr>
            <p:ph type="dt" sz="half" idx="10"/>
          </p:nvPr>
        </p:nvSpPr>
        <p:spPr/>
        <p:txBody>
          <a:bodyPr/>
          <a:lstStyle/>
          <a:p>
            <a:fld id="{9473EFF1-2AB4-0643-BBB2-66DD0220971A}" type="datetime1">
              <a:rPr lang="en-CA" smtClean="0"/>
              <a:t>2021-05-23</a:t>
            </a:fld>
            <a:endParaRPr lang="en-US"/>
          </a:p>
        </p:txBody>
      </p:sp>
      <p:sp>
        <p:nvSpPr>
          <p:cNvPr id="4" name="Footer Placeholder 3">
            <a:extLst>
              <a:ext uri="{FF2B5EF4-FFF2-40B4-BE49-F238E27FC236}">
                <a16:creationId xmlns:a16="http://schemas.microsoft.com/office/drawing/2014/main" id="{88F38392-3DDE-A646-A2B3-951B74A1A7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949352-D6B4-5943-84FD-F432C23FA5EA}"/>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289566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9286F7-6CDB-DC42-AD98-0FA4EC513F3A}"/>
              </a:ext>
            </a:extLst>
          </p:cNvPr>
          <p:cNvSpPr>
            <a:spLocks noGrp="1"/>
          </p:cNvSpPr>
          <p:nvPr>
            <p:ph type="dt" sz="half" idx="10"/>
          </p:nvPr>
        </p:nvSpPr>
        <p:spPr/>
        <p:txBody>
          <a:bodyPr/>
          <a:lstStyle/>
          <a:p>
            <a:fld id="{CC8F1E13-0D76-D048-83C6-935DDDB4DBB6}" type="datetime1">
              <a:rPr lang="en-CA" smtClean="0"/>
              <a:t>2021-05-23</a:t>
            </a:fld>
            <a:endParaRPr lang="en-US"/>
          </a:p>
        </p:txBody>
      </p:sp>
      <p:sp>
        <p:nvSpPr>
          <p:cNvPr id="3" name="Footer Placeholder 2">
            <a:extLst>
              <a:ext uri="{FF2B5EF4-FFF2-40B4-BE49-F238E27FC236}">
                <a16:creationId xmlns:a16="http://schemas.microsoft.com/office/drawing/2014/main" id="{033F67CE-1CF0-FC4F-A3FE-8ACAE1BB07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BD747F-3092-5644-8315-BBE438D559A8}"/>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353782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1D39-206C-EC45-BC1B-43125D450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B1206-9D00-EE47-B395-A796D4980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B9067C-3B92-D04E-AC6B-11DF71AF1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5BA12-5480-0A49-8ACE-8C635656ADF6}"/>
              </a:ext>
            </a:extLst>
          </p:cNvPr>
          <p:cNvSpPr>
            <a:spLocks noGrp="1"/>
          </p:cNvSpPr>
          <p:nvPr>
            <p:ph type="dt" sz="half" idx="10"/>
          </p:nvPr>
        </p:nvSpPr>
        <p:spPr/>
        <p:txBody>
          <a:bodyPr/>
          <a:lstStyle/>
          <a:p>
            <a:fld id="{7DB01629-FFFA-4147-8459-F1095059B7EE}" type="datetime1">
              <a:rPr lang="en-CA" smtClean="0"/>
              <a:t>2021-05-23</a:t>
            </a:fld>
            <a:endParaRPr lang="en-US"/>
          </a:p>
        </p:txBody>
      </p:sp>
      <p:sp>
        <p:nvSpPr>
          <p:cNvPr id="6" name="Footer Placeholder 5">
            <a:extLst>
              <a:ext uri="{FF2B5EF4-FFF2-40B4-BE49-F238E27FC236}">
                <a16:creationId xmlns:a16="http://schemas.microsoft.com/office/drawing/2014/main" id="{759FDCE4-0E60-144B-A5AF-EA3E73543C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E33F5-672C-2540-B7E4-FF839C0BE872}"/>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2429475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2E6D-7766-5F43-958A-77032DA54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4F1AA3-DB5F-D540-AD2F-FE10B2F91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A6FE213-9253-5745-9ECF-6E33B4319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AE7B6C-CFE3-9243-96FA-BB5BE6D0C69F}"/>
              </a:ext>
            </a:extLst>
          </p:cNvPr>
          <p:cNvSpPr>
            <a:spLocks noGrp="1"/>
          </p:cNvSpPr>
          <p:nvPr>
            <p:ph type="dt" sz="half" idx="10"/>
          </p:nvPr>
        </p:nvSpPr>
        <p:spPr/>
        <p:txBody>
          <a:bodyPr/>
          <a:lstStyle/>
          <a:p>
            <a:fld id="{DCDC5CAA-77C8-2140-918B-10764A825DDC}" type="datetime1">
              <a:rPr lang="en-CA" smtClean="0"/>
              <a:t>2021-05-23</a:t>
            </a:fld>
            <a:endParaRPr lang="en-US"/>
          </a:p>
        </p:txBody>
      </p:sp>
      <p:sp>
        <p:nvSpPr>
          <p:cNvPr id="6" name="Footer Placeholder 5">
            <a:extLst>
              <a:ext uri="{FF2B5EF4-FFF2-40B4-BE49-F238E27FC236}">
                <a16:creationId xmlns:a16="http://schemas.microsoft.com/office/drawing/2014/main" id="{9AAA2BC2-2EBF-A74B-AFAD-32DC49B32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AB068-DDF5-4545-9DBF-F02F9D341623}"/>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145361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D996E3-FDE6-D045-AF91-45950C9E8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F437DE-23A5-F446-82A3-AE2D22116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AACBDC-14C4-C34B-9F31-7951B95D8D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BC2B4-EA06-1448-9829-72F223628C3A}" type="datetime1">
              <a:rPr lang="en-CA" smtClean="0"/>
              <a:t>2021-05-23</a:t>
            </a:fld>
            <a:endParaRPr lang="en-US"/>
          </a:p>
        </p:txBody>
      </p:sp>
      <p:sp>
        <p:nvSpPr>
          <p:cNvPr id="5" name="Footer Placeholder 4">
            <a:extLst>
              <a:ext uri="{FF2B5EF4-FFF2-40B4-BE49-F238E27FC236}">
                <a16:creationId xmlns:a16="http://schemas.microsoft.com/office/drawing/2014/main" id="{D5D41881-BA00-C241-82F7-6DAFDC4EE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E90714-30C9-FF45-A696-026C4FC54D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3E9D7-6BF6-A548-B78F-B13E2A00C48B}" type="slidenum">
              <a:rPr lang="en-US" smtClean="0"/>
              <a:t>‹#›</a:t>
            </a:fld>
            <a:endParaRPr lang="en-US"/>
          </a:p>
        </p:txBody>
      </p:sp>
    </p:spTree>
    <p:extLst>
      <p:ext uri="{BB962C8B-B14F-4D97-AF65-F5344CB8AC3E}">
        <p14:creationId xmlns:p14="http://schemas.microsoft.com/office/powerpoint/2010/main" val="3951761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a:extLst>
              <a:ext uri="{FF2B5EF4-FFF2-40B4-BE49-F238E27FC236}">
                <a16:creationId xmlns:a16="http://schemas.microsoft.com/office/drawing/2014/main" id="{C45E2F3F-A3EC-C34E-8E6B-0024B55EE006}"/>
              </a:ext>
            </a:extLst>
          </p:cNvPr>
          <p:cNvPicPr>
            <a:picLocks noChangeAspect="1"/>
          </p:cNvPicPr>
          <p:nvPr/>
        </p:nvPicPr>
        <p:blipFill>
          <a:blip r:embed="rId3"/>
          <a:stretch>
            <a:fillRect/>
          </a:stretch>
        </p:blipFill>
        <p:spPr>
          <a:xfrm>
            <a:off x="422215" y="2074131"/>
            <a:ext cx="2162629" cy="2162629"/>
          </a:xfrm>
          <a:prstGeom prst="rect">
            <a:avLst/>
          </a:prstGeom>
        </p:spPr>
      </p:pic>
      <p:sp>
        <p:nvSpPr>
          <p:cNvPr id="7" name="Rectangle 6">
            <a:extLst>
              <a:ext uri="{FF2B5EF4-FFF2-40B4-BE49-F238E27FC236}">
                <a16:creationId xmlns:a16="http://schemas.microsoft.com/office/drawing/2014/main" id="{F25157BF-D256-4044-9705-303EF0AD9817}"/>
              </a:ext>
            </a:extLst>
          </p:cNvPr>
          <p:cNvSpPr/>
          <p:nvPr/>
        </p:nvSpPr>
        <p:spPr>
          <a:xfrm>
            <a:off x="6993466" y="0"/>
            <a:ext cx="5554128" cy="6858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highlight>
                <a:srgbClr val="FFFF00"/>
              </a:highlight>
              <a:latin typeface="Arial" panose="020B0604020202020204" pitchFamily="34" charset="0"/>
              <a:cs typeface="Arial" panose="020B0604020202020204" pitchFamily="34" charset="0"/>
            </a:endParaRPr>
          </a:p>
        </p:txBody>
      </p:sp>
      <p:pic>
        <p:nvPicPr>
          <p:cNvPr id="6" name="Picture 5" descr="Icon&#10;&#10;Description automatically generated">
            <a:extLst>
              <a:ext uri="{FF2B5EF4-FFF2-40B4-BE49-F238E27FC236}">
                <a16:creationId xmlns:a16="http://schemas.microsoft.com/office/drawing/2014/main" id="{DB489B35-C05E-1341-9B9A-50B8B199FA24}"/>
              </a:ext>
            </a:extLst>
          </p:cNvPr>
          <p:cNvPicPr>
            <a:picLocks noChangeAspect="1"/>
          </p:cNvPicPr>
          <p:nvPr/>
        </p:nvPicPr>
        <p:blipFill>
          <a:blip r:embed="rId5"/>
          <a:stretch>
            <a:fillRect/>
          </a:stretch>
        </p:blipFill>
        <p:spPr>
          <a:xfrm>
            <a:off x="8655240" y="2250700"/>
            <a:ext cx="2365805" cy="2356600"/>
          </a:xfrm>
          <a:prstGeom prst="rect">
            <a:avLst/>
          </a:prstGeom>
        </p:spPr>
      </p:pic>
      <p:cxnSp>
        <p:nvCxnSpPr>
          <p:cNvPr id="9" name="Straight Connector 8">
            <a:extLst>
              <a:ext uri="{FF2B5EF4-FFF2-40B4-BE49-F238E27FC236}">
                <a16:creationId xmlns:a16="http://schemas.microsoft.com/office/drawing/2014/main" id="{5C3A59C7-3416-D144-A8CA-FCE3FE6297A7}"/>
              </a:ext>
            </a:extLst>
          </p:cNvPr>
          <p:cNvCxnSpPr>
            <a:cxnSpLocks/>
          </p:cNvCxnSpPr>
          <p:nvPr/>
        </p:nvCxnSpPr>
        <p:spPr>
          <a:xfrm>
            <a:off x="2721920" y="2269134"/>
            <a:ext cx="0" cy="2099434"/>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62CD19AF-4380-A94C-85C3-EF723E50CA57}"/>
              </a:ext>
            </a:extLst>
          </p:cNvPr>
          <p:cNvSpPr txBox="1"/>
          <p:nvPr/>
        </p:nvSpPr>
        <p:spPr>
          <a:xfrm>
            <a:off x="2862202" y="3999236"/>
            <a:ext cx="3750221" cy="369332"/>
          </a:xfrm>
          <a:prstGeom prst="rect">
            <a:avLst/>
          </a:prstGeom>
          <a:noFill/>
        </p:spPr>
        <p:txBody>
          <a:bodyPr wrap="square" rtlCol="0">
            <a:spAutoFit/>
          </a:bodyPr>
          <a:lstStyle/>
          <a:p>
            <a:r>
              <a:rPr lang="en-US" b="1">
                <a:latin typeface="Helvetica Neue" panose="02000503000000020004" pitchFamily="2" charset="0"/>
                <a:ea typeface="Helvetica Neue" panose="02000503000000020004" pitchFamily="2" charset="0"/>
                <a:cs typeface="Helvetica Neue" panose="02000503000000020004" pitchFamily="2" charset="0"/>
              </a:rPr>
              <a:t>PYTHON FOR FINANCE </a:t>
            </a:r>
          </a:p>
        </p:txBody>
      </p:sp>
      <p:sp>
        <p:nvSpPr>
          <p:cNvPr id="13" name="TextBox 12">
            <a:extLst>
              <a:ext uri="{FF2B5EF4-FFF2-40B4-BE49-F238E27FC236}">
                <a16:creationId xmlns:a16="http://schemas.microsoft.com/office/drawing/2014/main" id="{4D992938-1933-664D-9FB6-D38D1A15B54F}"/>
              </a:ext>
            </a:extLst>
          </p:cNvPr>
          <p:cNvSpPr txBox="1"/>
          <p:nvPr/>
        </p:nvSpPr>
        <p:spPr>
          <a:xfrm>
            <a:off x="2858996" y="2269134"/>
            <a:ext cx="3592599" cy="1754326"/>
          </a:xfrm>
          <a:prstGeom prst="rect">
            <a:avLst/>
          </a:prstGeom>
          <a:noFill/>
        </p:spPr>
        <p:txBody>
          <a:bodyPr wrap="square" rtlCol="0">
            <a:spAutoFit/>
          </a:bodyPr>
          <a:lstStyle/>
          <a:p>
            <a:r>
              <a:rPr lang="en-US" sz="3600"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McGill </a:t>
            </a:r>
          </a:p>
          <a:p>
            <a:r>
              <a:rPr lang="en-US" sz="3600"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Students’ </a:t>
            </a:r>
          </a:p>
          <a:p>
            <a:r>
              <a:rPr lang="en-US" sz="3600"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Trading Society  </a:t>
            </a:r>
          </a:p>
        </p:txBody>
      </p:sp>
      <p:sp>
        <p:nvSpPr>
          <p:cNvPr id="15" name="TextBox 14">
            <a:extLst>
              <a:ext uri="{FF2B5EF4-FFF2-40B4-BE49-F238E27FC236}">
                <a16:creationId xmlns:a16="http://schemas.microsoft.com/office/drawing/2014/main" id="{97AA0FAB-C653-A643-B169-A6F27270F993}"/>
              </a:ext>
            </a:extLst>
          </p:cNvPr>
          <p:cNvSpPr txBox="1"/>
          <p:nvPr/>
        </p:nvSpPr>
        <p:spPr>
          <a:xfrm>
            <a:off x="490746" y="6226495"/>
            <a:ext cx="3750221" cy="307777"/>
          </a:xfrm>
          <a:prstGeom prst="rect">
            <a:avLst/>
          </a:prstGeom>
          <a:noFill/>
        </p:spPr>
        <p:txBody>
          <a:bodyPr wrap="square" rtlCol="0">
            <a:spAutoFit/>
          </a:bodyPr>
          <a:lstStyle/>
          <a:p>
            <a:r>
              <a:rPr lang="en-US" sz="1400" i="1" err="1">
                <a:latin typeface="Helvetica Neue" panose="02000503000000020004" pitchFamily="2" charset="0"/>
                <a:ea typeface="Helvetica Neue" panose="02000503000000020004" pitchFamily="2" charset="0"/>
                <a:cs typeface="Helvetica Neue" panose="02000503000000020004" pitchFamily="2" charset="0"/>
              </a:rPr>
              <a:t>tradingsociety.wixsite.com</a:t>
            </a:r>
            <a:r>
              <a:rPr lang="en-US" sz="1400" i="1">
                <a:latin typeface="Helvetica Neue" panose="02000503000000020004" pitchFamily="2" charset="0"/>
                <a:ea typeface="Helvetica Neue" panose="02000503000000020004" pitchFamily="2" charset="0"/>
                <a:cs typeface="Helvetica Neue" panose="02000503000000020004" pitchFamily="2" charset="0"/>
              </a:rPr>
              <a:t>/</a:t>
            </a:r>
            <a:r>
              <a:rPr lang="en-US" sz="1400" i="1" err="1">
                <a:latin typeface="Helvetica Neue" panose="02000503000000020004" pitchFamily="2" charset="0"/>
                <a:ea typeface="Helvetica Neue" panose="02000503000000020004" pitchFamily="2" charset="0"/>
                <a:cs typeface="Helvetica Neue" panose="02000503000000020004" pitchFamily="2" charset="0"/>
              </a:rPr>
              <a:t>msts</a:t>
            </a:r>
            <a:endParaRPr lang="en-US" sz="1400" i="1">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8" name="Rectangle 17">
            <a:extLst>
              <a:ext uri="{FF2B5EF4-FFF2-40B4-BE49-F238E27FC236}">
                <a16:creationId xmlns:a16="http://schemas.microsoft.com/office/drawing/2014/main" id="{2EBFE90D-8A51-E248-8FBD-F8B4F1CFF31B}"/>
              </a:ext>
            </a:extLst>
          </p:cNvPr>
          <p:cNvSpPr/>
          <p:nvPr/>
        </p:nvSpPr>
        <p:spPr>
          <a:xfrm>
            <a:off x="6993466" y="0"/>
            <a:ext cx="45719" cy="6858000"/>
          </a:xfrm>
          <a:prstGeom prst="rect">
            <a:avLst/>
          </a:prstGeom>
          <a:solidFill>
            <a:srgbClr val="9E2200"/>
          </a:solidFill>
          <a:ln>
            <a:solidFill>
              <a:srgbClr val="9E2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690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10</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THANK YOU FOR PARTICIPATING </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54605"/>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FOR MORE</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578477"/>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TextBox 18">
            <a:extLst>
              <a:ext uri="{FF2B5EF4-FFF2-40B4-BE49-F238E27FC236}">
                <a16:creationId xmlns:a16="http://schemas.microsoft.com/office/drawing/2014/main" id="{409DC4F2-7B12-1949-92B2-F5823976CA07}"/>
              </a:ext>
            </a:extLst>
          </p:cNvPr>
          <p:cNvSpPr txBox="1"/>
          <p:nvPr/>
        </p:nvSpPr>
        <p:spPr>
          <a:xfrm>
            <a:off x="559313" y="1686831"/>
            <a:ext cx="10955867" cy="3139321"/>
          </a:xfrm>
          <a:prstGeom prst="rect">
            <a:avLst/>
          </a:prstGeom>
          <a:noFill/>
        </p:spPr>
        <p:txBody>
          <a:bodyPr wrap="square" lIns="91440" tIns="45720" rIns="91440" bIns="45720" rtlCol="0" anchor="t">
            <a:spAutoFit/>
          </a:bodyPr>
          <a:lstStyle/>
          <a:p>
            <a:pPr marL="285750" indent="-285750">
              <a:buClr>
                <a:srgbClr val="9E2200"/>
              </a:buClr>
              <a:buFont typeface="Wingdings" pitchFamily="2" charset="2"/>
              <a:buChar char="§"/>
            </a:pPr>
            <a:r>
              <a:rPr lang="en-US" b="1">
                <a:latin typeface="Helvetica Neue"/>
                <a:ea typeface="Helvetica Neue" panose="02000503000000020004" pitchFamily="2" charset="0"/>
                <a:cs typeface="Helvetica Neue" panose="02000503000000020004" pitchFamily="2" charset="0"/>
              </a:rPr>
              <a:t>Thank you</a:t>
            </a:r>
            <a:r>
              <a:rPr lang="en-US">
                <a:latin typeface="Helvetica Neue"/>
                <a:ea typeface="Helvetica Neue" panose="02000503000000020004" pitchFamily="2" charset="0"/>
                <a:cs typeface="Helvetica Neue" panose="02000503000000020004" pitchFamily="2" charset="0"/>
              </a:rPr>
              <a:t> for taking part in MSTS’s first workshop in its series “Python For Finance”</a:t>
            </a:r>
          </a:p>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If you’d like to </a:t>
            </a:r>
            <a:r>
              <a:rPr lang="en-US" b="1">
                <a:latin typeface="Helvetica Neue"/>
                <a:ea typeface="Helvetica Neue" panose="02000503000000020004" pitchFamily="2" charset="0"/>
                <a:cs typeface="Helvetica Neue" panose="02000503000000020004" pitchFamily="2" charset="0"/>
              </a:rPr>
              <a:t>learn more </a:t>
            </a:r>
            <a:r>
              <a:rPr lang="en-US">
                <a:latin typeface="Helvetica Neue"/>
                <a:ea typeface="Helvetica Neue" panose="02000503000000020004" pitchFamily="2" charset="0"/>
                <a:cs typeface="Helvetica Neue" panose="02000503000000020004" pitchFamily="2" charset="0"/>
              </a:rPr>
              <a:t>about upcoming workshops or the workshop series itself, please contact </a:t>
            </a:r>
            <a:r>
              <a:rPr lang="en-US" b="1">
                <a:latin typeface="Helvetica Neue"/>
                <a:ea typeface="Helvetica Neue" panose="02000503000000020004" pitchFamily="2" charset="0"/>
                <a:cs typeface="Helvetica Neue" panose="02000503000000020004" pitchFamily="2" charset="0"/>
              </a:rPr>
              <a:t>tradingsociety@ssmu.ca</a:t>
            </a:r>
          </a:p>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If you have questions on the setup including, python, anaconda, NumPy,  pandas, matplotlib or questions on the content of this PowerPoint, please contact Stanislas Motte (me) at </a:t>
            </a:r>
            <a:r>
              <a:rPr lang="en-US" b="1">
                <a:latin typeface="Helvetica Neue"/>
                <a:ea typeface="Helvetica Neue" panose="02000503000000020004" pitchFamily="2" charset="0"/>
                <a:cs typeface="Helvetica Neue" panose="02000503000000020004" pitchFamily="2" charset="0"/>
              </a:rPr>
              <a:t>stanislas.motte@mail.mcgill.ca </a:t>
            </a:r>
            <a:r>
              <a:rPr lang="en-US">
                <a:latin typeface="Helvetica Neue"/>
                <a:ea typeface="Helvetica Neue" panose="02000503000000020004" pitchFamily="2" charset="0"/>
                <a:cs typeface="Helvetica Neue" panose="02000503000000020004" pitchFamily="2" charset="0"/>
              </a:rPr>
              <a:t>or find me on Facebook or LinkedIn at Stan Motte and Stanislas Motte respectively</a:t>
            </a:r>
          </a:p>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If you’re excited for what is to come, make sure to read our emails, visit our website </a:t>
            </a:r>
            <a:r>
              <a:rPr lang="en-US" b="1" i="1">
                <a:latin typeface="Helvetica Neue"/>
                <a:ea typeface="Helvetica Neue" panose="02000503000000020004" pitchFamily="2" charset="0"/>
                <a:cs typeface="Helvetica Neue" panose="02000503000000020004" pitchFamily="2" charset="0"/>
              </a:rPr>
              <a:t>tradingsociety.wixsite.com/msts</a:t>
            </a:r>
            <a:endParaRPr lang="en-US" b="1">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Don’t forget to follow us on Instagram, </a:t>
            </a:r>
            <a:r>
              <a:rPr lang="en-US" b="1">
                <a:latin typeface="Helvetica Neue"/>
                <a:ea typeface="Helvetica Neue" panose="02000503000000020004" pitchFamily="2" charset="0"/>
                <a:cs typeface="Helvetica Neue" panose="02000503000000020004" pitchFamily="2" charset="0"/>
              </a:rPr>
              <a:t>Facebook</a:t>
            </a:r>
            <a:r>
              <a:rPr lang="en-US">
                <a:latin typeface="Helvetica Neue"/>
                <a:ea typeface="Helvetica Neue" panose="02000503000000020004" pitchFamily="2" charset="0"/>
                <a:cs typeface="Helvetica Neue" panose="02000503000000020004" pitchFamily="2" charset="0"/>
              </a:rPr>
              <a:t>, </a:t>
            </a:r>
            <a:r>
              <a:rPr lang="en-US" b="1">
                <a:latin typeface="Helvetica Neue"/>
                <a:ea typeface="Helvetica Neue" panose="02000503000000020004" pitchFamily="2" charset="0"/>
                <a:cs typeface="Helvetica Neue" panose="02000503000000020004" pitchFamily="2" charset="0"/>
              </a:rPr>
              <a:t>Instagram,</a:t>
            </a:r>
            <a:r>
              <a:rPr lang="en-US">
                <a:latin typeface="Helvetica Neue"/>
                <a:ea typeface="Helvetica Neue" panose="02000503000000020004" pitchFamily="2" charset="0"/>
                <a:cs typeface="Helvetica Neue" panose="02000503000000020004" pitchFamily="2" charset="0"/>
              </a:rPr>
              <a:t> and </a:t>
            </a:r>
            <a:r>
              <a:rPr lang="en-US" b="1">
                <a:latin typeface="Helvetica Neue"/>
                <a:ea typeface="Helvetica Neue" panose="02000503000000020004" pitchFamily="2" charset="0"/>
                <a:cs typeface="Helvetica Neue" panose="02000503000000020004" pitchFamily="2" charset="0"/>
              </a:rPr>
              <a:t>LinkedIn </a:t>
            </a:r>
            <a:r>
              <a:rPr lang="en-US">
                <a:latin typeface="Helvetica Neue"/>
                <a:ea typeface="Helvetica Neue" panose="02000503000000020004" pitchFamily="2" charset="0"/>
                <a:cs typeface="Helvetica Neue" panose="02000503000000020004" pitchFamily="2" charset="0"/>
              </a:rPr>
              <a:t>for content, updates and news regarding exclusive MSTS events and signups</a:t>
            </a:r>
          </a:p>
        </p:txBody>
      </p:sp>
      <p:pic>
        <p:nvPicPr>
          <p:cNvPr id="12" name="Picture 2" descr="Free icon download | Facebook">
            <a:extLst>
              <a:ext uri="{FF2B5EF4-FFF2-40B4-BE49-F238E27FC236}">
                <a16:creationId xmlns:a16="http://schemas.microsoft.com/office/drawing/2014/main" id="{B25D8CA2-01F3-244C-983E-8E3F368D5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0161" y="5388140"/>
            <a:ext cx="442016" cy="4420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918A6B3D-6615-1E43-B8DC-3E547B623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7113" y="5393051"/>
            <a:ext cx="442017" cy="44201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Linkedin - Free social media icons">
            <a:extLst>
              <a:ext uri="{FF2B5EF4-FFF2-40B4-BE49-F238E27FC236}">
                <a16:creationId xmlns:a16="http://schemas.microsoft.com/office/drawing/2014/main" id="{47846D30-CEC0-474E-88B5-18A6BA2628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4066" y="5388140"/>
            <a:ext cx="442017" cy="44201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Download Outlook.com (MSN Hotmail, Windows Live Hotmail) Logo in SVG Vector  or PNG File Format - Logo.wine">
            <a:extLst>
              <a:ext uri="{FF2B5EF4-FFF2-40B4-BE49-F238E27FC236}">
                <a16:creationId xmlns:a16="http://schemas.microsoft.com/office/drawing/2014/main" id="{BD55F0BD-E27C-A745-9218-A08EF8584D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5082" y="5299220"/>
            <a:ext cx="1018269" cy="65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60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11</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DISCLAIMER </a:t>
            </a:r>
          </a:p>
        </p:txBody>
      </p:sp>
      <p:sp>
        <p:nvSpPr>
          <p:cNvPr id="19" name="TextBox 18">
            <a:extLst>
              <a:ext uri="{FF2B5EF4-FFF2-40B4-BE49-F238E27FC236}">
                <a16:creationId xmlns:a16="http://schemas.microsoft.com/office/drawing/2014/main" id="{409DC4F2-7B12-1949-92B2-F5823976CA07}"/>
              </a:ext>
            </a:extLst>
          </p:cNvPr>
          <p:cNvSpPr txBox="1"/>
          <p:nvPr/>
        </p:nvSpPr>
        <p:spPr>
          <a:xfrm>
            <a:off x="559313" y="1034911"/>
            <a:ext cx="10955867" cy="3139321"/>
          </a:xfrm>
          <a:prstGeom prst="rect">
            <a:avLst/>
          </a:prstGeom>
          <a:noFill/>
        </p:spPr>
        <p:txBody>
          <a:bodyPr wrap="square" rtlCol="0">
            <a:spAutoFit/>
          </a:bodyPr>
          <a:lstStyle/>
          <a:p>
            <a:pPr>
              <a:buClr>
                <a:srgbClr val="9E2200"/>
              </a:buClr>
            </a:pPr>
            <a:r>
              <a:rPr lang="en-US">
                <a:latin typeface="Helvetica Neue" panose="02000503000000020004" pitchFamily="2" charset="0"/>
                <a:ea typeface="Helvetica Neue" panose="02000503000000020004" pitchFamily="2" charset="0"/>
                <a:cs typeface="Helvetica Neue" panose="02000503000000020004" pitchFamily="2" charset="0"/>
              </a:rPr>
              <a:t>The MSTS members and executives are not licensed financial advisors, registered investment advisers, or registered broker-dealers. The MSTS does not provide investment or financial advice or make investment recommendations, nor is it in the business of transacting trades. Nothing contained in this communication constitutes a solicitation, recommendation, promotion, endorsement, or offer by the MSTS team and members of any particular security, transaction, or investment. The information provided on this presentation should not be taken as legal advice or professional advice on finance or investments. Do not use the information as a substitute for professional advice from legal or certified financial planner or investment professionals. This presentation is intended for McGill University students and the information contained herein is subject to change without notice. The owner and publisher of this presentation is not liable for any inaccuracies in the information provided.  MSTS is not liable for the views expressed in this presentation and the damages that may arise from the use of its content.  </a:t>
            </a:r>
          </a:p>
        </p:txBody>
      </p:sp>
    </p:spTree>
    <p:extLst>
      <p:ext uri="{BB962C8B-B14F-4D97-AF65-F5344CB8AC3E}">
        <p14:creationId xmlns:p14="http://schemas.microsoft.com/office/powerpoint/2010/main" val="261655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2</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3750221"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AGENDA</a:t>
            </a:r>
          </a:p>
        </p:txBody>
      </p:sp>
      <p:graphicFrame>
        <p:nvGraphicFramePr>
          <p:cNvPr id="11" name="Diagram 10">
            <a:extLst>
              <a:ext uri="{FF2B5EF4-FFF2-40B4-BE49-F238E27FC236}">
                <a16:creationId xmlns:a16="http://schemas.microsoft.com/office/drawing/2014/main" id="{AF2C0141-C942-0946-B43A-E8294D6CA8C4}"/>
              </a:ext>
            </a:extLst>
          </p:cNvPr>
          <p:cNvGraphicFramePr/>
          <p:nvPr>
            <p:extLst>
              <p:ext uri="{D42A27DB-BD31-4B8C-83A1-F6EECF244321}">
                <p14:modId xmlns:p14="http://schemas.microsoft.com/office/powerpoint/2010/main" val="2613431628"/>
              </p:ext>
            </p:extLst>
          </p:nvPr>
        </p:nvGraphicFramePr>
        <p:xfrm>
          <a:off x="559314" y="1759077"/>
          <a:ext cx="8256074" cy="4198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40EBE5E0-6A35-764B-BC3F-F531B25C26CE}"/>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WHAT WILL YOU LEARN? </a:t>
            </a:r>
          </a:p>
        </p:txBody>
      </p:sp>
      <p:cxnSp>
        <p:nvCxnSpPr>
          <p:cNvPr id="13" name="Straight Connector 12">
            <a:extLst>
              <a:ext uri="{FF2B5EF4-FFF2-40B4-BE49-F238E27FC236}">
                <a16:creationId xmlns:a16="http://schemas.microsoft.com/office/drawing/2014/main" id="{348F4861-F6AB-7545-9E50-4E3BE3E29433}"/>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6608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panose="02000503000000020004"/>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a:ea typeface="Helvetica Neue" panose="02000503000000020004" pitchFamily="2" charset="0"/>
                <a:cs typeface="Helvetica Neue" panose="02000503000000020004" pitchFamily="2" charset="0"/>
              </a:rPr>
              <a:t>3</a:t>
            </a:fld>
            <a:endParaRPr lang="en-US" b="1">
              <a:solidFill>
                <a:schemeClr val="bg1"/>
              </a:solidFill>
              <a:latin typeface="Helvetica Neue" panose="02000503000000020004"/>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lIns="91440" tIns="45720" rIns="91440" bIns="45720" rtlCol="0" anchor="t">
            <a:spAutoFit/>
          </a:bodyPr>
          <a:lstStyle/>
          <a:p>
            <a:r>
              <a:rPr lang="en-US" sz="3600" b="1">
                <a:latin typeface="Helvetica Neue" panose="02000503000000020004"/>
                <a:ea typeface="Helvetica Neue" panose="02000503000000020004" pitchFamily="2" charset="0"/>
                <a:cs typeface="Helvetica Neue" panose="02000503000000020004" pitchFamily="2" charset="0"/>
              </a:rPr>
              <a:t>MEAN-VARIANCE PREFERENCES</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81057"/>
            <a:ext cx="10193354" cy="369332"/>
          </a:xfrm>
          <a:prstGeom prst="rect">
            <a:avLst/>
          </a:prstGeom>
          <a:noFill/>
        </p:spPr>
        <p:txBody>
          <a:bodyPr wrap="square" lIns="91440" tIns="45720" rIns="91440" bIns="45720" rtlCol="0" anchor="t">
            <a:spAutoFit/>
          </a:bodyPr>
          <a:lstStyle/>
          <a:p>
            <a:r>
              <a:rPr lang="en-US" b="1">
                <a:solidFill>
                  <a:srgbClr val="9E2200"/>
                </a:solidFill>
                <a:latin typeface="Helvetica Neue" panose="02000503000000020004"/>
                <a:ea typeface="Helvetica Neue" panose="02000503000000020004" pitchFamily="2" charset="0"/>
                <a:cs typeface="Helvetica Neue" panose="02000503000000020004" pitchFamily="2" charset="0"/>
              </a:rPr>
              <a:t>WHAT STOCK CHARACTERISTICS DO WE CARE ABOUT?</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 name="Straight Connector 2">
            <a:extLst>
              <a:ext uri="{FF2B5EF4-FFF2-40B4-BE49-F238E27FC236}">
                <a16:creationId xmlns:a16="http://schemas.microsoft.com/office/drawing/2014/main" id="{B60450FE-A045-1748-87A5-8B774D974989}"/>
              </a:ext>
            </a:extLst>
          </p:cNvPr>
          <p:cNvCxnSpPr>
            <a:cxnSpLocks/>
          </p:cNvCxnSpPr>
          <p:nvPr/>
        </p:nvCxnSpPr>
        <p:spPr>
          <a:xfrm>
            <a:off x="5865535" y="2553742"/>
            <a:ext cx="0" cy="3145615"/>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E94A7DA-116F-324E-ACFA-1DAB15042F45}"/>
                  </a:ext>
                </a:extLst>
              </p:cNvPr>
              <p:cNvSpPr/>
              <p:nvPr/>
            </p:nvSpPr>
            <p:spPr>
              <a:xfrm>
                <a:off x="152904" y="2797901"/>
                <a:ext cx="5713134" cy="2585323"/>
              </a:xfrm>
              <a:prstGeom prst="rect">
                <a:avLst/>
              </a:prstGeom>
            </p:spPr>
            <p:txBody>
              <a:bodyPr wrap="square">
                <a:spAutoFit/>
              </a:bodyPr>
              <a:lstStyle/>
              <a:p>
                <a:pPr marL="742950" lvl="1" indent="-285750">
                  <a:buClr>
                    <a:srgbClr val="9E2200"/>
                  </a:buClr>
                  <a:buFont typeface="Wingdings" pitchFamily="2" charset="2"/>
                  <a:buChar char="§"/>
                </a:pPr>
                <a:r>
                  <a:rPr lang="en-CA">
                    <a:latin typeface="Helvetica Neue" panose="02000503000000020004"/>
                    <a:ea typeface="Helvetica Neue" panose="02000503000000020004" pitchFamily="2" charset="0"/>
                    <a:cs typeface="Helvetica Neue" panose="02000503000000020004" pitchFamily="2" charset="0"/>
                  </a:rPr>
                  <a:t>Return metric : </a:t>
                </a:r>
                <a14:m>
                  <m:oMath xmlns:m="http://schemas.openxmlformats.org/officeDocument/2006/math">
                    <m:r>
                      <a:rPr lang="en-US" i="1">
                        <a:latin typeface="Cambria Math" panose="02040503050406030204" pitchFamily="18" charset="0"/>
                        <a:ea typeface="Helvetica Neue" panose="02000503000000020004" pitchFamily="2" charset="0"/>
                        <a:cs typeface="Helvetica Neue" panose="02000503000000020004" pitchFamily="2" charset="0"/>
                      </a:rPr>
                      <m:t>𝐸</m:t>
                    </m:r>
                    <m:d>
                      <m:dPr>
                        <m:ctrlPr>
                          <a:rPr lang="en-US" i="1">
                            <a:latin typeface="Cambria Math" panose="02040503050406030204" pitchFamily="18" charset="0"/>
                            <a:ea typeface="Helvetica Neue" panose="02000503000000020004" pitchFamily="2" charset="0"/>
                            <a:cs typeface="Helvetica Neue" panose="02000503000000020004" pitchFamily="2" charset="0"/>
                          </a:rPr>
                        </m:ctrlPr>
                      </m:dPr>
                      <m:e>
                        <m:r>
                          <a:rPr lang="en-US" i="1">
                            <a:latin typeface="Cambria Math" panose="02040503050406030204" pitchFamily="18" charset="0"/>
                            <a:ea typeface="Helvetica Neue" panose="02000503000000020004" pitchFamily="2" charset="0"/>
                            <a:cs typeface="Helvetica Neue" panose="02000503000000020004" pitchFamily="2" charset="0"/>
                          </a:rPr>
                          <m:t>𝑅</m:t>
                        </m:r>
                      </m:e>
                    </m:d>
                    <m:r>
                      <a:rPr lang="en-US" i="1">
                        <a:latin typeface="Cambria Math" panose="02040503050406030204" pitchFamily="18" charset="0"/>
                        <a:ea typeface="Helvetica Neue" panose="02000503000000020004" pitchFamily="2" charset="0"/>
                        <a:cs typeface="Helvetica Neue" panose="02000503000000020004" pitchFamily="2" charset="0"/>
                      </a:rPr>
                      <m:t>=</m:t>
                    </m:r>
                    <m:r>
                      <a:rPr lang="en-US" i="1">
                        <a:latin typeface="Cambria Math" panose="02040503050406030204" pitchFamily="18" charset="0"/>
                        <a:ea typeface="Helvetica Neue" panose="02000503000000020004" pitchFamily="2" charset="0"/>
                        <a:cs typeface="Helvetica Neue" panose="02000503000000020004" pitchFamily="2" charset="0"/>
                      </a:rPr>
                      <m:t>𝐸𝑥𝑝𝑒𝑐𝑡𝑒𝑑</m:t>
                    </m:r>
                    <m:r>
                      <a:rPr lang="en-US" i="1">
                        <a:latin typeface="Cambria Math" panose="02040503050406030204" pitchFamily="18" charset="0"/>
                        <a:ea typeface="Helvetica Neue" panose="02000503000000020004" pitchFamily="2" charset="0"/>
                        <a:cs typeface="Helvetica Neue" panose="02000503000000020004" pitchFamily="2" charset="0"/>
                      </a:rPr>
                      <m:t> </m:t>
                    </m:r>
                    <m:r>
                      <a:rPr lang="en-US" i="1">
                        <a:latin typeface="Cambria Math" panose="02040503050406030204" pitchFamily="18" charset="0"/>
                        <a:ea typeface="Helvetica Neue" panose="02000503000000020004" pitchFamily="2" charset="0"/>
                        <a:cs typeface="Helvetica Neue" panose="02000503000000020004" pitchFamily="2" charset="0"/>
                      </a:rPr>
                      <m:t>𝑅𝑒𝑡𝑢𝑟𝑛</m:t>
                    </m:r>
                  </m:oMath>
                </a14:m>
                <a:endParaRPr lang="en-US" b="0">
                  <a:latin typeface="Helvetica Neue" panose="02000503000000020004"/>
                  <a:ea typeface="Helvetica Neue" panose="02000503000000020004" pitchFamily="2" charset="0"/>
                  <a:cs typeface="Helvetica Neue" panose="02000503000000020004" pitchFamily="2" charset="0"/>
                </a:endParaRPr>
              </a:p>
              <a:p>
                <a:pPr marL="742950" lvl="1" indent="-285750">
                  <a:buClr>
                    <a:srgbClr val="9E2200"/>
                  </a:buClr>
                  <a:buFont typeface="Wingdings" pitchFamily="2" charset="2"/>
                  <a:buChar char="§"/>
                </a:pPr>
                <a:endParaRPr lang="en-CA">
                  <a:latin typeface="Helvetica Neue"/>
                  <a:cs typeface="Calibri"/>
                </a:endParaRPr>
              </a:p>
              <a:p>
                <a:pPr marL="742950" lvl="1" indent="-285750">
                  <a:buClr>
                    <a:srgbClr val="9E2200"/>
                  </a:buClr>
                  <a:buFont typeface="Wingdings" pitchFamily="2" charset="2"/>
                  <a:buChar char="§"/>
                </a:pPr>
                <a:r>
                  <a:rPr lang="en-CA">
                    <a:latin typeface="Helvetica Neue"/>
                    <a:cs typeface="Calibri"/>
                  </a:rPr>
                  <a:t>How do we estimate </a:t>
                </a:r>
                <a14:m>
                  <m:oMath xmlns:m="http://schemas.openxmlformats.org/officeDocument/2006/math">
                    <m:r>
                      <a:rPr lang="en-US" i="1">
                        <a:latin typeface="Cambria Math" panose="02040503050406030204" pitchFamily="18" charset="0"/>
                        <a:ea typeface="Helvetica Neue" panose="02000503000000020004" pitchFamily="2" charset="0"/>
                        <a:cs typeface="Helvetica Neue" panose="02000503000000020004" pitchFamily="2" charset="0"/>
                      </a:rPr>
                      <m:t>𝐸</m:t>
                    </m:r>
                    <m:d>
                      <m:dPr>
                        <m:ctrlPr>
                          <a:rPr lang="en-US" i="1">
                            <a:latin typeface="Cambria Math" panose="02040503050406030204" pitchFamily="18" charset="0"/>
                            <a:ea typeface="Helvetica Neue" panose="02000503000000020004" pitchFamily="2" charset="0"/>
                            <a:cs typeface="Helvetica Neue" panose="02000503000000020004" pitchFamily="2" charset="0"/>
                          </a:rPr>
                        </m:ctrlPr>
                      </m:dPr>
                      <m:e>
                        <m:r>
                          <a:rPr lang="en-US" i="1">
                            <a:latin typeface="Cambria Math" panose="02040503050406030204" pitchFamily="18" charset="0"/>
                            <a:ea typeface="Helvetica Neue" panose="02000503000000020004" pitchFamily="2" charset="0"/>
                            <a:cs typeface="Helvetica Neue" panose="02000503000000020004" pitchFamily="2" charset="0"/>
                          </a:rPr>
                          <m:t>𝑅</m:t>
                        </m:r>
                      </m:e>
                    </m:d>
                    <m:r>
                      <a:rPr lang="en-US" b="0" i="0" smtClean="0">
                        <a:latin typeface="Cambria Math" panose="02040503050406030204" pitchFamily="18" charset="0"/>
                        <a:ea typeface="Helvetica Neue" panose="02000503000000020004" pitchFamily="2" charset="0"/>
                        <a:cs typeface="Helvetica Neue" panose="02000503000000020004" pitchFamily="2" charset="0"/>
                      </a:rPr>
                      <m:t>?</m:t>
                    </m:r>
                  </m:oMath>
                </a14:m>
                <a:endParaRPr lang="en-CA">
                  <a:latin typeface="Helvetica Neue"/>
                  <a:cs typeface="Calibri"/>
                </a:endParaRPr>
              </a:p>
              <a:p>
                <a:pPr marL="742950" lvl="1" indent="-285750">
                  <a:buClr>
                    <a:srgbClr val="9E2200"/>
                  </a:buClr>
                  <a:buFont typeface="Wingdings" pitchFamily="2" charset="2"/>
                  <a:buChar char="§"/>
                </a:pPr>
                <a:endParaRPr lang="en-CA">
                  <a:latin typeface="Helvetica Neue"/>
                  <a:cs typeface="Calibri"/>
                </a:endParaRPr>
              </a:p>
              <a:p>
                <a:pPr marL="1200150" lvl="2" indent="-285750">
                  <a:buClr>
                    <a:srgbClr val="9E2200"/>
                  </a:buClr>
                  <a:buFont typeface="Wingdings" pitchFamily="2" charset="2"/>
                  <a:buChar char="§"/>
                </a:pPr>
                <a:r>
                  <a:rPr lang="en-CA">
                    <a:latin typeface="Helvetica Neue"/>
                    <a:cs typeface="Calibri"/>
                  </a:rPr>
                  <a:t>Annualized Mean Return </a:t>
                </a:r>
              </a:p>
              <a:p>
                <a:pPr marL="1200150" lvl="2" indent="-285750">
                  <a:buClr>
                    <a:srgbClr val="9E2200"/>
                  </a:buClr>
                  <a:buFont typeface="Wingdings" pitchFamily="2" charset="2"/>
                  <a:buChar char="§"/>
                </a:pPr>
                <a:endParaRPr lang="en-CA">
                  <a:latin typeface="Helvetica Neue"/>
                  <a:cs typeface="Calibri"/>
                </a:endParaRPr>
              </a:p>
              <a:p>
                <a:pPr marL="1200150" lvl="2" indent="-285750">
                  <a:buClr>
                    <a:srgbClr val="9E2200"/>
                  </a:buClr>
                  <a:buFont typeface="Wingdings" pitchFamily="2" charset="2"/>
                  <a:buChar char="§"/>
                </a:pPr>
                <a:r>
                  <a:rPr lang="en-CA">
                    <a:latin typeface="Helvetica Neue"/>
                    <a:cs typeface="Calibri"/>
                  </a:rPr>
                  <a:t>Valuation : DCF, COMPS etc.</a:t>
                </a:r>
              </a:p>
              <a:p>
                <a:pPr marL="1200150" lvl="2" indent="-285750">
                  <a:buClr>
                    <a:srgbClr val="9E2200"/>
                  </a:buClr>
                  <a:buFont typeface="Wingdings" pitchFamily="2" charset="2"/>
                  <a:buChar char="§"/>
                </a:pPr>
                <a:endParaRPr lang="en-CA">
                  <a:latin typeface="Helvetica Neue"/>
                  <a:cs typeface="Calibri"/>
                </a:endParaRPr>
              </a:p>
              <a:p>
                <a:pPr marL="1200150" lvl="2" indent="-285750">
                  <a:buClr>
                    <a:srgbClr val="9E2200"/>
                  </a:buClr>
                  <a:buFont typeface="Wingdings" pitchFamily="2" charset="2"/>
                  <a:buChar char="§"/>
                </a:pPr>
                <a:r>
                  <a:rPr lang="en-CA">
                    <a:latin typeface="Helvetica Neue"/>
                    <a:cs typeface="Calibri"/>
                  </a:rPr>
                  <a:t>TA : Technical Analysis</a:t>
                </a:r>
              </a:p>
            </p:txBody>
          </p:sp>
        </mc:Choice>
        <mc:Fallback xmlns="">
          <p:sp>
            <p:nvSpPr>
              <p:cNvPr id="10" name="Rectangle 9">
                <a:extLst>
                  <a:ext uri="{FF2B5EF4-FFF2-40B4-BE49-F238E27FC236}">
                    <a16:creationId xmlns:a16="http://schemas.microsoft.com/office/drawing/2014/main" id="{7E94A7DA-116F-324E-ACFA-1DAB15042F45}"/>
                  </a:ext>
                </a:extLst>
              </p:cNvPr>
              <p:cNvSpPr>
                <a:spLocks noRot="1" noChangeAspect="1" noMove="1" noResize="1" noEditPoints="1" noAdjustHandles="1" noChangeArrowheads="1" noChangeShapeType="1" noTextEdit="1"/>
              </p:cNvSpPr>
              <p:nvPr/>
            </p:nvSpPr>
            <p:spPr>
              <a:xfrm>
                <a:off x="152904" y="2797901"/>
                <a:ext cx="5713134" cy="2585323"/>
              </a:xfrm>
              <a:prstGeom prst="rect">
                <a:avLst/>
              </a:prstGeom>
              <a:blipFill>
                <a:blip r:embed="rId3"/>
                <a:stretch>
                  <a:fillRect t="-1415" b="-2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25D4909-A644-6149-9E4D-65023ECDF448}"/>
                  </a:ext>
                </a:extLst>
              </p:cNvPr>
              <p:cNvSpPr/>
              <p:nvPr/>
            </p:nvSpPr>
            <p:spPr>
              <a:xfrm>
                <a:off x="6037246" y="2785039"/>
                <a:ext cx="5375511" cy="2759345"/>
              </a:xfrm>
              <a:prstGeom prst="rect">
                <a:avLst/>
              </a:prstGeom>
            </p:spPr>
            <p:txBody>
              <a:bodyPr wrap="none">
                <a:spAutoFit/>
              </a:bodyPr>
              <a:lstStyle/>
              <a:p>
                <a:pPr marL="742950" lvl="1" indent="-285750">
                  <a:buClr>
                    <a:srgbClr val="9E2200"/>
                  </a:buClr>
                  <a:buFont typeface="Wingdings" pitchFamily="2" charset="2"/>
                  <a:buChar char="§"/>
                </a:pPr>
                <a:r>
                  <a:rPr lang="en-CA">
                    <a:latin typeface="Helvetica Neue" panose="02000503000000020004"/>
                    <a:ea typeface="Helvetica Neue" panose="02000503000000020004" pitchFamily="2" charset="0"/>
                    <a:cs typeface="Helvetica Neue" panose="02000503000000020004" pitchFamily="2" charset="0"/>
                  </a:rPr>
                  <a:t>Risk metric : </a:t>
                </a:r>
                <a14:m>
                  <m:oMath xmlns:m="http://schemas.openxmlformats.org/officeDocument/2006/math">
                    <m:r>
                      <a:rPr lang="en-US" b="0" i="1" smtClean="0">
                        <a:latin typeface="Cambria Math" panose="02040503050406030204" pitchFamily="18" charset="0"/>
                        <a:ea typeface="Helvetica Neue" panose="02000503000000020004" pitchFamily="2" charset="0"/>
                        <a:cs typeface="Helvetica Neue" panose="02000503000000020004" pitchFamily="2" charset="0"/>
                      </a:rPr>
                      <m:t>𝜎</m:t>
                    </m:r>
                    <m:r>
                      <a:rPr lang="en-US" b="0" i="1" smtClean="0">
                        <a:latin typeface="Cambria Math" panose="02040503050406030204" pitchFamily="18" charset="0"/>
                        <a:ea typeface="Helvetica Neue" panose="02000503000000020004" pitchFamily="2" charset="0"/>
                        <a:cs typeface="Helvetica Neue" panose="02000503000000020004" pitchFamily="2" charset="0"/>
                      </a:rPr>
                      <m:t>=</m:t>
                    </m:r>
                    <m:r>
                      <a:rPr lang="en-US" b="0" i="1" smtClean="0">
                        <a:latin typeface="Cambria Math" panose="02040503050406030204" pitchFamily="18" charset="0"/>
                        <a:ea typeface="Helvetica Neue" panose="02000503000000020004" pitchFamily="2" charset="0"/>
                        <a:cs typeface="Helvetica Neue" panose="02000503000000020004" pitchFamily="2" charset="0"/>
                      </a:rPr>
                      <m:t>𝑉𝑜𝑙𝑎𝑡𝑖𝑙𝑖𝑡𝑦</m:t>
                    </m:r>
                  </m:oMath>
                </a14:m>
                <a:endParaRPr lang="en-US" b="0">
                  <a:latin typeface="Helvetica Neue" panose="02000503000000020004"/>
                  <a:ea typeface="Helvetica Neue" panose="02000503000000020004" pitchFamily="2" charset="0"/>
                  <a:cs typeface="Helvetica Neue" panose="02000503000000020004" pitchFamily="2" charset="0"/>
                </a:endParaRPr>
              </a:p>
              <a:p>
                <a:pPr marL="742950" lvl="1" indent="-285750">
                  <a:buClr>
                    <a:srgbClr val="9E2200"/>
                  </a:buClr>
                  <a:buFont typeface="Wingdings" pitchFamily="2" charset="2"/>
                  <a:buChar char="§"/>
                </a:pPr>
                <a:endParaRPr lang="en-CA" i="1">
                  <a:latin typeface="Helvetica Neue" panose="02000503000000020004"/>
                  <a:ea typeface="Helvetica Neue" panose="02000503000000020004" pitchFamily="2" charset="0"/>
                  <a:cs typeface="Helvetica Neue" panose="02000503000000020004" pitchFamily="2" charset="0"/>
                </a:endParaRPr>
              </a:p>
              <a:p>
                <a:pPr marL="742950" lvl="1" indent="-285750">
                  <a:buClr>
                    <a:srgbClr val="9E2200"/>
                  </a:buClr>
                  <a:buFont typeface="Wingdings" pitchFamily="2" charset="2"/>
                  <a:buChar char="§"/>
                </a:pPr>
                <a:r>
                  <a:rPr lang="en-CA">
                    <a:latin typeface="Helvetica Neue" panose="02000503000000020004"/>
                    <a:cs typeface="Calibri"/>
                  </a:rPr>
                  <a:t>How do we find </a:t>
                </a:r>
                <a14:m>
                  <m:oMath xmlns:m="http://schemas.openxmlformats.org/officeDocument/2006/math">
                    <m:r>
                      <a:rPr lang="en-US" i="1" dirty="0" smtClean="0">
                        <a:latin typeface="Cambria Math" panose="02040503050406030204" pitchFamily="18" charset="0"/>
                        <a:ea typeface="Helvetica Neue" panose="02000503000000020004" pitchFamily="2" charset="0"/>
                        <a:cs typeface="Helvetica Neue" panose="02000503000000020004" pitchFamily="2" charset="0"/>
                      </a:rPr>
                      <m:t>𝜎</m:t>
                    </m:r>
                    <m:r>
                      <a:rPr lang="en-US">
                        <a:latin typeface="Cambria Math" panose="02040503050406030204" pitchFamily="18" charset="0"/>
                        <a:ea typeface="Helvetica Neue" panose="02000503000000020004" pitchFamily="2" charset="0"/>
                        <a:cs typeface="Helvetica Neue" panose="02000503000000020004" pitchFamily="2" charset="0"/>
                      </a:rPr>
                      <m:t>?</m:t>
                    </m:r>
                  </m:oMath>
                </a14:m>
                <a:endParaRPr lang="en-CA">
                  <a:latin typeface="Helvetica Neue"/>
                  <a:cs typeface="Calibri"/>
                </a:endParaRPr>
              </a:p>
              <a:p>
                <a:pPr marL="742950" lvl="1" indent="-285750">
                  <a:buClr>
                    <a:srgbClr val="9E2200"/>
                  </a:buClr>
                  <a:buFont typeface="Wingdings" pitchFamily="2" charset="2"/>
                  <a:buChar char="§"/>
                </a:pPr>
                <a:endParaRPr lang="en-CA">
                  <a:latin typeface="Helvetica Neue"/>
                  <a:cs typeface="Calibri"/>
                </a:endParaRPr>
              </a:p>
              <a:p>
                <a:pPr marL="1200150" lvl="2" indent="-285750">
                  <a:buClr>
                    <a:srgbClr val="9E2200"/>
                  </a:buClr>
                  <a:buFont typeface="Wingdings" pitchFamily="2" charset="2"/>
                  <a:buChar char="§"/>
                </a:pPr>
                <a14:m>
                  <m:oMath xmlns:m="http://schemas.openxmlformats.org/officeDocument/2006/math">
                    <m:sSup>
                      <m:sSupPr>
                        <m:ctrlPr>
                          <a:rPr lang="en-US" b="0" i="1" smtClean="0">
                            <a:latin typeface="Cambria Math" panose="02040503050406030204" pitchFamily="18" charset="0"/>
                            <a:cs typeface="Calibri"/>
                          </a:rPr>
                        </m:ctrlPr>
                      </m:sSupPr>
                      <m:e>
                        <m:r>
                          <a:rPr lang="en-US" b="0" i="1" smtClean="0">
                            <a:latin typeface="Cambria Math" panose="02040503050406030204" pitchFamily="18" charset="0"/>
                            <a:cs typeface="Calibri"/>
                          </a:rPr>
                          <m:t>𝜎</m:t>
                        </m:r>
                      </m:e>
                      <m:sup>
                        <m:r>
                          <a:rPr lang="en-US" b="0" i="1" smtClean="0">
                            <a:latin typeface="Cambria Math" panose="02040503050406030204" pitchFamily="18" charset="0"/>
                            <a:cs typeface="Calibri"/>
                          </a:rPr>
                          <m:t>2</m:t>
                        </m:r>
                      </m:sup>
                    </m:sSup>
                    <m:r>
                      <a:rPr lang="en-US" b="0" i="1" smtClean="0">
                        <a:latin typeface="Cambria Math" panose="02040503050406030204" pitchFamily="18" charset="0"/>
                        <a:cs typeface="Calibri"/>
                      </a:rPr>
                      <m:t>=</m:t>
                    </m:r>
                    <m:f>
                      <m:fPr>
                        <m:ctrlPr>
                          <a:rPr lang="en-US" b="0" i="1" smtClean="0">
                            <a:latin typeface="Cambria Math" panose="02040503050406030204" pitchFamily="18" charset="0"/>
                            <a:cs typeface="Calibri"/>
                          </a:rPr>
                        </m:ctrlPr>
                      </m:fPr>
                      <m:num>
                        <m:r>
                          <a:rPr lang="en-US" b="0" i="1" smtClean="0">
                            <a:latin typeface="Cambria Math" panose="02040503050406030204" pitchFamily="18" charset="0"/>
                            <a:cs typeface="Calibri"/>
                          </a:rPr>
                          <m:t>∑</m:t>
                        </m:r>
                        <m:sSup>
                          <m:sSupPr>
                            <m:ctrlPr>
                              <a:rPr lang="en-US" b="0" i="1" smtClean="0">
                                <a:latin typeface="Cambria Math" panose="02040503050406030204" pitchFamily="18" charset="0"/>
                                <a:cs typeface="Calibri"/>
                              </a:rPr>
                            </m:ctrlPr>
                          </m:sSupPr>
                          <m:e>
                            <m:d>
                              <m:dPr>
                                <m:ctrlPr>
                                  <a:rPr lang="en-US" b="0" i="1" smtClean="0">
                                    <a:latin typeface="Cambria Math" panose="02040503050406030204" pitchFamily="18" charset="0"/>
                                    <a:cs typeface="Calibri"/>
                                  </a:rPr>
                                </m:ctrlPr>
                              </m:dPr>
                              <m:e>
                                <m:r>
                                  <a:rPr lang="en-US" b="0" i="1" smtClean="0">
                                    <a:latin typeface="Cambria Math" panose="02040503050406030204" pitchFamily="18" charset="0"/>
                                    <a:cs typeface="Calibri"/>
                                  </a:rPr>
                                  <m:t>𝑥</m:t>
                                </m:r>
                                <m:r>
                                  <a:rPr lang="en-US" b="0" i="1" smtClean="0">
                                    <a:latin typeface="Cambria Math" panose="02040503050406030204" pitchFamily="18" charset="0"/>
                                    <a:cs typeface="Calibri"/>
                                  </a:rPr>
                                  <m:t> −</m:t>
                                </m:r>
                                <m:r>
                                  <a:rPr lang="en-US" b="0" i="1" smtClean="0">
                                    <a:latin typeface="Cambria Math" panose="02040503050406030204" pitchFamily="18" charset="0"/>
                                    <a:cs typeface="Calibri"/>
                                  </a:rPr>
                                  <m:t>𝜇</m:t>
                                </m:r>
                              </m:e>
                            </m:d>
                          </m:e>
                          <m:sup>
                            <m:r>
                              <a:rPr lang="en-US" b="0" i="1" smtClean="0">
                                <a:latin typeface="Cambria Math" panose="02040503050406030204" pitchFamily="18" charset="0"/>
                                <a:cs typeface="Calibri"/>
                              </a:rPr>
                              <m:t>2</m:t>
                            </m:r>
                          </m:sup>
                        </m:sSup>
                      </m:num>
                      <m:den>
                        <m:r>
                          <a:rPr lang="en-US" b="0" i="1" smtClean="0">
                            <a:latin typeface="Cambria Math" panose="02040503050406030204" pitchFamily="18" charset="0"/>
                            <a:cs typeface="Calibri"/>
                          </a:rPr>
                          <m:t>𝑁</m:t>
                        </m:r>
                      </m:den>
                    </m:f>
                  </m:oMath>
                </a14:m>
                <a:endParaRPr lang="en-CA">
                  <a:latin typeface="Helvetica Neue"/>
                  <a:cs typeface="Calibri"/>
                </a:endParaRPr>
              </a:p>
              <a:p>
                <a:pPr lvl="2">
                  <a:buClr>
                    <a:srgbClr val="9E2200"/>
                  </a:buClr>
                </a:pPr>
                <a:endParaRPr lang="en-CA">
                  <a:latin typeface="Helvetica Neue"/>
                  <a:cs typeface="Calibri"/>
                </a:endParaRPr>
              </a:p>
              <a:p>
                <a:pPr marL="1200150" lvl="2" indent="-285750">
                  <a:buClr>
                    <a:srgbClr val="9E2200"/>
                  </a:buClr>
                  <a:buFont typeface="Wingdings" pitchFamily="2" charset="2"/>
                  <a:buChar char="§"/>
                </a:pPr>
                <a14:m>
                  <m:oMath xmlns:m="http://schemas.openxmlformats.org/officeDocument/2006/math">
                    <m:r>
                      <a:rPr lang="en-US" b="0" i="1" smtClean="0">
                        <a:latin typeface="Cambria Math" panose="02040503050406030204" pitchFamily="18" charset="0"/>
                        <a:cs typeface="Calibri"/>
                      </a:rPr>
                      <m:t>𝜎</m:t>
                    </m:r>
                    <m:r>
                      <a:rPr lang="en-US" b="0" i="1" smtClean="0">
                        <a:latin typeface="Cambria Math" panose="02040503050406030204" pitchFamily="18" charset="0"/>
                        <a:cs typeface="Calibri"/>
                      </a:rPr>
                      <m:t>=√</m:t>
                    </m:r>
                    <m:sSup>
                      <m:sSupPr>
                        <m:ctrlPr>
                          <a:rPr lang="en-US" b="0" i="1" smtClean="0">
                            <a:latin typeface="Cambria Math" panose="02040503050406030204" pitchFamily="18" charset="0"/>
                            <a:cs typeface="Calibri"/>
                          </a:rPr>
                        </m:ctrlPr>
                      </m:sSupPr>
                      <m:e>
                        <m:r>
                          <a:rPr lang="en-US" b="0" i="1" smtClean="0">
                            <a:latin typeface="Cambria Math" panose="02040503050406030204" pitchFamily="18" charset="0"/>
                            <a:cs typeface="Calibri"/>
                          </a:rPr>
                          <m:t>𝜎</m:t>
                        </m:r>
                      </m:e>
                      <m:sup>
                        <m:r>
                          <a:rPr lang="en-US" b="0" i="1" smtClean="0">
                            <a:latin typeface="Cambria Math" panose="02040503050406030204" pitchFamily="18" charset="0"/>
                            <a:cs typeface="Calibri"/>
                          </a:rPr>
                          <m:t>2</m:t>
                        </m:r>
                      </m:sup>
                    </m:sSup>
                  </m:oMath>
                </a14:m>
                <a:endParaRPr lang="en-CA">
                  <a:latin typeface="Helvetica Neue"/>
                  <a:cs typeface="Calibri"/>
                </a:endParaRPr>
              </a:p>
              <a:p>
                <a:pPr lvl="2">
                  <a:buClr>
                    <a:srgbClr val="9E2200"/>
                  </a:buClr>
                </a:pPr>
                <a:endParaRPr lang="en-CA">
                  <a:latin typeface="Helvetica Neue"/>
                  <a:cs typeface="Calibri"/>
                </a:endParaRPr>
              </a:p>
              <a:p>
                <a:pPr marL="1200150" lvl="2" indent="-285750">
                  <a:buClr>
                    <a:srgbClr val="9E2200"/>
                  </a:buClr>
                  <a:buFont typeface="Wingdings" pitchFamily="2" charset="2"/>
                  <a:buChar char="§"/>
                </a:pPr>
                <a:r>
                  <a:rPr lang="en-CA">
                    <a:latin typeface="Helvetica Neue"/>
                    <a:cs typeface="Calibri"/>
                  </a:rPr>
                  <a:t>Would you use sigma to measure risk?</a:t>
                </a:r>
              </a:p>
            </p:txBody>
          </p:sp>
        </mc:Choice>
        <mc:Fallback xmlns="">
          <p:sp>
            <p:nvSpPr>
              <p:cNvPr id="11" name="Rectangle 10">
                <a:extLst>
                  <a:ext uri="{FF2B5EF4-FFF2-40B4-BE49-F238E27FC236}">
                    <a16:creationId xmlns:a16="http://schemas.microsoft.com/office/drawing/2014/main" id="{625D4909-A644-6149-9E4D-65023ECDF448}"/>
                  </a:ext>
                </a:extLst>
              </p:cNvPr>
              <p:cNvSpPr>
                <a:spLocks noRot="1" noChangeAspect="1" noMove="1" noResize="1" noEditPoints="1" noAdjustHandles="1" noChangeArrowheads="1" noChangeShapeType="1" noTextEdit="1"/>
              </p:cNvSpPr>
              <p:nvPr/>
            </p:nvSpPr>
            <p:spPr>
              <a:xfrm>
                <a:off x="6037246" y="2785039"/>
                <a:ext cx="5375511" cy="2759345"/>
              </a:xfrm>
              <a:prstGeom prst="rect">
                <a:avLst/>
              </a:prstGeom>
              <a:blipFill>
                <a:blip r:embed="rId4"/>
                <a:stretch>
                  <a:fillRect t="-1325" r="-113" b="-2649"/>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70741CEA-5C38-374A-821F-9C9A07C0AE78}"/>
              </a:ext>
            </a:extLst>
          </p:cNvPr>
          <p:cNvSpPr/>
          <p:nvPr/>
        </p:nvSpPr>
        <p:spPr>
          <a:xfrm>
            <a:off x="559313" y="1782171"/>
            <a:ext cx="9144000" cy="369332"/>
          </a:xfrm>
          <a:prstGeom prst="rect">
            <a:avLst/>
          </a:prstGeom>
        </p:spPr>
        <p:txBody>
          <a:bodyPr wrap="square">
            <a:spAutoFit/>
          </a:bodyPr>
          <a:lstStyle/>
          <a:p>
            <a:pPr>
              <a:buClr>
                <a:srgbClr val="9E2200"/>
              </a:buClr>
            </a:pPr>
            <a:r>
              <a:rPr lang="en-CA">
                <a:latin typeface="Helvetica Neue" panose="02000503000000020004"/>
                <a:ea typeface="Helvetica Neue" panose="02000503000000020004" pitchFamily="2" charset="0"/>
                <a:cs typeface="Helvetica Neue" panose="02000503000000020004" pitchFamily="2" charset="0"/>
              </a:rPr>
              <a:t>A security, such as a stock, in portfolio theory, is usually evaluated using two metrics</a:t>
            </a:r>
          </a:p>
        </p:txBody>
      </p:sp>
      <p:sp>
        <p:nvSpPr>
          <p:cNvPr id="14" name="TextBox 13">
            <a:extLst>
              <a:ext uri="{FF2B5EF4-FFF2-40B4-BE49-F238E27FC236}">
                <a16:creationId xmlns:a16="http://schemas.microsoft.com/office/drawing/2014/main" id="{B68DA7F7-3E0D-FA4D-85BD-00CA65437E68}"/>
              </a:ext>
            </a:extLst>
          </p:cNvPr>
          <p:cNvSpPr txBox="1"/>
          <p:nvPr/>
        </p:nvSpPr>
        <p:spPr>
          <a:xfrm>
            <a:off x="559312" y="2340062"/>
            <a:ext cx="948973" cy="369332"/>
          </a:xfrm>
          <a:prstGeom prst="rect">
            <a:avLst/>
          </a:prstGeom>
          <a:noFill/>
        </p:spPr>
        <p:txBody>
          <a:bodyPr wrap="square" rtlCol="0">
            <a:spAutoFit/>
          </a:bodyPr>
          <a:lstStyle/>
          <a:p>
            <a:pPr algn="ctr"/>
            <a:r>
              <a:rPr lang="en-US" b="1">
                <a:latin typeface="Helvetica Neue" panose="02000503000000020004"/>
              </a:rPr>
              <a:t>Return</a:t>
            </a:r>
          </a:p>
        </p:txBody>
      </p:sp>
      <p:sp>
        <p:nvSpPr>
          <p:cNvPr id="18" name="TextBox 17">
            <a:extLst>
              <a:ext uri="{FF2B5EF4-FFF2-40B4-BE49-F238E27FC236}">
                <a16:creationId xmlns:a16="http://schemas.microsoft.com/office/drawing/2014/main" id="{6CB980B6-A4A8-7942-86E4-33ACE536574A}"/>
              </a:ext>
            </a:extLst>
          </p:cNvPr>
          <p:cNvSpPr txBox="1"/>
          <p:nvPr/>
        </p:nvSpPr>
        <p:spPr>
          <a:xfrm>
            <a:off x="6493240" y="2340062"/>
            <a:ext cx="671979" cy="369332"/>
          </a:xfrm>
          <a:prstGeom prst="rect">
            <a:avLst/>
          </a:prstGeom>
          <a:noFill/>
        </p:spPr>
        <p:txBody>
          <a:bodyPr wrap="none" rtlCol="0">
            <a:spAutoFit/>
          </a:bodyPr>
          <a:lstStyle/>
          <a:p>
            <a:r>
              <a:rPr lang="en-US" b="1">
                <a:latin typeface="Helvetica Neue" panose="02000503000000020004"/>
              </a:rPr>
              <a:t>Risk</a:t>
            </a:r>
          </a:p>
        </p:txBody>
      </p:sp>
    </p:spTree>
    <p:extLst>
      <p:ext uri="{BB962C8B-B14F-4D97-AF65-F5344CB8AC3E}">
        <p14:creationId xmlns:p14="http://schemas.microsoft.com/office/powerpoint/2010/main" val="423687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4</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PORTFOLIO OPTIMIZATION BASICS</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HOW DO WE EVALUATE A STOCK? A PORTFOLIO OF STOCKS?</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2" name="TextBox 1">
            <a:extLst>
              <a:ext uri="{FF2B5EF4-FFF2-40B4-BE49-F238E27FC236}">
                <a16:creationId xmlns:a16="http://schemas.microsoft.com/office/drawing/2014/main" id="{F4FB1D04-3BBF-441D-AA68-F0FA27BACD37}"/>
              </a:ext>
            </a:extLst>
          </p:cNvPr>
          <p:cNvSpPr txBox="1"/>
          <p:nvPr/>
        </p:nvSpPr>
        <p:spPr>
          <a:xfrm>
            <a:off x="559314" y="1839680"/>
            <a:ext cx="7149292" cy="1703030"/>
          </a:xfrm>
          <a:prstGeom prst="rect">
            <a:avLst/>
          </a:prstGeom>
          <a:noFill/>
        </p:spPr>
        <p:txBody>
          <a:bodyPr wrap="square" rtlCol="0">
            <a:spAutoFit/>
          </a:bodyPr>
          <a:lstStyle/>
          <a:p>
            <a:pPr marL="285750" indent="-285750">
              <a:lnSpc>
                <a:spcPct val="150000"/>
              </a:lnSpc>
              <a:buClr>
                <a:srgbClr val="9E2200"/>
              </a:buClr>
              <a:buFont typeface="Wingdings" pitchFamily="2" charset="2"/>
              <a:buChar char="§"/>
            </a:pPr>
            <a:r>
              <a:rPr lang="en-US">
                <a:latin typeface="Helvetica Neue" panose="02000503000000020004" pitchFamily="2" charset="0"/>
                <a:ea typeface="Helvetica Neue" panose="02000503000000020004" pitchFamily="2" charset="0"/>
                <a:cs typeface="Helvetica Neue" panose="02000503000000020004" pitchFamily="2" charset="0"/>
              </a:rPr>
              <a:t>The holy grail of basic portfolio management is the Sharpe Ratio</a:t>
            </a:r>
          </a:p>
          <a:p>
            <a:pPr marL="285750" indent="-285750">
              <a:lnSpc>
                <a:spcPct val="150000"/>
              </a:lnSpc>
              <a:buClr>
                <a:srgbClr val="9E2200"/>
              </a:buClr>
              <a:buFont typeface="Wingdings" pitchFamily="2" charset="2"/>
              <a:buChar char="§"/>
            </a:pPr>
            <a:r>
              <a:rPr lang="en-US">
                <a:latin typeface="Helvetica Neue" panose="02000503000000020004" pitchFamily="2" charset="0"/>
                <a:ea typeface="Helvetica Neue" panose="02000503000000020004" pitchFamily="2" charset="0"/>
                <a:cs typeface="Helvetica Neue" panose="02000503000000020004" pitchFamily="2" charset="0"/>
              </a:rPr>
              <a:t>This is the ratio of returns in excess of the risk-free rate to risk</a:t>
            </a:r>
            <a:endParaRPr lang="en-CA">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lnSpc>
                <a:spcPct val="150000"/>
              </a:lnSpc>
              <a:buClr>
                <a:srgbClr val="9E2200"/>
              </a:buClr>
              <a:buFont typeface="Wingdings" pitchFamily="2" charset="2"/>
              <a:buChar char="§"/>
            </a:pPr>
            <a:r>
              <a:rPr lang="en-CA">
                <a:latin typeface="Helvetica Neue" panose="02000503000000020004" pitchFamily="2" charset="0"/>
                <a:ea typeface="Helvetica Neue" panose="02000503000000020004" pitchFamily="2" charset="0"/>
                <a:cs typeface="Helvetica Neue" panose="02000503000000020004" pitchFamily="2" charset="0"/>
              </a:rPr>
              <a:t>The ratio can be interpreted economically as the additional return in excess of the </a:t>
            </a:r>
            <a:r>
              <a:rPr lang="en-CA" i="1">
                <a:latin typeface="Helvetica Neue" panose="02000503000000020004" pitchFamily="2" charset="0"/>
                <a:ea typeface="Helvetica Neue" panose="02000503000000020004" pitchFamily="2" charset="0"/>
                <a:cs typeface="Helvetica Neue" panose="02000503000000020004" pitchFamily="2" charset="0"/>
              </a:rPr>
              <a:t>R</a:t>
            </a:r>
            <a:r>
              <a:rPr lang="en-CA" i="1" baseline="-25000">
                <a:latin typeface="Helvetica Neue" panose="02000503000000020004" pitchFamily="2" charset="0"/>
                <a:ea typeface="Helvetica Neue" panose="02000503000000020004" pitchFamily="2" charset="0"/>
                <a:cs typeface="Helvetica Neue" panose="02000503000000020004" pitchFamily="2" charset="0"/>
              </a:rPr>
              <a:t>f</a:t>
            </a:r>
            <a:r>
              <a:rPr lang="en-CA" i="1">
                <a:latin typeface="Helvetica Neue" panose="02000503000000020004" pitchFamily="2" charset="0"/>
                <a:ea typeface="Helvetica Neue" panose="02000503000000020004" pitchFamily="2" charset="0"/>
                <a:cs typeface="Helvetica Neue" panose="02000503000000020004" pitchFamily="2" charset="0"/>
              </a:rPr>
              <a:t> </a:t>
            </a:r>
            <a:r>
              <a:rPr lang="en-CA">
                <a:latin typeface="Helvetica Neue" panose="02000503000000020004" pitchFamily="2" charset="0"/>
                <a:ea typeface="Helvetica Neue" panose="02000503000000020004" pitchFamily="2" charset="0"/>
                <a:cs typeface="Helvetica Neue" panose="02000503000000020004" pitchFamily="2" charset="0"/>
              </a:rPr>
              <a:t>for an additional unit of risk</a:t>
            </a:r>
          </a:p>
        </p:txBody>
      </p:sp>
      <p:grpSp>
        <p:nvGrpSpPr>
          <p:cNvPr id="10" name="Group 9">
            <a:extLst>
              <a:ext uri="{FF2B5EF4-FFF2-40B4-BE49-F238E27FC236}">
                <a16:creationId xmlns:a16="http://schemas.microsoft.com/office/drawing/2014/main" id="{B28F442E-68E5-436D-B9C9-93DE490D4705}"/>
              </a:ext>
            </a:extLst>
          </p:cNvPr>
          <p:cNvGrpSpPr/>
          <p:nvPr/>
        </p:nvGrpSpPr>
        <p:grpSpPr>
          <a:xfrm>
            <a:off x="808272" y="3971104"/>
            <a:ext cx="4597976" cy="1705839"/>
            <a:chOff x="3733799" y="3984913"/>
            <a:chExt cx="4597976" cy="1705839"/>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41EF75C-5693-334D-A670-27C1A43ADB80}"/>
                    </a:ext>
                  </a:extLst>
                </p:cNvPr>
                <p:cNvSpPr txBox="1"/>
                <p:nvPr/>
              </p:nvSpPr>
              <p:spPr>
                <a:xfrm>
                  <a:off x="4161690" y="4718878"/>
                  <a:ext cx="3747391" cy="7272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𝑆h𝑎𝑟𝑝𝑒</m:t>
                        </m:r>
                        <m:r>
                          <a:rPr lang="en-US" sz="2400" b="0" i="1" smtClean="0">
                            <a:latin typeface="Cambria Math" panose="02040503050406030204" pitchFamily="18" charset="0"/>
                          </a:rPr>
                          <m:t> </m:t>
                        </m:r>
                        <m:r>
                          <a:rPr lang="en-US" sz="2400" b="0" i="1" smtClean="0">
                            <a:latin typeface="Cambria Math" panose="02040503050406030204" pitchFamily="18" charset="0"/>
                          </a:rPr>
                          <m:t>𝑅𝑎𝑡𝑖𝑜</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𝑓</m:t>
                                </m:r>
                              </m:sub>
                            </m:sSub>
                          </m:num>
                          <m:den>
                            <m:r>
                              <a:rPr lang="en-US" sz="2400" b="0" i="1" smtClean="0">
                                <a:latin typeface="Cambria Math" panose="02040503050406030204" pitchFamily="18" charset="0"/>
                              </a:rPr>
                              <m:t>𝜎</m:t>
                            </m:r>
                          </m:den>
                        </m:f>
                      </m:oMath>
                    </m:oMathPara>
                  </a14:m>
                  <a:endParaRPr lang="en-US" sz="2400"/>
                </a:p>
              </p:txBody>
            </p:sp>
          </mc:Choice>
          <mc:Fallback xmlns="">
            <p:sp>
              <p:nvSpPr>
                <p:cNvPr id="3" name="TextBox 2">
                  <a:extLst>
                    <a:ext uri="{FF2B5EF4-FFF2-40B4-BE49-F238E27FC236}">
                      <a16:creationId xmlns:a16="http://schemas.microsoft.com/office/drawing/2014/main" id="{A41EF75C-5693-334D-A670-27C1A43ADB80}"/>
                    </a:ext>
                  </a:extLst>
                </p:cNvPr>
                <p:cNvSpPr txBox="1">
                  <a:spLocks noRot="1" noChangeAspect="1" noMove="1" noResize="1" noEditPoints="1" noAdjustHandles="1" noChangeArrowheads="1" noChangeShapeType="1" noTextEdit="1"/>
                </p:cNvSpPr>
                <p:nvPr/>
              </p:nvSpPr>
              <p:spPr>
                <a:xfrm>
                  <a:off x="4161690" y="4718878"/>
                  <a:ext cx="3747391" cy="727250"/>
                </a:xfrm>
                <a:prstGeom prst="rect">
                  <a:avLst/>
                </a:prstGeom>
                <a:blipFill>
                  <a:blip r:embed="rId3"/>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3DA85CD6-2AE0-4C64-B586-7AA891F94466}"/>
                </a:ext>
              </a:extLst>
            </p:cNvPr>
            <p:cNvGrpSpPr/>
            <p:nvPr/>
          </p:nvGrpSpPr>
          <p:grpSpPr>
            <a:xfrm>
              <a:off x="3733799" y="3984913"/>
              <a:ext cx="4597976" cy="1705839"/>
              <a:chOff x="3733799" y="4071504"/>
              <a:chExt cx="4597976" cy="1705839"/>
            </a:xfrm>
          </p:grpSpPr>
          <p:sp>
            <p:nvSpPr>
              <p:cNvPr id="12" name="TextBox 11">
                <a:extLst>
                  <a:ext uri="{FF2B5EF4-FFF2-40B4-BE49-F238E27FC236}">
                    <a16:creationId xmlns:a16="http://schemas.microsoft.com/office/drawing/2014/main" id="{E1205CEF-D7DD-D44C-BDFF-1156405C3A91}"/>
                  </a:ext>
                </a:extLst>
              </p:cNvPr>
              <p:cNvSpPr txBox="1"/>
              <p:nvPr/>
            </p:nvSpPr>
            <p:spPr>
              <a:xfrm>
                <a:off x="4444502" y="4206807"/>
                <a:ext cx="3185487" cy="369332"/>
              </a:xfrm>
              <a:prstGeom prst="rect">
                <a:avLst/>
              </a:prstGeom>
              <a:noFill/>
            </p:spPr>
            <p:txBody>
              <a:bodyPr wrap="none" rtlCol="0">
                <a:spAutoFit/>
              </a:bodyPr>
              <a:lstStyle/>
              <a:p>
                <a:r>
                  <a:rPr lang="en-US" b="1">
                    <a:latin typeface="Helvetica Neue" panose="02000503000000020004" pitchFamily="2" charset="0"/>
                    <a:ea typeface="Helvetica Neue" panose="02000503000000020004" pitchFamily="2" charset="0"/>
                    <a:cs typeface="Helvetica Neue" panose="02000503000000020004" pitchFamily="2" charset="0"/>
                  </a:rPr>
                  <a:t>The famous “Sharpe Ratio”</a:t>
                </a:r>
              </a:p>
            </p:txBody>
          </p:sp>
          <p:sp>
            <p:nvSpPr>
              <p:cNvPr id="4" name="Rectangle 3">
                <a:extLst>
                  <a:ext uri="{FF2B5EF4-FFF2-40B4-BE49-F238E27FC236}">
                    <a16:creationId xmlns:a16="http://schemas.microsoft.com/office/drawing/2014/main" id="{B610AC63-E74E-424D-A1A7-CBC6D6DA46F9}"/>
                  </a:ext>
                </a:extLst>
              </p:cNvPr>
              <p:cNvSpPr/>
              <p:nvPr/>
            </p:nvSpPr>
            <p:spPr>
              <a:xfrm>
                <a:off x="3733799" y="4071504"/>
                <a:ext cx="4597976" cy="1705839"/>
              </a:xfrm>
              <a:prstGeom prst="rect">
                <a:avLst/>
              </a:prstGeom>
              <a:noFill/>
              <a:ln w="28575">
                <a:solidFill>
                  <a:srgbClr val="9E22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a:extLst>
              <a:ext uri="{FF2B5EF4-FFF2-40B4-BE49-F238E27FC236}">
                <a16:creationId xmlns:a16="http://schemas.microsoft.com/office/drawing/2014/main" id="{5903CA80-43B6-2344-BC61-605195367F22}"/>
              </a:ext>
            </a:extLst>
          </p:cNvPr>
          <p:cNvGrpSpPr/>
          <p:nvPr/>
        </p:nvGrpSpPr>
        <p:grpSpPr>
          <a:xfrm>
            <a:off x="8257309" y="1839683"/>
            <a:ext cx="3257872" cy="4013327"/>
            <a:chOff x="8419309" y="1961891"/>
            <a:chExt cx="3095871" cy="4119925"/>
          </a:xfrm>
        </p:grpSpPr>
        <p:sp>
          <p:nvSpPr>
            <p:cNvPr id="11" name="TextBox 10">
              <a:extLst>
                <a:ext uri="{FF2B5EF4-FFF2-40B4-BE49-F238E27FC236}">
                  <a16:creationId xmlns:a16="http://schemas.microsoft.com/office/drawing/2014/main" id="{2E9B9B1C-CAB5-BA45-9EE3-677F07669231}"/>
                </a:ext>
              </a:extLst>
            </p:cNvPr>
            <p:cNvSpPr txBox="1"/>
            <p:nvPr/>
          </p:nvSpPr>
          <p:spPr>
            <a:xfrm>
              <a:off x="8616076" y="2148956"/>
              <a:ext cx="2767652" cy="369332"/>
            </a:xfrm>
            <a:prstGeom prst="rect">
              <a:avLst/>
            </a:prstGeom>
            <a:noFill/>
          </p:spPr>
          <p:txBody>
            <a:bodyPr wrap="square" rtlCol="0">
              <a:spAutoFit/>
            </a:bodyPr>
            <a:lstStyle/>
            <a:p>
              <a:pPr algn="ctr"/>
              <a:r>
                <a:rPr lang="en-US" b="1">
                  <a:latin typeface="Helvetica Neue" panose="02000503000000020004" pitchFamily="2" charset="0"/>
                  <a:ea typeface="Helvetica Neue" panose="02000503000000020004" pitchFamily="2" charset="0"/>
                  <a:cs typeface="Helvetica Neue" panose="02000503000000020004" pitchFamily="2" charset="0"/>
                </a:rPr>
                <a:t>Why Does it Matter? </a:t>
              </a:r>
            </a:p>
          </p:txBody>
        </p:sp>
        <p:sp>
          <p:nvSpPr>
            <p:cNvPr id="13" name="Rectangle 12">
              <a:extLst>
                <a:ext uri="{FF2B5EF4-FFF2-40B4-BE49-F238E27FC236}">
                  <a16:creationId xmlns:a16="http://schemas.microsoft.com/office/drawing/2014/main" id="{D9C86362-B33C-524F-8C8C-79B0E1BC5971}"/>
                </a:ext>
              </a:extLst>
            </p:cNvPr>
            <p:cNvSpPr/>
            <p:nvPr/>
          </p:nvSpPr>
          <p:spPr>
            <a:xfrm>
              <a:off x="8419309" y="1961891"/>
              <a:ext cx="3095871" cy="4119925"/>
            </a:xfrm>
            <a:prstGeom prst="rect">
              <a:avLst/>
            </a:prstGeom>
            <a:noFill/>
            <a:ln w="28575">
              <a:solidFill>
                <a:srgbClr val="9E2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893D5BD-7CD0-984C-8A97-E06DB053E6BF}"/>
                </a:ext>
              </a:extLst>
            </p:cNvPr>
            <p:cNvSpPr txBox="1"/>
            <p:nvPr/>
          </p:nvSpPr>
          <p:spPr>
            <a:xfrm>
              <a:off x="8616076" y="2518288"/>
              <a:ext cx="2767652" cy="3416320"/>
            </a:xfrm>
            <a:prstGeom prst="rect">
              <a:avLst/>
            </a:prstGeom>
            <a:noFill/>
          </p:spPr>
          <p:txBody>
            <a:bodyPr wrap="square" rtlCol="0">
              <a:spAutoFit/>
            </a:bodyPr>
            <a:lstStyle/>
            <a:p>
              <a:r>
                <a:rPr lang="en-US" sz="1200">
                  <a:latin typeface="Helvetica Neue" panose="02000503000000020004" pitchFamily="2" charset="0"/>
                  <a:ea typeface="Helvetica Neue" panose="02000503000000020004" pitchFamily="2" charset="0"/>
                  <a:cs typeface="Helvetica Neue" panose="02000503000000020004" pitchFamily="2" charset="0"/>
                </a:rPr>
                <a:t>The Sharpe Ratio is useful in comparing the change in a portfolio's overall level of risk when adding a new asset class or asset. </a:t>
              </a:r>
            </a:p>
            <a:p>
              <a:endParaRPr lang="en-US" sz="1200">
                <a:latin typeface="Helvetica Neue" panose="02000503000000020004" pitchFamily="2" charset="0"/>
                <a:ea typeface="Helvetica Neue" panose="02000503000000020004" pitchFamily="2" charset="0"/>
                <a:cs typeface="Helvetica Neue" panose="02000503000000020004" pitchFamily="2" charset="0"/>
              </a:endParaRPr>
            </a:p>
            <a:p>
              <a:r>
                <a:rPr lang="en-US" sz="1200">
                  <a:latin typeface="Helvetica Neue" panose="02000503000000020004" pitchFamily="2" charset="0"/>
                  <a:ea typeface="Helvetica Neue" panose="02000503000000020004" pitchFamily="2" charset="0"/>
                  <a:cs typeface="Helvetica Neue" panose="02000503000000020004" pitchFamily="2" charset="0"/>
                </a:rPr>
                <a:t>The ratio provides insight on how much of the returns are a result of added risk as opposed to good decision. In essence, it is a measure of change in risk-reward based on portfolio composition. </a:t>
              </a:r>
            </a:p>
            <a:p>
              <a:endParaRPr lang="en-US" sz="1200">
                <a:latin typeface="Helvetica Neue" panose="02000503000000020004" pitchFamily="2" charset="0"/>
                <a:ea typeface="Helvetica Neue" panose="02000503000000020004" pitchFamily="2" charset="0"/>
                <a:cs typeface="Helvetica Neue" panose="02000503000000020004" pitchFamily="2" charset="0"/>
              </a:endParaRPr>
            </a:p>
            <a:p>
              <a:r>
                <a:rPr lang="en-US" sz="1200">
                  <a:latin typeface="Helvetica Neue" panose="02000503000000020004" pitchFamily="2" charset="0"/>
                  <a:ea typeface="Helvetica Neue" panose="02000503000000020004" pitchFamily="2" charset="0"/>
                  <a:cs typeface="Helvetica Neue" panose="02000503000000020004" pitchFamily="2" charset="0"/>
                </a:rPr>
                <a:t>The higher the ratio, the better the expected return in relation to the level of risk associated with the investment. </a:t>
              </a:r>
            </a:p>
            <a:p>
              <a:endParaRPr lang="en-US" sz="1200">
                <a:latin typeface="Helvetica Neue" panose="02000503000000020004" pitchFamily="2" charset="0"/>
                <a:ea typeface="Helvetica Neue" panose="02000503000000020004" pitchFamily="2" charset="0"/>
                <a:cs typeface="Helvetica Neue" panose="02000503000000020004" pitchFamily="2" charset="0"/>
              </a:endParaRPr>
            </a:p>
            <a:p>
              <a:r>
                <a:rPr lang="en-US" sz="1200">
                  <a:latin typeface="Helvetica Neue" panose="02000503000000020004" pitchFamily="2" charset="0"/>
                  <a:ea typeface="Helvetica Neue" panose="02000503000000020004" pitchFamily="2" charset="0"/>
                  <a:cs typeface="Helvetica Neue" panose="02000503000000020004" pitchFamily="2" charset="0"/>
                </a:rPr>
                <a:t>Where volatility = risk = Std. Dev. </a:t>
              </a:r>
            </a:p>
          </p:txBody>
        </p:sp>
      </p:grpSp>
    </p:spTree>
    <p:extLst>
      <p:ext uri="{BB962C8B-B14F-4D97-AF65-F5344CB8AC3E}">
        <p14:creationId xmlns:p14="http://schemas.microsoft.com/office/powerpoint/2010/main" val="384932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5</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PORTFOLIO OPTIMIZATION BASICS</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HOW DO WE EVALUATE A STOCK? A PORTFOLIO OF STOCKS?</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526F7543-43EE-054A-B168-C50007B655AB}"/>
              </a:ext>
            </a:extLst>
          </p:cNvPr>
          <p:cNvSpPr txBox="1"/>
          <p:nvPr/>
        </p:nvSpPr>
        <p:spPr>
          <a:xfrm>
            <a:off x="953145" y="1694109"/>
            <a:ext cx="4751990" cy="307777"/>
          </a:xfrm>
          <a:prstGeom prst="rect">
            <a:avLst/>
          </a:prstGeom>
          <a:noFill/>
        </p:spPr>
        <p:txBody>
          <a:bodyPr wrap="square" rtlCol="0">
            <a:spAutoFit/>
          </a:bodyPr>
          <a:lstStyle/>
          <a:p>
            <a:r>
              <a:rPr lang="en-US" sz="1400">
                <a:latin typeface="Helvetica Neue" panose="02000503000000020004" pitchFamily="2" charset="0"/>
                <a:ea typeface="Helvetica Neue" panose="02000503000000020004" pitchFamily="2" charset="0"/>
                <a:cs typeface="Helvetica Neue" panose="02000503000000020004" pitchFamily="2" charset="0"/>
              </a:rPr>
              <a:t>Theoretically: “the higher the risk, the higher the return”.</a:t>
            </a:r>
          </a:p>
        </p:txBody>
      </p:sp>
      <p:pic>
        <p:nvPicPr>
          <p:cNvPr id="27" name="Picture 4" descr="Efficient Frontier using Excel (with MarketXLS Formulas)">
            <a:extLst>
              <a:ext uri="{FF2B5EF4-FFF2-40B4-BE49-F238E27FC236}">
                <a16:creationId xmlns:a16="http://schemas.microsoft.com/office/drawing/2014/main" id="{B7124F9B-98C3-477A-A69D-24A8639BED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1" t="6930" r="6902" b="2758"/>
          <a:stretch/>
        </p:blipFill>
        <p:spPr bwMode="auto">
          <a:xfrm>
            <a:off x="6186398" y="2242922"/>
            <a:ext cx="5328782" cy="349096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610E5B56-EB73-4849-8175-0C0AE7E379B1}"/>
              </a:ext>
            </a:extLst>
          </p:cNvPr>
          <p:cNvSpPr txBox="1"/>
          <p:nvPr/>
        </p:nvSpPr>
        <p:spPr>
          <a:xfrm>
            <a:off x="6308217" y="1667545"/>
            <a:ext cx="5508915" cy="523220"/>
          </a:xfrm>
          <a:prstGeom prst="rect">
            <a:avLst/>
          </a:prstGeom>
          <a:noFill/>
        </p:spPr>
        <p:txBody>
          <a:bodyPr wrap="square" rtlCol="0">
            <a:spAutoFit/>
          </a:bodyPr>
          <a:lstStyle/>
          <a:p>
            <a:pPr algn="ctr"/>
            <a:r>
              <a:rPr lang="en-US" sz="1400">
                <a:latin typeface="Helvetica Neue" panose="02000503000000020004" pitchFamily="2" charset="0"/>
                <a:ea typeface="Helvetica Neue" panose="02000503000000020004" pitchFamily="2" charset="0"/>
                <a:cs typeface="Helvetica Neue" panose="02000503000000020004" pitchFamily="2" charset="0"/>
              </a:rPr>
              <a:t>Findings suggest that it is possible to construct an efficient frontier of optimal portfolios that offer maximum </a:t>
            </a:r>
            <a:r>
              <a:rPr lang="en-US" sz="1400" i="1">
                <a:latin typeface="Helvetica Neue" panose="02000503000000020004" pitchFamily="2" charset="0"/>
                <a:ea typeface="Helvetica Neue" panose="02000503000000020004" pitchFamily="2" charset="0"/>
                <a:cs typeface="Helvetica Neue" panose="02000503000000020004" pitchFamily="2" charset="0"/>
              </a:rPr>
              <a:t>E(R)</a:t>
            </a:r>
            <a:r>
              <a:rPr lang="en-US" sz="1400">
                <a:latin typeface="Helvetica Neue" panose="02000503000000020004" pitchFamily="2" charset="0"/>
                <a:ea typeface="Helvetica Neue" panose="02000503000000020004" pitchFamily="2" charset="0"/>
                <a:cs typeface="Helvetica Neue" panose="02000503000000020004" pitchFamily="2" charset="0"/>
              </a:rPr>
              <a:t> for a given risk.</a:t>
            </a:r>
          </a:p>
        </p:txBody>
      </p:sp>
      <p:pic>
        <p:nvPicPr>
          <p:cNvPr id="26" name="Picture 25">
            <a:extLst>
              <a:ext uri="{FF2B5EF4-FFF2-40B4-BE49-F238E27FC236}">
                <a16:creationId xmlns:a16="http://schemas.microsoft.com/office/drawing/2014/main" id="{3FD43CE5-1F6C-46E6-AD3D-552E512DBF50}"/>
              </a:ext>
            </a:extLst>
          </p:cNvPr>
          <p:cNvPicPr>
            <a:picLocks noChangeAspect="1"/>
          </p:cNvPicPr>
          <p:nvPr/>
        </p:nvPicPr>
        <p:blipFill rotWithShape="1">
          <a:blip r:embed="rId4"/>
          <a:srcRect r="764"/>
          <a:stretch/>
        </p:blipFill>
        <p:spPr>
          <a:xfrm>
            <a:off x="559313" y="2120408"/>
            <a:ext cx="5536687" cy="3732555"/>
          </a:xfrm>
          <a:prstGeom prst="rect">
            <a:avLst/>
          </a:prstGeom>
        </p:spPr>
      </p:pic>
      <p:cxnSp>
        <p:nvCxnSpPr>
          <p:cNvPr id="34" name="Straight Arrow Connector 33">
            <a:extLst>
              <a:ext uri="{FF2B5EF4-FFF2-40B4-BE49-F238E27FC236}">
                <a16:creationId xmlns:a16="http://schemas.microsoft.com/office/drawing/2014/main" id="{B1AD213A-079B-4870-B510-392280DE28EA}"/>
              </a:ext>
            </a:extLst>
          </p:cNvPr>
          <p:cNvCxnSpPr>
            <a:cxnSpLocks/>
          </p:cNvCxnSpPr>
          <p:nvPr/>
        </p:nvCxnSpPr>
        <p:spPr>
          <a:xfrm flipV="1">
            <a:off x="6449438" y="4459868"/>
            <a:ext cx="684000" cy="1254400"/>
          </a:xfrm>
          <a:prstGeom prst="straightConnector1">
            <a:avLst/>
          </a:prstGeom>
          <a:ln w="28575">
            <a:solidFill>
              <a:srgbClr val="9E22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376EB1-E153-499B-AB17-6299F0F44628}"/>
              </a:ext>
            </a:extLst>
          </p:cNvPr>
          <p:cNvSpPr txBox="1"/>
          <p:nvPr/>
        </p:nvSpPr>
        <p:spPr>
          <a:xfrm>
            <a:off x="5397941" y="5712785"/>
            <a:ext cx="2576445" cy="323165"/>
          </a:xfrm>
          <a:prstGeom prst="rect">
            <a:avLst/>
          </a:prstGeom>
          <a:noFill/>
          <a:ln w="28575">
            <a:solidFill>
              <a:srgbClr val="9E2200"/>
            </a:solidFill>
          </a:ln>
        </p:spPr>
        <p:txBody>
          <a:bodyPr wrap="square" rtlCol="0">
            <a:spAutoFit/>
          </a:bodyPr>
          <a:lstStyle/>
          <a:p>
            <a:pPr algn="ctr"/>
            <a:r>
              <a:rPr lang="en-CA" sz="1500">
                <a:latin typeface="Helvetica Neue" panose="02000503000000020004"/>
              </a:rPr>
              <a:t>Minimum Variance Portfolio</a:t>
            </a:r>
          </a:p>
        </p:txBody>
      </p:sp>
      <p:sp>
        <p:nvSpPr>
          <p:cNvPr id="43" name="TextBox 42">
            <a:extLst>
              <a:ext uri="{FF2B5EF4-FFF2-40B4-BE49-F238E27FC236}">
                <a16:creationId xmlns:a16="http://schemas.microsoft.com/office/drawing/2014/main" id="{4CFB8987-FD15-4650-B1E1-9308BB10C229}"/>
              </a:ext>
            </a:extLst>
          </p:cNvPr>
          <p:cNvSpPr txBox="1"/>
          <p:nvPr/>
        </p:nvSpPr>
        <p:spPr>
          <a:xfrm>
            <a:off x="9911643" y="4070612"/>
            <a:ext cx="1381667" cy="323165"/>
          </a:xfrm>
          <a:prstGeom prst="rect">
            <a:avLst/>
          </a:prstGeom>
          <a:solidFill>
            <a:schemeClr val="bg1"/>
          </a:solidFill>
          <a:ln w="28575">
            <a:solidFill>
              <a:schemeClr val="accent5">
                <a:lumMod val="75000"/>
              </a:schemeClr>
            </a:solidFill>
          </a:ln>
        </p:spPr>
        <p:txBody>
          <a:bodyPr wrap="square" rtlCol="0">
            <a:spAutoFit/>
          </a:bodyPr>
          <a:lstStyle/>
          <a:p>
            <a:pPr algn="ctr"/>
            <a:r>
              <a:rPr lang="en-CA" sz="1500">
                <a:latin typeface="Helvetica Neue" panose="02000503000000020004"/>
              </a:rPr>
              <a:t>Feasible Set</a:t>
            </a:r>
          </a:p>
        </p:txBody>
      </p:sp>
      <p:cxnSp>
        <p:nvCxnSpPr>
          <p:cNvPr id="44" name="Straight Arrow Connector 43">
            <a:extLst>
              <a:ext uri="{FF2B5EF4-FFF2-40B4-BE49-F238E27FC236}">
                <a16:creationId xmlns:a16="http://schemas.microsoft.com/office/drawing/2014/main" id="{CC97D1D5-6F58-4214-805F-91CE9F4489D3}"/>
              </a:ext>
            </a:extLst>
          </p:cNvPr>
          <p:cNvCxnSpPr>
            <a:cxnSpLocks/>
            <a:stCxn id="43" idx="1"/>
          </p:cNvCxnSpPr>
          <p:nvPr/>
        </p:nvCxnSpPr>
        <p:spPr>
          <a:xfrm flipH="1">
            <a:off x="8107055" y="4232195"/>
            <a:ext cx="1804588" cy="533399"/>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2D4D468-3CA7-4F42-A229-77FC8E5C805C}"/>
              </a:ext>
            </a:extLst>
          </p:cNvPr>
          <p:cNvCxnSpPr>
            <a:cxnSpLocks/>
          </p:cNvCxnSpPr>
          <p:nvPr/>
        </p:nvCxnSpPr>
        <p:spPr>
          <a:xfrm flipH="1" flipV="1">
            <a:off x="8597245" y="3977771"/>
            <a:ext cx="1314399" cy="231341"/>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15B8288-7171-4F25-AB0D-0A3CFD73DDC6}"/>
              </a:ext>
            </a:extLst>
          </p:cNvPr>
          <p:cNvSpPr txBox="1"/>
          <p:nvPr/>
        </p:nvSpPr>
        <p:spPr>
          <a:xfrm>
            <a:off x="8663233" y="2485113"/>
            <a:ext cx="1960775" cy="323165"/>
          </a:xfrm>
          <a:prstGeom prst="rect">
            <a:avLst/>
          </a:prstGeom>
          <a:solidFill>
            <a:schemeClr val="bg1"/>
          </a:solidFill>
          <a:ln w="28575">
            <a:solidFill>
              <a:srgbClr val="00B050"/>
            </a:solidFill>
          </a:ln>
        </p:spPr>
        <p:txBody>
          <a:bodyPr wrap="square" rtlCol="0">
            <a:spAutoFit/>
          </a:bodyPr>
          <a:lstStyle/>
          <a:p>
            <a:pPr algn="ctr"/>
            <a:r>
              <a:rPr lang="en-CA" sz="1500">
                <a:latin typeface="Helvetica Neue" panose="02000503000000020004"/>
              </a:rPr>
              <a:t>Efficient Frontier</a:t>
            </a:r>
          </a:p>
        </p:txBody>
      </p:sp>
    </p:spTree>
    <p:extLst>
      <p:ext uri="{BB962C8B-B14F-4D97-AF65-F5344CB8AC3E}">
        <p14:creationId xmlns:p14="http://schemas.microsoft.com/office/powerpoint/2010/main" val="305306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panose="02000503000000020004"/>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a:ea typeface="Helvetica Neue" panose="02000503000000020004" pitchFamily="2" charset="0"/>
                <a:cs typeface="Helvetica Neue" panose="02000503000000020004" pitchFamily="2" charset="0"/>
              </a:rPr>
              <a:t>6</a:t>
            </a:fld>
            <a:endParaRPr lang="en-US" b="1">
              <a:solidFill>
                <a:schemeClr val="bg1"/>
              </a:solidFill>
              <a:latin typeface="Helvetica Neue" panose="02000503000000020004"/>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a:ea typeface="Helvetica Neue" panose="02000503000000020004" pitchFamily="2" charset="0"/>
                <a:cs typeface="Helvetica Neue" panose="02000503000000020004" pitchFamily="2" charset="0"/>
              </a:rPr>
              <a:t>PORTFOLIO OPTIMIZATION BASICS</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a:ea typeface="Helvetica Neue" panose="02000503000000020004" pitchFamily="2" charset="0"/>
                <a:cs typeface="Helvetica Neue" panose="02000503000000020004" pitchFamily="2" charset="0"/>
              </a:rPr>
              <a:t>HOW DO WE EVALUATE A STOCK? A PORTFOLIO OF STOCKS?</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526F7543-43EE-054A-B168-C50007B655AB}"/>
              </a:ext>
            </a:extLst>
          </p:cNvPr>
          <p:cNvSpPr txBox="1"/>
          <p:nvPr/>
        </p:nvSpPr>
        <p:spPr>
          <a:xfrm>
            <a:off x="559312" y="1818642"/>
            <a:ext cx="2031325" cy="369332"/>
          </a:xfrm>
          <a:prstGeom prst="rect">
            <a:avLst/>
          </a:prstGeom>
          <a:noFill/>
        </p:spPr>
        <p:txBody>
          <a:bodyPr wrap="none" rtlCol="0">
            <a:spAutoFit/>
          </a:bodyPr>
          <a:lstStyle/>
          <a:p>
            <a:r>
              <a:rPr lang="en-US" b="1">
                <a:latin typeface="Helvetica Neue" panose="02000503000000020004"/>
                <a:ea typeface="Helvetica Neue" panose="02000503000000020004" pitchFamily="2" charset="0"/>
                <a:cs typeface="Helvetica Neue" panose="02000503000000020004" pitchFamily="2" charset="0"/>
              </a:rPr>
              <a:t>Efficient Frontier</a:t>
            </a:r>
          </a:p>
        </p:txBody>
      </p:sp>
      <p:sp>
        <p:nvSpPr>
          <p:cNvPr id="14" name="Rectangle 13">
            <a:extLst>
              <a:ext uri="{FF2B5EF4-FFF2-40B4-BE49-F238E27FC236}">
                <a16:creationId xmlns:a16="http://schemas.microsoft.com/office/drawing/2014/main" id="{8E72EC65-6DC1-4EC2-8957-107E4EF8249E}"/>
              </a:ext>
            </a:extLst>
          </p:cNvPr>
          <p:cNvSpPr/>
          <p:nvPr/>
        </p:nvSpPr>
        <p:spPr>
          <a:xfrm>
            <a:off x="194734" y="2147674"/>
            <a:ext cx="5394056" cy="1287532"/>
          </a:xfrm>
          <a:prstGeom prst="rect">
            <a:avLst/>
          </a:prstGeom>
        </p:spPr>
        <p:txBody>
          <a:bodyPr wrap="square">
            <a:spAutoFit/>
          </a:bodyPr>
          <a:lstStyle/>
          <a:p>
            <a:pPr marL="742950" lvl="1" indent="-285750">
              <a:lnSpc>
                <a:spcPct val="150000"/>
              </a:lnSpc>
              <a:buClr>
                <a:srgbClr val="9E2200"/>
              </a:buClr>
              <a:buFont typeface="Wingdings" pitchFamily="2" charset="2"/>
              <a:buChar char="§"/>
            </a:pPr>
            <a:r>
              <a:rPr lang="en-CA">
                <a:latin typeface="Helvetica Neue" panose="02000503000000020004"/>
              </a:rPr>
              <a:t>Optimally diversified portfolio</a:t>
            </a:r>
          </a:p>
          <a:p>
            <a:pPr marL="742950" lvl="1" indent="-285750">
              <a:lnSpc>
                <a:spcPct val="150000"/>
              </a:lnSpc>
              <a:buClr>
                <a:srgbClr val="9E2200"/>
              </a:buClr>
              <a:buFont typeface="Wingdings" pitchFamily="2" charset="2"/>
              <a:buChar char="§"/>
            </a:pPr>
            <a:r>
              <a:rPr lang="en-CA">
                <a:latin typeface="Helvetica Neue" panose="02000503000000020004"/>
              </a:rPr>
              <a:t>Hedge against downwards market</a:t>
            </a:r>
          </a:p>
          <a:p>
            <a:pPr marL="742950" lvl="1" indent="-285750">
              <a:lnSpc>
                <a:spcPct val="150000"/>
              </a:lnSpc>
              <a:buClr>
                <a:srgbClr val="9E2200"/>
              </a:buClr>
              <a:buFont typeface="Wingdings" pitchFamily="2" charset="2"/>
              <a:buChar char="§"/>
            </a:pPr>
            <a:r>
              <a:rPr lang="en-CA">
                <a:latin typeface="Helvetica Neue" panose="02000503000000020004"/>
                <a:cs typeface="Calibri"/>
              </a:rPr>
              <a:t>No portfolio can go “over the frontier” </a:t>
            </a:r>
          </a:p>
        </p:txBody>
      </p:sp>
      <p:sp>
        <p:nvSpPr>
          <p:cNvPr id="13" name="TextBox 12">
            <a:extLst>
              <a:ext uri="{FF2B5EF4-FFF2-40B4-BE49-F238E27FC236}">
                <a16:creationId xmlns:a16="http://schemas.microsoft.com/office/drawing/2014/main" id="{4022F353-9F07-4FCB-BEDF-C4AAC70F6B75}"/>
              </a:ext>
            </a:extLst>
          </p:cNvPr>
          <p:cNvSpPr txBox="1"/>
          <p:nvPr/>
        </p:nvSpPr>
        <p:spPr>
          <a:xfrm>
            <a:off x="559312" y="3527216"/>
            <a:ext cx="3659976" cy="369332"/>
          </a:xfrm>
          <a:prstGeom prst="rect">
            <a:avLst/>
          </a:prstGeom>
          <a:noFill/>
        </p:spPr>
        <p:txBody>
          <a:bodyPr wrap="none" rtlCol="0">
            <a:spAutoFit/>
          </a:bodyPr>
          <a:lstStyle/>
          <a:p>
            <a:r>
              <a:rPr lang="en-US" b="1">
                <a:latin typeface="Helvetica Neue" panose="02000503000000020004"/>
                <a:ea typeface="Helvetica Neue" panose="02000503000000020004" pitchFamily="2" charset="0"/>
                <a:cs typeface="Helvetica Neue" panose="02000503000000020004" pitchFamily="2" charset="0"/>
              </a:rPr>
              <a:t>Objective of portfolio managers</a:t>
            </a:r>
          </a:p>
        </p:txBody>
      </p:sp>
      <p:sp>
        <p:nvSpPr>
          <p:cNvPr id="16" name="Rectangle 15">
            <a:extLst>
              <a:ext uri="{FF2B5EF4-FFF2-40B4-BE49-F238E27FC236}">
                <a16:creationId xmlns:a16="http://schemas.microsoft.com/office/drawing/2014/main" id="{67D6B4CF-0492-4C2D-80CB-85FE73EE3C1F}"/>
              </a:ext>
            </a:extLst>
          </p:cNvPr>
          <p:cNvSpPr/>
          <p:nvPr/>
        </p:nvSpPr>
        <p:spPr>
          <a:xfrm>
            <a:off x="194734" y="3912359"/>
            <a:ext cx="5394056" cy="2116541"/>
          </a:xfrm>
          <a:prstGeom prst="rect">
            <a:avLst/>
          </a:prstGeom>
        </p:spPr>
        <p:txBody>
          <a:bodyPr wrap="square">
            <a:spAutoFit/>
          </a:bodyPr>
          <a:lstStyle/>
          <a:p>
            <a:pPr marL="742950" lvl="1" indent="-285750">
              <a:lnSpc>
                <a:spcPct val="150000"/>
              </a:lnSpc>
              <a:buClr>
                <a:srgbClr val="9E2200"/>
              </a:buClr>
              <a:buFont typeface="Wingdings" pitchFamily="2" charset="2"/>
              <a:buChar char="§"/>
            </a:pPr>
            <a:r>
              <a:rPr lang="en-CA">
                <a:latin typeface="Helvetica Neue" panose="02000503000000020004"/>
              </a:rPr>
              <a:t>Get closer to the frontier to maximise return for a given risk</a:t>
            </a:r>
          </a:p>
          <a:p>
            <a:pPr marL="742950" lvl="1" indent="-285750">
              <a:lnSpc>
                <a:spcPct val="150000"/>
              </a:lnSpc>
              <a:buClr>
                <a:srgbClr val="9E2200"/>
              </a:buClr>
              <a:buFont typeface="Wingdings" pitchFamily="2" charset="2"/>
              <a:buChar char="§"/>
            </a:pPr>
            <a:r>
              <a:rPr lang="en-CA">
                <a:latin typeface="Helvetica Neue" panose="02000503000000020004"/>
                <a:sym typeface="Wingdings" panose="05000000000000000000" pitchFamily="2" charset="2"/>
              </a:rPr>
              <a:t>Where you lie on the efficient frontier depends on your Target Return and Risk Tolerance</a:t>
            </a:r>
            <a:endParaRPr lang="en-CA">
              <a:latin typeface="Helvetica Neue" panose="02000503000000020004"/>
            </a:endParaRPr>
          </a:p>
        </p:txBody>
      </p:sp>
      <p:pic>
        <p:nvPicPr>
          <p:cNvPr id="2050" name="Picture 2" descr="Systematic Risk - Learn How to Identify and Calculate Systematic Risk">
            <a:extLst>
              <a:ext uri="{FF2B5EF4-FFF2-40B4-BE49-F238E27FC236}">
                <a16:creationId xmlns:a16="http://schemas.microsoft.com/office/drawing/2014/main" id="{CE2F9C39-60DB-4E84-B290-0AD9FCACC7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22"/>
          <a:stretch/>
        </p:blipFill>
        <p:spPr bwMode="auto">
          <a:xfrm>
            <a:off x="7216579" y="3285536"/>
            <a:ext cx="4074974" cy="301046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3C9530C-B69A-4371-A9C8-44D8C249E178}"/>
              </a:ext>
            </a:extLst>
          </p:cNvPr>
          <p:cNvSpPr txBox="1"/>
          <p:nvPr/>
        </p:nvSpPr>
        <p:spPr>
          <a:xfrm>
            <a:off x="6603212" y="1818642"/>
            <a:ext cx="2313454" cy="369332"/>
          </a:xfrm>
          <a:prstGeom prst="rect">
            <a:avLst/>
          </a:prstGeom>
          <a:noFill/>
        </p:spPr>
        <p:txBody>
          <a:bodyPr wrap="square" rtlCol="0">
            <a:spAutoFit/>
          </a:bodyPr>
          <a:lstStyle/>
          <a:p>
            <a:r>
              <a:rPr lang="en-US" b="1">
                <a:latin typeface="Helvetica Neue" panose="02000503000000020004"/>
                <a:ea typeface="Helvetica Neue" panose="02000503000000020004" pitchFamily="2" charset="0"/>
                <a:cs typeface="Helvetica Neue" panose="02000503000000020004" pitchFamily="2" charset="0"/>
              </a:rPr>
              <a:t>Undiversifiable risk</a:t>
            </a:r>
          </a:p>
        </p:txBody>
      </p:sp>
      <p:sp>
        <p:nvSpPr>
          <p:cNvPr id="20" name="Rectangle 19">
            <a:extLst>
              <a:ext uri="{FF2B5EF4-FFF2-40B4-BE49-F238E27FC236}">
                <a16:creationId xmlns:a16="http://schemas.microsoft.com/office/drawing/2014/main" id="{1447FAD4-7477-4713-BC6B-FACAB8CA78FD}"/>
              </a:ext>
            </a:extLst>
          </p:cNvPr>
          <p:cNvSpPr/>
          <p:nvPr/>
        </p:nvSpPr>
        <p:spPr>
          <a:xfrm>
            <a:off x="6291770" y="2117066"/>
            <a:ext cx="5394056" cy="870046"/>
          </a:xfrm>
          <a:prstGeom prst="rect">
            <a:avLst/>
          </a:prstGeom>
        </p:spPr>
        <p:txBody>
          <a:bodyPr wrap="square">
            <a:spAutoFit/>
          </a:bodyPr>
          <a:lstStyle/>
          <a:p>
            <a:pPr marL="742950" lvl="1" indent="-285750">
              <a:lnSpc>
                <a:spcPct val="150000"/>
              </a:lnSpc>
              <a:buClr>
                <a:srgbClr val="9E2200"/>
              </a:buClr>
              <a:buFont typeface="Wingdings" pitchFamily="2" charset="2"/>
              <a:buChar char="§"/>
            </a:pPr>
            <a:r>
              <a:rPr lang="en-CA">
                <a:latin typeface="Helvetica Neue" panose="02000503000000020004"/>
              </a:rPr>
              <a:t>Systematic risk (market risk) cannot be reduced – it affects the whole market</a:t>
            </a:r>
          </a:p>
        </p:txBody>
      </p:sp>
    </p:spTree>
    <p:extLst>
      <p:ext uri="{BB962C8B-B14F-4D97-AF65-F5344CB8AC3E}">
        <p14:creationId xmlns:p14="http://schemas.microsoft.com/office/powerpoint/2010/main" val="347546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2CD19AF-4380-A94C-85C3-EF723E50CA57}"/>
              </a:ext>
            </a:extLst>
          </p:cNvPr>
          <p:cNvSpPr txBox="1"/>
          <p:nvPr/>
        </p:nvSpPr>
        <p:spPr>
          <a:xfrm>
            <a:off x="953191" y="3244333"/>
            <a:ext cx="3750221" cy="369332"/>
          </a:xfrm>
          <a:prstGeom prst="rect">
            <a:avLst/>
          </a:prstGeom>
          <a:noFill/>
        </p:spPr>
        <p:txBody>
          <a:bodyPr wrap="square" rtlCol="0">
            <a:spAutoFit/>
          </a:bodyPr>
          <a:lstStyle/>
          <a:p>
            <a:r>
              <a:rPr lang="en-US" b="1">
                <a:latin typeface="Helvetica Neue" panose="02000503000000020004" pitchFamily="2" charset="0"/>
                <a:ea typeface="Helvetica Neue" panose="02000503000000020004" pitchFamily="2" charset="0"/>
                <a:cs typeface="Helvetica Neue" panose="02000503000000020004" pitchFamily="2" charset="0"/>
              </a:rPr>
              <a:t>CODING FOR FINANCE </a:t>
            </a:r>
          </a:p>
        </p:txBody>
      </p:sp>
      <p:sp>
        <p:nvSpPr>
          <p:cNvPr id="14" name="Rectangle 13">
            <a:extLst>
              <a:ext uri="{FF2B5EF4-FFF2-40B4-BE49-F238E27FC236}">
                <a16:creationId xmlns:a16="http://schemas.microsoft.com/office/drawing/2014/main" id="{9316F1C4-53FE-474B-B468-C7DDBB29049A}"/>
              </a:ext>
            </a:extLst>
          </p:cNvPr>
          <p:cNvSpPr/>
          <p:nvPr/>
        </p:nvSpPr>
        <p:spPr>
          <a:xfrm>
            <a:off x="6993467" y="-1"/>
            <a:ext cx="5377404" cy="685800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highlight>
                <a:srgbClr val="FFFF00"/>
              </a:highlight>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2EBFE90D-8A51-E248-8FBD-F8B4F1CFF31B}"/>
              </a:ext>
            </a:extLst>
          </p:cNvPr>
          <p:cNvSpPr/>
          <p:nvPr/>
        </p:nvSpPr>
        <p:spPr>
          <a:xfrm>
            <a:off x="6993466" y="0"/>
            <a:ext cx="45719" cy="6858000"/>
          </a:xfrm>
          <a:prstGeom prst="rect">
            <a:avLst/>
          </a:prstGeom>
          <a:solidFill>
            <a:srgbClr val="9E2200"/>
          </a:solidFill>
          <a:ln>
            <a:solidFill>
              <a:srgbClr val="9E2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EFE9A43-C07A-8640-8CF2-BCD081DF6816}"/>
              </a:ext>
            </a:extLst>
          </p:cNvPr>
          <p:cNvSpPr txBox="1"/>
          <p:nvPr/>
        </p:nvSpPr>
        <p:spPr>
          <a:xfrm>
            <a:off x="953189" y="3612890"/>
            <a:ext cx="4108189"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PUTTING ALL INTO PYTHON</a:t>
            </a:r>
          </a:p>
        </p:txBody>
      </p:sp>
    </p:spTree>
    <p:extLst>
      <p:ext uri="{BB962C8B-B14F-4D97-AF65-F5344CB8AC3E}">
        <p14:creationId xmlns:p14="http://schemas.microsoft.com/office/powerpoint/2010/main" val="178605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panose="02000503000000020004"/>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a:ea typeface="Helvetica Neue" panose="02000503000000020004" pitchFamily="2" charset="0"/>
                <a:cs typeface="Helvetica Neue" panose="02000503000000020004" pitchFamily="2" charset="0"/>
              </a:rPr>
              <a:t>8</a:t>
            </a:fld>
            <a:endParaRPr lang="en-US" b="1">
              <a:solidFill>
                <a:schemeClr val="bg1"/>
              </a:solidFill>
              <a:latin typeface="Helvetica Neue" panose="02000503000000020004"/>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a:ea typeface="Helvetica Neue" panose="02000503000000020004" pitchFamily="2" charset="0"/>
                <a:cs typeface="Helvetica Neue" panose="02000503000000020004" pitchFamily="2" charset="0"/>
              </a:rPr>
              <a:t>INTERVIEW QUESTIONS </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a:ea typeface="Helvetica Neue" panose="02000503000000020004" pitchFamily="2" charset="0"/>
                <a:cs typeface="Helvetica Neue" panose="02000503000000020004" pitchFamily="2" charset="0"/>
              </a:rPr>
              <a:t>TRADING AND QUANT ROLES</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TextBox 18">
            <a:extLst>
              <a:ext uri="{FF2B5EF4-FFF2-40B4-BE49-F238E27FC236}">
                <a16:creationId xmlns:a16="http://schemas.microsoft.com/office/drawing/2014/main" id="{409DC4F2-7B12-1949-92B2-F5823976CA07}"/>
              </a:ext>
            </a:extLst>
          </p:cNvPr>
          <p:cNvSpPr txBox="1"/>
          <p:nvPr/>
        </p:nvSpPr>
        <p:spPr>
          <a:xfrm>
            <a:off x="559313" y="1713283"/>
            <a:ext cx="10955867" cy="1391407"/>
          </a:xfrm>
          <a:prstGeom prst="rect">
            <a:avLst/>
          </a:prstGeom>
          <a:noFill/>
        </p:spPr>
        <p:txBody>
          <a:bodyPr wrap="square" lIns="91440" tIns="45720" rIns="91440" bIns="45720" rtlCol="0" anchor="t">
            <a:spAutoFit/>
          </a:bodyPr>
          <a:lstStyle/>
          <a:p>
            <a:pPr marL="285750" indent="-285750">
              <a:lnSpc>
                <a:spcPct val="120000"/>
              </a:lnSpc>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Roles related to computer science in the finance industry often require creative thinking abilities and good knowledge of mathematics. We’ve chosen some fun questions to end the session.</a:t>
            </a:r>
          </a:p>
          <a:p>
            <a:pPr marL="285750" indent="-285750">
              <a:lnSpc>
                <a:spcPct val="120000"/>
              </a:lnSpc>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The first to questions are knowledge-based, and the third one is designed to </a:t>
            </a:r>
            <a:r>
              <a:rPr lang="en-CA">
                <a:latin typeface="Helvetica Neue"/>
                <a:ea typeface="Helvetica Neue" panose="02000503000000020004" pitchFamily="2" charset="0"/>
                <a:cs typeface="Helvetica Neue" panose="02000503000000020004" pitchFamily="2" charset="0"/>
              </a:rPr>
              <a:t>assess your understanding of statistical probability</a:t>
            </a:r>
            <a:endParaRPr lang="en-US">
              <a:latin typeface="Helvetica Neue"/>
              <a:ea typeface="Helvetica Neue" panose="02000503000000020004" pitchFamily="2" charset="0"/>
              <a:cs typeface="Helvetica Neue" panose="02000503000000020004" pitchFamily="2" charset="0"/>
            </a:endParaRPr>
          </a:p>
        </p:txBody>
      </p:sp>
      <p:sp>
        <p:nvSpPr>
          <p:cNvPr id="26" name="TextBox 25">
            <a:extLst>
              <a:ext uri="{FF2B5EF4-FFF2-40B4-BE49-F238E27FC236}">
                <a16:creationId xmlns:a16="http://schemas.microsoft.com/office/drawing/2014/main" id="{BA80D573-475E-6543-B549-3E9DE9F20B9B}"/>
              </a:ext>
            </a:extLst>
          </p:cNvPr>
          <p:cNvSpPr txBox="1"/>
          <p:nvPr/>
        </p:nvSpPr>
        <p:spPr>
          <a:xfrm>
            <a:off x="559313" y="3248206"/>
            <a:ext cx="10193354" cy="369332"/>
          </a:xfrm>
          <a:prstGeom prst="rect">
            <a:avLst/>
          </a:prstGeom>
          <a:noFill/>
        </p:spPr>
        <p:txBody>
          <a:bodyPr wrap="square" rtlCol="0">
            <a:spAutoFit/>
          </a:bodyPr>
          <a:lstStyle/>
          <a:p>
            <a:r>
              <a:rPr lang="en-US" b="1">
                <a:solidFill>
                  <a:srgbClr val="9E2200"/>
                </a:solidFill>
                <a:latin typeface="Helvetica Neue" panose="02000503000000020004"/>
                <a:ea typeface="Helvetica Neue" panose="02000503000000020004" pitchFamily="2" charset="0"/>
                <a:cs typeface="Helvetica Neue" panose="02000503000000020004" pitchFamily="2" charset="0"/>
              </a:rPr>
              <a:t>QUESTIONS </a:t>
            </a:r>
          </a:p>
        </p:txBody>
      </p:sp>
      <p:cxnSp>
        <p:nvCxnSpPr>
          <p:cNvPr id="27" name="Straight Connector 26">
            <a:extLst>
              <a:ext uri="{FF2B5EF4-FFF2-40B4-BE49-F238E27FC236}">
                <a16:creationId xmlns:a16="http://schemas.microsoft.com/office/drawing/2014/main" id="{76170F1B-E89F-B04A-980D-256538E110A5}"/>
              </a:ext>
            </a:extLst>
          </p:cNvPr>
          <p:cNvCxnSpPr/>
          <p:nvPr/>
        </p:nvCxnSpPr>
        <p:spPr>
          <a:xfrm>
            <a:off x="559313" y="3672078"/>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28" name="TextBox 27">
            <a:extLst>
              <a:ext uri="{FF2B5EF4-FFF2-40B4-BE49-F238E27FC236}">
                <a16:creationId xmlns:a16="http://schemas.microsoft.com/office/drawing/2014/main" id="{A7497DD0-A150-2D4C-B9C4-ACDE848B4895}"/>
              </a:ext>
            </a:extLst>
          </p:cNvPr>
          <p:cNvSpPr txBox="1"/>
          <p:nvPr/>
        </p:nvSpPr>
        <p:spPr>
          <a:xfrm>
            <a:off x="559313" y="3591894"/>
            <a:ext cx="10955867" cy="3363037"/>
          </a:xfrm>
          <a:prstGeom prst="rect">
            <a:avLst/>
          </a:prstGeom>
          <a:noFill/>
        </p:spPr>
        <p:txBody>
          <a:bodyPr wrap="square" lIns="91440" tIns="45720" rIns="91440" bIns="45720" rtlCol="0" anchor="t">
            <a:spAutoFit/>
          </a:bodyPr>
          <a:lstStyle/>
          <a:p>
            <a:pPr marL="342900" indent="-342900">
              <a:lnSpc>
                <a:spcPct val="250000"/>
              </a:lnSpc>
              <a:buClr>
                <a:srgbClr val="9E2200"/>
              </a:buClr>
              <a:buFontTx/>
              <a:buAutoNum type="arabicPeriod"/>
            </a:pPr>
            <a:r>
              <a:rPr lang="en-CA" dirty="0">
                <a:latin typeface="Helvetica Neue" panose="02000503000000020004"/>
              </a:rPr>
              <a:t>How would you compare the performance of two portfolios?</a:t>
            </a:r>
          </a:p>
          <a:p>
            <a:pPr marL="342900" indent="-342900">
              <a:lnSpc>
                <a:spcPct val="250000"/>
              </a:lnSpc>
              <a:buClr>
                <a:srgbClr val="9E2200"/>
              </a:buClr>
              <a:buFontTx/>
              <a:buAutoNum type="arabicPeriod"/>
            </a:pPr>
            <a:r>
              <a:rPr lang="en-CA" dirty="0">
                <a:latin typeface="Helvetica Neue" panose="02000503000000020004"/>
              </a:rPr>
              <a:t>How would you interpret the meaning of Beta in the Capital Asset Pricing Model?</a:t>
            </a:r>
            <a:endParaRPr lang="en-CA" b="0" i="0" dirty="0">
              <a:effectLst/>
              <a:latin typeface="Helvetica Neue" panose="02000503000000020004"/>
            </a:endParaRPr>
          </a:p>
          <a:p>
            <a:pPr marL="342900" indent="-342900">
              <a:lnSpc>
                <a:spcPct val="250000"/>
              </a:lnSpc>
              <a:buClr>
                <a:srgbClr val="9E2200"/>
              </a:buClr>
              <a:buFontTx/>
              <a:buAutoNum type="arabicPeriod"/>
            </a:pPr>
            <a:r>
              <a:rPr lang="en-CA" b="0" i="0" dirty="0">
                <a:effectLst/>
                <a:latin typeface="Helvetica Neue" panose="02000503000000020004"/>
              </a:rPr>
              <a:t>There is 40 people in a room, what is the probability at least tw</a:t>
            </a:r>
            <a:r>
              <a:rPr lang="en-CA" dirty="0">
                <a:latin typeface="Helvetica Neue" panose="02000503000000020004"/>
              </a:rPr>
              <a:t>o share a birthday?</a:t>
            </a:r>
            <a:endParaRPr lang="en-CA" b="0" i="0" dirty="0">
              <a:effectLst/>
              <a:latin typeface="Helvetica Neue" panose="02000503000000020004"/>
            </a:endParaRPr>
          </a:p>
          <a:p>
            <a:pPr>
              <a:lnSpc>
                <a:spcPct val="150000"/>
              </a:lnSpc>
              <a:buClr>
                <a:srgbClr val="9E2200"/>
              </a:buClr>
            </a:pPr>
            <a:endParaRPr lang="en-CA" i="0" dirty="0">
              <a:effectLst/>
              <a:latin typeface="Helvetica Neue" panose="02000503000000020004"/>
            </a:endParaRPr>
          </a:p>
          <a:p>
            <a:pPr marL="342900" indent="-342900">
              <a:lnSpc>
                <a:spcPct val="150000"/>
              </a:lnSpc>
              <a:buClr>
                <a:srgbClr val="9E2200"/>
              </a:buClr>
              <a:buFontTx/>
              <a:buAutoNum type="arabicPeriod"/>
            </a:pPr>
            <a:endParaRPr lang="en-CA" i="0" dirty="0">
              <a:effectLst/>
              <a:latin typeface="Helvetica Neue" panose="02000503000000020004"/>
            </a:endParaRPr>
          </a:p>
          <a:p>
            <a:pPr marL="342900" indent="-342900">
              <a:lnSpc>
                <a:spcPct val="150000"/>
              </a:lnSpc>
              <a:buClr>
                <a:srgbClr val="9E2200"/>
              </a:buClr>
              <a:buAutoNum type="arabicPeriod"/>
            </a:pPr>
            <a:endParaRPr lang="en-US" dirty="0">
              <a:latin typeface="Helvetica Neue" panose="02000503000000020004"/>
              <a:ea typeface="Helvetica Neue" panose="02000503000000020004" pitchFamily="2" charset="0"/>
              <a:cs typeface="Calibri"/>
            </a:endParaRPr>
          </a:p>
        </p:txBody>
      </p:sp>
    </p:spTree>
    <p:extLst>
      <p:ext uri="{BB962C8B-B14F-4D97-AF65-F5344CB8AC3E}">
        <p14:creationId xmlns:p14="http://schemas.microsoft.com/office/powerpoint/2010/main" val="51302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2CD19AF-4380-A94C-85C3-EF723E50CA57}"/>
              </a:ext>
            </a:extLst>
          </p:cNvPr>
          <p:cNvSpPr txBox="1"/>
          <p:nvPr/>
        </p:nvSpPr>
        <p:spPr>
          <a:xfrm>
            <a:off x="2026006" y="3113991"/>
            <a:ext cx="3750221" cy="369332"/>
          </a:xfrm>
          <a:prstGeom prst="rect">
            <a:avLst/>
          </a:prstGeom>
          <a:noFill/>
        </p:spPr>
        <p:txBody>
          <a:bodyPr wrap="square" rtlCol="0">
            <a:spAutoFit/>
          </a:bodyPr>
          <a:lstStyle/>
          <a:p>
            <a:r>
              <a:rPr lang="en-US" b="1">
                <a:latin typeface="Helvetica Neue" panose="02000503000000020004" pitchFamily="2" charset="0"/>
                <a:ea typeface="Helvetica Neue" panose="02000503000000020004" pitchFamily="2" charset="0"/>
                <a:cs typeface="Helvetica Neue" panose="02000503000000020004" pitchFamily="2" charset="0"/>
              </a:rPr>
              <a:t>THANK YOU FOR JOINING </a:t>
            </a:r>
          </a:p>
        </p:txBody>
      </p:sp>
      <p:sp>
        <p:nvSpPr>
          <p:cNvPr id="18" name="Rectangle 17">
            <a:extLst>
              <a:ext uri="{FF2B5EF4-FFF2-40B4-BE49-F238E27FC236}">
                <a16:creationId xmlns:a16="http://schemas.microsoft.com/office/drawing/2014/main" id="{2EBFE90D-8A51-E248-8FBD-F8B4F1CFF31B}"/>
              </a:ext>
            </a:extLst>
          </p:cNvPr>
          <p:cNvSpPr/>
          <p:nvPr/>
        </p:nvSpPr>
        <p:spPr>
          <a:xfrm>
            <a:off x="6993466" y="0"/>
            <a:ext cx="45719" cy="6858000"/>
          </a:xfrm>
          <a:prstGeom prst="rect">
            <a:avLst/>
          </a:prstGeom>
          <a:solidFill>
            <a:srgbClr val="9E2200"/>
          </a:solidFill>
          <a:ln>
            <a:solidFill>
              <a:srgbClr val="9E2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EFE9A43-C07A-8640-8CF2-BCD081DF6816}"/>
              </a:ext>
            </a:extLst>
          </p:cNvPr>
          <p:cNvSpPr txBox="1"/>
          <p:nvPr/>
        </p:nvSpPr>
        <p:spPr>
          <a:xfrm>
            <a:off x="2026006" y="3483323"/>
            <a:ext cx="2832747"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THE MSTS TEAM  </a:t>
            </a:r>
          </a:p>
        </p:txBody>
      </p:sp>
      <p:pic>
        <p:nvPicPr>
          <p:cNvPr id="3" name="Picture 2" descr="Logo, company name&#10;&#10;Description automatically generated">
            <a:extLst>
              <a:ext uri="{FF2B5EF4-FFF2-40B4-BE49-F238E27FC236}">
                <a16:creationId xmlns:a16="http://schemas.microsoft.com/office/drawing/2014/main" id="{6CD1CFD7-29D6-2640-B26A-6C0C76C8C3AE}"/>
              </a:ext>
            </a:extLst>
          </p:cNvPr>
          <p:cNvPicPr>
            <a:picLocks noChangeAspect="1"/>
          </p:cNvPicPr>
          <p:nvPr/>
        </p:nvPicPr>
        <p:blipFill>
          <a:blip r:embed="rId3"/>
          <a:stretch>
            <a:fillRect/>
          </a:stretch>
        </p:blipFill>
        <p:spPr>
          <a:xfrm>
            <a:off x="8185462" y="2190490"/>
            <a:ext cx="2844800" cy="2844800"/>
          </a:xfrm>
          <a:prstGeom prst="rect">
            <a:avLst/>
          </a:prstGeom>
        </p:spPr>
      </p:pic>
    </p:spTree>
    <p:extLst>
      <p:ext uri="{BB962C8B-B14F-4D97-AF65-F5344CB8AC3E}">
        <p14:creationId xmlns:p14="http://schemas.microsoft.com/office/powerpoint/2010/main" val="162034258"/>
      </p:ext>
    </p:extLst>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000000"/>
      </a:dk2>
      <a:lt2>
        <a:srgbClr val="F8F8F8"/>
      </a:lt2>
      <a:accent1>
        <a:srgbClr val="DD4147"/>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ython_For_Finance-2-1 (4)" id="{7AC05A6C-D040-5547-9CB3-3098FDDC69B6}" vid="{5B5EDD0E-8EEB-2947-98B4-9388E0F944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1061</Words>
  <Application>Microsoft Macintosh PowerPoint</Application>
  <PresentationFormat>Widescreen</PresentationFormat>
  <Paragraphs>126</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Narrow</vt:lpstr>
      <vt:lpstr>Calibri</vt:lpstr>
      <vt:lpstr>Calibri Light</vt:lpstr>
      <vt:lpstr>Cambria Math</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Stanislas Motte</dc:creator>
  <cp:lastModifiedBy>Stanislas Motte</cp:lastModifiedBy>
  <cp:revision>3</cp:revision>
  <dcterms:created xsi:type="dcterms:W3CDTF">2021-01-30T03:44:23Z</dcterms:created>
  <dcterms:modified xsi:type="dcterms:W3CDTF">2021-05-23T20:08:29Z</dcterms:modified>
</cp:coreProperties>
</file>