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61" r:id="rId15"/>
    <p:sldId id="265"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CC3D28-BF21-4C01-BA10-ACBDE76578A2}" type="slidenum">
              <a:rPr lang="fr-FR" smtClean="0"/>
              <a:pPr/>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CC3D28-BF21-4C01-BA10-ACBDE76578A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9CC3D28-BF21-4C01-BA10-ACBDE76578A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723FCFE-0A12-41A6-A369-0FD5233445BE}" type="datetimeFigureOut">
              <a:rPr lang="fr-FR" smtClean="0"/>
              <a:pPr/>
              <a:t>22/12/2011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9CC3D28-BF21-4C01-BA10-ACBDE76578A2}" type="slidenum">
              <a:rPr lang="fr-FR" smtClean="0"/>
              <a:pPr/>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C723FCFE-0A12-41A6-A369-0FD5233445BE}" type="datetimeFigureOut">
              <a:rPr lang="fr-FR" smtClean="0"/>
              <a:pPr/>
              <a:t>22/12/2011</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09CC3D28-BF21-4C01-BA10-ACBDE76578A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723FCFE-0A12-41A6-A369-0FD5233445BE}" type="datetimeFigureOut">
              <a:rPr lang="fr-FR" smtClean="0"/>
              <a:pPr/>
              <a:t>22/12/2011</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9CC3D28-BF21-4C01-BA10-ACBDE76578A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juni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Test </a:t>
            </a:r>
            <a:r>
              <a:rPr lang="fr-FR" dirty="0" err="1" smtClean="0"/>
              <a:t>Driven</a:t>
            </a:r>
            <a:r>
              <a:rPr lang="fr-FR" dirty="0" smtClean="0"/>
              <a:t> </a:t>
            </a:r>
            <a:r>
              <a:rPr lang="fr-FR" dirty="0" err="1" smtClean="0"/>
              <a:t>Development</a:t>
            </a:r>
            <a:r>
              <a:rPr lang="fr-FR" dirty="0" smtClean="0"/>
              <a:t/>
            </a:r>
            <a:br>
              <a:rPr lang="fr-FR" dirty="0" smtClean="0"/>
            </a:br>
            <a:r>
              <a:rPr lang="fr-FR" sz="3600" dirty="0" smtClean="0"/>
              <a:t>ou comment tester en développant</a:t>
            </a:r>
            <a:endParaRPr lang="fr-FR" dirty="0"/>
          </a:p>
        </p:txBody>
      </p:sp>
      <p:sp>
        <p:nvSpPr>
          <p:cNvPr id="3" name="Sous-titre 2"/>
          <p:cNvSpPr>
            <a:spLocks noGrp="1"/>
          </p:cNvSpPr>
          <p:nvPr>
            <p:ph type="subTitle" idx="1"/>
          </p:nvPr>
        </p:nvSpPr>
        <p:spPr/>
        <p:txBody>
          <a:bodyPr/>
          <a:lstStyle/>
          <a:p>
            <a:r>
              <a:rPr lang="fr-FR" dirty="0" smtClean="0"/>
              <a:t>Une méthode agile, sans le savoir !</a:t>
            </a:r>
            <a:endParaRPr lang="fr-FR" dirty="0"/>
          </a:p>
        </p:txBody>
      </p:sp>
      <p:sp>
        <p:nvSpPr>
          <p:cNvPr id="4" name="ZoneTexte 3"/>
          <p:cNvSpPr txBox="1"/>
          <p:nvPr/>
        </p:nvSpPr>
        <p:spPr>
          <a:xfrm>
            <a:off x="6156176" y="5589240"/>
            <a:ext cx="2824043" cy="1169551"/>
          </a:xfrm>
          <a:prstGeom prst="rect">
            <a:avLst/>
          </a:prstGeom>
          <a:noFill/>
        </p:spPr>
        <p:txBody>
          <a:bodyPr wrap="square" rtlCol="0">
            <a:spAutoFit/>
          </a:bodyPr>
          <a:lstStyle/>
          <a:p>
            <a:pPr algn="r"/>
            <a:r>
              <a:rPr lang="fr-FR" dirty="0" smtClean="0"/>
              <a:t>Frédéric Delorme</a:t>
            </a:r>
          </a:p>
          <a:p>
            <a:pPr algn="r"/>
            <a:r>
              <a:rPr lang="fr-FR" sz="1200" dirty="0" smtClean="0"/>
              <a:t>frederic.delorme@capgemini.com</a:t>
            </a:r>
            <a:br>
              <a:rPr lang="fr-FR" sz="1200" dirty="0" smtClean="0"/>
            </a:br>
            <a:endParaRPr lang="fr-FR" sz="1200" dirty="0" smtClean="0"/>
          </a:p>
          <a:p>
            <a:pPr algn="r"/>
            <a:r>
              <a:rPr lang="fr-FR" sz="1400" dirty="0" smtClean="0"/>
              <a:t>Responsable technique/Expert java</a:t>
            </a:r>
          </a:p>
          <a:p>
            <a:pPr algn="r"/>
            <a:r>
              <a:rPr lang="fr-FR" sz="1400" dirty="0" smtClean="0"/>
              <a:t>CAPGEMINI Technologies Services</a:t>
            </a:r>
            <a:endParaRPr lang="fr-FR" sz="1400" dirty="0"/>
          </a:p>
        </p:txBody>
      </p:sp>
      <p:sp>
        <p:nvSpPr>
          <p:cNvPr id="5" name="ZoneTexte 4"/>
          <p:cNvSpPr txBox="1"/>
          <p:nvPr/>
        </p:nvSpPr>
        <p:spPr>
          <a:xfrm>
            <a:off x="179512" y="6309320"/>
            <a:ext cx="1666162" cy="369332"/>
          </a:xfrm>
          <a:prstGeom prst="rect">
            <a:avLst/>
          </a:prstGeom>
          <a:noFill/>
        </p:spPr>
        <p:txBody>
          <a:bodyPr wrap="none" rtlCol="0">
            <a:spAutoFit/>
          </a:bodyPr>
          <a:lstStyle/>
          <a:p>
            <a:r>
              <a:rPr lang="fr-FR" dirty="0" smtClean="0"/>
              <a:t>Décembre 2011</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a:t>
            </a:r>
            <a:r>
              <a:rPr lang="fr-FR" dirty="0" smtClean="0"/>
              <a:t>: Satisfaction</a:t>
            </a: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smtClean="0"/>
              <a:t>La satisfaction du développeur permet d'obtenir un code plus cohérent</a:t>
            </a:r>
            <a:r>
              <a:rPr lang="fr-FR" dirty="0" smtClean="0"/>
              <a:t/>
            </a:r>
            <a:br>
              <a:rPr lang="fr-FR" dirty="0" smtClean="0"/>
            </a:br>
            <a:r>
              <a:rPr lang="fr-FR" dirty="0" smtClean="0"/>
              <a:t>En suivant la méthode traditionnelle le développeur écrit une unité et va ensuite procéder aux tests afin de s'assurer que ce qu'il a codé est valide. Cette méthode est peu satisfaisante pour un développeur car il est déjà conscient que le code qu'il a écrit est juste. A l'inverse, en appliquant la méthode TDD, il va commencer par rédiger les tests puis ensuite passer à l'implémentation de l'unité afin de faire passer les tests. Ce procédé est plus satisfaisant et motivant car il s'agit d'une sorte de défis de faire valider les tests, C'est une sensation d'accomplissement. Il est important de ne pas ignorer les aspects psychologiques si on veut s'assurer que le travail réalisé par les développeurs soit propre et efficace.</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a:t>
            </a:r>
            <a:r>
              <a:rPr lang="fr-FR" dirty="0" smtClean="0"/>
              <a:t>: Clarification</a:t>
            </a:r>
            <a:endParaRPr lang="fr-FR" dirty="0"/>
          </a:p>
        </p:txBody>
      </p:sp>
      <p:sp>
        <p:nvSpPr>
          <p:cNvPr id="3" name="Espace réservé du contenu 2"/>
          <p:cNvSpPr>
            <a:spLocks noGrp="1"/>
          </p:cNvSpPr>
          <p:nvPr>
            <p:ph idx="1"/>
          </p:nvPr>
        </p:nvSpPr>
        <p:spPr/>
        <p:txBody>
          <a:bodyPr>
            <a:normAutofit fontScale="85000" lnSpcReduction="20000"/>
          </a:bodyPr>
          <a:lstStyle/>
          <a:p>
            <a:r>
              <a:rPr lang="fr-FR" b="1" dirty="0" smtClean="0"/>
              <a:t>Clarification des détails de l'interface et du comportement</a:t>
            </a:r>
            <a:r>
              <a:rPr lang="fr-FR" dirty="0" smtClean="0"/>
              <a:t/>
            </a:r>
            <a:br>
              <a:rPr lang="fr-FR" dirty="0" smtClean="0"/>
            </a:br>
            <a:r>
              <a:rPr lang="fr-FR" dirty="0" smtClean="0"/>
              <a:t>En effet, lorsque le développeur écrit du code de test pour tester une implémentation qui n'existe pas encore, il va devoir penser aux détails de la méthode dont il a besoin pour écrire la spécification</a:t>
            </a:r>
            <a:r>
              <a:rPr lang="fr-FR" dirty="0" smtClean="0"/>
              <a:t>.</a:t>
            </a:r>
            <a:br>
              <a:rPr lang="fr-FR" dirty="0" smtClean="0"/>
            </a:br>
            <a:r>
              <a:rPr lang="fr-FR" dirty="0" smtClean="0"/>
              <a:t/>
            </a:r>
            <a:br>
              <a:rPr lang="fr-FR" dirty="0" smtClean="0"/>
            </a:br>
            <a:r>
              <a:rPr lang="fr-FR" dirty="0" smtClean="0"/>
              <a:t>Aussi</a:t>
            </a:r>
            <a:r>
              <a:rPr lang="fr-FR" dirty="0" smtClean="0"/>
              <a:t>, il va </a:t>
            </a:r>
            <a:r>
              <a:rPr lang="fr-FR" dirty="0" smtClean="0"/>
              <a:t>s'interroger </a:t>
            </a:r>
            <a:r>
              <a:rPr lang="fr-FR" dirty="0" smtClean="0"/>
              <a:t>sur le nom de la méthode, </a:t>
            </a:r>
            <a:r>
              <a:rPr lang="fr-FR" dirty="0" smtClean="0"/>
              <a:t>sa(ses) </a:t>
            </a:r>
            <a:r>
              <a:rPr lang="fr-FR" dirty="0" smtClean="0"/>
              <a:t>valeur de retour, ses paramètres, comportement</a:t>
            </a:r>
            <a:r>
              <a:rPr lang="fr-FR" dirty="0" smtClean="0"/>
              <a:t>,...</a:t>
            </a:r>
            <a:br>
              <a:rPr lang="fr-FR" dirty="0" smtClean="0"/>
            </a:br>
            <a:r>
              <a:rPr lang="fr-FR" dirty="0" smtClean="0"/>
              <a:t/>
            </a:r>
            <a:br>
              <a:rPr lang="fr-FR" dirty="0" smtClean="0"/>
            </a:br>
            <a:r>
              <a:rPr lang="fr-FR" dirty="0" smtClean="0"/>
              <a:t>Cela </a:t>
            </a:r>
            <a:r>
              <a:rPr lang="fr-FR" dirty="0" smtClean="0"/>
              <a:t>permet de clarifier la conception et d'écrire seulement du code utile.</a:t>
            </a:r>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a:t>
            </a:r>
            <a:r>
              <a:rPr lang="fr-FR" dirty="0" smtClean="0"/>
              <a:t>: </a:t>
            </a:r>
            <a:r>
              <a:rPr lang="fr-FR" dirty="0" err="1" smtClean="0"/>
              <a:t>Rejouabilité</a:t>
            </a:r>
            <a:endParaRPr lang="fr-FR" dirty="0"/>
          </a:p>
        </p:txBody>
      </p:sp>
      <p:sp>
        <p:nvSpPr>
          <p:cNvPr id="3" name="Espace réservé du contenu 2"/>
          <p:cNvSpPr>
            <a:spLocks noGrp="1"/>
          </p:cNvSpPr>
          <p:nvPr>
            <p:ph idx="1"/>
          </p:nvPr>
        </p:nvSpPr>
        <p:spPr/>
        <p:txBody>
          <a:bodyPr/>
          <a:lstStyle/>
          <a:p>
            <a:r>
              <a:rPr lang="fr-FR" b="1" dirty="0" smtClean="0"/>
              <a:t>Vérification démontrable, répétable et automatisé</a:t>
            </a:r>
            <a:r>
              <a:rPr lang="fr-FR" dirty="0" smtClean="0"/>
              <a:t/>
            </a:r>
            <a:br>
              <a:rPr lang="fr-FR" dirty="0" smtClean="0"/>
            </a:br>
            <a:r>
              <a:rPr lang="fr-FR" dirty="0" smtClean="0"/>
              <a:t>Le fait de disposer d'un grand nombre de test permet de s'assurer de la solidité et garantie du code.</a:t>
            </a: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Non régression</a:t>
            </a:r>
            <a:endParaRPr lang="fr-FR" dirty="0"/>
          </a:p>
        </p:txBody>
      </p:sp>
      <p:sp>
        <p:nvSpPr>
          <p:cNvPr id="3" name="Espace réservé du contenu 2"/>
          <p:cNvSpPr>
            <a:spLocks noGrp="1"/>
          </p:cNvSpPr>
          <p:nvPr>
            <p:ph idx="1"/>
          </p:nvPr>
        </p:nvSpPr>
        <p:spPr/>
        <p:txBody>
          <a:bodyPr/>
          <a:lstStyle/>
          <a:p>
            <a:r>
              <a:rPr lang="fr-FR" b="1" dirty="0" smtClean="0"/>
              <a:t>Non présence de régression</a:t>
            </a:r>
            <a:r>
              <a:rPr lang="fr-FR" dirty="0" smtClean="0"/>
              <a:t/>
            </a:r>
            <a:br>
              <a:rPr lang="fr-FR" dirty="0" smtClean="0"/>
            </a:br>
            <a:r>
              <a:rPr lang="fr-FR" dirty="0" smtClean="0"/>
              <a:t>Lorsqu'un développeur modifie une méthode existante, il peut relancer les tests unitaires afin de s'assurer que sa modification n'a pas impacté l'existant et donc cela offre un feedback immédiat.</a:t>
            </a:r>
          </a:p>
          <a:p>
            <a:endParaRPr lang="fr-FR" dirty="0" smtClean="0"/>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procède-t-on ?</a:t>
            </a:r>
            <a:endParaRPr lang="fr-FR" dirty="0"/>
          </a:p>
        </p:txBody>
      </p:sp>
      <p:sp>
        <p:nvSpPr>
          <p:cNvPr id="3" name="Espace réservé du contenu 2"/>
          <p:cNvSpPr>
            <a:spLocks noGrp="1"/>
          </p:cNvSpPr>
          <p:nvPr>
            <p:ph idx="1"/>
          </p:nvPr>
        </p:nvSpPr>
        <p:spPr/>
        <p:txBody>
          <a:bodyPr/>
          <a:lstStyle/>
          <a:p>
            <a:r>
              <a:rPr lang="fr-FR" dirty="0" smtClean="0"/>
              <a:t>Dans le monde Java: utilisation d’API </a:t>
            </a:r>
          </a:p>
          <a:p>
            <a:pPr lvl="1"/>
            <a:r>
              <a:rPr lang="fr-FR" dirty="0" smtClean="0"/>
              <a:t>JUNIT	</a:t>
            </a:r>
          </a:p>
          <a:p>
            <a:pPr lvl="2"/>
            <a:r>
              <a:rPr lang="fr-FR" dirty="0" smtClean="0"/>
              <a:t>Pour le code des classes de tests unitaires</a:t>
            </a:r>
          </a:p>
          <a:p>
            <a:pPr lvl="1"/>
            <a:r>
              <a:rPr lang="fr-FR" dirty="0" smtClean="0"/>
              <a:t>DBUNIT</a:t>
            </a:r>
          </a:p>
          <a:p>
            <a:pPr lvl="2"/>
            <a:r>
              <a:rPr lang="fr-FR" dirty="0" smtClean="0"/>
              <a:t>Pour le setting de données dans une base</a:t>
            </a:r>
          </a:p>
          <a:p>
            <a:pPr lvl="1"/>
            <a:r>
              <a:rPr lang="fr-FR" dirty="0" smtClean="0"/>
              <a:t>HSQLDB (par exemple)</a:t>
            </a:r>
          </a:p>
          <a:p>
            <a:pPr lvl="2"/>
            <a:r>
              <a:rPr lang="fr-FR" dirty="0" smtClean="0"/>
              <a:t>Comme moteur de base de données en mémoire (pour le temps d’exécution des tests)</a:t>
            </a:r>
          </a:p>
          <a:p>
            <a:pPr lvl="2"/>
            <a:r>
              <a:rPr lang="fr-FR" dirty="0" smtClean="0"/>
              <a:t>Chaque test peut avoir son jeu de données isolé.</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Travaux pratiques</a:t>
            </a:r>
            <a:endParaRPr lang="fr-FR" dirty="0"/>
          </a:p>
        </p:txBody>
      </p:sp>
      <p:sp>
        <p:nvSpPr>
          <p:cNvPr id="3" name="Espace réservé du contenu 2"/>
          <p:cNvSpPr>
            <a:spLocks noGrp="1"/>
          </p:cNvSpPr>
          <p:nvPr>
            <p:ph idx="1"/>
          </p:nvPr>
        </p:nvSpPr>
        <p:spPr/>
        <p:txBody>
          <a:bodyPr/>
          <a:lstStyle/>
          <a:p>
            <a:r>
              <a:rPr lang="fr-FR" b="1" dirty="0" smtClean="0"/>
              <a:t>Exemple 1</a:t>
            </a:r>
            <a:r>
              <a:rPr lang="fr-FR" dirty="0" smtClean="0"/>
              <a:t> : </a:t>
            </a:r>
            <a:br>
              <a:rPr lang="fr-FR" dirty="0" smtClean="0"/>
            </a:br>
            <a:r>
              <a:rPr lang="fr-FR" dirty="0" smtClean="0"/>
              <a:t>Implémentation d’une classe de service de compte bancaire (basique)</a:t>
            </a:r>
          </a:p>
          <a:p>
            <a:endParaRPr lang="fr-FR" dirty="0" smtClean="0"/>
          </a:p>
          <a:p>
            <a:r>
              <a:rPr lang="fr-FR" b="1" dirty="0" smtClean="0"/>
              <a:t>Exemple 2</a:t>
            </a:r>
            <a:r>
              <a:rPr lang="fr-FR" dirty="0" smtClean="0"/>
              <a:t>: </a:t>
            </a:r>
            <a:br>
              <a:rPr lang="fr-FR" dirty="0" smtClean="0"/>
            </a:br>
            <a:r>
              <a:rPr lang="fr-FR" dirty="0" smtClean="0"/>
              <a:t>Implémentation d’une DAO pour un objet persistant et ajout d’un jeu de données de test.</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TDD: qu’est-ce ?</a:t>
            </a:r>
            <a:endParaRPr lang="fr-FR" dirty="0"/>
          </a:p>
        </p:txBody>
      </p:sp>
      <p:sp>
        <p:nvSpPr>
          <p:cNvPr id="3" name="Espace réservé du contenu 2"/>
          <p:cNvSpPr>
            <a:spLocks noGrp="1"/>
          </p:cNvSpPr>
          <p:nvPr>
            <p:ph idx="1"/>
          </p:nvPr>
        </p:nvSpPr>
        <p:spPr/>
        <p:txBody>
          <a:bodyPr>
            <a:normAutofit/>
          </a:bodyPr>
          <a:lstStyle/>
          <a:p>
            <a:r>
              <a:rPr lang="fr-FR" dirty="0" smtClean="0"/>
              <a:t>La méthode TDD, </a:t>
            </a:r>
            <a:r>
              <a:rPr lang="fr-FR" b="1" dirty="0" smtClean="0"/>
              <a:t>T</a:t>
            </a:r>
            <a:r>
              <a:rPr lang="fr-FR" dirty="0" smtClean="0"/>
              <a:t>est </a:t>
            </a:r>
            <a:r>
              <a:rPr lang="fr-FR" b="1" dirty="0" err="1" smtClean="0"/>
              <a:t>D</a:t>
            </a:r>
            <a:r>
              <a:rPr lang="fr-FR" dirty="0" err="1" smtClean="0"/>
              <a:t>riven</a:t>
            </a:r>
            <a:r>
              <a:rPr lang="fr-FR" dirty="0" smtClean="0"/>
              <a:t> </a:t>
            </a:r>
            <a:r>
              <a:rPr lang="fr-FR" b="1" dirty="0" err="1" smtClean="0"/>
              <a:t>D</a:t>
            </a:r>
            <a:r>
              <a:rPr lang="fr-FR" dirty="0" err="1" smtClean="0"/>
              <a:t>evelopement</a:t>
            </a:r>
            <a:r>
              <a:rPr lang="fr-FR" dirty="0" smtClean="0"/>
              <a:t> </a:t>
            </a:r>
            <a:r>
              <a:rPr lang="fr-FR" sz="2800" dirty="0" smtClean="0"/>
              <a:t>ou développement piloté par les tests est une méthode de développement (comme son nom  l’indique) </a:t>
            </a:r>
            <a:r>
              <a:rPr lang="fr-FR" sz="2800" b="1" dirty="0" smtClean="0"/>
              <a:t>imposant la formalisation du besoin technique </a:t>
            </a:r>
            <a:r>
              <a:rPr lang="fr-FR" sz="2800" dirty="0" smtClean="0"/>
              <a:t>avant son développement, et ce en utilisant des outils</a:t>
            </a:r>
            <a:r>
              <a:rPr lang="fr-FR" sz="2800" b="1" dirty="0" smtClean="0"/>
              <a:t> permettant de rejouer et vérifier</a:t>
            </a:r>
            <a:r>
              <a:rPr lang="fr-FR" sz="2800" dirty="0" smtClean="0"/>
              <a:t> à volonté </a:t>
            </a:r>
            <a:r>
              <a:rPr lang="fr-FR" sz="2800" b="1" dirty="0" smtClean="0"/>
              <a:t>la conformité de son implémentation</a:t>
            </a:r>
            <a:r>
              <a:rPr lang="fr-FR" sz="2800" dirty="0" smtClean="0"/>
              <a:t>.</a:t>
            </a:r>
          </a:p>
          <a:p>
            <a:pPr lvl="1"/>
            <a:r>
              <a:rPr lang="fr-FR" dirty="0" smtClean="0"/>
              <a:t>Sur la plateforme Java, cet outil est souvent </a:t>
            </a:r>
            <a:r>
              <a:rPr lang="fr-FR" b="1" dirty="0" err="1" smtClean="0"/>
              <a:t>JUnit</a:t>
            </a:r>
            <a:r>
              <a:rPr lang="fr-FR" b="1" dirty="0" smtClean="0"/>
              <a:t> (</a:t>
            </a:r>
            <a:r>
              <a:rPr lang="fr-FR" dirty="0" smtClean="0">
                <a:hlinkClick r:id="rId2"/>
              </a:rPr>
              <a:t>http://www.junit.org</a:t>
            </a:r>
            <a:r>
              <a:rPr lang="fr-FR" dirty="0" smtClean="0"/>
              <a:t>).</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Habitude du développeur</a:t>
            </a:r>
            <a:endParaRPr lang="fr-FR" dirty="0"/>
          </a:p>
        </p:txBody>
      </p:sp>
      <p:sp>
        <p:nvSpPr>
          <p:cNvPr id="4" name="Rectangle à coins arrondis 3"/>
          <p:cNvSpPr/>
          <p:nvPr/>
        </p:nvSpPr>
        <p:spPr>
          <a:xfrm>
            <a:off x="6156176" y="1988840"/>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Conception</a:t>
            </a:r>
            <a:endParaRPr lang="fr-FR" sz="2800" b="1" dirty="0"/>
          </a:p>
        </p:txBody>
      </p:sp>
      <p:sp>
        <p:nvSpPr>
          <p:cNvPr id="5" name="Rectangle à coins arrondis 4"/>
          <p:cNvSpPr/>
          <p:nvPr/>
        </p:nvSpPr>
        <p:spPr>
          <a:xfrm>
            <a:off x="6156176" y="3573016"/>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Code</a:t>
            </a:r>
            <a:endParaRPr lang="fr-FR" sz="2800" b="1" dirty="0"/>
          </a:p>
        </p:txBody>
      </p:sp>
      <p:sp>
        <p:nvSpPr>
          <p:cNvPr id="6" name="Rectangle à coins arrondis 5"/>
          <p:cNvSpPr/>
          <p:nvPr/>
        </p:nvSpPr>
        <p:spPr>
          <a:xfrm>
            <a:off x="6156176" y="5157192"/>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Test(s?)</a:t>
            </a:r>
            <a:endParaRPr lang="fr-FR" sz="2800" b="1" dirty="0"/>
          </a:p>
        </p:txBody>
      </p:sp>
      <p:cxnSp>
        <p:nvCxnSpPr>
          <p:cNvPr id="8" name="Connecteur en angle 7"/>
          <p:cNvCxnSpPr>
            <a:stCxn id="4" idx="2"/>
            <a:endCxn id="5" idx="0"/>
          </p:cNvCxnSpPr>
          <p:nvPr/>
        </p:nvCxnSpPr>
        <p:spPr>
          <a:xfrm rot="5400000">
            <a:off x="6984268" y="3212976"/>
            <a:ext cx="720080" cy="12700"/>
          </a:xfrm>
          <a:prstGeom prst="bentConnector3">
            <a:avLst>
              <a:gd name="adj1" fmla="val 50000"/>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10" name="Connecteur en angle 9"/>
          <p:cNvCxnSpPr>
            <a:stCxn id="5" idx="2"/>
            <a:endCxn id="6" idx="0"/>
          </p:cNvCxnSpPr>
          <p:nvPr/>
        </p:nvCxnSpPr>
        <p:spPr>
          <a:xfrm rot="5400000">
            <a:off x="6984268" y="4797152"/>
            <a:ext cx="720080" cy="12700"/>
          </a:xfrm>
          <a:prstGeom prst="bentConnector3">
            <a:avLst>
              <a:gd name="adj1" fmla="val 50000"/>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1" name="Pentagone 10"/>
          <p:cNvSpPr/>
          <p:nvPr/>
        </p:nvSpPr>
        <p:spPr>
          <a:xfrm>
            <a:off x="683568" y="1988840"/>
            <a:ext cx="5544616" cy="864096"/>
          </a:xfrm>
          <a:prstGeom prst="homePlate">
            <a:avLst>
              <a:gd name="adj" fmla="val 46744"/>
            </a:avLst>
          </a:prstGeom>
          <a:scene3d>
            <a:camera prst="orthographicFront"/>
            <a:lightRig rig="chilly" dir="t"/>
          </a:scene3d>
          <a:sp3d>
            <a:bevelT/>
          </a:sp3d>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fr-FR" dirty="0" smtClean="0"/>
              <a:t>Conception réalisée par des consultants fonctionnels</a:t>
            </a:r>
            <a:endParaRPr lang="fr-FR" dirty="0"/>
          </a:p>
        </p:txBody>
      </p:sp>
      <p:sp>
        <p:nvSpPr>
          <p:cNvPr id="16" name="Pentagone 15"/>
          <p:cNvSpPr/>
          <p:nvPr/>
        </p:nvSpPr>
        <p:spPr>
          <a:xfrm>
            <a:off x="683568" y="3573016"/>
            <a:ext cx="5544616" cy="864096"/>
          </a:xfrm>
          <a:prstGeom prst="homePlate">
            <a:avLst>
              <a:gd name="adj" fmla="val 46744"/>
            </a:avLst>
          </a:prstGeom>
          <a:scene3d>
            <a:camera prst="orthographicFront"/>
            <a:lightRig rig="chilly" dir="t"/>
          </a:scene3d>
          <a:sp3d>
            <a:bevelT/>
          </a:sp3d>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fr-FR" dirty="0" smtClean="0"/>
              <a:t>Développement réalisée par des développeurs</a:t>
            </a:r>
            <a:endParaRPr lang="fr-FR" dirty="0"/>
          </a:p>
        </p:txBody>
      </p:sp>
      <p:sp>
        <p:nvSpPr>
          <p:cNvPr id="17" name="Pentagone 16"/>
          <p:cNvSpPr/>
          <p:nvPr/>
        </p:nvSpPr>
        <p:spPr>
          <a:xfrm>
            <a:off x="683568" y="5085184"/>
            <a:ext cx="5544616" cy="864096"/>
          </a:xfrm>
          <a:prstGeom prst="homePlate">
            <a:avLst>
              <a:gd name="adj" fmla="val 46744"/>
            </a:avLst>
          </a:prstGeom>
          <a:scene3d>
            <a:camera prst="orthographicFront"/>
            <a:lightRig rig="chilly" dir="t"/>
          </a:scene3d>
          <a:sp3d>
            <a:bevelT/>
          </a:sp3d>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fr-FR" dirty="0" smtClean="0"/>
              <a:t>Test(s) réalisé(s) par d’autres personnes </a:t>
            </a:r>
            <a:br>
              <a:rPr lang="fr-FR" dirty="0" smtClean="0"/>
            </a:br>
            <a:r>
              <a:rPr lang="fr-FR" sz="1600" dirty="0" smtClean="0"/>
              <a:t>(souvent les développeurs, mais pas ceux qui ont créé le code, dans un esprit de cross-</a:t>
            </a:r>
            <a:r>
              <a:rPr lang="fr-FR" sz="1600" dirty="0" err="1" smtClean="0"/>
              <a:t>testing</a:t>
            </a:r>
            <a:r>
              <a:rPr lang="fr-FR" sz="1600" dirty="0" smtClean="0"/>
              <a:t>…)</a:t>
            </a:r>
            <a:endParaRPr lang="fr-F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vision TDD</a:t>
            </a:r>
            <a:endParaRPr lang="fr-FR" dirty="0"/>
          </a:p>
        </p:txBody>
      </p:sp>
      <p:sp>
        <p:nvSpPr>
          <p:cNvPr id="4" name="Rectangle à coins arrondis 3"/>
          <p:cNvSpPr/>
          <p:nvPr/>
        </p:nvSpPr>
        <p:spPr>
          <a:xfrm>
            <a:off x="6156176" y="1988840"/>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Conception</a:t>
            </a:r>
            <a:endParaRPr lang="fr-FR" sz="2800" b="1" dirty="0"/>
          </a:p>
        </p:txBody>
      </p:sp>
      <p:sp>
        <p:nvSpPr>
          <p:cNvPr id="5" name="Rectangle à coins arrondis 4"/>
          <p:cNvSpPr/>
          <p:nvPr/>
        </p:nvSpPr>
        <p:spPr>
          <a:xfrm>
            <a:off x="6156176" y="5085184"/>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Code</a:t>
            </a:r>
            <a:endParaRPr lang="fr-FR" sz="2800" b="1" dirty="0"/>
          </a:p>
        </p:txBody>
      </p:sp>
      <p:sp>
        <p:nvSpPr>
          <p:cNvPr id="6" name="Rectangle à coins arrondis 5"/>
          <p:cNvSpPr/>
          <p:nvPr/>
        </p:nvSpPr>
        <p:spPr>
          <a:xfrm>
            <a:off x="6156176" y="3573016"/>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Test(s?)</a:t>
            </a:r>
            <a:endParaRPr lang="fr-FR" sz="2800" b="1" dirty="0"/>
          </a:p>
        </p:txBody>
      </p:sp>
      <p:cxnSp>
        <p:nvCxnSpPr>
          <p:cNvPr id="7" name="Connecteur en angle 6"/>
          <p:cNvCxnSpPr>
            <a:stCxn id="4" idx="2"/>
            <a:endCxn id="6" idx="0"/>
          </p:cNvCxnSpPr>
          <p:nvPr/>
        </p:nvCxnSpPr>
        <p:spPr>
          <a:xfrm rot="5400000">
            <a:off x="6984268" y="3212976"/>
            <a:ext cx="720080" cy="12700"/>
          </a:xfrm>
          <a:prstGeom prst="bentConnector3">
            <a:avLst>
              <a:gd name="adj1" fmla="val 50000"/>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 name="Connecteur en angle 7"/>
          <p:cNvCxnSpPr>
            <a:stCxn id="6" idx="2"/>
            <a:endCxn id="5" idx="0"/>
          </p:cNvCxnSpPr>
          <p:nvPr/>
        </p:nvCxnSpPr>
        <p:spPr>
          <a:xfrm rot="5400000">
            <a:off x="7020272" y="4761148"/>
            <a:ext cx="648072" cy="12700"/>
          </a:xfrm>
          <a:prstGeom prst="bentConnector3">
            <a:avLst>
              <a:gd name="adj1" fmla="val 50000"/>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9" name="Pentagone 8"/>
          <p:cNvSpPr/>
          <p:nvPr/>
        </p:nvSpPr>
        <p:spPr>
          <a:xfrm>
            <a:off x="683568" y="1988840"/>
            <a:ext cx="5544616" cy="864096"/>
          </a:xfrm>
          <a:prstGeom prst="homePlate">
            <a:avLst>
              <a:gd name="adj" fmla="val 46744"/>
            </a:avLst>
          </a:prstGeom>
          <a:scene3d>
            <a:camera prst="orthographicFront"/>
            <a:lightRig rig="chilly" dir="t"/>
          </a:scene3d>
          <a:sp3d>
            <a:bevelT/>
          </a:sp3d>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fr-FR" dirty="0" smtClean="0"/>
              <a:t>Conception réalisée par des consultants fonctionnels</a:t>
            </a:r>
            <a:endParaRPr lang="fr-FR" dirty="0"/>
          </a:p>
        </p:txBody>
      </p:sp>
      <p:sp>
        <p:nvSpPr>
          <p:cNvPr id="10" name="Pentagone 9"/>
          <p:cNvSpPr/>
          <p:nvPr/>
        </p:nvSpPr>
        <p:spPr>
          <a:xfrm>
            <a:off x="683568" y="3717032"/>
            <a:ext cx="5544616" cy="2088232"/>
          </a:xfrm>
          <a:prstGeom prst="homePlate">
            <a:avLst>
              <a:gd name="adj" fmla="val 46744"/>
            </a:avLst>
          </a:prstGeom>
          <a:scene3d>
            <a:camera prst="orthographicFront"/>
            <a:lightRig rig="chilly" dir="t"/>
          </a:scene3d>
          <a:sp3d>
            <a:bevelT/>
          </a:sp3d>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fr-FR" dirty="0" smtClean="0"/>
              <a:t>Test et Développement (dans l’ordre)  réalisée par la même personne pour un même composant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cycle initial du TDD</a:t>
            </a:r>
            <a:endParaRPr lang="fr-FR" dirty="0"/>
          </a:p>
        </p:txBody>
      </p:sp>
      <p:sp>
        <p:nvSpPr>
          <p:cNvPr id="4" name="Rectangle à coins arrondis 3"/>
          <p:cNvSpPr/>
          <p:nvPr/>
        </p:nvSpPr>
        <p:spPr>
          <a:xfrm>
            <a:off x="3347864" y="1916832"/>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Conception</a:t>
            </a:r>
            <a:endParaRPr lang="fr-FR" sz="2800" b="1" dirty="0"/>
          </a:p>
        </p:txBody>
      </p:sp>
      <p:sp>
        <p:nvSpPr>
          <p:cNvPr id="5" name="Rectangle à coins arrondis 4"/>
          <p:cNvSpPr/>
          <p:nvPr/>
        </p:nvSpPr>
        <p:spPr>
          <a:xfrm>
            <a:off x="3275856" y="5085184"/>
            <a:ext cx="2376264"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t>Code</a:t>
            </a:r>
            <a:endParaRPr lang="fr-FR" sz="2800" b="1" dirty="0"/>
          </a:p>
        </p:txBody>
      </p:sp>
      <p:sp>
        <p:nvSpPr>
          <p:cNvPr id="6" name="Rectangle à coins arrondis 5"/>
          <p:cNvSpPr/>
          <p:nvPr/>
        </p:nvSpPr>
        <p:spPr>
          <a:xfrm>
            <a:off x="6156176" y="3501008"/>
            <a:ext cx="2376264" cy="8640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800" b="1" dirty="0" smtClean="0"/>
              <a:t>Test</a:t>
            </a:r>
            <a:endParaRPr lang="fr-FR" sz="2800" b="1" dirty="0"/>
          </a:p>
        </p:txBody>
      </p:sp>
      <p:cxnSp>
        <p:nvCxnSpPr>
          <p:cNvPr id="7" name="Connecteur en angle 6"/>
          <p:cNvCxnSpPr>
            <a:stCxn id="4" idx="3"/>
            <a:endCxn id="6" idx="0"/>
          </p:cNvCxnSpPr>
          <p:nvPr/>
        </p:nvCxnSpPr>
        <p:spPr>
          <a:xfrm>
            <a:off x="5724128" y="2348880"/>
            <a:ext cx="1620180" cy="1152128"/>
          </a:xfrm>
          <a:prstGeom prst="bentConnector2">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 name="Connecteur en angle 7"/>
          <p:cNvCxnSpPr>
            <a:stCxn id="6" idx="2"/>
            <a:endCxn id="5" idx="3"/>
          </p:cNvCxnSpPr>
          <p:nvPr/>
        </p:nvCxnSpPr>
        <p:spPr>
          <a:xfrm rot="5400000">
            <a:off x="5922150" y="4095074"/>
            <a:ext cx="1152128" cy="1692188"/>
          </a:xfrm>
          <a:prstGeom prst="bentConnector2">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4" name="Rectangle à coins arrondis 13"/>
          <p:cNvSpPr/>
          <p:nvPr/>
        </p:nvSpPr>
        <p:spPr>
          <a:xfrm>
            <a:off x="539552" y="3573016"/>
            <a:ext cx="2376264" cy="8640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800" b="1" dirty="0" smtClean="0"/>
              <a:t>Test</a:t>
            </a:r>
            <a:endParaRPr lang="fr-FR" sz="2800" b="1" dirty="0"/>
          </a:p>
        </p:txBody>
      </p:sp>
      <p:cxnSp>
        <p:nvCxnSpPr>
          <p:cNvPr id="15" name="Connecteur en angle 7"/>
          <p:cNvCxnSpPr>
            <a:stCxn id="5" idx="1"/>
            <a:endCxn id="14" idx="2"/>
          </p:cNvCxnSpPr>
          <p:nvPr/>
        </p:nvCxnSpPr>
        <p:spPr>
          <a:xfrm rot="10800000">
            <a:off x="1727684" y="4437112"/>
            <a:ext cx="1548172" cy="1080120"/>
          </a:xfrm>
          <a:prstGeom prst="bentConnector2">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18" name="Connecteur en angle 7"/>
          <p:cNvCxnSpPr>
            <a:stCxn id="14" idx="0"/>
            <a:endCxn id="4" idx="1"/>
          </p:cNvCxnSpPr>
          <p:nvPr/>
        </p:nvCxnSpPr>
        <p:spPr>
          <a:xfrm rot="5400000" flipH="1" flipV="1">
            <a:off x="1925706" y="2150858"/>
            <a:ext cx="1224136" cy="1620180"/>
          </a:xfrm>
          <a:prstGeom prst="bentConnector2">
            <a:avLst/>
          </a:prstGeom>
          <a:ln w="76200">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20" name="Rectangle avec flèche vers le haut 19"/>
          <p:cNvSpPr/>
          <p:nvPr/>
        </p:nvSpPr>
        <p:spPr>
          <a:xfrm>
            <a:off x="3275856" y="2708920"/>
            <a:ext cx="2448272" cy="2088232"/>
          </a:xfrm>
          <a:prstGeom prst="upArrowCallou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b="1" dirty="0" smtClean="0"/>
              <a:t>Etape 1</a:t>
            </a:r>
            <a:r>
              <a:rPr lang="fr-FR" dirty="0" smtClean="0"/>
              <a:t>:</a:t>
            </a:r>
            <a:br>
              <a:rPr lang="fr-FR" dirty="0" smtClean="0"/>
            </a:br>
            <a:r>
              <a:rPr lang="fr-FR" dirty="0" smtClean="0"/>
              <a:t> Le concepteur fonctionnel fait le design en rédigeant des Cas de test .</a:t>
            </a:r>
            <a:endParaRPr lang="fr-FR" dirty="0"/>
          </a:p>
        </p:txBody>
      </p:sp>
      <p:sp>
        <p:nvSpPr>
          <p:cNvPr id="21" name="Rectangle avec flèche vers la droite 20"/>
          <p:cNvSpPr/>
          <p:nvPr/>
        </p:nvSpPr>
        <p:spPr>
          <a:xfrm>
            <a:off x="3275856" y="2996952"/>
            <a:ext cx="3024336" cy="1944216"/>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b="1" dirty="0" smtClean="0"/>
              <a:t>Etape 2</a:t>
            </a:r>
            <a:r>
              <a:rPr lang="fr-FR" dirty="0" smtClean="0"/>
              <a:t>:</a:t>
            </a:r>
            <a:br>
              <a:rPr lang="fr-FR" dirty="0" smtClean="0"/>
            </a:br>
            <a:r>
              <a:rPr lang="fr-FR" dirty="0" smtClean="0"/>
              <a:t>Le développeur  code les tests unitaires correspondant aux cas de tests</a:t>
            </a:r>
            <a:endParaRPr lang="fr-FR" dirty="0"/>
          </a:p>
        </p:txBody>
      </p:sp>
      <p:sp>
        <p:nvSpPr>
          <p:cNvPr id="22" name="Rectangle avec flèche vers le bas 21"/>
          <p:cNvSpPr/>
          <p:nvPr/>
        </p:nvSpPr>
        <p:spPr>
          <a:xfrm>
            <a:off x="3275856" y="2924944"/>
            <a:ext cx="2448272" cy="2304256"/>
          </a:xfrm>
          <a:prstGeom prst="downArrowCallout">
            <a:avLst>
              <a:gd name="adj1" fmla="val 25000"/>
              <a:gd name="adj2" fmla="val 25000"/>
              <a:gd name="adj3" fmla="val 25000"/>
              <a:gd name="adj4" fmla="val 70472"/>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b="1" dirty="0" smtClean="0"/>
              <a:t>Etape 3</a:t>
            </a:r>
            <a:r>
              <a:rPr lang="fr-FR" dirty="0" smtClean="0"/>
              <a:t>:</a:t>
            </a:r>
            <a:br>
              <a:rPr lang="fr-FR" dirty="0" smtClean="0"/>
            </a:br>
            <a:r>
              <a:rPr lang="fr-FR" dirty="0" smtClean="0"/>
              <a:t>Le même développeur code au fur et à mesure l’(es) objet(s) qui répond(</a:t>
            </a:r>
            <a:r>
              <a:rPr lang="fr-FR" dirty="0" err="1" smtClean="0"/>
              <a:t>ent</a:t>
            </a:r>
            <a:r>
              <a:rPr lang="fr-FR" dirty="0" smtClean="0"/>
              <a:t>) aux cas de test</a:t>
            </a:r>
            <a:endParaRPr lang="fr-FR" dirty="0"/>
          </a:p>
        </p:txBody>
      </p:sp>
      <p:sp>
        <p:nvSpPr>
          <p:cNvPr id="23" name="Rectangle avec flèche vers la gauche 22"/>
          <p:cNvSpPr/>
          <p:nvPr/>
        </p:nvSpPr>
        <p:spPr>
          <a:xfrm>
            <a:off x="2843808" y="3068960"/>
            <a:ext cx="2880320" cy="1872208"/>
          </a:xfrm>
          <a:prstGeom prst="leftArrowCallout">
            <a:avLst>
              <a:gd name="adj1" fmla="val 25000"/>
              <a:gd name="adj2" fmla="val 25000"/>
              <a:gd name="adj3" fmla="val 25000"/>
              <a:gd name="adj4" fmla="val 7328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smtClean="0"/>
              <a:t>Etape 4:</a:t>
            </a:r>
            <a:br>
              <a:rPr lang="fr-FR" dirty="0" smtClean="0"/>
            </a:br>
            <a:r>
              <a:rPr lang="fr-FR" dirty="0" smtClean="0"/>
              <a:t>Le développeur </a:t>
            </a:r>
            <a:r>
              <a:rPr lang="fr-FR" dirty="0" err="1" smtClean="0"/>
              <a:t>refactorise</a:t>
            </a:r>
            <a:r>
              <a:rPr lang="fr-FR" dirty="0" smtClean="0"/>
              <a:t> son code (Commons + couverture des cas d’erreur)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5" presetClass="entr" presetSubtype="1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childTnLst>
                          </p:cTn>
                        </p:par>
                        <p:par>
                          <p:cTn id="27" fill="hold">
                            <p:stCondLst>
                              <p:cond delay="1500"/>
                            </p:stCondLst>
                            <p:childTnLst>
                              <p:par>
                                <p:cTn id="28" presetID="2" presetClass="exit" presetSubtype="4" fill="hold" grpId="1" nodeType="afterEffect">
                                  <p:stCondLst>
                                    <p:cond delay="0"/>
                                  </p:stCondLst>
                                  <p:childTnLst>
                                    <p:anim calcmode="lin" valueType="num">
                                      <p:cBhvr additive="base">
                                        <p:cTn id="29" dur="500"/>
                                        <p:tgtEl>
                                          <p:spTgt spid="20"/>
                                        </p:tgtEl>
                                        <p:attrNameLst>
                                          <p:attrName>ppt_x</p:attrName>
                                        </p:attrNameLst>
                                      </p:cBhvr>
                                      <p:tavLst>
                                        <p:tav tm="0">
                                          <p:val>
                                            <p:strVal val="ppt_x"/>
                                          </p:val>
                                        </p:tav>
                                        <p:tav tm="100000">
                                          <p:val>
                                            <p:strVal val="ppt_x"/>
                                          </p:val>
                                        </p:tav>
                                      </p:tavLst>
                                    </p:anim>
                                    <p:anim calcmode="lin" valueType="num">
                                      <p:cBhvr additive="base">
                                        <p:cTn id="30" dur="500"/>
                                        <p:tgtEl>
                                          <p:spTgt spid="20"/>
                                        </p:tgtEl>
                                        <p:attrNameLst>
                                          <p:attrName>ppt_y</p:attrName>
                                        </p:attrNameLst>
                                      </p:cBhvr>
                                      <p:tavLst>
                                        <p:tav tm="0">
                                          <p:val>
                                            <p:strVal val="ppt_y"/>
                                          </p:val>
                                        </p:tav>
                                        <p:tav tm="100000">
                                          <p:val>
                                            <p:strVal val="1+ppt_h/2"/>
                                          </p:val>
                                        </p:tav>
                                      </p:tavLst>
                                    </p:anim>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par>
                          <p:cTn id="42" fill="hold">
                            <p:stCondLst>
                              <p:cond delay="1000"/>
                            </p:stCondLst>
                            <p:childTnLst>
                              <p:par>
                                <p:cTn id="43" presetID="5" presetClass="entr" presetSubtype="1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checkerboard(across)">
                                      <p:cBhvr>
                                        <p:cTn id="45" dur="500"/>
                                        <p:tgtEl>
                                          <p:spTgt spid="22"/>
                                        </p:tgtEl>
                                      </p:cBhvr>
                                    </p:animEffect>
                                  </p:childTnLst>
                                </p:cTn>
                              </p:par>
                            </p:childTnLst>
                          </p:cTn>
                        </p:par>
                        <p:par>
                          <p:cTn id="46" fill="hold">
                            <p:stCondLst>
                              <p:cond delay="1500"/>
                            </p:stCondLst>
                            <p:childTnLst>
                              <p:par>
                                <p:cTn id="47" presetID="2" presetClass="exit" presetSubtype="8" fill="hold" grpId="1" nodeType="afterEffect">
                                  <p:stCondLst>
                                    <p:cond delay="0"/>
                                  </p:stCondLst>
                                  <p:childTnLst>
                                    <p:anim calcmode="lin" valueType="num">
                                      <p:cBhvr additive="base">
                                        <p:cTn id="48" dur="500"/>
                                        <p:tgtEl>
                                          <p:spTgt spid="21"/>
                                        </p:tgtEl>
                                        <p:attrNameLst>
                                          <p:attrName>ppt_x</p:attrName>
                                        </p:attrNameLst>
                                      </p:cBhvr>
                                      <p:tavLst>
                                        <p:tav tm="0">
                                          <p:val>
                                            <p:strVal val="ppt_x"/>
                                          </p:val>
                                        </p:tav>
                                        <p:tav tm="100000">
                                          <p:val>
                                            <p:strVal val="0-ppt_w/2"/>
                                          </p:val>
                                        </p:tav>
                                      </p:tavLst>
                                    </p:anim>
                                    <p:anim calcmode="lin" valueType="num">
                                      <p:cBhvr additive="base">
                                        <p:cTn id="49" dur="500"/>
                                        <p:tgtEl>
                                          <p:spTgt spid="21"/>
                                        </p:tgtEl>
                                        <p:attrNameLst>
                                          <p:attrName>ppt_y</p:attrName>
                                        </p:attrNameLst>
                                      </p:cBhvr>
                                      <p:tavLst>
                                        <p:tav tm="0">
                                          <p:val>
                                            <p:strVal val="ppt_y"/>
                                          </p:val>
                                        </p:tav>
                                        <p:tav tm="100000">
                                          <p:val>
                                            <p:strVal val="ppt_y"/>
                                          </p:val>
                                        </p:tav>
                                      </p:tavLst>
                                    </p:anim>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5" presetClass="entr" presetSubtype="10"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checkerboard(across)">
                                      <p:cBhvr>
                                        <p:cTn id="60" dur="500"/>
                                        <p:tgtEl>
                                          <p:spTgt spid="15"/>
                                        </p:tgtEl>
                                      </p:cBhvr>
                                    </p:animEffect>
                                  </p:childTnLst>
                                </p:cTn>
                              </p:par>
                            </p:childTnLst>
                          </p:cTn>
                        </p:par>
                        <p:par>
                          <p:cTn id="61" fill="hold">
                            <p:stCondLst>
                              <p:cond delay="1500"/>
                            </p:stCondLst>
                            <p:childTnLst>
                              <p:par>
                                <p:cTn id="62" presetID="5" presetClass="entr" presetSubtype="1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checkerboard(across)">
                                      <p:cBhvr>
                                        <p:cTn id="64" dur="500"/>
                                        <p:tgtEl>
                                          <p:spTgt spid="23"/>
                                        </p:tgtEl>
                                      </p:cBhvr>
                                    </p:animEffect>
                                  </p:childTnLst>
                                </p:cTn>
                              </p:par>
                            </p:childTnLst>
                          </p:cTn>
                        </p:par>
                        <p:par>
                          <p:cTn id="65" fill="hold">
                            <p:stCondLst>
                              <p:cond delay="2000"/>
                            </p:stCondLst>
                            <p:childTnLst>
                              <p:par>
                                <p:cTn id="66" presetID="2" presetClass="exit" presetSubtype="1" fill="hold" grpId="1" nodeType="afterEffect">
                                  <p:stCondLst>
                                    <p:cond delay="0"/>
                                  </p:stCondLst>
                                  <p:childTnLst>
                                    <p:anim calcmode="lin" valueType="num">
                                      <p:cBhvr additive="base">
                                        <p:cTn id="67" dur="500"/>
                                        <p:tgtEl>
                                          <p:spTgt spid="22"/>
                                        </p:tgtEl>
                                        <p:attrNameLst>
                                          <p:attrName>ppt_x</p:attrName>
                                        </p:attrNameLst>
                                      </p:cBhvr>
                                      <p:tavLst>
                                        <p:tav tm="0">
                                          <p:val>
                                            <p:strVal val="ppt_x"/>
                                          </p:val>
                                        </p:tav>
                                        <p:tav tm="100000">
                                          <p:val>
                                            <p:strVal val="ppt_x"/>
                                          </p:val>
                                        </p:tav>
                                      </p:tavLst>
                                    </p:anim>
                                    <p:anim calcmode="lin" valueType="num">
                                      <p:cBhvr additive="base">
                                        <p:cTn id="68" dur="500"/>
                                        <p:tgtEl>
                                          <p:spTgt spid="22"/>
                                        </p:tgtEl>
                                        <p:attrNameLst>
                                          <p:attrName>ppt_y</p:attrName>
                                        </p:attrNameLst>
                                      </p:cBhvr>
                                      <p:tavLst>
                                        <p:tav tm="0">
                                          <p:val>
                                            <p:strVal val="ppt_y"/>
                                          </p:val>
                                        </p:tav>
                                        <p:tav tm="100000">
                                          <p:val>
                                            <p:strVal val="0-ppt_h/2"/>
                                          </p:val>
                                        </p:tav>
                                      </p:tavLst>
                                    </p:anim>
                                    <p:set>
                                      <p:cBhvr>
                                        <p:cTn id="69" dur="1" fill="hold">
                                          <p:stCondLst>
                                            <p:cond delay="499"/>
                                          </p:stCondLst>
                                        </p:cTn>
                                        <p:tgtEl>
                                          <p:spTgt spid="22"/>
                                        </p:tgtEl>
                                        <p:attrNameLst>
                                          <p:attrName>style.visibility</p:attrName>
                                        </p:attrNameLst>
                                      </p:cBhvr>
                                      <p:to>
                                        <p:strVal val="hidden"/>
                                      </p:to>
                                    </p:set>
                                  </p:childTnLst>
                                </p:cTn>
                              </p:par>
                            </p:childTnLst>
                          </p:cTn>
                        </p:par>
                        <p:par>
                          <p:cTn id="70" fill="hold">
                            <p:stCondLst>
                              <p:cond delay="2500"/>
                            </p:stCondLst>
                            <p:childTnLst>
                              <p:par>
                                <p:cTn id="71" presetID="8" presetClass="entr" presetSubtype="16"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diamond(in)">
                                      <p:cBhvr>
                                        <p:cTn id="73" dur="20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xit" presetSubtype="2" fill="hold" grpId="1" nodeType="clickEffect">
                                  <p:stCondLst>
                                    <p:cond delay="0"/>
                                  </p:stCondLst>
                                  <p:childTnLst>
                                    <p:anim calcmode="lin" valueType="num">
                                      <p:cBhvr additive="base">
                                        <p:cTn id="77" dur="500"/>
                                        <p:tgtEl>
                                          <p:spTgt spid="23"/>
                                        </p:tgtEl>
                                        <p:attrNameLst>
                                          <p:attrName>ppt_x</p:attrName>
                                        </p:attrNameLst>
                                      </p:cBhvr>
                                      <p:tavLst>
                                        <p:tav tm="0">
                                          <p:val>
                                            <p:strVal val="ppt_x"/>
                                          </p:val>
                                        </p:tav>
                                        <p:tav tm="100000">
                                          <p:val>
                                            <p:strVal val="1+ppt_w/2"/>
                                          </p:val>
                                        </p:tav>
                                      </p:tavLst>
                                    </p:anim>
                                    <p:anim calcmode="lin" valueType="num">
                                      <p:cBhvr additive="base">
                                        <p:cTn id="78" dur="500"/>
                                        <p:tgtEl>
                                          <p:spTgt spid="23"/>
                                        </p:tgtEl>
                                        <p:attrNameLst>
                                          <p:attrName>ppt_y</p:attrName>
                                        </p:attrNameLst>
                                      </p:cBhvr>
                                      <p:tavLst>
                                        <p:tav tm="0">
                                          <p:val>
                                            <p:strVal val="ppt_y"/>
                                          </p:val>
                                        </p:tav>
                                        <p:tav tm="100000">
                                          <p:val>
                                            <p:strVal val="ppt_y"/>
                                          </p:val>
                                        </p:tav>
                                      </p:tavLst>
                                    </p:anim>
                                    <p:set>
                                      <p:cBhvr>
                                        <p:cTn id="7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4" grpId="0"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(1/2)</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Ici, le développeur écrit un peu de code de test et ensuite implémente le métier.</a:t>
            </a:r>
          </a:p>
          <a:p>
            <a:r>
              <a:rPr lang="fr-FR" dirty="0" smtClean="0"/>
              <a:t>Le code métier est soumis aux tests puis il est corrigé jusqu‘à ce que ses tests soient validés.</a:t>
            </a:r>
          </a:p>
          <a:p>
            <a:r>
              <a:rPr lang="fr-FR" dirty="0" smtClean="0"/>
              <a:t>Le développeur procède éventuellement ensuite à un </a:t>
            </a:r>
            <a:r>
              <a:rPr lang="fr-FR" b="1" dirty="0" smtClean="0"/>
              <a:t>refactor </a:t>
            </a:r>
            <a:r>
              <a:rPr lang="fr-FR" dirty="0" smtClean="0"/>
              <a:t>du code qui est un autre principe de l'</a:t>
            </a:r>
            <a:r>
              <a:rPr lang="fr-FR" i="1" dirty="0" err="1" smtClean="0"/>
              <a:t>Extreme</a:t>
            </a:r>
            <a:r>
              <a:rPr lang="fr-FR" i="1" dirty="0" smtClean="0"/>
              <a:t> Programing </a:t>
            </a:r>
            <a:r>
              <a:rPr lang="fr-FR" dirty="0" smtClean="0"/>
              <a:t>permettant d'améliorer la qualité interne du code en procédant à plusieurs opérations (renommage de méthodes, suppression de codes inutiles,...).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(2/2)</a:t>
            </a:r>
            <a:endParaRPr lang="fr-FR" dirty="0"/>
          </a:p>
        </p:txBody>
      </p:sp>
      <p:sp>
        <p:nvSpPr>
          <p:cNvPr id="3" name="Espace réservé du contenu 2"/>
          <p:cNvSpPr>
            <a:spLocks noGrp="1"/>
          </p:cNvSpPr>
          <p:nvPr>
            <p:ph idx="1"/>
          </p:nvPr>
        </p:nvSpPr>
        <p:spPr/>
        <p:txBody>
          <a:bodyPr>
            <a:normAutofit fontScale="92500"/>
          </a:bodyPr>
          <a:lstStyle/>
          <a:p>
            <a:r>
              <a:rPr lang="fr-FR" sz="3000" dirty="0" smtClean="0"/>
              <a:t>Décomposée en trois phases appelé </a:t>
            </a:r>
            <a:r>
              <a:rPr lang="fr-FR" sz="3000" b="1" dirty="0" smtClean="0"/>
              <a:t>RGR</a:t>
            </a:r>
            <a:br>
              <a:rPr lang="fr-FR" sz="3000" b="1" dirty="0" smtClean="0"/>
            </a:br>
            <a:r>
              <a:rPr lang="fr-FR" sz="3000" dirty="0" smtClean="0"/>
              <a:t>(aussi appelé la </a:t>
            </a:r>
            <a:r>
              <a:rPr lang="fr-FR" sz="3000" b="1" dirty="0" smtClean="0"/>
              <a:t>Mantra</a:t>
            </a:r>
            <a:r>
              <a:rPr lang="fr-FR" sz="3000" dirty="0" smtClean="0"/>
              <a:t>).</a:t>
            </a:r>
            <a:br>
              <a:rPr lang="fr-FR" sz="3000" dirty="0" smtClean="0"/>
            </a:br>
            <a:r>
              <a:rPr lang="fr-FR" sz="3000" dirty="0" smtClean="0"/>
              <a:t>Les deux premières phases sont nommées d’après la couleur de la barre de progression dans les outils de tests unitaires comme </a:t>
            </a:r>
            <a:r>
              <a:rPr lang="fr-FR" sz="3000" dirty="0" err="1" smtClean="0"/>
              <a:t>Junit</a:t>
            </a:r>
            <a:endParaRPr lang="fr-FR" sz="3000" dirty="0" smtClean="0"/>
          </a:p>
          <a:p>
            <a:endParaRPr lang="fr-FR" sz="3000" dirty="0" smtClean="0"/>
          </a:p>
          <a:p>
            <a:r>
              <a:rPr lang="fr-FR" sz="3000" b="1" dirty="0" smtClean="0">
                <a:solidFill>
                  <a:srgbClr val="FF0000"/>
                </a:solidFill>
              </a:rPr>
              <a:t>R (</a:t>
            </a:r>
            <a:r>
              <a:rPr lang="fr-FR" sz="3000" b="1" dirty="0" err="1" smtClean="0">
                <a:solidFill>
                  <a:srgbClr val="FF0000"/>
                </a:solidFill>
              </a:rPr>
              <a:t>Red</a:t>
            </a:r>
            <a:r>
              <a:rPr lang="fr-FR" sz="3000" b="1" dirty="0" smtClean="0">
                <a:solidFill>
                  <a:srgbClr val="FF0000"/>
                </a:solidFill>
              </a:rPr>
              <a:t>)</a:t>
            </a:r>
            <a:r>
              <a:rPr lang="fr-FR" sz="3000" dirty="0" smtClean="0"/>
              <a:t>: écrire un code de test et les faire échouer</a:t>
            </a:r>
          </a:p>
          <a:p>
            <a:r>
              <a:rPr lang="fr-FR" sz="3000" b="1" dirty="0" smtClean="0">
                <a:solidFill>
                  <a:schemeClr val="accent4"/>
                </a:solidFill>
              </a:rPr>
              <a:t>G (Green)</a:t>
            </a:r>
            <a:r>
              <a:rPr lang="fr-FR" sz="3000" b="1" dirty="0" smtClean="0"/>
              <a:t> </a:t>
            </a:r>
            <a:r>
              <a:rPr lang="fr-FR" sz="3000" dirty="0" smtClean="0"/>
              <a:t>: écrire le code métier qui valide le test</a:t>
            </a:r>
          </a:p>
          <a:p>
            <a:r>
              <a:rPr lang="fr-FR" sz="3000" b="1" dirty="0" smtClean="0"/>
              <a:t>R (Refactor) </a:t>
            </a:r>
            <a:r>
              <a:rPr lang="fr-FR" sz="3000" dirty="0" smtClean="0"/>
              <a:t>: remaniement du code afin d'en améliorer la qualité</a:t>
            </a:r>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clair</a:t>
            </a:r>
            <a:endParaRPr lang="fr-FR" dirty="0"/>
          </a:p>
        </p:txBody>
      </p:sp>
      <p:sp>
        <p:nvSpPr>
          <p:cNvPr id="5" name="Rectangle à coins arrondis 4"/>
          <p:cNvSpPr/>
          <p:nvPr/>
        </p:nvSpPr>
        <p:spPr>
          <a:xfrm>
            <a:off x="2771800" y="1772816"/>
            <a:ext cx="3312368"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Ajouter un test</a:t>
            </a:r>
            <a:endParaRPr lang="fr-FR" dirty="0"/>
          </a:p>
        </p:txBody>
      </p:sp>
      <p:sp>
        <p:nvSpPr>
          <p:cNvPr id="6" name="Rectangle à coins arrondis 5"/>
          <p:cNvSpPr/>
          <p:nvPr/>
        </p:nvSpPr>
        <p:spPr>
          <a:xfrm>
            <a:off x="2771800" y="2420888"/>
            <a:ext cx="3312368"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Exécuter le test et constater qu’il échoue (RED)</a:t>
            </a:r>
            <a:endParaRPr lang="fr-FR" dirty="0"/>
          </a:p>
        </p:txBody>
      </p:sp>
      <p:sp>
        <p:nvSpPr>
          <p:cNvPr id="7" name="Rectangle à coins arrondis 6"/>
          <p:cNvSpPr/>
          <p:nvPr/>
        </p:nvSpPr>
        <p:spPr>
          <a:xfrm>
            <a:off x="2771800" y="3284984"/>
            <a:ext cx="331236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Ajouter du code pour faire passer le test</a:t>
            </a:r>
            <a:endParaRPr lang="fr-FR" dirty="0"/>
          </a:p>
        </p:txBody>
      </p:sp>
      <p:sp>
        <p:nvSpPr>
          <p:cNvPr id="8" name="Rectangle à coins arrondis 7"/>
          <p:cNvSpPr/>
          <p:nvPr/>
        </p:nvSpPr>
        <p:spPr>
          <a:xfrm>
            <a:off x="2771800" y="4149080"/>
            <a:ext cx="3312368" cy="6480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smtClean="0"/>
              <a:t>Exécuter le test et constater qu’il passe (GREEN)</a:t>
            </a:r>
            <a:endParaRPr lang="fr-FR" dirty="0"/>
          </a:p>
        </p:txBody>
      </p:sp>
      <p:sp>
        <p:nvSpPr>
          <p:cNvPr id="9" name="Rectangle à coins arrondis 8"/>
          <p:cNvSpPr/>
          <p:nvPr/>
        </p:nvSpPr>
        <p:spPr>
          <a:xfrm>
            <a:off x="2771800" y="5085184"/>
            <a:ext cx="3312368" cy="3600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Remaniement du code</a:t>
            </a:r>
            <a:endParaRPr lang="fr-FR" dirty="0"/>
          </a:p>
        </p:txBody>
      </p:sp>
      <p:sp>
        <p:nvSpPr>
          <p:cNvPr id="10" name="Rectangle à coins arrondis 9"/>
          <p:cNvSpPr/>
          <p:nvPr/>
        </p:nvSpPr>
        <p:spPr>
          <a:xfrm>
            <a:off x="2771800" y="5733256"/>
            <a:ext cx="331236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Contrôler que les tests passent toujours</a:t>
            </a:r>
            <a:endParaRPr lang="fr-FR" dirty="0"/>
          </a:p>
        </p:txBody>
      </p:sp>
      <p:sp>
        <p:nvSpPr>
          <p:cNvPr id="12" name="Flèche vers le bas 11"/>
          <p:cNvSpPr/>
          <p:nvPr/>
        </p:nvSpPr>
        <p:spPr>
          <a:xfrm>
            <a:off x="4211960" y="2060848"/>
            <a:ext cx="360040" cy="43204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13" name="Flèche vers le bas 12"/>
          <p:cNvSpPr/>
          <p:nvPr/>
        </p:nvSpPr>
        <p:spPr>
          <a:xfrm>
            <a:off x="4211960" y="2924944"/>
            <a:ext cx="360040" cy="43204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14" name="Flèche vers le bas 13"/>
          <p:cNvSpPr/>
          <p:nvPr/>
        </p:nvSpPr>
        <p:spPr>
          <a:xfrm>
            <a:off x="4211960" y="3789040"/>
            <a:ext cx="360040" cy="43204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15" name="Flèche vers le bas 14"/>
          <p:cNvSpPr/>
          <p:nvPr/>
        </p:nvSpPr>
        <p:spPr>
          <a:xfrm>
            <a:off x="4211960" y="4725144"/>
            <a:ext cx="360040" cy="43204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16" name="Flèche vers le bas 15"/>
          <p:cNvSpPr/>
          <p:nvPr/>
        </p:nvSpPr>
        <p:spPr>
          <a:xfrm>
            <a:off x="4211960" y="5373216"/>
            <a:ext cx="360040" cy="43204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cxnSp>
        <p:nvCxnSpPr>
          <p:cNvPr id="18" name="Forme 17"/>
          <p:cNvCxnSpPr>
            <a:stCxn id="10" idx="2"/>
            <a:endCxn id="5" idx="1"/>
          </p:cNvCxnSpPr>
          <p:nvPr/>
        </p:nvCxnSpPr>
        <p:spPr>
          <a:xfrm rot="5400000" flipH="1">
            <a:off x="1421650" y="3302986"/>
            <a:ext cx="4356484" cy="1656184"/>
          </a:xfrm>
          <a:prstGeom prst="bentConnector4">
            <a:avLst>
              <a:gd name="adj1" fmla="val -5247"/>
              <a:gd name="adj2" fmla="val 140135"/>
            </a:avLst>
          </a:prstGeom>
          <a:ln w="76200">
            <a:headEnd type="none" w="med" len="med"/>
            <a:tailEnd type="triangle" w="med" len="med"/>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 Tests écris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La mise en place de la méthode TDD offre de nombreux avantages au sein du développement d'un logiciel.</a:t>
            </a:r>
          </a:p>
          <a:p>
            <a:r>
              <a:rPr lang="fr-FR" dirty="0" smtClean="0"/>
              <a:t>Voici les avantages apportés par l'emploi de cette </a:t>
            </a:r>
            <a:r>
              <a:rPr lang="fr-FR" dirty="0" smtClean="0"/>
              <a:t>méthode</a:t>
            </a:r>
          </a:p>
          <a:p>
            <a:endParaRPr lang="fr-FR" dirty="0" smtClean="0"/>
          </a:p>
          <a:p>
            <a:r>
              <a:rPr lang="fr-FR" b="1" dirty="0" smtClean="0"/>
              <a:t>Les tests unitaires sont réellement écrits</a:t>
            </a:r>
            <a:r>
              <a:rPr lang="fr-FR" dirty="0" smtClean="0"/>
              <a:t/>
            </a:r>
            <a:br>
              <a:rPr lang="fr-FR" dirty="0" smtClean="0"/>
            </a:br>
            <a:r>
              <a:rPr lang="fr-FR" dirty="0" smtClean="0"/>
              <a:t>On remarque généralement que les tests unitaires sont souvent remis à plus tard (par manque de temps ou d'intérêt). Le fait de commencer par rédiger les tests permet de s'assurer que les tests seront écrits</a:t>
            </a:r>
            <a:r>
              <a:rPr lang="fr-FR" dirty="0" smtClean="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723</TotalTime>
  <Words>358</Words>
  <Application>Microsoft Office PowerPoint</Application>
  <PresentationFormat>Affichage à l'écran (4:3)</PresentationFormat>
  <Paragraphs>75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Module</vt:lpstr>
      <vt:lpstr>Test Driven Development ou comment tester en développant</vt:lpstr>
      <vt:lpstr>TDD: qu’est-ce ?</vt:lpstr>
      <vt:lpstr>Habitude du développeur</vt:lpstr>
      <vt:lpstr>La vision TDD</vt:lpstr>
      <vt:lpstr>Le cycle initial du TDD</vt:lpstr>
      <vt:lpstr>Démarche (1/2)</vt:lpstr>
      <vt:lpstr>Démarche (2/2)</vt:lpstr>
      <vt:lpstr>En clair</vt:lpstr>
      <vt:lpstr>Avantages : Tests écris !</vt:lpstr>
      <vt:lpstr>Avantages : Satisfaction</vt:lpstr>
      <vt:lpstr>Avantages : Clarification</vt:lpstr>
      <vt:lpstr>Avantages : Rejouabilité</vt:lpstr>
      <vt:lpstr>Avantages: Non régression</vt:lpstr>
      <vt:lpstr>Comment procède-t-on ?</vt:lpstr>
      <vt:lpstr>Travaux pratiques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 ou comment tester en développant</dc:title>
  <dc:creator>DELORME Frédéric</dc:creator>
  <cp:lastModifiedBy>DELORME Frédéric</cp:lastModifiedBy>
  <cp:revision>38</cp:revision>
  <dcterms:created xsi:type="dcterms:W3CDTF">2011-12-21T16:28:54Z</dcterms:created>
  <dcterms:modified xsi:type="dcterms:W3CDTF">2011-12-22T16:43:26Z</dcterms:modified>
</cp:coreProperties>
</file>