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371" r:id="rId2"/>
    <p:sldId id="424" r:id="rId3"/>
    <p:sldId id="421" r:id="rId4"/>
    <p:sldId id="461" r:id="rId5"/>
    <p:sldId id="423" r:id="rId6"/>
    <p:sldId id="425" r:id="rId7"/>
    <p:sldId id="427" r:id="rId8"/>
    <p:sldId id="426" r:id="rId9"/>
    <p:sldId id="430" r:id="rId10"/>
    <p:sldId id="428" r:id="rId11"/>
    <p:sldId id="429" r:id="rId12"/>
    <p:sldId id="431" r:id="rId13"/>
    <p:sldId id="438" r:id="rId14"/>
    <p:sldId id="439" r:id="rId15"/>
    <p:sldId id="462" r:id="rId16"/>
    <p:sldId id="441" r:id="rId17"/>
    <p:sldId id="442" r:id="rId18"/>
    <p:sldId id="443" r:id="rId19"/>
    <p:sldId id="435" r:id="rId20"/>
    <p:sldId id="463" r:id="rId21"/>
    <p:sldId id="444" r:id="rId22"/>
    <p:sldId id="445" r:id="rId23"/>
    <p:sldId id="458" r:id="rId24"/>
    <p:sldId id="451" r:id="rId25"/>
    <p:sldId id="454" r:id="rId26"/>
    <p:sldId id="455" r:id="rId27"/>
    <p:sldId id="464" r:id="rId28"/>
    <p:sldId id="420" r:id="rId29"/>
    <p:sldId id="446" r:id="rId30"/>
    <p:sldId id="447" r:id="rId31"/>
    <p:sldId id="448" r:id="rId32"/>
    <p:sldId id="449" r:id="rId33"/>
    <p:sldId id="450" r:id="rId34"/>
  </p:sldIdLst>
  <p:sldSz cx="12192000" cy="6858000"/>
  <p:notesSz cx="9906000" cy="6794500"/>
  <p:defaultTextStyle>
    <a:defPPr>
      <a:defRPr lang="de-DE"/>
    </a:defPPr>
    <a:lvl1pPr algn="ctr" rtl="0" fontAlgn="base">
      <a:lnSpc>
        <a:spcPct val="115000"/>
      </a:lnSpc>
      <a:spcBef>
        <a:spcPct val="0"/>
      </a:spcBef>
      <a:spcAft>
        <a:spcPct val="0"/>
      </a:spcAft>
      <a:defRPr sz="1361" kern="1200">
        <a:solidFill>
          <a:schemeClr val="tx1"/>
        </a:solidFill>
        <a:latin typeface="Arial" pitchFamily="34" charset="0"/>
        <a:ea typeface="+mn-ea"/>
        <a:cs typeface="Arial" pitchFamily="34" charset="0"/>
      </a:defRPr>
    </a:lvl1pPr>
    <a:lvl2pPr marL="414898" algn="ctr" rtl="0" fontAlgn="base">
      <a:lnSpc>
        <a:spcPct val="115000"/>
      </a:lnSpc>
      <a:spcBef>
        <a:spcPct val="0"/>
      </a:spcBef>
      <a:spcAft>
        <a:spcPct val="0"/>
      </a:spcAft>
      <a:defRPr sz="1361" kern="1200">
        <a:solidFill>
          <a:schemeClr val="tx1"/>
        </a:solidFill>
        <a:latin typeface="Arial" pitchFamily="34" charset="0"/>
        <a:ea typeface="+mn-ea"/>
        <a:cs typeface="Arial" pitchFamily="34" charset="0"/>
      </a:defRPr>
    </a:lvl2pPr>
    <a:lvl3pPr marL="829796" algn="ctr" rtl="0" fontAlgn="base">
      <a:lnSpc>
        <a:spcPct val="115000"/>
      </a:lnSpc>
      <a:spcBef>
        <a:spcPct val="0"/>
      </a:spcBef>
      <a:spcAft>
        <a:spcPct val="0"/>
      </a:spcAft>
      <a:defRPr sz="1361" kern="1200">
        <a:solidFill>
          <a:schemeClr val="tx1"/>
        </a:solidFill>
        <a:latin typeface="Arial" pitchFamily="34" charset="0"/>
        <a:ea typeface="+mn-ea"/>
        <a:cs typeface="Arial" pitchFamily="34" charset="0"/>
      </a:defRPr>
    </a:lvl3pPr>
    <a:lvl4pPr marL="1244695" algn="ctr" rtl="0" fontAlgn="base">
      <a:lnSpc>
        <a:spcPct val="115000"/>
      </a:lnSpc>
      <a:spcBef>
        <a:spcPct val="0"/>
      </a:spcBef>
      <a:spcAft>
        <a:spcPct val="0"/>
      </a:spcAft>
      <a:defRPr sz="1361" kern="1200">
        <a:solidFill>
          <a:schemeClr val="tx1"/>
        </a:solidFill>
        <a:latin typeface="Arial" pitchFamily="34" charset="0"/>
        <a:ea typeface="+mn-ea"/>
        <a:cs typeface="Arial" pitchFamily="34" charset="0"/>
      </a:defRPr>
    </a:lvl4pPr>
    <a:lvl5pPr marL="1659593" algn="ctr" rtl="0" fontAlgn="base">
      <a:lnSpc>
        <a:spcPct val="115000"/>
      </a:lnSpc>
      <a:spcBef>
        <a:spcPct val="0"/>
      </a:spcBef>
      <a:spcAft>
        <a:spcPct val="0"/>
      </a:spcAft>
      <a:defRPr sz="1361" kern="1200">
        <a:solidFill>
          <a:schemeClr val="tx1"/>
        </a:solidFill>
        <a:latin typeface="Arial" pitchFamily="34" charset="0"/>
        <a:ea typeface="+mn-ea"/>
        <a:cs typeface="Arial" pitchFamily="34" charset="0"/>
      </a:defRPr>
    </a:lvl5pPr>
    <a:lvl6pPr marL="2074491" algn="l" defTabSz="829796" rtl="0" eaLnBrk="1" latinLnBrk="0" hangingPunct="1">
      <a:defRPr sz="1361" kern="1200">
        <a:solidFill>
          <a:schemeClr val="tx1"/>
        </a:solidFill>
        <a:latin typeface="Arial" pitchFamily="34" charset="0"/>
        <a:ea typeface="+mn-ea"/>
        <a:cs typeface="Arial" pitchFamily="34" charset="0"/>
      </a:defRPr>
    </a:lvl6pPr>
    <a:lvl7pPr marL="2489390" algn="l" defTabSz="829796" rtl="0" eaLnBrk="1" latinLnBrk="0" hangingPunct="1">
      <a:defRPr sz="1361" kern="1200">
        <a:solidFill>
          <a:schemeClr val="tx1"/>
        </a:solidFill>
        <a:latin typeface="Arial" pitchFamily="34" charset="0"/>
        <a:ea typeface="+mn-ea"/>
        <a:cs typeface="Arial" pitchFamily="34" charset="0"/>
      </a:defRPr>
    </a:lvl7pPr>
    <a:lvl8pPr marL="2904289" algn="l" defTabSz="829796" rtl="0" eaLnBrk="1" latinLnBrk="0" hangingPunct="1">
      <a:defRPr sz="1361" kern="1200">
        <a:solidFill>
          <a:schemeClr val="tx1"/>
        </a:solidFill>
        <a:latin typeface="Arial" pitchFamily="34" charset="0"/>
        <a:ea typeface="+mn-ea"/>
        <a:cs typeface="Arial" pitchFamily="34" charset="0"/>
      </a:defRPr>
    </a:lvl8pPr>
    <a:lvl9pPr marL="3319187" algn="l" defTabSz="829796" rtl="0" eaLnBrk="1" latinLnBrk="0" hangingPunct="1">
      <a:defRPr sz="136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9" orient="horz" pos="2160">
          <p15:clr>
            <a:srgbClr val="A4A3A4"/>
          </p15:clr>
        </p15:guide>
        <p15:guide id="10" pos="3840">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00205B"/>
    <a:srgbClr val="B7C9D3"/>
    <a:srgbClr val="A6CE39"/>
    <a:srgbClr val="505150"/>
    <a:srgbClr val="7C878E"/>
    <a:srgbClr val="0085AD"/>
    <a:srgbClr val="6399AE"/>
    <a:srgbClr val="E9E611"/>
    <a:srgbClr val="DBD4E9"/>
    <a:srgbClr val="C9E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807" autoAdjust="0"/>
  </p:normalViewPr>
  <p:slideViewPr>
    <p:cSldViewPr showGuides="1">
      <p:cViewPr varScale="1">
        <p:scale>
          <a:sx n="70" d="100"/>
          <a:sy n="70" d="100"/>
        </p:scale>
        <p:origin x="534" y="7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75" d="100"/>
          <a:sy n="75" d="100"/>
        </p:scale>
        <p:origin x="-1746" y="-102"/>
      </p:cViewPr>
      <p:guideLst>
        <p:guide orient="horz" pos="2140"/>
        <p:guide pos="31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defRPr sz="1200"/>
            </a:lvl1pPr>
          </a:lstStyle>
          <a:p>
            <a:endParaRPr lang="de-DE" altLang="de-DE"/>
          </a:p>
        </p:txBody>
      </p:sp>
      <p:sp>
        <p:nvSpPr>
          <p:cNvPr id="33795" name="Rectangle 3"/>
          <p:cNvSpPr>
            <a:spLocks noGrp="1" noChangeArrowheads="1"/>
          </p:cNvSpPr>
          <p:nvPr>
            <p:ph type="dt" sz="quarter" idx="1"/>
          </p:nvPr>
        </p:nvSpPr>
        <p:spPr bwMode="auto">
          <a:xfrm>
            <a:off x="5611108"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vl1pPr>
          </a:lstStyle>
          <a:p>
            <a:endParaRPr lang="de-DE" altLang="de-DE"/>
          </a:p>
        </p:txBody>
      </p:sp>
      <p:sp>
        <p:nvSpPr>
          <p:cNvPr id="33796" name="Rectangle 4"/>
          <p:cNvSpPr>
            <a:spLocks noGrp="1" noChangeArrowheads="1"/>
          </p:cNvSpPr>
          <p:nvPr>
            <p:ph type="ftr" sz="quarter" idx="2"/>
          </p:nvPr>
        </p:nvSpPr>
        <p:spPr bwMode="auto">
          <a:xfrm>
            <a:off x="0"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200"/>
            </a:lvl1pPr>
          </a:lstStyle>
          <a:p>
            <a:endParaRPr lang="de-DE" altLang="de-DE"/>
          </a:p>
        </p:txBody>
      </p:sp>
      <p:sp>
        <p:nvSpPr>
          <p:cNvPr id="33797" name="Rectangle 5"/>
          <p:cNvSpPr>
            <a:spLocks noGrp="1" noChangeArrowheads="1"/>
          </p:cNvSpPr>
          <p:nvPr>
            <p:ph type="sldNum" sz="quarter" idx="3"/>
          </p:nvPr>
        </p:nvSpPr>
        <p:spPr bwMode="auto">
          <a:xfrm>
            <a:off x="5611108"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vl1pPr>
          </a:lstStyle>
          <a:p>
            <a:fld id="{8810C7A8-67D7-465E-B8AA-2DEB84B004DD}" type="slidenum">
              <a:rPr lang="de-DE" altLang="de-DE"/>
              <a:pPr/>
              <a:t>‹#›</a:t>
            </a:fld>
            <a:endParaRPr lang="de-DE" altLang="de-DE"/>
          </a:p>
        </p:txBody>
      </p:sp>
    </p:spTree>
    <p:extLst>
      <p:ext uri="{BB962C8B-B14F-4D97-AF65-F5344CB8AC3E}">
        <p14:creationId xmlns:p14="http://schemas.microsoft.com/office/powerpoint/2010/main" val="13343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defRPr sz="1200"/>
            </a:lvl1pPr>
          </a:lstStyle>
          <a:p>
            <a:endParaRPr lang="de-DE" altLang="de-DE"/>
          </a:p>
        </p:txBody>
      </p:sp>
      <p:sp>
        <p:nvSpPr>
          <p:cNvPr id="15363" name="Rectangle 3"/>
          <p:cNvSpPr>
            <a:spLocks noGrp="1" noChangeArrowheads="1"/>
          </p:cNvSpPr>
          <p:nvPr>
            <p:ph type="dt" idx="1"/>
          </p:nvPr>
        </p:nvSpPr>
        <p:spPr bwMode="auto">
          <a:xfrm>
            <a:off x="5611108"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vl1pPr>
          </a:lstStyle>
          <a:p>
            <a:endParaRPr lang="de-DE" altLang="de-DE"/>
          </a:p>
        </p:txBody>
      </p:sp>
      <p:sp>
        <p:nvSpPr>
          <p:cNvPr id="15364" name="Rectangle 4"/>
          <p:cNvSpPr>
            <a:spLocks noGrp="1" noRot="1" noChangeAspect="1" noChangeArrowheads="1" noTextEdit="1"/>
          </p:cNvSpPr>
          <p:nvPr>
            <p:ph type="sldImg" idx="2"/>
          </p:nvPr>
        </p:nvSpPr>
        <p:spPr bwMode="auto">
          <a:xfrm>
            <a:off x="2689225" y="509588"/>
            <a:ext cx="4527550" cy="25479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90600" y="3228567"/>
            <a:ext cx="79248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5366" name="Rectangle 6"/>
          <p:cNvSpPr>
            <a:spLocks noGrp="1" noChangeArrowheads="1"/>
          </p:cNvSpPr>
          <p:nvPr>
            <p:ph type="ftr" sz="quarter" idx="4"/>
          </p:nvPr>
        </p:nvSpPr>
        <p:spPr bwMode="auto">
          <a:xfrm>
            <a:off x="0"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200"/>
            </a:lvl1pPr>
          </a:lstStyle>
          <a:p>
            <a:endParaRPr lang="de-DE" altLang="de-DE"/>
          </a:p>
        </p:txBody>
      </p:sp>
      <p:sp>
        <p:nvSpPr>
          <p:cNvPr id="15367" name="Rectangle 7"/>
          <p:cNvSpPr>
            <a:spLocks noGrp="1" noChangeArrowheads="1"/>
          </p:cNvSpPr>
          <p:nvPr>
            <p:ph type="sldNum" sz="quarter" idx="5"/>
          </p:nvPr>
        </p:nvSpPr>
        <p:spPr bwMode="auto">
          <a:xfrm>
            <a:off x="5611108"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vl1pPr>
          </a:lstStyle>
          <a:p>
            <a:fld id="{9DD6CC0E-0F16-4297-9A18-5682437AF800}" type="slidenum">
              <a:rPr lang="de-DE" altLang="de-DE"/>
              <a:pPr/>
              <a:t>‹#›</a:t>
            </a:fld>
            <a:endParaRPr lang="de-DE" altLang="de-DE"/>
          </a:p>
        </p:txBody>
      </p:sp>
    </p:spTree>
    <p:extLst>
      <p:ext uri="{BB962C8B-B14F-4D97-AF65-F5344CB8AC3E}">
        <p14:creationId xmlns:p14="http://schemas.microsoft.com/office/powerpoint/2010/main" val="10005015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89" kern="1200">
        <a:solidFill>
          <a:schemeClr val="tx1"/>
        </a:solidFill>
        <a:latin typeface="Arial" pitchFamily="34" charset="0"/>
        <a:ea typeface="+mn-ea"/>
        <a:cs typeface="Arial" pitchFamily="34" charset="0"/>
      </a:defRPr>
    </a:lvl1pPr>
    <a:lvl2pPr marL="162791" indent="-161350" algn="l" rtl="0" fontAlgn="base">
      <a:spcBef>
        <a:spcPct val="30000"/>
      </a:spcBef>
      <a:spcAft>
        <a:spcPct val="0"/>
      </a:spcAft>
      <a:buChar char="•"/>
      <a:defRPr sz="1089" kern="1200">
        <a:solidFill>
          <a:schemeClr val="tx1"/>
        </a:solidFill>
        <a:latin typeface="Arial" pitchFamily="34" charset="0"/>
        <a:ea typeface="+mn-ea"/>
        <a:cs typeface="Arial" pitchFamily="34" charset="0"/>
      </a:defRPr>
    </a:lvl2pPr>
    <a:lvl3pPr marL="325579" indent="-161350" algn="l" rtl="0" fontAlgn="base">
      <a:spcBef>
        <a:spcPct val="30000"/>
      </a:spcBef>
      <a:spcAft>
        <a:spcPct val="0"/>
      </a:spcAft>
      <a:buChar char="•"/>
      <a:defRPr sz="1089" kern="1200">
        <a:solidFill>
          <a:schemeClr val="tx1"/>
        </a:solidFill>
        <a:latin typeface="Arial" pitchFamily="34" charset="0"/>
        <a:ea typeface="+mn-ea"/>
        <a:cs typeface="Arial" pitchFamily="34" charset="0"/>
      </a:defRPr>
    </a:lvl3pPr>
    <a:lvl4pPr marL="488370" indent="-161350" algn="l" rtl="0" fontAlgn="base">
      <a:spcBef>
        <a:spcPct val="30000"/>
      </a:spcBef>
      <a:spcAft>
        <a:spcPct val="0"/>
      </a:spcAft>
      <a:buChar char="•"/>
      <a:defRPr sz="1089" kern="1200">
        <a:solidFill>
          <a:schemeClr val="tx1"/>
        </a:solidFill>
        <a:latin typeface="Arial" pitchFamily="34" charset="0"/>
        <a:ea typeface="+mn-ea"/>
        <a:cs typeface="Arial" pitchFamily="34" charset="0"/>
      </a:defRPr>
    </a:lvl4pPr>
    <a:lvl5pPr marL="651160" indent="-161350" algn="l" rtl="0" fontAlgn="base">
      <a:spcBef>
        <a:spcPct val="30000"/>
      </a:spcBef>
      <a:spcAft>
        <a:spcPct val="0"/>
      </a:spcAft>
      <a:buChar char="•"/>
      <a:defRPr sz="1089" kern="1200">
        <a:solidFill>
          <a:schemeClr val="tx1"/>
        </a:solidFill>
        <a:latin typeface="Arial" pitchFamily="34" charset="0"/>
        <a:ea typeface="+mn-ea"/>
        <a:cs typeface="Arial" pitchFamily="34" charset="0"/>
      </a:defRPr>
    </a:lvl5pPr>
    <a:lvl6pPr marL="2074491" algn="l" defTabSz="829796" rtl="0" eaLnBrk="1" latinLnBrk="0" hangingPunct="1">
      <a:defRPr sz="1089" kern="1200">
        <a:solidFill>
          <a:schemeClr val="tx1"/>
        </a:solidFill>
        <a:latin typeface="+mn-lt"/>
        <a:ea typeface="+mn-ea"/>
        <a:cs typeface="+mn-cs"/>
      </a:defRPr>
    </a:lvl6pPr>
    <a:lvl7pPr marL="2489390" algn="l" defTabSz="829796" rtl="0" eaLnBrk="1" latinLnBrk="0" hangingPunct="1">
      <a:defRPr sz="1089" kern="1200">
        <a:solidFill>
          <a:schemeClr val="tx1"/>
        </a:solidFill>
        <a:latin typeface="+mn-lt"/>
        <a:ea typeface="+mn-ea"/>
        <a:cs typeface="+mn-cs"/>
      </a:defRPr>
    </a:lvl7pPr>
    <a:lvl8pPr marL="2904289" algn="l" defTabSz="829796" rtl="0" eaLnBrk="1" latinLnBrk="0" hangingPunct="1">
      <a:defRPr sz="1089" kern="1200">
        <a:solidFill>
          <a:schemeClr val="tx1"/>
        </a:solidFill>
        <a:latin typeface="+mn-lt"/>
        <a:ea typeface="+mn-ea"/>
        <a:cs typeface="+mn-cs"/>
      </a:defRPr>
    </a:lvl8pPr>
    <a:lvl9pPr marL="3319187" algn="l" defTabSz="829796" rtl="0" eaLnBrk="1" latinLnBrk="0" hangingPunct="1">
      <a:defRPr sz="10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9225" y="509588"/>
            <a:ext cx="4527550" cy="2547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a:t>
            </a:fld>
            <a:endParaRPr lang="de-DE" altLang="de-DE"/>
          </a:p>
        </p:txBody>
      </p:sp>
    </p:spTree>
    <p:extLst>
      <p:ext uri="{BB962C8B-B14F-4D97-AF65-F5344CB8AC3E}">
        <p14:creationId xmlns:p14="http://schemas.microsoft.com/office/powerpoint/2010/main" val="584786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Whats</a:t>
            </a:r>
            <a:r>
              <a:rPr lang="en-US" dirty="0" smtClean="0"/>
              <a:t> going on ????</a:t>
            </a:r>
          </a:p>
          <a:p>
            <a:endParaRPr lang="en-US" dirty="0" smtClean="0"/>
          </a:p>
          <a:p>
            <a:r>
              <a:rPr lang="en-US" dirty="0" smtClean="0"/>
              <a:t>You</a:t>
            </a:r>
            <a:r>
              <a:rPr lang="en-US" baseline="0" dirty="0" smtClean="0"/>
              <a:t> can clearly identify most of the numbers by their weight patterns. Here, it is demonstrated how the neural network ‘sees’ after a significant amount of training! How it has been mathematically optimized to judge digits!</a:t>
            </a:r>
          </a:p>
          <a:p>
            <a:endParaRPr lang="en-US" baseline="0" dirty="0" smtClean="0"/>
          </a:p>
          <a:p>
            <a:r>
              <a:rPr lang="en-US" baseline="0" dirty="0" smtClean="0"/>
              <a:t>Here you can see that the light pixels are the highest weights and black pixels are the lowest weights. This indicates that for each possible outcome, there are </a:t>
            </a:r>
            <a:r>
              <a:rPr lang="en-US" baseline="0" dirty="0" err="1" smtClean="0"/>
              <a:t>datapoints</a:t>
            </a:r>
            <a:r>
              <a:rPr lang="en-US" baseline="0" dirty="0" smtClean="0"/>
              <a:t> which matter most to determine that outcome. (point to a central straight line for 1, curves for 8).</a:t>
            </a:r>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17</a:t>
            </a:fld>
            <a:endParaRPr lang="de-DE" altLang="de-DE"/>
          </a:p>
        </p:txBody>
      </p:sp>
    </p:spTree>
    <p:extLst>
      <p:ext uri="{BB962C8B-B14F-4D97-AF65-F5344CB8AC3E}">
        <p14:creationId xmlns:p14="http://schemas.microsoft.com/office/powerpoint/2010/main" val="1159606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18</a:t>
            </a:fld>
            <a:endParaRPr lang="de-DE" altLang="de-DE"/>
          </a:p>
        </p:txBody>
      </p:sp>
    </p:spTree>
    <p:extLst>
      <p:ext uri="{BB962C8B-B14F-4D97-AF65-F5344CB8AC3E}">
        <p14:creationId xmlns:p14="http://schemas.microsoft.com/office/powerpoint/2010/main" val="369051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21</a:t>
            </a:fld>
            <a:endParaRPr lang="de-DE" altLang="de-DE"/>
          </a:p>
        </p:txBody>
      </p:sp>
    </p:spTree>
    <p:extLst>
      <p:ext uri="{BB962C8B-B14F-4D97-AF65-F5344CB8AC3E}">
        <p14:creationId xmlns:p14="http://schemas.microsoft.com/office/powerpoint/2010/main" val="216723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e8bfe95b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e8bfe95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33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WE ARE LOOKING AT ADJUSTMENTS FOR ONE OUTPUT DIGIT – DIGIT 0</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29</a:t>
            </a:fld>
            <a:endParaRPr lang="de-DE" altLang="de-DE"/>
          </a:p>
        </p:txBody>
      </p:sp>
    </p:spTree>
    <p:extLst>
      <p:ext uri="{BB962C8B-B14F-4D97-AF65-F5344CB8AC3E}">
        <p14:creationId xmlns:p14="http://schemas.microsoft.com/office/powerpoint/2010/main" val="285764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30</a:t>
            </a:fld>
            <a:endParaRPr lang="de-DE" altLang="de-DE"/>
          </a:p>
        </p:txBody>
      </p:sp>
    </p:spTree>
    <p:extLst>
      <p:ext uri="{BB962C8B-B14F-4D97-AF65-F5344CB8AC3E}">
        <p14:creationId xmlns:p14="http://schemas.microsoft.com/office/powerpoint/2010/main" val="241350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31</a:t>
            </a:fld>
            <a:endParaRPr lang="de-DE" altLang="de-DE"/>
          </a:p>
        </p:txBody>
      </p:sp>
    </p:spTree>
    <p:extLst>
      <p:ext uri="{BB962C8B-B14F-4D97-AF65-F5344CB8AC3E}">
        <p14:creationId xmlns:p14="http://schemas.microsoft.com/office/powerpoint/2010/main" val="4119219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32</a:t>
            </a:fld>
            <a:endParaRPr lang="de-DE" altLang="de-DE"/>
          </a:p>
        </p:txBody>
      </p:sp>
    </p:spTree>
    <p:extLst>
      <p:ext uri="{BB962C8B-B14F-4D97-AF65-F5344CB8AC3E}">
        <p14:creationId xmlns:p14="http://schemas.microsoft.com/office/powerpoint/2010/main" val="3710295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33</a:t>
            </a:fld>
            <a:endParaRPr lang="de-DE" altLang="de-DE"/>
          </a:p>
        </p:txBody>
      </p:sp>
    </p:spTree>
    <p:extLst>
      <p:ext uri="{BB962C8B-B14F-4D97-AF65-F5344CB8AC3E}">
        <p14:creationId xmlns:p14="http://schemas.microsoft.com/office/powerpoint/2010/main" val="85440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based on</a:t>
            </a:r>
            <a:r>
              <a:rPr lang="en-US" baseline="0" dirty="0" smtClean="0"/>
              <a:t> this definition that there are some very basic examples that </a:t>
            </a:r>
            <a:r>
              <a:rPr lang="en-US" baseline="0" dirty="0" err="1" smtClean="0"/>
              <a:t>mee</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3</a:t>
            </a:fld>
            <a:endParaRPr lang="de-DE" altLang="de-DE"/>
          </a:p>
        </p:txBody>
      </p:sp>
    </p:spTree>
    <p:extLst>
      <p:ext uri="{BB962C8B-B14F-4D97-AF65-F5344CB8AC3E}">
        <p14:creationId xmlns:p14="http://schemas.microsoft.com/office/powerpoint/2010/main" val="163763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things first: how do you feed an</a:t>
            </a:r>
            <a:r>
              <a:rPr lang="en-US" baseline="0" dirty="0" smtClean="0"/>
              <a:t> image as data into anything?</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7</a:t>
            </a:fld>
            <a:endParaRPr lang="de-DE" altLang="de-DE"/>
          </a:p>
        </p:txBody>
      </p:sp>
    </p:spTree>
    <p:extLst>
      <p:ext uri="{BB962C8B-B14F-4D97-AF65-F5344CB8AC3E}">
        <p14:creationId xmlns:p14="http://schemas.microsoft.com/office/powerpoint/2010/main" val="80801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layer is exactly</a:t>
            </a:r>
            <a:r>
              <a:rPr lang="en-US" baseline="0" dirty="0" smtClean="0"/>
              <a:t> equal to the list of pixel greyscale values.</a:t>
            </a:r>
          </a:p>
          <a:p>
            <a:endParaRPr lang="en-US" baseline="0" dirty="0" smtClean="0"/>
          </a:p>
          <a:p>
            <a:r>
              <a:rPr lang="en-US" baseline="0" dirty="0" smtClean="0"/>
              <a:t>Output layer is equal to a list of all the possible outcomes. In this example, the list details all digits between 0-9.</a:t>
            </a:r>
          </a:p>
          <a:p>
            <a:endParaRPr lang="en-US" baseline="0" dirty="0" smtClean="0"/>
          </a:p>
          <a:p>
            <a:r>
              <a:rPr lang="en-US" baseline="0" dirty="0" smtClean="0"/>
              <a:t>The input layer decides the output layer, hopefully correctly predicting the image shown in the input data, by selecting ‘1’ on the correct digit and 0 on everything else.</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8</a:t>
            </a:fld>
            <a:endParaRPr lang="de-DE" altLang="de-DE"/>
          </a:p>
        </p:txBody>
      </p:sp>
    </p:spTree>
    <p:extLst>
      <p:ext uri="{BB962C8B-B14F-4D97-AF65-F5344CB8AC3E}">
        <p14:creationId xmlns:p14="http://schemas.microsoft.com/office/powerpoint/2010/main" val="109081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two layers</a:t>
            </a:r>
            <a:r>
              <a:rPr lang="en-US" baseline="0" dirty="0" smtClean="0"/>
              <a:t> interact</a:t>
            </a:r>
            <a:endParaRPr lang="en-US" dirty="0" smtClean="0"/>
          </a:p>
          <a:p>
            <a:endParaRPr lang="en-US" dirty="0" smtClean="0"/>
          </a:p>
          <a:p>
            <a:r>
              <a:rPr lang="en-US" dirty="0" smtClean="0"/>
              <a:t>Every</a:t>
            </a:r>
            <a:r>
              <a:rPr lang="en-US" baseline="0" dirty="0" smtClean="0"/>
              <a:t> pixel fires off its greyscale value to the output layer.</a:t>
            </a:r>
          </a:p>
          <a:p>
            <a:endParaRPr lang="en-US" baseline="0" dirty="0" smtClean="0"/>
          </a:p>
          <a:p>
            <a:r>
              <a:rPr lang="en-US" baseline="0" dirty="0" smtClean="0"/>
              <a:t>Each output layer digit takes the weighted sum of all the pixels in the previous layer.</a:t>
            </a:r>
          </a:p>
          <a:p>
            <a:endParaRPr lang="en-US" baseline="0" dirty="0" smtClean="0"/>
          </a:p>
          <a:p>
            <a:r>
              <a:rPr lang="en-US" baseline="0" dirty="0" smtClean="0"/>
              <a:t>So 0 will look at all the pixel values return a number equal to the weighted sum of those values. As will 1,2 etc.</a:t>
            </a:r>
          </a:p>
          <a:p>
            <a:endParaRPr lang="en-US" baseline="0" dirty="0" smtClean="0"/>
          </a:p>
          <a:p>
            <a:r>
              <a:rPr lang="en-US" baseline="0" dirty="0" smtClean="0"/>
              <a:t>(point to all the connections.)</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9</a:t>
            </a:fld>
            <a:endParaRPr lang="de-DE" altLang="de-DE"/>
          </a:p>
        </p:txBody>
      </p:sp>
    </p:spTree>
    <p:extLst>
      <p:ext uri="{BB962C8B-B14F-4D97-AF65-F5344CB8AC3E}">
        <p14:creationId xmlns:p14="http://schemas.microsoft.com/office/powerpoint/2010/main" val="243358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feed in the input data and the weights</a:t>
            </a:r>
            <a:r>
              <a:rPr lang="en-US" baseline="0" dirty="0" smtClean="0"/>
              <a:t> differentiate the answers in the output layer.</a:t>
            </a:r>
            <a:endParaRPr lang="en-US" dirty="0" smtClean="0"/>
          </a:p>
          <a:p>
            <a:endParaRPr lang="en-US" dirty="0" smtClean="0"/>
          </a:p>
          <a:p>
            <a:r>
              <a:rPr lang="en-US" dirty="0" smtClean="0"/>
              <a:t>Digit 0</a:t>
            </a:r>
            <a:r>
              <a:rPr lang="en-US" baseline="0" dirty="0" smtClean="0"/>
              <a:t> will have different weights than digit 1,2 etc. which results in different outputs. The neural network’s answer is the highest output.</a:t>
            </a:r>
          </a:p>
          <a:p>
            <a:endParaRPr lang="en-US" baseline="0" dirty="0" smtClean="0"/>
          </a:p>
          <a:p>
            <a:r>
              <a:rPr lang="en-US" baseline="0" dirty="0" smtClean="0"/>
              <a:t>This bit is complicated at first but don’t worry. For now, just take away that each digit’s weights dictate the correct answer.</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10</a:t>
            </a:fld>
            <a:endParaRPr lang="de-DE" altLang="de-DE"/>
          </a:p>
        </p:txBody>
      </p:sp>
    </p:spTree>
    <p:extLst>
      <p:ext uri="{BB962C8B-B14F-4D97-AF65-F5344CB8AC3E}">
        <p14:creationId xmlns:p14="http://schemas.microsoft.com/office/powerpoint/2010/main" val="424412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12</a:t>
            </a:fld>
            <a:endParaRPr lang="de-DE" altLang="de-DE"/>
          </a:p>
        </p:txBody>
      </p:sp>
    </p:spTree>
    <p:extLst>
      <p:ext uri="{BB962C8B-B14F-4D97-AF65-F5344CB8AC3E}">
        <p14:creationId xmlns:p14="http://schemas.microsoft.com/office/powerpoint/2010/main" val="221504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recap: Cost</a:t>
            </a:r>
            <a:r>
              <a:rPr lang="en-US" baseline="0" dirty="0" smtClean="0"/>
              <a:t> can be described as how inaccurate a neural network is. It is a function of its output and label (</a:t>
            </a:r>
            <a:r>
              <a:rPr lang="en-US" baseline="0" dirty="0" err="1" smtClean="0"/>
              <a:t>ie</a:t>
            </a:r>
            <a:r>
              <a:rPr lang="en-US" baseline="0" dirty="0" smtClean="0"/>
              <a:t>, correct answer)</a:t>
            </a:r>
          </a:p>
          <a:p>
            <a:endParaRPr lang="en-US" baseline="0" dirty="0" smtClean="0"/>
          </a:p>
          <a:p>
            <a:r>
              <a:rPr lang="en-US" baseline="0" dirty="0" smtClean="0"/>
              <a:t>The Output has been established as a function of the previous layer’s greyscale values and its own weights. This means that cost is a function of weights! We can change weights! But how do we do this accurately?</a:t>
            </a:r>
          </a:p>
          <a:p>
            <a:endParaRPr lang="en-US" baseline="0" dirty="0" smtClean="0"/>
          </a:p>
          <a:p>
            <a:r>
              <a:rPr lang="en-US" baseline="0" dirty="0" smtClean="0"/>
              <a:t>With every trained guess, we compute </a:t>
            </a:r>
            <a:r>
              <a:rPr lang="en-US" baseline="0" dirty="0" err="1" smtClean="0"/>
              <a:t>dC</a:t>
            </a:r>
            <a:r>
              <a:rPr lang="en-US" baseline="0" dirty="0" smtClean="0"/>
              <a:t>/</a:t>
            </a:r>
            <a:r>
              <a:rPr lang="en-US" baseline="0" dirty="0" err="1" smtClean="0"/>
              <a:t>dw</a:t>
            </a:r>
            <a:r>
              <a:rPr lang="en-US" baseline="0" dirty="0" smtClean="0"/>
              <a:t> and slightly adjust the weights to reduce the cost for the given training example.</a:t>
            </a:r>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14</a:t>
            </a:fld>
            <a:endParaRPr lang="de-DE" altLang="de-DE"/>
          </a:p>
        </p:txBody>
      </p:sp>
    </p:spTree>
    <p:extLst>
      <p:ext uri="{BB962C8B-B14F-4D97-AF65-F5344CB8AC3E}">
        <p14:creationId xmlns:p14="http://schemas.microsoft.com/office/powerpoint/2010/main" val="376379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D6CC0E-0F16-4297-9A18-5682437AF800}" type="slidenum">
              <a:rPr lang="de-DE" altLang="de-DE" smtClean="0"/>
              <a:pPr/>
              <a:t>16</a:t>
            </a:fld>
            <a:endParaRPr lang="de-DE" altLang="de-DE"/>
          </a:p>
        </p:txBody>
      </p:sp>
    </p:spTree>
    <p:extLst>
      <p:ext uri="{BB962C8B-B14F-4D97-AF65-F5344CB8AC3E}">
        <p14:creationId xmlns:p14="http://schemas.microsoft.com/office/powerpoint/2010/main" val="417165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sp>
        <p:nvSpPr>
          <p:cNvPr id="23555" name="Rectangle 3"/>
          <p:cNvSpPr>
            <a:spLocks noGrp="1" noChangeArrowheads="1"/>
          </p:cNvSpPr>
          <p:nvPr userDrawn="1">
            <p:ph type="ctrTitle"/>
          </p:nvPr>
        </p:nvSpPr>
        <p:spPr>
          <a:xfrm>
            <a:off x="3305016" y="1628800"/>
            <a:ext cx="6031344" cy="2892800"/>
          </a:xfrm>
        </p:spPr>
        <p:txBody>
          <a:bodyPr anchor="b"/>
          <a:lstStyle>
            <a:lvl1pPr>
              <a:lnSpc>
                <a:spcPct val="105000"/>
              </a:lnSpc>
              <a:defRPr sz="3000">
                <a:solidFill>
                  <a:schemeClr val="tx2"/>
                </a:solidFill>
              </a:defRPr>
            </a:lvl1pPr>
          </a:lstStyle>
          <a:p>
            <a:pPr lvl="0"/>
            <a:r>
              <a:rPr lang="en-US" altLang="de-DE" noProof="0" smtClean="0"/>
              <a:t>Click to edit Master title style</a:t>
            </a:r>
            <a:endParaRPr lang="de-DE" altLang="de-DE" noProof="0" dirty="0" smtClean="0"/>
          </a:p>
        </p:txBody>
      </p:sp>
      <p:sp>
        <p:nvSpPr>
          <p:cNvPr id="23556" name="Rectangle 4"/>
          <p:cNvSpPr>
            <a:spLocks noGrp="1" noChangeArrowheads="1"/>
          </p:cNvSpPr>
          <p:nvPr userDrawn="1">
            <p:ph type="subTitle" idx="1"/>
          </p:nvPr>
        </p:nvSpPr>
        <p:spPr>
          <a:xfrm>
            <a:off x="3305016" y="4561676"/>
            <a:ext cx="6031344" cy="863111"/>
          </a:xfrm>
        </p:spPr>
        <p:txBody>
          <a:bodyPr anchor="t"/>
          <a:lstStyle>
            <a:lvl1pPr marL="0" indent="0">
              <a:lnSpc>
                <a:spcPct val="100000"/>
              </a:lnSpc>
              <a:buNone/>
              <a:defRPr sz="2000">
                <a:solidFill>
                  <a:schemeClr val="tx2"/>
                </a:solidFill>
              </a:defRPr>
            </a:lvl1pPr>
          </a:lstStyle>
          <a:p>
            <a:pPr lvl="0"/>
            <a:r>
              <a:rPr lang="en-US" altLang="de-DE" noProof="0" smtClean="0"/>
              <a:t>Click to edit Master subtitle style</a:t>
            </a:r>
            <a:endParaRPr lang="de-DE" altLang="de-DE" noProof="0" dirty="0" smtClean="0"/>
          </a:p>
        </p:txBody>
      </p:sp>
      <p:pic>
        <p:nvPicPr>
          <p:cNvPr id="11" name="Picture 10"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5652000"/>
            <a:ext cx="6031344" cy="1079500"/>
          </a:xfrm>
        </p:spPr>
        <p:txBody>
          <a:bodyPr/>
          <a:lstStyle>
            <a:lvl1pPr marL="0" indent="0">
              <a:buNone/>
              <a:defRPr sz="13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28151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2"/>
        </a:solidFill>
        <a:effectLst/>
      </p:bgPr>
    </p:bg>
    <p:spTree>
      <p:nvGrpSpPr>
        <p:cNvPr id="1" name=""/>
        <p:cNvGrpSpPr/>
        <p:nvPr/>
      </p:nvGrpSpPr>
      <p:grpSpPr>
        <a:xfrm>
          <a:off x="0" y="0"/>
          <a:ext cx="0" cy="0"/>
          <a:chOff x="0" y="0"/>
          <a:chExt cx="0" cy="0"/>
        </a:xfrm>
      </p:grpSpPr>
      <p:pic>
        <p:nvPicPr>
          <p:cNvPr id="14" name="Picture 13" descr="ThankYou_Grid_Portrai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51848"/>
            <a:ext cx="12193200" cy="4672454"/>
          </a:xfrm>
          <a:prstGeom prst="rect">
            <a:avLst/>
          </a:prstGeom>
        </p:spPr>
      </p:pic>
      <p:pic>
        <p:nvPicPr>
          <p:cNvPr id="9" name="Picture 8"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820765" y="6394091"/>
            <a:ext cx="1152128" cy="288032"/>
          </a:xfrm>
          <a:prstGeom prst="rect">
            <a:avLst/>
          </a:prstGeom>
        </p:spPr>
      </p:pic>
      <p:sp>
        <p:nvSpPr>
          <p:cNvPr id="10" name="Text Placeholder 9"/>
          <p:cNvSpPr>
            <a:spLocks noGrp="1"/>
          </p:cNvSpPr>
          <p:nvPr>
            <p:ph type="body" sz="quarter" idx="14"/>
          </p:nvPr>
        </p:nvSpPr>
        <p:spPr>
          <a:xfrm>
            <a:off x="3886247" y="3812346"/>
            <a:ext cx="6507180" cy="709613"/>
          </a:xfrm>
        </p:spPr>
        <p:txBody>
          <a:bodyPr/>
          <a:lstStyle>
            <a:lvl1pPr marL="0" indent="0">
              <a:lnSpc>
                <a:spcPct val="100000"/>
              </a:lnSpc>
              <a:buNone/>
              <a:defRPr sz="2500">
                <a:solidFill>
                  <a:schemeClr val="bg1"/>
                </a:solidFill>
              </a:defRPr>
            </a:lvl1pPr>
          </a:lstStyle>
          <a:p>
            <a:pPr lvl="0"/>
            <a:r>
              <a:rPr lang="en-US" smtClean="0"/>
              <a:t>Click to edit Master text styles</a:t>
            </a:r>
          </a:p>
        </p:txBody>
      </p:sp>
      <p:grpSp>
        <p:nvGrpSpPr>
          <p:cNvPr id="13" name="Group 12"/>
          <p:cNvGrpSpPr/>
          <p:nvPr userDrawn="1"/>
        </p:nvGrpSpPr>
        <p:grpSpPr bwMode="black">
          <a:xfrm>
            <a:off x="0" y="3592800"/>
            <a:ext cx="12193200" cy="61997"/>
            <a:chOff x="0" y="3606831"/>
            <a:chExt cx="12193200" cy="61997"/>
          </a:xfrm>
        </p:grpSpPr>
        <p:sp>
          <p:nvSpPr>
            <p:cNvPr id="11" name="Rectangle 16"/>
            <p:cNvSpPr>
              <a:spLocks noChangeArrowheads="1"/>
            </p:cNvSpPr>
            <p:nvPr userDrawn="1"/>
          </p:nvSpPr>
          <p:spPr bwMode="black">
            <a:xfrm>
              <a:off x="0" y="3606831"/>
              <a:ext cx="12193200" cy="20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12" name="Rectangle 17"/>
            <p:cNvSpPr>
              <a:spLocks noChangeArrowheads="1"/>
            </p:cNvSpPr>
            <p:nvPr userDrawn="1"/>
          </p:nvSpPr>
          <p:spPr bwMode="black">
            <a:xfrm>
              <a:off x="3886247" y="3606831"/>
              <a:ext cx="8305753" cy="61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sp>
        <p:nvSpPr>
          <p:cNvPr id="16" name="Text Placeholder 15"/>
          <p:cNvSpPr>
            <a:spLocks noGrp="1"/>
          </p:cNvSpPr>
          <p:nvPr>
            <p:ph type="body" sz="quarter" idx="15" hasCustomPrompt="1"/>
          </p:nvPr>
        </p:nvSpPr>
        <p:spPr>
          <a:xfrm>
            <a:off x="469900" y="6394091"/>
            <a:ext cx="4230872" cy="288032"/>
          </a:xfrm>
        </p:spPr>
        <p:txBody>
          <a:bodyPr anchor="b"/>
          <a:lstStyle>
            <a:lvl1pPr marL="0" indent="0">
              <a:buNone/>
              <a:defRPr sz="800">
                <a:solidFill>
                  <a:schemeClr val="bg1"/>
                </a:solidFill>
              </a:defRPr>
            </a:lvl1pPr>
          </a:lstStyle>
          <a:p>
            <a:pPr lvl="0"/>
            <a:r>
              <a:rPr lang="en-US" dirty="0" smtClean="0"/>
              <a:t>[If needed, appropriate copyright mention here]</a:t>
            </a:r>
          </a:p>
        </p:txBody>
      </p:sp>
    </p:spTree>
    <p:extLst>
      <p:ext uri="{BB962C8B-B14F-4D97-AF65-F5344CB8AC3E}">
        <p14:creationId xmlns:p14="http://schemas.microsoft.com/office/powerpoint/2010/main" val="3308198393"/>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6" name="Date Placeholder 5"/>
          <p:cNvSpPr>
            <a:spLocks noGrp="1"/>
          </p:cNvSpPr>
          <p:nvPr>
            <p:ph type="dt" sz="half" idx="10"/>
          </p:nvPr>
        </p:nvSpPr>
        <p:spPr/>
        <p:txBody>
          <a:bodyPr/>
          <a:lstStyle/>
          <a:p>
            <a:r>
              <a:rPr lang="en-US" altLang="de-DE" smtClean="0"/>
              <a:t>DD Month, YEAR</a:t>
            </a:r>
            <a:endParaRPr lang="de-DE" altLang="de-DE" dirty="0"/>
          </a:p>
        </p:txBody>
      </p:sp>
      <p:sp>
        <p:nvSpPr>
          <p:cNvPr id="7" name="Footer Placeholder 6"/>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8" name="Slide Number Placeholder 7"/>
          <p:cNvSpPr>
            <a:spLocks noGrp="1"/>
          </p:cNvSpPr>
          <p:nvPr>
            <p:ph type="sldNum" sz="quarter" idx="12"/>
          </p:nvPr>
        </p:nvSpPr>
        <p:spPr/>
        <p:txBody>
          <a:bodyPr/>
          <a:lstStyle/>
          <a:p>
            <a:fld id="{290114C8-F7F2-4E05-9CAE-DDD3D22A4BE8}" type="slidenum">
              <a:rPr lang="de-DE" altLang="de-DE" smtClean="0"/>
              <a:pPr/>
              <a:t>‹#›</a:t>
            </a:fld>
            <a:endParaRPr lang="de-DE" altLang="de-DE"/>
          </a:p>
        </p:txBody>
      </p:sp>
      <p:sp>
        <p:nvSpPr>
          <p:cNvPr id="10"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27096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r>
              <a:rPr lang="en-US" altLang="de-DE" smtClean="0"/>
              <a:t>DD Month, YEAR</a:t>
            </a:r>
            <a:endParaRPr lang="de-DE" altLang="de-DE"/>
          </a:p>
        </p:txBody>
      </p:sp>
      <p:sp>
        <p:nvSpPr>
          <p:cNvPr id="3" name="Fußzeilenplatzhalter 2"/>
          <p:cNvSpPr>
            <a:spLocks noGrp="1"/>
          </p:cNvSpPr>
          <p:nvPr>
            <p:ph type="ftr" sz="quarter" idx="11"/>
          </p:nvPr>
        </p:nvSpPr>
        <p:spPr/>
        <p:txBody>
          <a:bodyPr/>
          <a:lstStyle>
            <a:lvl1pPr>
              <a:defRPr/>
            </a:lvl1pPr>
          </a:lstStyle>
          <a:p>
            <a:r>
              <a:rPr lang="en-GB" altLang="de-DE" smtClean="0"/>
              <a:t>Presentation title runs here (go to Header and Footer to edit this text)</a:t>
            </a:r>
            <a:endParaRPr lang="de-DE" altLang="de-DE"/>
          </a:p>
        </p:txBody>
      </p:sp>
      <p:sp>
        <p:nvSpPr>
          <p:cNvPr id="4" name="Foliennummernplatzhalter 3"/>
          <p:cNvSpPr>
            <a:spLocks noGrp="1"/>
          </p:cNvSpPr>
          <p:nvPr>
            <p:ph type="sldNum" sz="quarter" idx="12"/>
          </p:nvPr>
        </p:nvSpPr>
        <p:spPr/>
        <p:txBody>
          <a:bodyPr/>
          <a:lstStyle>
            <a:lvl1pPr>
              <a:defRPr/>
            </a:lvl1pPr>
          </a:lstStyle>
          <a:p>
            <a:fld id="{1E210CEC-BA8B-47AD-AA6D-FD559B857655}" type="slidenum">
              <a:rPr lang="de-DE" altLang="de-DE"/>
              <a:pPr/>
              <a:t>‹#›</a:t>
            </a:fld>
            <a:endParaRPr lang="de-DE" altLang="de-DE" dirty="0"/>
          </a:p>
        </p:txBody>
      </p:sp>
      <p:sp>
        <p:nvSpPr>
          <p:cNvPr id="6"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863001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22"/>
        <p:cNvGrpSpPr/>
        <p:nvPr/>
      </p:nvGrpSpPr>
      <p:grpSpPr>
        <a:xfrm>
          <a:off x="0" y="0"/>
          <a:ext cx="0" cy="0"/>
          <a:chOff x="0" y="0"/>
          <a:chExt cx="0" cy="0"/>
        </a:xfrm>
      </p:grpSpPr>
      <p:sp>
        <p:nvSpPr>
          <p:cNvPr id="423" name="Google Shape;423;p3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42591938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sp>
        <p:nvSpPr>
          <p:cNvPr id="23555" name="Rectangle 3"/>
          <p:cNvSpPr>
            <a:spLocks noGrp="1" noChangeArrowheads="1"/>
          </p:cNvSpPr>
          <p:nvPr userDrawn="1">
            <p:ph type="ctrTitle"/>
          </p:nvPr>
        </p:nvSpPr>
        <p:spPr>
          <a:xfrm>
            <a:off x="3305016" y="1628800"/>
            <a:ext cx="6031344" cy="2892800"/>
          </a:xfrm>
        </p:spPr>
        <p:txBody>
          <a:bodyPr anchor="b"/>
          <a:lstStyle>
            <a:lvl1pPr>
              <a:lnSpc>
                <a:spcPct val="105000"/>
              </a:lnSpc>
              <a:defRPr sz="3000">
                <a:solidFill>
                  <a:schemeClr val="tx2"/>
                </a:solidFill>
              </a:defRPr>
            </a:lvl1pPr>
          </a:lstStyle>
          <a:p>
            <a:pPr lvl="0"/>
            <a:r>
              <a:rPr lang="en-US" altLang="de-DE" noProof="0" smtClean="0"/>
              <a:t>Click to edit Master title style</a:t>
            </a:r>
            <a:endParaRPr lang="de-DE" altLang="de-DE" noProof="0" dirty="0" smtClean="0"/>
          </a:p>
        </p:txBody>
      </p:sp>
      <p:sp>
        <p:nvSpPr>
          <p:cNvPr id="23556" name="Rectangle 4"/>
          <p:cNvSpPr>
            <a:spLocks noGrp="1" noChangeArrowheads="1"/>
          </p:cNvSpPr>
          <p:nvPr userDrawn="1">
            <p:ph type="subTitle" idx="1"/>
          </p:nvPr>
        </p:nvSpPr>
        <p:spPr>
          <a:xfrm>
            <a:off x="3305016" y="4561676"/>
            <a:ext cx="6031344" cy="863111"/>
          </a:xfrm>
        </p:spPr>
        <p:txBody>
          <a:bodyPr anchor="t"/>
          <a:lstStyle>
            <a:lvl1pPr marL="0" indent="0">
              <a:lnSpc>
                <a:spcPct val="100000"/>
              </a:lnSpc>
              <a:buNone/>
              <a:defRPr sz="2000">
                <a:solidFill>
                  <a:schemeClr val="tx2"/>
                </a:solidFill>
              </a:defRPr>
            </a:lvl1pPr>
          </a:lstStyle>
          <a:p>
            <a:pPr lvl="0"/>
            <a:r>
              <a:rPr lang="en-US" altLang="de-DE" noProof="0" smtClean="0"/>
              <a:t>Click to edit Master subtitle style</a:t>
            </a:r>
            <a:endParaRPr lang="de-DE" altLang="de-DE" noProof="0" dirty="0" smtClean="0"/>
          </a:p>
        </p:txBody>
      </p:sp>
      <p:pic>
        <p:nvPicPr>
          <p:cNvPr id="11" name="Picture 10"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5652000"/>
            <a:ext cx="6031344" cy="1079500"/>
          </a:xfrm>
        </p:spPr>
        <p:txBody>
          <a:bodyPr/>
          <a:lstStyle>
            <a:lvl1pPr marL="0" indent="0">
              <a:buNone/>
              <a:defRPr sz="13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95030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pic>
        <p:nvPicPr>
          <p:cNvPr id="11" name="Picture 10"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5652000"/>
            <a:ext cx="6031344" cy="1079500"/>
          </a:xfrm>
        </p:spPr>
        <p:txBody>
          <a:bodyPr/>
          <a:lstStyle>
            <a:lvl1pPr marL="0" indent="0">
              <a:buNone/>
              <a:defRPr sz="1300">
                <a:solidFill>
                  <a:schemeClr val="bg1"/>
                </a:solidFill>
              </a:defRPr>
            </a:lvl1pPr>
          </a:lstStyle>
          <a:p>
            <a:pPr lvl="0"/>
            <a:r>
              <a:rPr lang="en-US" smtClean="0"/>
              <a:t>Click to edit Master text styles</a:t>
            </a:r>
          </a:p>
        </p:txBody>
      </p:sp>
      <p:sp>
        <p:nvSpPr>
          <p:cNvPr id="12" name="Rectangle 3"/>
          <p:cNvSpPr>
            <a:spLocks noGrp="1" noChangeArrowheads="1"/>
          </p:cNvSpPr>
          <p:nvPr userDrawn="1">
            <p:ph type="ctrTitle"/>
          </p:nvPr>
        </p:nvSpPr>
        <p:spPr>
          <a:xfrm>
            <a:off x="3305016" y="1628800"/>
            <a:ext cx="6031344" cy="2892800"/>
          </a:xfrm>
        </p:spPr>
        <p:txBody>
          <a:bodyPr anchor="b"/>
          <a:lstStyle>
            <a:lvl1pPr>
              <a:lnSpc>
                <a:spcPct val="105000"/>
              </a:lnSpc>
              <a:defRPr sz="3000">
                <a:solidFill>
                  <a:schemeClr val="bg1"/>
                </a:solidFill>
              </a:defRPr>
            </a:lvl1pPr>
          </a:lstStyle>
          <a:p>
            <a:pPr lvl="0"/>
            <a:r>
              <a:rPr lang="en-US" altLang="de-DE" noProof="0" smtClean="0"/>
              <a:t>Click to edit Master title style</a:t>
            </a:r>
            <a:endParaRPr lang="de-DE" altLang="de-DE" noProof="0" dirty="0" smtClean="0"/>
          </a:p>
        </p:txBody>
      </p:sp>
      <p:sp>
        <p:nvSpPr>
          <p:cNvPr id="13" name="Rectangle 4"/>
          <p:cNvSpPr>
            <a:spLocks noGrp="1" noChangeArrowheads="1"/>
          </p:cNvSpPr>
          <p:nvPr userDrawn="1">
            <p:ph type="subTitle" idx="1"/>
          </p:nvPr>
        </p:nvSpPr>
        <p:spPr>
          <a:xfrm>
            <a:off x="3305016" y="4561676"/>
            <a:ext cx="6031344" cy="86311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spTree>
    <p:extLst>
      <p:ext uri="{BB962C8B-B14F-4D97-AF65-F5344CB8AC3E}">
        <p14:creationId xmlns:p14="http://schemas.microsoft.com/office/powerpoint/2010/main" val="295364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hangeab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12192000" cy="5424488"/>
          </a:xfrm>
          <a:solidFill>
            <a:schemeClr val="bg1">
              <a:lumMod val="75000"/>
            </a:schemeClr>
          </a:solidFill>
          <a:ln>
            <a:noFill/>
          </a:ln>
        </p:spPr>
        <p:txBody>
          <a:bodyPr/>
          <a:lstStyle/>
          <a:p>
            <a:r>
              <a:rPr lang="en-US" smtClean="0"/>
              <a:t>Click icon to add picture</a:t>
            </a:r>
            <a:endParaRPr lang="en-GB"/>
          </a:p>
        </p:txBody>
      </p:sp>
      <p:sp>
        <p:nvSpPr>
          <p:cNvPr id="19" name="Rectangle 4"/>
          <p:cNvSpPr>
            <a:spLocks noChangeArrowheads="1"/>
          </p:cNvSpPr>
          <p:nvPr/>
        </p:nvSpPr>
        <p:spPr bwMode="auto">
          <a:xfrm>
            <a:off x="0" y="5424787"/>
            <a:ext cx="12192000" cy="14332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0" y="5412023"/>
            <a:ext cx="12192000" cy="61996"/>
            <a:chOff x="0" y="3175"/>
            <a:chExt cx="6736" cy="68"/>
          </a:xfrm>
        </p:grpSpPr>
        <p:sp>
          <p:nvSpPr>
            <p:cNvPr id="21" name="Rectangle 16"/>
            <p:cNvSpPr>
              <a:spLocks noChangeArrowheads="1"/>
            </p:cNvSpPr>
            <p:nvPr/>
          </p:nvSpPr>
          <p:spPr bwMode="white">
            <a:xfrm>
              <a:off x="0" y="317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6" y="317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pic>
        <p:nvPicPr>
          <p:cNvPr id="11" name="Picture 10"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5652000"/>
            <a:ext cx="6031344" cy="1079500"/>
          </a:xfrm>
        </p:spPr>
        <p:txBody>
          <a:bodyPr/>
          <a:lstStyle>
            <a:lvl1pPr marL="0" indent="0">
              <a:buNone/>
              <a:defRPr sz="1300">
                <a:solidFill>
                  <a:schemeClr val="bg1"/>
                </a:solidFill>
              </a:defRPr>
            </a:lvl1pPr>
          </a:lstStyle>
          <a:p>
            <a:pPr lvl="0"/>
            <a:r>
              <a:rPr lang="en-US" smtClean="0"/>
              <a:t>Click to edit Master text styles</a:t>
            </a:r>
          </a:p>
        </p:txBody>
      </p:sp>
      <p:sp>
        <p:nvSpPr>
          <p:cNvPr id="12" name="Rectangle 3"/>
          <p:cNvSpPr>
            <a:spLocks noGrp="1" noChangeArrowheads="1"/>
          </p:cNvSpPr>
          <p:nvPr userDrawn="1">
            <p:ph type="ctrTitle"/>
          </p:nvPr>
        </p:nvSpPr>
        <p:spPr>
          <a:xfrm>
            <a:off x="3305016" y="1628800"/>
            <a:ext cx="6031344" cy="2892800"/>
          </a:xfrm>
        </p:spPr>
        <p:txBody>
          <a:bodyPr anchor="b"/>
          <a:lstStyle>
            <a:lvl1pPr>
              <a:lnSpc>
                <a:spcPct val="105000"/>
              </a:lnSpc>
              <a:defRPr sz="3000">
                <a:solidFill>
                  <a:schemeClr val="tx2"/>
                </a:solidFill>
              </a:defRPr>
            </a:lvl1pPr>
          </a:lstStyle>
          <a:p>
            <a:pPr lvl="0"/>
            <a:r>
              <a:rPr lang="en-US" altLang="de-DE" noProof="0" smtClean="0"/>
              <a:t>Click to edit Master title style</a:t>
            </a:r>
            <a:endParaRPr lang="de-DE" altLang="de-DE" noProof="0" dirty="0" smtClean="0"/>
          </a:p>
        </p:txBody>
      </p:sp>
      <p:sp>
        <p:nvSpPr>
          <p:cNvPr id="13" name="Rectangle 4"/>
          <p:cNvSpPr>
            <a:spLocks noGrp="1" noChangeArrowheads="1"/>
          </p:cNvSpPr>
          <p:nvPr userDrawn="1">
            <p:ph type="subTitle" idx="1"/>
          </p:nvPr>
        </p:nvSpPr>
        <p:spPr>
          <a:xfrm>
            <a:off x="3305016" y="4561676"/>
            <a:ext cx="6031344" cy="863111"/>
          </a:xfrm>
        </p:spPr>
        <p:txBody>
          <a:bodyPr anchor="t"/>
          <a:lstStyle>
            <a:lvl1pPr marL="0" indent="0">
              <a:lnSpc>
                <a:spcPct val="100000"/>
              </a:lnSpc>
              <a:buNone/>
              <a:defRPr sz="2000">
                <a:solidFill>
                  <a:schemeClr val="tx2"/>
                </a:solidFill>
              </a:defRPr>
            </a:lvl1pPr>
          </a:lstStyle>
          <a:p>
            <a:pPr lvl="0"/>
            <a:r>
              <a:rPr lang="en-US" altLang="de-DE" noProof="0" smtClean="0"/>
              <a:t>Click to edit Master subtitle style</a:t>
            </a:r>
            <a:endParaRPr lang="de-DE" altLang="de-DE" noProof="0" dirty="0" smtClean="0"/>
          </a:p>
        </p:txBody>
      </p:sp>
    </p:spTree>
    <p:extLst>
      <p:ext uri="{BB962C8B-B14F-4D97-AF65-F5344CB8AC3E}">
        <p14:creationId xmlns:p14="http://schemas.microsoft.com/office/powerpoint/2010/main" val="35067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p:bg>
      <p:bgPr>
        <a:solidFill>
          <a:schemeClr val="bg1"/>
        </a:solid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3625065"/>
            <a:ext cx="12192000" cy="323295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5430" y="3606831"/>
            <a:ext cx="12192000" cy="61997"/>
            <a:chOff x="3" y="1195"/>
            <a:chExt cx="6736" cy="68"/>
          </a:xfrm>
        </p:grpSpPr>
        <p:sp>
          <p:nvSpPr>
            <p:cNvPr id="21" name="Rectangle 16"/>
            <p:cNvSpPr>
              <a:spLocks noChangeArrowheads="1"/>
            </p:cNvSpPr>
            <p:nvPr/>
          </p:nvSpPr>
          <p:spPr bwMode="white">
            <a:xfrm>
              <a:off x="3" y="119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9" y="119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sp>
        <p:nvSpPr>
          <p:cNvPr id="23555" name="Rectangle 3"/>
          <p:cNvSpPr>
            <a:spLocks noGrp="1" noChangeArrowheads="1"/>
          </p:cNvSpPr>
          <p:nvPr userDrawn="1">
            <p:ph type="ctrTitle" hasCustomPrompt="1"/>
          </p:nvPr>
        </p:nvSpPr>
        <p:spPr bwMode="white">
          <a:xfrm>
            <a:off x="3305016" y="4048064"/>
            <a:ext cx="6031344" cy="871200"/>
          </a:xfrm>
        </p:spPr>
        <p:txBody>
          <a:bodyPr/>
          <a:lstStyle>
            <a:lvl1pPr>
              <a:lnSpc>
                <a:spcPct val="105000"/>
              </a:lnSpc>
              <a:defRPr sz="3000">
                <a:solidFill>
                  <a:schemeClr val="bg1"/>
                </a:solidFill>
              </a:defRPr>
            </a:lvl1pPr>
          </a:lstStyle>
          <a:p>
            <a:pPr lvl="0"/>
            <a:r>
              <a:rPr lang="en-US" altLang="de-DE" noProof="0" dirty="0" smtClean="0"/>
              <a:t>Click to edit </a:t>
            </a:r>
            <a:br>
              <a:rPr lang="en-US" altLang="de-DE" noProof="0" dirty="0" smtClean="0"/>
            </a:br>
            <a:r>
              <a:rPr lang="en-US" altLang="de-DE" noProof="0" dirty="0" smtClean="0"/>
              <a:t>Master title style</a:t>
            </a:r>
            <a:endParaRPr lang="de-DE" altLang="de-DE" noProof="0" dirty="0" smtClean="0"/>
          </a:p>
        </p:txBody>
      </p:sp>
      <p:sp>
        <p:nvSpPr>
          <p:cNvPr id="23556" name="Rectangle 4"/>
          <p:cNvSpPr>
            <a:spLocks noGrp="1" noChangeArrowheads="1"/>
          </p:cNvSpPr>
          <p:nvPr userDrawn="1">
            <p:ph type="subTitle" idx="1"/>
          </p:nvPr>
        </p:nvSpPr>
        <p:spPr bwMode="white">
          <a:xfrm>
            <a:off x="3305016" y="4982727"/>
            <a:ext cx="6031344" cy="67852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pic>
        <p:nvPicPr>
          <p:cNvPr id="11" name="Picture 10" descr="AIRBUS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6048000"/>
            <a:ext cx="6031344" cy="621360"/>
          </a:xfrm>
        </p:spPr>
        <p:txBody>
          <a:bodyPr/>
          <a:lstStyle>
            <a:lvl1pPr marL="0" indent="0">
              <a:buNone/>
              <a:defRPr>
                <a:solidFill>
                  <a:schemeClr val="bg1"/>
                </a:solidFill>
              </a:defRPr>
            </a:lvl1pPr>
          </a:lstStyle>
          <a:p>
            <a:pPr lvl="0"/>
            <a:r>
              <a:rPr lang="en-US" smtClean="0"/>
              <a:t>Click to edit Master text styles</a:t>
            </a:r>
          </a:p>
        </p:txBody>
      </p:sp>
      <p:sp>
        <p:nvSpPr>
          <p:cNvPr id="12" name="Picture Placeholder 3"/>
          <p:cNvSpPr>
            <a:spLocks noGrp="1"/>
          </p:cNvSpPr>
          <p:nvPr userDrawn="1">
            <p:ph type="pic" sz="quarter" idx="11"/>
          </p:nvPr>
        </p:nvSpPr>
        <p:spPr>
          <a:xfrm>
            <a:off x="0" y="0"/>
            <a:ext cx="12192000" cy="3606831"/>
          </a:xfrm>
          <a:solidFill>
            <a:schemeClr val="bg1">
              <a:lumMod val="75000"/>
            </a:schemeClr>
          </a:solidFill>
          <a:ln>
            <a:noFill/>
          </a:ln>
        </p:spPr>
        <p:txBody>
          <a:bodyPr/>
          <a:lstStyle/>
          <a:p>
            <a:r>
              <a:rPr lang="en-US" smtClean="0"/>
              <a:t>Click icon to add picture</a:t>
            </a:r>
            <a:endParaRPr lang="en-GB"/>
          </a:p>
        </p:txBody>
      </p:sp>
    </p:spTree>
    <p:extLst>
      <p:ext uri="{BB962C8B-B14F-4D97-AF65-F5344CB8AC3E}">
        <p14:creationId xmlns:p14="http://schemas.microsoft.com/office/powerpoint/2010/main" val="302193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e 2">
    <p:bg>
      <p:bgPr>
        <a:blipFill dpi="0" rotWithShape="1">
          <a:blip r:embed="rId2">
            <a:lum/>
          </a:blip>
          <a:srcRect/>
          <a:stretch>
            <a:fillRect l="-11000" t="-20000" r="-11000" b="20000"/>
          </a:stretch>
        </a:blipFill>
        <a:effectLst/>
      </p:bgPr>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3625065"/>
            <a:ext cx="12192000" cy="323295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nvGrpSpPr>
          <p:cNvPr id="20" name="Group 15"/>
          <p:cNvGrpSpPr>
            <a:grpSpLocks/>
          </p:cNvGrpSpPr>
          <p:nvPr/>
        </p:nvGrpSpPr>
        <p:grpSpPr bwMode="white">
          <a:xfrm>
            <a:off x="5430" y="3606831"/>
            <a:ext cx="12192000" cy="61997"/>
            <a:chOff x="3" y="1195"/>
            <a:chExt cx="6736" cy="68"/>
          </a:xfrm>
        </p:grpSpPr>
        <p:sp>
          <p:nvSpPr>
            <p:cNvPr id="21" name="Rectangle 16"/>
            <p:cNvSpPr>
              <a:spLocks noChangeArrowheads="1"/>
            </p:cNvSpPr>
            <p:nvPr/>
          </p:nvSpPr>
          <p:spPr bwMode="white">
            <a:xfrm>
              <a:off x="3" y="1195"/>
              <a:ext cx="6733" cy="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sp>
          <p:nvSpPr>
            <p:cNvPr id="22" name="Rectangle 17"/>
            <p:cNvSpPr>
              <a:spLocks noChangeArrowheads="1"/>
            </p:cNvSpPr>
            <p:nvPr/>
          </p:nvSpPr>
          <p:spPr bwMode="white">
            <a:xfrm>
              <a:off x="1829" y="1195"/>
              <a:ext cx="4910" cy="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361"/>
            </a:p>
          </p:txBody>
        </p:sp>
      </p:grpSp>
      <p:sp>
        <p:nvSpPr>
          <p:cNvPr id="23555" name="Rectangle 3"/>
          <p:cNvSpPr>
            <a:spLocks noGrp="1" noChangeArrowheads="1"/>
          </p:cNvSpPr>
          <p:nvPr userDrawn="1">
            <p:ph type="ctrTitle" hasCustomPrompt="1"/>
          </p:nvPr>
        </p:nvSpPr>
        <p:spPr bwMode="white">
          <a:xfrm>
            <a:off x="3305016" y="4048064"/>
            <a:ext cx="6031344" cy="871200"/>
          </a:xfrm>
        </p:spPr>
        <p:txBody>
          <a:bodyPr/>
          <a:lstStyle>
            <a:lvl1pPr>
              <a:lnSpc>
                <a:spcPct val="105000"/>
              </a:lnSpc>
              <a:defRPr sz="3000">
                <a:solidFill>
                  <a:schemeClr val="bg1"/>
                </a:solidFill>
              </a:defRPr>
            </a:lvl1pPr>
          </a:lstStyle>
          <a:p>
            <a:pPr lvl="0"/>
            <a:r>
              <a:rPr lang="en-US" altLang="de-DE" noProof="0" dirty="0" smtClean="0"/>
              <a:t>Click to edit </a:t>
            </a:r>
            <a:br>
              <a:rPr lang="en-US" altLang="de-DE" noProof="0" dirty="0" smtClean="0"/>
            </a:br>
            <a:r>
              <a:rPr lang="en-US" altLang="de-DE" noProof="0" dirty="0" smtClean="0"/>
              <a:t>Master title style</a:t>
            </a:r>
            <a:endParaRPr lang="de-DE" altLang="de-DE" noProof="0" dirty="0" smtClean="0"/>
          </a:p>
        </p:txBody>
      </p:sp>
      <p:sp>
        <p:nvSpPr>
          <p:cNvPr id="23556" name="Rectangle 4"/>
          <p:cNvSpPr>
            <a:spLocks noGrp="1" noChangeArrowheads="1"/>
          </p:cNvSpPr>
          <p:nvPr userDrawn="1">
            <p:ph type="subTitle" idx="1"/>
          </p:nvPr>
        </p:nvSpPr>
        <p:spPr bwMode="white">
          <a:xfrm>
            <a:off x="3305016" y="4982727"/>
            <a:ext cx="6031344" cy="678521"/>
          </a:xfrm>
        </p:spPr>
        <p:txBody>
          <a:bodyPr anchor="t"/>
          <a:lstStyle>
            <a:lvl1pPr marL="0" indent="0">
              <a:lnSpc>
                <a:spcPct val="100000"/>
              </a:lnSpc>
              <a:buNone/>
              <a:defRPr sz="2000">
                <a:solidFill>
                  <a:schemeClr val="bg1"/>
                </a:solidFill>
              </a:defRPr>
            </a:lvl1pPr>
          </a:lstStyle>
          <a:p>
            <a:pPr lvl="0"/>
            <a:r>
              <a:rPr lang="en-US" altLang="de-DE" noProof="0" smtClean="0"/>
              <a:t>Click to edit Master subtitle style</a:t>
            </a:r>
            <a:endParaRPr lang="de-DE" altLang="de-DE" noProof="0" dirty="0" smtClean="0"/>
          </a:p>
        </p:txBody>
      </p:sp>
      <p:pic>
        <p:nvPicPr>
          <p:cNvPr id="11" name="Picture 10" descr="AIRBUS_WHIT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60496" y="6165304"/>
            <a:ext cx="1440160" cy="360040"/>
          </a:xfrm>
          <a:prstGeom prst="rect">
            <a:avLst/>
          </a:prstGeom>
        </p:spPr>
      </p:pic>
      <p:sp>
        <p:nvSpPr>
          <p:cNvPr id="3" name="Text Placeholder 2"/>
          <p:cNvSpPr>
            <a:spLocks noGrp="1"/>
          </p:cNvSpPr>
          <p:nvPr userDrawn="1">
            <p:ph type="body" sz="quarter" idx="10"/>
          </p:nvPr>
        </p:nvSpPr>
        <p:spPr bwMode="white">
          <a:xfrm>
            <a:off x="3305016" y="6048000"/>
            <a:ext cx="6031344" cy="621360"/>
          </a:xfrm>
        </p:spPr>
        <p:txBody>
          <a:bodyPr/>
          <a:lstStyle>
            <a:lvl1pPr marL="0" indent="0">
              <a:buNone/>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31547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Date Placeholder 6"/>
          <p:cNvSpPr>
            <a:spLocks noGrp="1"/>
          </p:cNvSpPr>
          <p:nvPr>
            <p:ph type="dt" sz="half" idx="10"/>
          </p:nvPr>
        </p:nvSpPr>
        <p:spPr/>
        <p:txBody>
          <a:bodyPr/>
          <a:lstStyle/>
          <a:p>
            <a:r>
              <a:rPr lang="en-US" altLang="de-DE" smtClean="0"/>
              <a:t>DD Month, YEAR</a:t>
            </a:r>
            <a:endParaRPr lang="de-DE" altLang="de-DE" dirty="0"/>
          </a:p>
        </p:txBody>
      </p:sp>
      <p:sp>
        <p:nvSpPr>
          <p:cNvPr id="8" name="Footer Placeholder 7"/>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9" name="Slide Number Placeholder 8"/>
          <p:cNvSpPr>
            <a:spLocks noGrp="1"/>
          </p:cNvSpPr>
          <p:nvPr>
            <p:ph type="sldNum" sz="quarter" idx="12"/>
          </p:nvPr>
        </p:nvSpPr>
        <p:spPr/>
        <p:txBody>
          <a:bodyPr/>
          <a:lstStyle/>
          <a:p>
            <a:fld id="{290114C8-F7F2-4E05-9CAE-DDD3D22A4BE8}" type="slidenum">
              <a:rPr lang="de-DE" altLang="de-DE" smtClean="0"/>
              <a:pPr/>
              <a:t>‹#›</a:t>
            </a:fld>
            <a:endParaRPr lang="de-DE" altLang="de-DE"/>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97639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a:xfrm>
            <a:off x="472404" y="1566000"/>
            <a:ext cx="5418347" cy="42864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Date Placeholder 7"/>
          <p:cNvSpPr>
            <a:spLocks noGrp="1"/>
          </p:cNvSpPr>
          <p:nvPr>
            <p:ph type="dt" sz="half" idx="14"/>
          </p:nvPr>
        </p:nvSpPr>
        <p:spPr/>
        <p:txBody>
          <a:bodyPr/>
          <a:lstStyle/>
          <a:p>
            <a:r>
              <a:rPr lang="en-US" altLang="de-DE" smtClean="0"/>
              <a:t>DD Month, YEAR</a:t>
            </a:r>
            <a:endParaRPr lang="de-DE" altLang="de-DE" dirty="0"/>
          </a:p>
        </p:txBody>
      </p:sp>
      <p:sp>
        <p:nvSpPr>
          <p:cNvPr id="9" name="Footer Placeholder 8"/>
          <p:cNvSpPr>
            <a:spLocks noGrp="1"/>
          </p:cNvSpPr>
          <p:nvPr>
            <p:ph type="ftr" sz="quarter" idx="15"/>
          </p:nvPr>
        </p:nvSpPr>
        <p:spPr/>
        <p:txBody>
          <a:bodyPr/>
          <a:lstStyle/>
          <a:p>
            <a:r>
              <a:rPr lang="en-GB" altLang="de-DE" smtClean="0"/>
              <a:t>Presentation title runs here (go to Header and Footer to edit this text)</a:t>
            </a:r>
            <a:endParaRPr lang="de-DE" altLang="de-DE"/>
          </a:p>
        </p:txBody>
      </p:sp>
      <p:sp>
        <p:nvSpPr>
          <p:cNvPr id="10" name="Slide Number Placeholder 9"/>
          <p:cNvSpPr>
            <a:spLocks noGrp="1"/>
          </p:cNvSpPr>
          <p:nvPr>
            <p:ph type="sldNum" sz="quarter" idx="16"/>
          </p:nvPr>
        </p:nvSpPr>
        <p:spPr/>
        <p:txBody>
          <a:bodyPr/>
          <a:lstStyle/>
          <a:p>
            <a:fld id="{290114C8-F7F2-4E05-9CAE-DDD3D22A4BE8}" type="slidenum">
              <a:rPr lang="de-DE" altLang="de-DE" smtClean="0"/>
              <a:pPr/>
              <a:t>‹#›</a:t>
            </a:fld>
            <a:endParaRPr lang="de-DE" altLang="de-DE"/>
          </a:p>
        </p:txBody>
      </p:sp>
      <p:sp>
        <p:nvSpPr>
          <p:cNvPr id="12" name="Picture Placeholder 11"/>
          <p:cNvSpPr>
            <a:spLocks noGrp="1"/>
          </p:cNvSpPr>
          <p:nvPr>
            <p:ph type="pic" sz="quarter" idx="17"/>
          </p:nvPr>
        </p:nvSpPr>
        <p:spPr>
          <a:xfrm>
            <a:off x="6156000" y="1565999"/>
            <a:ext cx="5508000" cy="3286800"/>
          </a:xfrm>
        </p:spPr>
        <p:txBody>
          <a:bodyPr/>
          <a:lstStyle/>
          <a:p>
            <a:r>
              <a:rPr lang="en-US" smtClean="0"/>
              <a:t>Click icon to add picture</a:t>
            </a:r>
            <a:endParaRPr lang="en-GB"/>
          </a:p>
        </p:txBody>
      </p:sp>
      <p:sp>
        <p:nvSpPr>
          <p:cNvPr id="11"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18476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3905794" y="2054627"/>
            <a:ext cx="7158758" cy="1372321"/>
          </a:xfrm>
        </p:spPr>
        <p:txBody>
          <a:bodyPr anchor="b" anchorCtr="0"/>
          <a:lstStyle>
            <a:lvl1pPr>
              <a:lnSpc>
                <a:spcPct val="110000"/>
              </a:lnSpc>
              <a:defRPr>
                <a:solidFill>
                  <a:schemeClr val="tx2"/>
                </a:solidFill>
              </a:defRPr>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lvl1pPr>
              <a:defRPr/>
            </a:lvl1pPr>
          </a:lstStyle>
          <a:p>
            <a:r>
              <a:rPr lang="en-US" altLang="de-DE" smtClean="0"/>
              <a:t>DD Month, YEAR</a:t>
            </a:r>
            <a:endParaRPr lang="de-DE" altLang="de-DE"/>
          </a:p>
        </p:txBody>
      </p:sp>
      <p:sp>
        <p:nvSpPr>
          <p:cNvPr id="5" name="Fußzeilenplatzhalter 4"/>
          <p:cNvSpPr>
            <a:spLocks noGrp="1"/>
          </p:cNvSpPr>
          <p:nvPr>
            <p:ph type="ftr" sz="quarter" idx="11"/>
          </p:nvPr>
        </p:nvSpPr>
        <p:spPr/>
        <p:txBody>
          <a:bodyPr/>
          <a:lstStyle>
            <a:lvl1pPr>
              <a:defRPr/>
            </a:lvl1pPr>
          </a:lstStyle>
          <a:p>
            <a:r>
              <a:rPr lang="en-GB" altLang="de-DE" smtClean="0"/>
              <a:t>Presentation title runs here (go to Header and Footer to edit this text)</a:t>
            </a:r>
            <a:endParaRPr lang="de-DE" altLang="de-DE"/>
          </a:p>
        </p:txBody>
      </p:sp>
      <p:sp>
        <p:nvSpPr>
          <p:cNvPr id="6" name="Foliennummernplatzhalter 5"/>
          <p:cNvSpPr>
            <a:spLocks noGrp="1"/>
          </p:cNvSpPr>
          <p:nvPr>
            <p:ph type="sldNum" sz="quarter" idx="12"/>
          </p:nvPr>
        </p:nvSpPr>
        <p:spPr/>
        <p:txBody>
          <a:bodyPr/>
          <a:lstStyle>
            <a:lvl1pPr>
              <a:defRPr/>
            </a:lvl1pPr>
          </a:lstStyle>
          <a:p>
            <a:fld id="{43007711-F412-4B4A-AA73-3C02C4A23745}" type="slidenum">
              <a:rPr lang="de-DE" altLang="de-DE"/>
              <a:pPr/>
              <a:t>‹#›</a:t>
            </a:fld>
            <a:endParaRPr lang="de-DE" altLang="de-DE"/>
          </a:p>
        </p:txBody>
      </p:sp>
      <p:sp>
        <p:nvSpPr>
          <p:cNvPr id="10" name="Text Placeholder 9"/>
          <p:cNvSpPr>
            <a:spLocks noGrp="1"/>
          </p:cNvSpPr>
          <p:nvPr>
            <p:ph type="body" sz="quarter" idx="14"/>
          </p:nvPr>
        </p:nvSpPr>
        <p:spPr>
          <a:xfrm>
            <a:off x="3905794" y="3430829"/>
            <a:ext cx="7156802" cy="709613"/>
          </a:xfrm>
        </p:spPr>
        <p:txBody>
          <a:bodyPr/>
          <a:lstStyle>
            <a:lvl1pPr marL="0" indent="0">
              <a:lnSpc>
                <a:spcPct val="100000"/>
              </a:lnSpc>
              <a:buNone/>
              <a:defRPr sz="2000">
                <a:solidFill>
                  <a:schemeClr val="tx2"/>
                </a:solidFill>
              </a:defRPr>
            </a:lvl1pPr>
          </a:lstStyle>
          <a:p>
            <a:pPr lvl="0"/>
            <a:r>
              <a:rPr lang="en-US" smtClean="0"/>
              <a:t>Click to edit Master text styles</a:t>
            </a:r>
          </a:p>
        </p:txBody>
      </p:sp>
      <p:sp>
        <p:nvSpPr>
          <p:cNvPr id="8" name="Text Placeholder 10"/>
          <p:cNvSpPr>
            <a:spLocks noGrp="1"/>
          </p:cNvSpPr>
          <p:nvPr>
            <p:ph type="body" sz="quarter" idx="13" hasCustomPrompt="1"/>
          </p:nvPr>
        </p:nvSpPr>
        <p:spPr>
          <a:xfrm>
            <a:off x="8649337" y="332209"/>
            <a:ext cx="3266785" cy="144463"/>
          </a:xfrm>
        </p:spPr>
        <p:txBody>
          <a:bodyPr/>
          <a:lstStyle>
            <a:lvl1pPr marL="0" indent="0" algn="r">
              <a:buNone/>
              <a:defRPr sz="800">
                <a:solidFill>
                  <a:srgbClr val="FF0000"/>
                </a:solidFill>
              </a:defRPr>
            </a:lvl1pPr>
          </a:lstStyle>
          <a:p>
            <a:pPr lvl="0"/>
            <a:r>
              <a:rPr lang="en-US" dirty="0" smtClean="0"/>
              <a:t>[Indicate confidentiality here]</a:t>
            </a:r>
            <a:endParaRPr lang="en-GB" dirty="0"/>
          </a:p>
        </p:txBody>
      </p:sp>
    </p:spTree>
    <p:extLst>
      <p:ext uri="{BB962C8B-B14F-4D97-AF65-F5344CB8AC3E}">
        <p14:creationId xmlns:p14="http://schemas.microsoft.com/office/powerpoint/2010/main" val="3336963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1" y="65369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dirty="0" smtClean="0"/>
              <a:t>Titelmasterformat durch Klicken bearbeiten</a:t>
            </a:r>
          </a:p>
        </p:txBody>
      </p:sp>
      <p:sp>
        <p:nvSpPr>
          <p:cNvPr id="1027" name="Rectangle 3"/>
          <p:cNvSpPr>
            <a:spLocks noGrp="1" noChangeArrowheads="1"/>
          </p:cNvSpPr>
          <p:nvPr>
            <p:ph type="body" idx="1"/>
          </p:nvPr>
        </p:nvSpPr>
        <p:spPr bwMode="auto">
          <a:xfrm>
            <a:off x="472407" y="1566000"/>
            <a:ext cx="11247192"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dirty="0" smtClean="0"/>
              <a:t>Textmasterformate durch Klicken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1028" name="Rectangle 4"/>
          <p:cNvSpPr>
            <a:spLocks noGrp="1" noChangeArrowheads="1"/>
          </p:cNvSpPr>
          <p:nvPr>
            <p:ph type="dt" sz="half" idx="2"/>
          </p:nvPr>
        </p:nvSpPr>
        <p:spPr bwMode="auto">
          <a:xfrm>
            <a:off x="777600" y="6444000"/>
            <a:ext cx="1159100" cy="2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1042962">
              <a:lnSpc>
                <a:spcPct val="100000"/>
              </a:lnSpc>
              <a:defRPr sz="800">
                <a:solidFill>
                  <a:schemeClr val="tx1">
                    <a:lumMod val="65000"/>
                    <a:lumOff val="35000"/>
                  </a:schemeClr>
                </a:solidFill>
              </a:defRPr>
            </a:lvl1pPr>
          </a:lstStyle>
          <a:p>
            <a:r>
              <a:rPr lang="en-US" altLang="de-DE" smtClean="0"/>
              <a:t>DD Month, YEAR</a:t>
            </a:r>
            <a:endParaRPr lang="de-DE" altLang="de-DE" dirty="0"/>
          </a:p>
        </p:txBody>
      </p:sp>
      <p:sp>
        <p:nvSpPr>
          <p:cNvPr id="1029" name="Rectangle 5"/>
          <p:cNvSpPr>
            <a:spLocks noGrp="1" noChangeArrowheads="1"/>
          </p:cNvSpPr>
          <p:nvPr>
            <p:ph type="ftr" sz="quarter" idx="3"/>
          </p:nvPr>
        </p:nvSpPr>
        <p:spPr bwMode="auto">
          <a:xfrm>
            <a:off x="2236498" y="6444000"/>
            <a:ext cx="8296104" cy="2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62">
              <a:lnSpc>
                <a:spcPct val="100000"/>
              </a:lnSpc>
              <a:defRPr sz="800">
                <a:solidFill>
                  <a:schemeClr val="tx1">
                    <a:lumMod val="65000"/>
                    <a:lumOff val="35000"/>
                  </a:schemeClr>
                </a:solidFill>
              </a:defRPr>
            </a:lvl1pPr>
          </a:lstStyle>
          <a:p>
            <a:r>
              <a:rPr lang="en-GB" altLang="de-DE" smtClean="0"/>
              <a:t>Presentation title runs here (go to Header and Footer to edit this text)</a:t>
            </a:r>
            <a:endParaRPr lang="de-DE" altLang="de-DE"/>
          </a:p>
        </p:txBody>
      </p:sp>
      <p:sp>
        <p:nvSpPr>
          <p:cNvPr id="1030" name="Rectangle 6"/>
          <p:cNvSpPr>
            <a:spLocks noGrp="1" noChangeArrowheads="1"/>
          </p:cNvSpPr>
          <p:nvPr>
            <p:ph type="sldNum" sz="quarter" idx="4"/>
          </p:nvPr>
        </p:nvSpPr>
        <p:spPr bwMode="auto">
          <a:xfrm>
            <a:off x="472407" y="6444000"/>
            <a:ext cx="295001" cy="2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62">
              <a:lnSpc>
                <a:spcPct val="100000"/>
              </a:lnSpc>
              <a:defRPr sz="800">
                <a:solidFill>
                  <a:schemeClr val="tx1">
                    <a:lumMod val="65000"/>
                    <a:lumOff val="35000"/>
                  </a:schemeClr>
                </a:solidFill>
              </a:defRPr>
            </a:lvl1pPr>
          </a:lstStyle>
          <a:p>
            <a:fld id="{290114C8-F7F2-4E05-9CAE-DDD3D22A4BE8}" type="slidenum">
              <a:rPr lang="de-DE" altLang="de-DE" smtClean="0"/>
              <a:pPr/>
              <a:t>‹#›</a:t>
            </a:fld>
            <a:endParaRPr lang="de-DE" altLang="de-DE"/>
          </a:p>
        </p:txBody>
      </p:sp>
      <p:pic>
        <p:nvPicPr>
          <p:cNvPr id="7" name="Picture 6" descr="Screen Shot 2016-11-11 at 09.55.03.png"/>
          <p:cNvPicPr>
            <a:picLocks noChangeAspect="1"/>
          </p:cNvPicPr>
          <p:nvPr/>
        </p:nvPicPr>
        <p:blipFill>
          <a:blip r:embed="rId15" cstate="screen">
            <a:alphaModFix/>
            <a:extLst>
              <a:ext uri="{28A0092B-C50C-407E-A947-70E740481C1C}">
                <a14:useLocalDpi xmlns:a14="http://schemas.microsoft.com/office/drawing/2010/main"/>
              </a:ext>
            </a:extLst>
          </a:blip>
          <a:stretch>
            <a:fillRect/>
          </a:stretch>
        </p:blipFill>
        <p:spPr>
          <a:xfrm>
            <a:off x="10832400" y="6444000"/>
            <a:ext cx="1108800" cy="231001"/>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79" r:id="rId2"/>
    <p:sldLayoutId id="2147483678" r:id="rId3"/>
    <p:sldLayoutId id="2147483677" r:id="rId4"/>
    <p:sldLayoutId id="2147483674" r:id="rId5"/>
    <p:sldLayoutId id="2147483680" r:id="rId6"/>
    <p:sldLayoutId id="2147483650" r:id="rId7"/>
    <p:sldLayoutId id="2147483660" r:id="rId8"/>
    <p:sldLayoutId id="2147483675" r:id="rId9"/>
    <p:sldLayoutId id="2147483676" r:id="rId10"/>
    <p:sldLayoutId id="2147483654" r:id="rId11"/>
    <p:sldLayoutId id="2147483655" r:id="rId12"/>
    <p:sldLayoutId id="2147483681" r:id="rId13"/>
  </p:sldLayoutIdLst>
  <p:hf hdr="0"/>
  <p:txStyles>
    <p:title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p:titleStyle>
    <p:body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p:bodyStyle>
    <p:otherStyle>
      <a:defPPr>
        <a:defRPr lang="de-DE"/>
      </a:defPPr>
      <a:lvl1pPr marL="0" algn="l" defTabSz="914376" rtl="0" eaLnBrk="1" latinLnBrk="0" hangingPunct="1">
        <a:defRPr sz="1800" kern="1200">
          <a:solidFill>
            <a:schemeClr val="tx1"/>
          </a:solidFill>
          <a:latin typeface="+mn-lt"/>
          <a:ea typeface="+mn-ea"/>
          <a:cs typeface="+mn-cs"/>
        </a:defRPr>
      </a:lvl1pPr>
      <a:lvl2pPr marL="457188" algn="l" defTabSz="914376" rtl="0" eaLnBrk="1" latinLnBrk="0" hangingPunct="1">
        <a:defRPr sz="1800" kern="1200">
          <a:solidFill>
            <a:schemeClr val="tx1"/>
          </a:solidFill>
          <a:latin typeface="+mn-lt"/>
          <a:ea typeface="+mn-ea"/>
          <a:cs typeface="+mn-cs"/>
        </a:defRPr>
      </a:lvl2pPr>
      <a:lvl3pPr marL="914376" algn="l" defTabSz="914376" rtl="0" eaLnBrk="1" latinLnBrk="0" hangingPunct="1">
        <a:defRPr sz="1800" kern="1200">
          <a:solidFill>
            <a:schemeClr val="tx1"/>
          </a:solidFill>
          <a:latin typeface="+mn-lt"/>
          <a:ea typeface="+mn-ea"/>
          <a:cs typeface="+mn-cs"/>
        </a:defRPr>
      </a:lvl3pPr>
      <a:lvl4pPr marL="1371565" algn="l" defTabSz="914376" rtl="0" eaLnBrk="1" latinLnBrk="0" hangingPunct="1">
        <a:defRPr sz="1800" kern="1200">
          <a:solidFill>
            <a:schemeClr val="tx1"/>
          </a:solidFill>
          <a:latin typeface="+mn-lt"/>
          <a:ea typeface="+mn-ea"/>
          <a:cs typeface="+mn-cs"/>
        </a:defRPr>
      </a:lvl4pPr>
      <a:lvl5pPr marL="1828753" algn="l" defTabSz="914376" rtl="0" eaLnBrk="1" latinLnBrk="0" hangingPunct="1">
        <a:defRPr sz="1800" kern="1200">
          <a:solidFill>
            <a:schemeClr val="tx1"/>
          </a:solidFill>
          <a:latin typeface="+mn-lt"/>
          <a:ea typeface="+mn-ea"/>
          <a:cs typeface="+mn-cs"/>
        </a:defRPr>
      </a:lvl5pPr>
      <a:lvl6pPr marL="2285941" algn="l" defTabSz="914376" rtl="0" eaLnBrk="1" latinLnBrk="0" hangingPunct="1">
        <a:defRPr sz="1800" kern="1200">
          <a:solidFill>
            <a:schemeClr val="tx1"/>
          </a:solidFill>
          <a:latin typeface="+mn-lt"/>
          <a:ea typeface="+mn-ea"/>
          <a:cs typeface="+mn-cs"/>
        </a:defRPr>
      </a:lvl6pPr>
      <a:lvl7pPr marL="2743129" algn="l" defTabSz="914376" rtl="0" eaLnBrk="1" latinLnBrk="0" hangingPunct="1">
        <a:defRPr sz="1800" kern="1200">
          <a:solidFill>
            <a:schemeClr val="tx1"/>
          </a:solidFill>
          <a:latin typeface="+mn-lt"/>
          <a:ea typeface="+mn-ea"/>
          <a:cs typeface="+mn-cs"/>
        </a:defRPr>
      </a:lvl7pPr>
      <a:lvl8pPr marL="3200318" algn="l" defTabSz="914376" rtl="0" eaLnBrk="1" latinLnBrk="0" hangingPunct="1">
        <a:defRPr sz="1800" kern="1200">
          <a:solidFill>
            <a:schemeClr val="tx1"/>
          </a:solidFill>
          <a:latin typeface="+mn-lt"/>
          <a:ea typeface="+mn-ea"/>
          <a:cs typeface="+mn-cs"/>
        </a:defRPr>
      </a:lvl8pPr>
      <a:lvl9pPr marL="3657506" algn="l" defTabSz="91437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48" userDrawn="1">
          <p15:clr>
            <a:srgbClr val="F26B43"/>
          </p15:clr>
        </p15:guide>
        <p15:guide id="4" pos="296" userDrawn="1">
          <p15:clr>
            <a:srgbClr val="F26B43"/>
          </p15:clr>
        </p15:guide>
        <p15:guide id="5" orient="horz" pos="2085" userDrawn="1">
          <p15:clr>
            <a:srgbClr val="F26B43"/>
          </p15:clr>
        </p15:guide>
        <p15:guide id="6" pos="75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Machine Learning</a:t>
            </a:r>
            <a:endParaRPr lang="en-GB" dirty="0"/>
          </a:p>
        </p:txBody>
      </p:sp>
      <p:sp>
        <p:nvSpPr>
          <p:cNvPr id="7" name="Text Placeholder 6"/>
          <p:cNvSpPr>
            <a:spLocks noGrp="1"/>
          </p:cNvSpPr>
          <p:nvPr>
            <p:ph type="body" sz="quarter" idx="10"/>
          </p:nvPr>
        </p:nvSpPr>
        <p:spPr/>
        <p:txBody>
          <a:bodyPr/>
          <a:lstStyle/>
          <a:p>
            <a:r>
              <a:rPr lang="en-GB" dirty="0" smtClean="0"/>
              <a:t>Billy </a:t>
            </a:r>
            <a:r>
              <a:rPr lang="en-GB" dirty="0" err="1" smtClean="0"/>
              <a:t>McGough</a:t>
            </a:r>
            <a:endParaRPr lang="en-GB" dirty="0" smtClean="0"/>
          </a:p>
          <a:p>
            <a:r>
              <a:rPr lang="en-GB" dirty="0" smtClean="0"/>
              <a:t>DD Month YEAR</a:t>
            </a:r>
            <a:endParaRPr lang="en-GB" dirty="0"/>
          </a:p>
        </p:txBody>
      </p:sp>
    </p:spTree>
    <p:extLst>
      <p:ext uri="{BB962C8B-B14F-4D97-AF65-F5344CB8AC3E}">
        <p14:creationId xmlns:p14="http://schemas.microsoft.com/office/powerpoint/2010/main" val="4096391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10</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2: Prepare Model</a:t>
            </a:r>
            <a:endParaRPr lang="en-GB" sz="1800" b="1" u="sng" dirty="0"/>
          </a:p>
        </p:txBody>
      </p:sp>
      <p:grpSp>
        <p:nvGrpSpPr>
          <p:cNvPr id="80" name="Group 79"/>
          <p:cNvGrpSpPr/>
          <p:nvPr/>
        </p:nvGrpSpPr>
        <p:grpSpPr>
          <a:xfrm>
            <a:off x="4941214" y="1584512"/>
            <a:ext cx="5980010" cy="4370832"/>
            <a:chOff x="3610536" y="2268198"/>
            <a:chExt cx="5980010" cy="4370832"/>
          </a:xfrm>
        </p:grpSpPr>
        <p:grpSp>
          <p:nvGrpSpPr>
            <p:cNvPr id="78" name="Group 77"/>
            <p:cNvGrpSpPr/>
            <p:nvPr/>
          </p:nvGrpSpPr>
          <p:grpSpPr>
            <a:xfrm>
              <a:off x="4656508" y="2822960"/>
              <a:ext cx="298051" cy="3740898"/>
              <a:chOff x="4687855" y="3020661"/>
              <a:chExt cx="298051" cy="3740898"/>
            </a:xfrm>
          </p:grpSpPr>
          <p:sp>
            <p:nvSpPr>
              <p:cNvPr id="51" name="Oval 50"/>
              <p:cNvSpPr/>
              <p:nvPr/>
            </p:nvSpPr>
            <p:spPr bwMode="auto">
              <a:xfrm>
                <a:off x="4687855" y="302066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Oval 51"/>
              <p:cNvSpPr/>
              <p:nvPr/>
            </p:nvSpPr>
            <p:spPr bwMode="auto">
              <a:xfrm>
                <a:off x="4687855" y="343645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3" name="Oval 52"/>
              <p:cNvSpPr/>
              <p:nvPr/>
            </p:nvSpPr>
            <p:spPr bwMode="auto">
              <a:xfrm>
                <a:off x="4687855" y="387163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6" name="Oval 55"/>
              <p:cNvSpPr/>
              <p:nvPr/>
            </p:nvSpPr>
            <p:spPr bwMode="auto">
              <a:xfrm>
                <a:off x="4691815" y="519650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7" name="Oval 56"/>
              <p:cNvSpPr/>
              <p:nvPr/>
            </p:nvSpPr>
            <p:spPr bwMode="auto">
              <a:xfrm>
                <a:off x="4691815" y="562203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8" name="Oval 57"/>
              <p:cNvSpPr/>
              <p:nvPr/>
            </p:nvSpPr>
            <p:spPr bwMode="auto">
              <a:xfrm>
                <a:off x="4697874" y="604294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49" name="Oval 48"/>
              <p:cNvSpPr/>
              <p:nvPr/>
            </p:nvSpPr>
            <p:spPr bwMode="auto">
              <a:xfrm>
                <a:off x="4697874" y="647352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3" name="Oval 62"/>
              <p:cNvSpPr/>
              <p:nvPr/>
            </p:nvSpPr>
            <p:spPr bwMode="auto">
              <a:xfrm>
                <a:off x="4820334" y="4770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4" name="Oval 63"/>
              <p:cNvSpPr/>
              <p:nvPr/>
            </p:nvSpPr>
            <p:spPr bwMode="auto">
              <a:xfrm>
                <a:off x="4819030" y="4985702"/>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5" name="Oval 64"/>
              <p:cNvSpPr/>
              <p:nvPr/>
            </p:nvSpPr>
            <p:spPr bwMode="auto">
              <a:xfrm>
                <a:off x="4826245" y="4362966"/>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6" name="Oval 65"/>
              <p:cNvSpPr/>
              <p:nvPr/>
            </p:nvSpPr>
            <p:spPr bwMode="auto">
              <a:xfrm>
                <a:off x="4824941" y="4578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7" name="Group 76"/>
            <p:cNvGrpSpPr/>
            <p:nvPr/>
          </p:nvGrpSpPr>
          <p:grpSpPr>
            <a:xfrm>
              <a:off x="3610536" y="2268198"/>
              <a:ext cx="5980010" cy="4370832"/>
              <a:chOff x="4154831" y="1506211"/>
              <a:chExt cx="5980010" cy="4370832"/>
            </a:xfrm>
          </p:grpSpPr>
          <p:grpSp>
            <p:nvGrpSpPr>
              <p:cNvPr id="33" name="Group 32"/>
              <p:cNvGrpSpPr/>
              <p:nvPr/>
            </p:nvGrpSpPr>
            <p:grpSpPr>
              <a:xfrm>
                <a:off x="8708031" y="1506211"/>
                <a:ext cx="1426810" cy="4266358"/>
                <a:chOff x="8651894" y="1485970"/>
                <a:chExt cx="1426810" cy="4266358"/>
              </a:xfrm>
            </p:grpSpPr>
            <p:sp>
              <p:nvSpPr>
                <p:cNvPr id="20" name="TextBox 19"/>
                <p:cNvSpPr txBox="1"/>
                <p:nvPr/>
              </p:nvSpPr>
              <p:spPr>
                <a:xfrm>
                  <a:off x="9317686" y="1485970"/>
                  <a:ext cx="679994" cy="333168"/>
                </a:xfrm>
                <a:prstGeom prst="rect">
                  <a:avLst/>
                </a:prstGeom>
                <a:noFill/>
              </p:spPr>
              <p:txBody>
                <a:bodyPr wrap="none" rtlCol="0">
                  <a:spAutoFit/>
                </a:bodyPr>
                <a:lstStyle/>
                <a:p>
                  <a:r>
                    <a:rPr lang="en-US" dirty="0" smtClean="0"/>
                    <a:t>Digit 0</a:t>
                  </a:r>
                  <a:endParaRPr lang="en-GB" dirty="0"/>
                </a:p>
              </p:txBody>
            </p:sp>
            <p:sp>
              <p:nvSpPr>
                <p:cNvPr id="21" name="TextBox 20"/>
                <p:cNvSpPr txBox="1"/>
                <p:nvPr/>
              </p:nvSpPr>
              <p:spPr>
                <a:xfrm>
                  <a:off x="9341372" y="1942272"/>
                  <a:ext cx="679994" cy="333168"/>
                </a:xfrm>
                <a:prstGeom prst="rect">
                  <a:avLst/>
                </a:prstGeom>
                <a:noFill/>
              </p:spPr>
              <p:txBody>
                <a:bodyPr wrap="none" rtlCol="0">
                  <a:spAutoFit/>
                </a:bodyPr>
                <a:lstStyle/>
                <a:p>
                  <a:r>
                    <a:rPr lang="en-US" dirty="0" smtClean="0"/>
                    <a:t>Digit 1</a:t>
                  </a:r>
                  <a:endParaRPr lang="en-GB" dirty="0"/>
                </a:p>
              </p:txBody>
            </p:sp>
            <p:sp>
              <p:nvSpPr>
                <p:cNvPr id="22" name="TextBox 21"/>
                <p:cNvSpPr txBox="1"/>
                <p:nvPr/>
              </p:nvSpPr>
              <p:spPr>
                <a:xfrm>
                  <a:off x="9344276" y="2392792"/>
                  <a:ext cx="679994" cy="333168"/>
                </a:xfrm>
                <a:prstGeom prst="rect">
                  <a:avLst/>
                </a:prstGeom>
                <a:noFill/>
              </p:spPr>
              <p:txBody>
                <a:bodyPr wrap="none" rtlCol="0">
                  <a:spAutoFit/>
                </a:bodyPr>
                <a:lstStyle/>
                <a:p>
                  <a:r>
                    <a:rPr lang="en-US" dirty="0" smtClean="0"/>
                    <a:t>Digit 2</a:t>
                  </a:r>
                  <a:endParaRPr lang="en-GB" dirty="0"/>
                </a:p>
              </p:txBody>
            </p:sp>
            <p:sp>
              <p:nvSpPr>
                <p:cNvPr id="23" name="TextBox 22"/>
                <p:cNvSpPr txBox="1"/>
                <p:nvPr/>
              </p:nvSpPr>
              <p:spPr>
                <a:xfrm>
                  <a:off x="9344276" y="2785042"/>
                  <a:ext cx="679994" cy="333168"/>
                </a:xfrm>
                <a:prstGeom prst="rect">
                  <a:avLst/>
                </a:prstGeom>
                <a:noFill/>
              </p:spPr>
              <p:txBody>
                <a:bodyPr wrap="none" rtlCol="0">
                  <a:spAutoFit/>
                </a:bodyPr>
                <a:lstStyle/>
                <a:p>
                  <a:r>
                    <a:rPr lang="en-US" dirty="0" smtClean="0"/>
                    <a:t>Digit 3</a:t>
                  </a:r>
                  <a:endParaRPr lang="en-GB" dirty="0"/>
                </a:p>
              </p:txBody>
            </p:sp>
            <p:sp>
              <p:nvSpPr>
                <p:cNvPr id="24" name="TextBox 23"/>
                <p:cNvSpPr txBox="1"/>
                <p:nvPr/>
              </p:nvSpPr>
              <p:spPr>
                <a:xfrm>
                  <a:off x="9358198" y="3218357"/>
                  <a:ext cx="679994" cy="333168"/>
                </a:xfrm>
                <a:prstGeom prst="rect">
                  <a:avLst/>
                </a:prstGeom>
                <a:noFill/>
              </p:spPr>
              <p:txBody>
                <a:bodyPr wrap="none" rtlCol="0">
                  <a:spAutoFit/>
                </a:bodyPr>
                <a:lstStyle/>
                <a:p>
                  <a:r>
                    <a:rPr lang="en-US" dirty="0" smtClean="0"/>
                    <a:t>Digit 4</a:t>
                  </a:r>
                  <a:endParaRPr lang="en-GB" dirty="0"/>
                </a:p>
              </p:txBody>
            </p:sp>
            <p:sp>
              <p:nvSpPr>
                <p:cNvPr id="25" name="TextBox 24"/>
                <p:cNvSpPr txBox="1"/>
                <p:nvPr/>
              </p:nvSpPr>
              <p:spPr>
                <a:xfrm>
                  <a:off x="9392275" y="3640382"/>
                  <a:ext cx="679994" cy="333168"/>
                </a:xfrm>
                <a:prstGeom prst="rect">
                  <a:avLst/>
                </a:prstGeom>
                <a:noFill/>
              </p:spPr>
              <p:txBody>
                <a:bodyPr wrap="none" rtlCol="0">
                  <a:spAutoFit/>
                </a:bodyPr>
                <a:lstStyle/>
                <a:p>
                  <a:r>
                    <a:rPr lang="en-US" dirty="0" smtClean="0"/>
                    <a:t>Digit 5</a:t>
                  </a:r>
                  <a:endParaRPr lang="en-GB" dirty="0"/>
                </a:p>
              </p:txBody>
            </p:sp>
            <p:sp>
              <p:nvSpPr>
                <p:cNvPr id="26" name="TextBox 25"/>
                <p:cNvSpPr txBox="1"/>
                <p:nvPr/>
              </p:nvSpPr>
              <p:spPr>
                <a:xfrm>
                  <a:off x="9392275" y="4097310"/>
                  <a:ext cx="679994" cy="333168"/>
                </a:xfrm>
                <a:prstGeom prst="rect">
                  <a:avLst/>
                </a:prstGeom>
                <a:noFill/>
              </p:spPr>
              <p:txBody>
                <a:bodyPr wrap="none" rtlCol="0">
                  <a:spAutoFit/>
                </a:bodyPr>
                <a:lstStyle/>
                <a:p>
                  <a:r>
                    <a:rPr lang="en-US" dirty="0" smtClean="0"/>
                    <a:t>Digit 6</a:t>
                  </a:r>
                  <a:endParaRPr lang="en-GB" dirty="0"/>
                </a:p>
              </p:txBody>
            </p:sp>
            <p:sp>
              <p:nvSpPr>
                <p:cNvPr id="28" name="TextBox 27"/>
                <p:cNvSpPr txBox="1"/>
                <p:nvPr/>
              </p:nvSpPr>
              <p:spPr>
                <a:xfrm>
                  <a:off x="9392275" y="4558592"/>
                  <a:ext cx="679994" cy="333168"/>
                </a:xfrm>
                <a:prstGeom prst="rect">
                  <a:avLst/>
                </a:prstGeom>
                <a:noFill/>
              </p:spPr>
              <p:txBody>
                <a:bodyPr wrap="none" rtlCol="0">
                  <a:spAutoFit/>
                </a:bodyPr>
                <a:lstStyle/>
                <a:p>
                  <a:r>
                    <a:rPr lang="en-US" dirty="0" smtClean="0"/>
                    <a:t>Digit 7</a:t>
                  </a:r>
                  <a:endParaRPr lang="en-GB" dirty="0"/>
                </a:p>
              </p:txBody>
            </p:sp>
            <p:grpSp>
              <p:nvGrpSpPr>
                <p:cNvPr id="30" name="Group 29"/>
                <p:cNvGrpSpPr/>
                <p:nvPr/>
              </p:nvGrpSpPr>
              <p:grpSpPr>
                <a:xfrm>
                  <a:off x="8651894" y="1534879"/>
                  <a:ext cx="298051" cy="4195473"/>
                  <a:chOff x="8651894" y="1534879"/>
                  <a:chExt cx="298051" cy="4195473"/>
                </a:xfrm>
              </p:grpSpPr>
              <p:grpSp>
                <p:nvGrpSpPr>
                  <p:cNvPr id="19" name="Group 18"/>
                  <p:cNvGrpSpPr/>
                  <p:nvPr/>
                </p:nvGrpSpPr>
                <p:grpSpPr>
                  <a:xfrm>
                    <a:off x="8651894" y="1534879"/>
                    <a:ext cx="298051" cy="3764893"/>
                    <a:chOff x="6446021" y="1052736"/>
                    <a:chExt cx="298051" cy="3764893"/>
                  </a:xfrm>
                </p:grpSpPr>
                <p:sp>
                  <p:nvSpPr>
                    <p:cNvPr id="10" name="Oval 9"/>
                    <p:cNvSpPr/>
                    <p:nvPr/>
                  </p:nvSpPr>
                  <p:spPr bwMode="auto">
                    <a:xfrm>
                      <a:off x="6456040" y="1052736"/>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456040" y="148791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1"/>
                    <p:cNvSpPr/>
                    <p:nvPr/>
                  </p:nvSpPr>
                  <p:spPr bwMode="auto">
                    <a:xfrm>
                      <a:off x="6446021" y="192310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bwMode="auto">
                    <a:xfrm>
                      <a:off x="6446021" y="235828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3"/>
                    <p:cNvSpPr/>
                    <p:nvPr/>
                  </p:nvSpPr>
                  <p:spPr bwMode="auto">
                    <a:xfrm>
                      <a:off x="6456040" y="279346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14"/>
                    <p:cNvSpPr/>
                    <p:nvPr/>
                  </p:nvSpPr>
                  <p:spPr bwMode="auto">
                    <a:xfrm>
                      <a:off x="6456040" y="322865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5"/>
                    <p:cNvSpPr/>
                    <p:nvPr/>
                  </p:nvSpPr>
                  <p:spPr bwMode="auto">
                    <a:xfrm>
                      <a:off x="6446021" y="36638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7" name="Oval 16"/>
                    <p:cNvSpPr/>
                    <p:nvPr/>
                  </p:nvSpPr>
                  <p:spPr bwMode="auto">
                    <a:xfrm>
                      <a:off x="6446021" y="409901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7"/>
                    <p:cNvSpPr/>
                    <p:nvPr/>
                  </p:nvSpPr>
                  <p:spPr bwMode="auto">
                    <a:xfrm>
                      <a:off x="6456040" y="452959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Oval 28"/>
                  <p:cNvSpPr/>
                  <p:nvPr/>
                </p:nvSpPr>
                <p:spPr bwMode="auto">
                  <a:xfrm>
                    <a:off x="8661913" y="544232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9398710" y="4991526"/>
                  <a:ext cx="679994" cy="333168"/>
                </a:xfrm>
                <a:prstGeom prst="rect">
                  <a:avLst/>
                </a:prstGeom>
                <a:noFill/>
              </p:spPr>
              <p:txBody>
                <a:bodyPr wrap="none" rtlCol="0">
                  <a:spAutoFit/>
                </a:bodyPr>
                <a:lstStyle/>
                <a:p>
                  <a:r>
                    <a:rPr lang="en-US" dirty="0" smtClean="0"/>
                    <a:t>Digit 8</a:t>
                  </a:r>
                  <a:endParaRPr lang="en-GB" dirty="0"/>
                </a:p>
              </p:txBody>
            </p:sp>
            <p:sp>
              <p:nvSpPr>
                <p:cNvPr id="32" name="TextBox 31"/>
                <p:cNvSpPr txBox="1"/>
                <p:nvPr/>
              </p:nvSpPr>
              <p:spPr>
                <a:xfrm>
                  <a:off x="9367962" y="5419160"/>
                  <a:ext cx="679994" cy="333168"/>
                </a:xfrm>
                <a:prstGeom prst="rect">
                  <a:avLst/>
                </a:prstGeom>
                <a:noFill/>
              </p:spPr>
              <p:txBody>
                <a:bodyPr wrap="none" rtlCol="0">
                  <a:spAutoFit/>
                </a:bodyPr>
                <a:lstStyle/>
                <a:p>
                  <a:r>
                    <a:rPr lang="en-US" dirty="0" smtClean="0"/>
                    <a:t>Digit 9</a:t>
                  </a:r>
                  <a:endParaRPr lang="en-GB" dirty="0"/>
                </a:p>
              </p:txBody>
            </p:sp>
          </p:grpSp>
          <p:grpSp>
            <p:nvGrpSpPr>
              <p:cNvPr id="59" name="Group 58"/>
              <p:cNvGrpSpPr/>
              <p:nvPr/>
            </p:nvGrpSpPr>
            <p:grpSpPr>
              <a:xfrm>
                <a:off x="4154831" y="1598482"/>
                <a:ext cx="1002665" cy="4278561"/>
                <a:chOff x="6062562" y="1464740"/>
                <a:chExt cx="1002665" cy="4278561"/>
              </a:xfrm>
            </p:grpSpPr>
            <p:sp>
              <p:nvSpPr>
                <p:cNvPr id="37" name="TextBox 36"/>
                <p:cNvSpPr txBox="1"/>
                <p:nvPr/>
              </p:nvSpPr>
              <p:spPr>
                <a:xfrm>
                  <a:off x="6209236" y="1464740"/>
                  <a:ext cx="708848" cy="333168"/>
                </a:xfrm>
                <a:prstGeom prst="rect">
                  <a:avLst/>
                </a:prstGeom>
                <a:noFill/>
              </p:spPr>
              <p:txBody>
                <a:bodyPr wrap="none" rtlCol="0">
                  <a:spAutoFit/>
                </a:bodyPr>
                <a:lstStyle/>
                <a:p>
                  <a:r>
                    <a:rPr lang="en-US" dirty="0" smtClean="0"/>
                    <a:t>Pixel 0</a:t>
                  </a:r>
                  <a:endParaRPr lang="en-GB" dirty="0"/>
                </a:p>
              </p:txBody>
            </p:sp>
            <p:sp>
              <p:nvSpPr>
                <p:cNvPr id="38" name="TextBox 37"/>
                <p:cNvSpPr txBox="1"/>
                <p:nvPr/>
              </p:nvSpPr>
              <p:spPr>
                <a:xfrm>
                  <a:off x="6209236" y="1944036"/>
                  <a:ext cx="708848" cy="333168"/>
                </a:xfrm>
                <a:prstGeom prst="rect">
                  <a:avLst/>
                </a:prstGeom>
                <a:noFill/>
              </p:spPr>
              <p:txBody>
                <a:bodyPr wrap="none" rtlCol="0">
                  <a:spAutoFit/>
                </a:bodyPr>
                <a:lstStyle/>
                <a:p>
                  <a:r>
                    <a:rPr lang="en-US" dirty="0" smtClean="0"/>
                    <a:t>Pixel 1</a:t>
                  </a:r>
                  <a:endParaRPr lang="en-GB" dirty="0"/>
                </a:p>
              </p:txBody>
            </p:sp>
            <p:sp>
              <p:nvSpPr>
                <p:cNvPr id="39" name="TextBox 38"/>
                <p:cNvSpPr txBox="1"/>
                <p:nvPr/>
              </p:nvSpPr>
              <p:spPr>
                <a:xfrm>
                  <a:off x="6209236" y="2393394"/>
                  <a:ext cx="708848" cy="333168"/>
                </a:xfrm>
                <a:prstGeom prst="rect">
                  <a:avLst/>
                </a:prstGeom>
                <a:noFill/>
              </p:spPr>
              <p:txBody>
                <a:bodyPr wrap="none" rtlCol="0">
                  <a:spAutoFit/>
                </a:bodyPr>
                <a:lstStyle/>
                <a:p>
                  <a:r>
                    <a:rPr lang="en-US" dirty="0" smtClean="0"/>
                    <a:t>Pixel 2</a:t>
                  </a:r>
                  <a:endParaRPr lang="en-GB" dirty="0"/>
                </a:p>
              </p:txBody>
            </p:sp>
            <p:sp>
              <p:nvSpPr>
                <p:cNvPr id="40" name="TextBox 39"/>
                <p:cNvSpPr txBox="1"/>
                <p:nvPr/>
              </p:nvSpPr>
              <p:spPr>
                <a:xfrm>
                  <a:off x="6209236" y="2815943"/>
                  <a:ext cx="708848" cy="333168"/>
                </a:xfrm>
                <a:prstGeom prst="rect">
                  <a:avLst/>
                </a:prstGeom>
                <a:noFill/>
              </p:spPr>
              <p:txBody>
                <a:bodyPr wrap="none" rtlCol="0">
                  <a:spAutoFit/>
                </a:bodyPr>
                <a:lstStyle/>
                <a:p>
                  <a:r>
                    <a:rPr lang="en-US" dirty="0" smtClean="0"/>
                    <a:t>Pixel 3</a:t>
                  </a:r>
                  <a:endParaRPr lang="en-GB" dirty="0"/>
                </a:p>
              </p:txBody>
            </p:sp>
            <p:sp>
              <p:nvSpPr>
                <p:cNvPr id="43" name="TextBox 42"/>
                <p:cNvSpPr txBox="1"/>
                <p:nvPr/>
              </p:nvSpPr>
              <p:spPr>
                <a:xfrm>
                  <a:off x="6062562" y="4089282"/>
                  <a:ext cx="1002197" cy="333168"/>
                </a:xfrm>
                <a:prstGeom prst="rect">
                  <a:avLst/>
                </a:prstGeom>
                <a:noFill/>
              </p:spPr>
              <p:txBody>
                <a:bodyPr wrap="none" rtlCol="0">
                  <a:spAutoFit/>
                </a:bodyPr>
                <a:lstStyle/>
                <a:p>
                  <a:r>
                    <a:rPr lang="en-US" dirty="0" smtClean="0"/>
                    <a:t>Pixel 1597</a:t>
                  </a:r>
                  <a:endParaRPr lang="en-GB" dirty="0"/>
                </a:p>
              </p:txBody>
            </p:sp>
            <p:sp>
              <p:nvSpPr>
                <p:cNvPr id="44" name="TextBox 43"/>
                <p:cNvSpPr txBox="1"/>
                <p:nvPr/>
              </p:nvSpPr>
              <p:spPr>
                <a:xfrm>
                  <a:off x="6062562" y="4539215"/>
                  <a:ext cx="1002197" cy="333168"/>
                </a:xfrm>
                <a:prstGeom prst="rect">
                  <a:avLst/>
                </a:prstGeom>
                <a:noFill/>
              </p:spPr>
              <p:txBody>
                <a:bodyPr wrap="none" rtlCol="0">
                  <a:spAutoFit/>
                </a:bodyPr>
                <a:lstStyle/>
                <a:p>
                  <a:r>
                    <a:rPr lang="en-US" dirty="0" smtClean="0"/>
                    <a:t>Pixel 1598</a:t>
                  </a:r>
                  <a:endParaRPr lang="en-GB" dirty="0"/>
                </a:p>
              </p:txBody>
            </p:sp>
            <p:sp>
              <p:nvSpPr>
                <p:cNvPr id="46" name="TextBox 45"/>
                <p:cNvSpPr txBox="1"/>
                <p:nvPr/>
              </p:nvSpPr>
              <p:spPr>
                <a:xfrm>
                  <a:off x="6063030" y="4991133"/>
                  <a:ext cx="1002197" cy="333168"/>
                </a:xfrm>
                <a:prstGeom prst="rect">
                  <a:avLst/>
                </a:prstGeom>
                <a:noFill/>
              </p:spPr>
              <p:txBody>
                <a:bodyPr wrap="none" rtlCol="0">
                  <a:spAutoFit/>
                </a:bodyPr>
                <a:lstStyle/>
                <a:p>
                  <a:r>
                    <a:rPr lang="en-US" dirty="0" smtClean="0"/>
                    <a:t>Pixel 1599</a:t>
                  </a:r>
                  <a:endParaRPr lang="en-GB" dirty="0"/>
                </a:p>
              </p:txBody>
            </p:sp>
            <p:sp>
              <p:nvSpPr>
                <p:cNvPr id="47" name="TextBox 46"/>
                <p:cNvSpPr txBox="1"/>
                <p:nvPr/>
              </p:nvSpPr>
              <p:spPr>
                <a:xfrm>
                  <a:off x="6062562" y="5410133"/>
                  <a:ext cx="1002197" cy="333168"/>
                </a:xfrm>
                <a:prstGeom prst="rect">
                  <a:avLst/>
                </a:prstGeom>
                <a:noFill/>
              </p:spPr>
              <p:txBody>
                <a:bodyPr wrap="none" rtlCol="0">
                  <a:spAutoFit/>
                </a:bodyPr>
                <a:lstStyle/>
                <a:p>
                  <a:r>
                    <a:rPr lang="en-US" dirty="0" smtClean="0"/>
                    <a:t>Pixel 1600</a:t>
                  </a:r>
                  <a:endParaRPr lang="en-GB" dirty="0"/>
                </a:p>
              </p:txBody>
            </p:sp>
          </p:grpSp>
          <p:grpSp>
            <p:nvGrpSpPr>
              <p:cNvPr id="76" name="Group 75"/>
              <p:cNvGrpSpPr/>
              <p:nvPr/>
            </p:nvGrpSpPr>
            <p:grpSpPr>
              <a:xfrm>
                <a:off x="5174337" y="1628123"/>
                <a:ext cx="368213" cy="4196246"/>
                <a:chOff x="5174337" y="1628123"/>
                <a:chExt cx="368213" cy="4196246"/>
              </a:xfrm>
            </p:grpSpPr>
            <p:sp>
              <p:nvSpPr>
                <p:cNvPr id="50" name="Oval 49"/>
                <p:cNvSpPr/>
                <p:nvPr/>
              </p:nvSpPr>
              <p:spPr bwMode="auto">
                <a:xfrm>
                  <a:off x="5210822" y="162812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r>
                    <a:rPr lang="en-US" sz="1000" dirty="0"/>
                    <a:t>0</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Box 66"/>
                <p:cNvSpPr txBox="1"/>
                <p:nvPr/>
              </p:nvSpPr>
              <p:spPr>
                <a:xfrm>
                  <a:off x="5181554" y="2084073"/>
                  <a:ext cx="360996" cy="269304"/>
                </a:xfrm>
                <a:prstGeom prst="rect">
                  <a:avLst/>
                </a:prstGeom>
                <a:noFill/>
              </p:spPr>
              <p:txBody>
                <a:bodyPr wrap="none" rtlCol="0">
                  <a:spAutoFit/>
                </a:bodyPr>
                <a:lstStyle/>
                <a:p>
                  <a:r>
                    <a:rPr lang="en-US" sz="1000" dirty="0" smtClean="0"/>
                    <a:t>0.2</a:t>
                  </a:r>
                  <a:endParaRPr lang="en-GB" sz="1000" dirty="0"/>
                </a:p>
              </p:txBody>
            </p:sp>
            <p:sp>
              <p:nvSpPr>
                <p:cNvPr id="68" name="TextBox 67"/>
                <p:cNvSpPr txBox="1"/>
                <p:nvPr/>
              </p:nvSpPr>
              <p:spPr>
                <a:xfrm>
                  <a:off x="5175641" y="2497081"/>
                  <a:ext cx="360997" cy="269304"/>
                </a:xfrm>
                <a:prstGeom prst="rect">
                  <a:avLst/>
                </a:prstGeom>
                <a:noFill/>
              </p:spPr>
              <p:txBody>
                <a:bodyPr wrap="none" rtlCol="0">
                  <a:spAutoFit/>
                </a:bodyPr>
                <a:lstStyle/>
                <a:p>
                  <a:r>
                    <a:rPr lang="en-US" sz="1000" dirty="0" smtClean="0"/>
                    <a:t>0.5</a:t>
                  </a:r>
                  <a:endParaRPr lang="en-GB" sz="1000" dirty="0"/>
                </a:p>
              </p:txBody>
            </p:sp>
            <p:sp>
              <p:nvSpPr>
                <p:cNvPr id="69" name="TextBox 68"/>
                <p:cNvSpPr txBox="1"/>
                <p:nvPr/>
              </p:nvSpPr>
              <p:spPr>
                <a:xfrm>
                  <a:off x="5227237" y="2971218"/>
                  <a:ext cx="255199" cy="269304"/>
                </a:xfrm>
                <a:prstGeom prst="rect">
                  <a:avLst/>
                </a:prstGeom>
                <a:noFill/>
              </p:spPr>
              <p:txBody>
                <a:bodyPr wrap="none" rtlCol="0">
                  <a:spAutoFit/>
                </a:bodyPr>
                <a:lstStyle/>
                <a:p>
                  <a:r>
                    <a:rPr lang="en-US" sz="1000" dirty="0"/>
                    <a:t>1</a:t>
                  </a:r>
                  <a:endParaRPr lang="en-GB" sz="1000" dirty="0"/>
                </a:p>
              </p:txBody>
            </p:sp>
            <p:sp>
              <p:nvSpPr>
                <p:cNvPr id="70" name="TextBox 69"/>
                <p:cNvSpPr txBox="1"/>
                <p:nvPr/>
              </p:nvSpPr>
              <p:spPr>
                <a:xfrm>
                  <a:off x="5227236" y="4669068"/>
                  <a:ext cx="255199" cy="269304"/>
                </a:xfrm>
                <a:prstGeom prst="rect">
                  <a:avLst/>
                </a:prstGeom>
                <a:noFill/>
              </p:spPr>
              <p:txBody>
                <a:bodyPr wrap="none" rtlCol="0">
                  <a:spAutoFit/>
                </a:bodyPr>
                <a:lstStyle/>
                <a:p>
                  <a:r>
                    <a:rPr lang="en-US" sz="1000" dirty="0" smtClean="0"/>
                    <a:t>0</a:t>
                  </a:r>
                  <a:endParaRPr lang="en-GB" sz="1000" dirty="0"/>
                </a:p>
              </p:txBody>
            </p:sp>
            <p:sp>
              <p:nvSpPr>
                <p:cNvPr id="71" name="TextBox 70"/>
                <p:cNvSpPr txBox="1"/>
                <p:nvPr/>
              </p:nvSpPr>
              <p:spPr>
                <a:xfrm>
                  <a:off x="5228541" y="5094712"/>
                  <a:ext cx="255199" cy="269304"/>
                </a:xfrm>
                <a:prstGeom prst="rect">
                  <a:avLst/>
                </a:prstGeom>
                <a:noFill/>
              </p:spPr>
              <p:txBody>
                <a:bodyPr wrap="none" rtlCol="0">
                  <a:spAutoFit/>
                </a:bodyPr>
                <a:lstStyle/>
                <a:p>
                  <a:r>
                    <a:rPr lang="en-US" sz="1000" dirty="0"/>
                    <a:t>1</a:t>
                  </a:r>
                  <a:endParaRPr lang="en-GB" sz="1000" dirty="0"/>
                </a:p>
              </p:txBody>
            </p:sp>
            <p:sp>
              <p:nvSpPr>
                <p:cNvPr id="72" name="TextBox 71"/>
                <p:cNvSpPr txBox="1"/>
                <p:nvPr/>
              </p:nvSpPr>
              <p:spPr>
                <a:xfrm>
                  <a:off x="5234111" y="5555065"/>
                  <a:ext cx="255199" cy="269304"/>
                </a:xfrm>
                <a:prstGeom prst="rect">
                  <a:avLst/>
                </a:prstGeom>
                <a:noFill/>
              </p:spPr>
              <p:txBody>
                <a:bodyPr wrap="none" rtlCol="0">
                  <a:spAutoFit/>
                </a:bodyPr>
                <a:lstStyle/>
                <a:p>
                  <a:r>
                    <a:rPr lang="en-US" sz="1000" dirty="0"/>
                    <a:t>0</a:t>
                  </a:r>
                  <a:endParaRPr lang="en-GB" sz="1000" dirty="0"/>
                </a:p>
              </p:txBody>
            </p:sp>
            <p:sp>
              <p:nvSpPr>
                <p:cNvPr id="73" name="TextBox 72"/>
                <p:cNvSpPr txBox="1"/>
                <p:nvPr/>
              </p:nvSpPr>
              <p:spPr>
                <a:xfrm>
                  <a:off x="5174337" y="4246180"/>
                  <a:ext cx="360997" cy="269304"/>
                </a:xfrm>
                <a:prstGeom prst="rect">
                  <a:avLst/>
                </a:prstGeom>
                <a:noFill/>
              </p:spPr>
              <p:txBody>
                <a:bodyPr wrap="none" rtlCol="0">
                  <a:spAutoFit/>
                </a:bodyPr>
                <a:lstStyle/>
                <a:p>
                  <a:r>
                    <a:rPr lang="en-US" sz="1000" dirty="0" smtClean="0"/>
                    <a:t>0.8</a:t>
                  </a:r>
                  <a:endParaRPr lang="en-GB" sz="1000" dirty="0"/>
                </a:p>
              </p:txBody>
            </p:sp>
          </p:grpSp>
        </p:grpSp>
      </p:grpSp>
      <p:sp>
        <p:nvSpPr>
          <p:cNvPr id="74" name="TextBox 73"/>
          <p:cNvSpPr txBox="1"/>
          <p:nvPr/>
        </p:nvSpPr>
        <p:spPr>
          <a:xfrm>
            <a:off x="4896636" y="1192434"/>
            <a:ext cx="1800200" cy="333168"/>
          </a:xfrm>
          <a:prstGeom prst="rect">
            <a:avLst/>
          </a:prstGeom>
          <a:noFill/>
        </p:spPr>
        <p:txBody>
          <a:bodyPr wrap="square" rtlCol="0">
            <a:spAutoFit/>
          </a:bodyPr>
          <a:lstStyle/>
          <a:p>
            <a:r>
              <a:rPr lang="en-US" b="1" u="sng" dirty="0" smtClean="0">
                <a:solidFill>
                  <a:srgbClr val="FF0000"/>
                </a:solidFill>
              </a:rPr>
              <a:t>Input Layer</a:t>
            </a:r>
            <a:endParaRPr lang="en-GB" b="1" u="sng" dirty="0">
              <a:solidFill>
                <a:srgbClr val="FF0000"/>
              </a:solidFill>
            </a:endParaRPr>
          </a:p>
        </p:txBody>
      </p:sp>
      <p:sp>
        <p:nvSpPr>
          <p:cNvPr id="75" name="TextBox 74"/>
          <p:cNvSpPr txBox="1"/>
          <p:nvPr/>
        </p:nvSpPr>
        <p:spPr>
          <a:xfrm>
            <a:off x="8253617" y="1146045"/>
            <a:ext cx="1800200" cy="333168"/>
          </a:xfrm>
          <a:prstGeom prst="rect">
            <a:avLst/>
          </a:prstGeom>
          <a:noFill/>
        </p:spPr>
        <p:txBody>
          <a:bodyPr wrap="square" rtlCol="0">
            <a:spAutoFit/>
          </a:bodyPr>
          <a:lstStyle/>
          <a:p>
            <a:r>
              <a:rPr lang="en-US" b="1" u="sng" dirty="0" smtClean="0">
                <a:solidFill>
                  <a:srgbClr val="FF0000"/>
                </a:solidFill>
              </a:rPr>
              <a:t>Output Layer</a:t>
            </a:r>
            <a:endParaRPr lang="en-GB" b="1" u="sng" dirty="0">
              <a:solidFill>
                <a:srgbClr val="FF0000"/>
              </a:solidFill>
            </a:endParaRPr>
          </a:p>
        </p:txBody>
      </p:sp>
      <p:pic>
        <p:nvPicPr>
          <p:cNvPr id="79" name="Picture 2" descr="Image result for handwritten number"/>
          <p:cNvPicPr>
            <a:picLocks noChangeAspect="1" noChangeArrowheads="1"/>
          </p:cNvPicPr>
          <p:nvPr/>
        </p:nvPicPr>
        <p:blipFill rotWithShape="1">
          <a:blip r:embed="rId3">
            <a:extLst>
              <a:ext uri="{28A0092B-C50C-407E-A947-70E740481C1C}">
                <a14:useLocalDpi xmlns:a14="http://schemas.microsoft.com/office/drawing/2010/main" val="0"/>
              </a:ext>
            </a:extLst>
          </a:blip>
          <a:srcRect l="30286" t="15490" r="37754" b="18824"/>
          <a:stretch/>
        </p:blipFill>
        <p:spPr bwMode="auto">
          <a:xfrm>
            <a:off x="1497990" y="3168372"/>
            <a:ext cx="1368152" cy="1584176"/>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p:cNvSpPr/>
          <p:nvPr/>
        </p:nvSpPr>
        <p:spPr bwMode="auto">
          <a:xfrm>
            <a:off x="2855640" y="3495481"/>
            <a:ext cx="2160240" cy="762940"/>
          </a:xfrm>
          <a:prstGeom prst="rightArrow">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accent4">
                  <a:lumMod val="60000"/>
                  <a:lumOff val="40000"/>
                </a:schemeClr>
              </a:solidFill>
              <a:effectLst/>
              <a:latin typeface="Arial" pitchFamily="34" charset="0"/>
              <a:cs typeface="Arial" pitchFamily="34" charset="0"/>
            </a:endParaRPr>
          </a:p>
        </p:txBody>
      </p:sp>
      <p:grpSp>
        <p:nvGrpSpPr>
          <p:cNvPr id="105" name="Group 104"/>
          <p:cNvGrpSpPr/>
          <p:nvPr/>
        </p:nvGrpSpPr>
        <p:grpSpPr>
          <a:xfrm>
            <a:off x="6275218" y="1662278"/>
            <a:ext cx="4677420" cy="4073878"/>
            <a:chOff x="6275218" y="1662278"/>
            <a:chExt cx="4677420" cy="4073878"/>
          </a:xfrm>
        </p:grpSpPr>
        <p:grpSp>
          <p:nvGrpSpPr>
            <p:cNvPr id="104" name="Group 103"/>
            <p:cNvGrpSpPr/>
            <p:nvPr/>
          </p:nvGrpSpPr>
          <p:grpSpPr>
            <a:xfrm>
              <a:off x="9462940" y="1662278"/>
              <a:ext cx="366006" cy="1568676"/>
              <a:chOff x="9462940" y="1662278"/>
              <a:chExt cx="366006" cy="1568676"/>
            </a:xfrm>
          </p:grpSpPr>
          <p:sp>
            <p:nvSpPr>
              <p:cNvPr id="92" name="TextBox 91"/>
              <p:cNvSpPr txBox="1"/>
              <p:nvPr/>
            </p:nvSpPr>
            <p:spPr>
              <a:xfrm>
                <a:off x="9526844" y="1662278"/>
                <a:ext cx="255198" cy="254237"/>
              </a:xfrm>
              <a:prstGeom prst="rect">
                <a:avLst/>
              </a:prstGeom>
              <a:noFill/>
            </p:spPr>
            <p:txBody>
              <a:bodyPr wrap="none" rtlCol="0">
                <a:spAutoFit/>
              </a:bodyPr>
              <a:lstStyle/>
              <a:p>
                <a:r>
                  <a:rPr lang="en-US" sz="1000" dirty="0" smtClean="0"/>
                  <a:t>2</a:t>
                </a:r>
                <a:endParaRPr lang="en-GB" sz="1000" dirty="0"/>
              </a:p>
            </p:txBody>
          </p:sp>
          <p:sp>
            <p:nvSpPr>
              <p:cNvPr id="93" name="TextBox 92"/>
              <p:cNvSpPr txBox="1"/>
              <p:nvPr/>
            </p:nvSpPr>
            <p:spPr>
              <a:xfrm>
                <a:off x="9462940" y="2103796"/>
                <a:ext cx="360997" cy="269304"/>
              </a:xfrm>
              <a:prstGeom prst="rect">
                <a:avLst/>
              </a:prstGeom>
              <a:noFill/>
            </p:spPr>
            <p:txBody>
              <a:bodyPr wrap="none" rtlCol="0">
                <a:spAutoFit/>
              </a:bodyPr>
              <a:lstStyle/>
              <a:p>
                <a:r>
                  <a:rPr lang="en-US" sz="1000" dirty="0" smtClean="0"/>
                  <a:t>0.5</a:t>
                </a:r>
                <a:endParaRPr lang="en-GB" sz="1000" dirty="0"/>
              </a:p>
            </p:txBody>
          </p:sp>
          <p:sp>
            <p:nvSpPr>
              <p:cNvPr id="94" name="TextBox 93"/>
              <p:cNvSpPr txBox="1"/>
              <p:nvPr/>
            </p:nvSpPr>
            <p:spPr>
              <a:xfrm>
                <a:off x="9515836" y="2542460"/>
                <a:ext cx="255199" cy="269304"/>
              </a:xfrm>
              <a:prstGeom prst="rect">
                <a:avLst/>
              </a:prstGeom>
              <a:noFill/>
            </p:spPr>
            <p:txBody>
              <a:bodyPr wrap="none" rtlCol="0">
                <a:spAutoFit/>
              </a:bodyPr>
              <a:lstStyle/>
              <a:p>
                <a:r>
                  <a:rPr lang="en-US" sz="1000" dirty="0"/>
                  <a:t>7</a:t>
                </a:r>
                <a:endParaRPr lang="en-GB" sz="1000" dirty="0"/>
              </a:p>
            </p:txBody>
          </p:sp>
          <p:sp>
            <p:nvSpPr>
              <p:cNvPr id="95" name="TextBox 94"/>
              <p:cNvSpPr txBox="1"/>
              <p:nvPr/>
            </p:nvSpPr>
            <p:spPr>
              <a:xfrm>
                <a:off x="9467949" y="2961650"/>
                <a:ext cx="360997" cy="269304"/>
              </a:xfrm>
              <a:prstGeom prst="rect">
                <a:avLst/>
              </a:prstGeom>
              <a:noFill/>
            </p:spPr>
            <p:txBody>
              <a:bodyPr wrap="none" rtlCol="0">
                <a:spAutoFit/>
              </a:bodyPr>
              <a:lstStyle/>
              <a:p>
                <a:r>
                  <a:rPr lang="en-US" sz="1000" dirty="0" smtClean="0"/>
                  <a:t>0.2</a:t>
                </a:r>
                <a:endParaRPr lang="en-GB" sz="1000" dirty="0"/>
              </a:p>
            </p:txBody>
          </p:sp>
        </p:grpSp>
        <p:grpSp>
          <p:nvGrpSpPr>
            <p:cNvPr id="103" name="Group 102"/>
            <p:cNvGrpSpPr/>
            <p:nvPr/>
          </p:nvGrpSpPr>
          <p:grpSpPr>
            <a:xfrm>
              <a:off x="6275218" y="1777437"/>
              <a:ext cx="4677420" cy="3958719"/>
              <a:chOff x="6275218" y="1777437"/>
              <a:chExt cx="4677420" cy="3958719"/>
            </a:xfrm>
          </p:grpSpPr>
          <p:grpSp>
            <p:nvGrpSpPr>
              <p:cNvPr id="102" name="Group 101"/>
              <p:cNvGrpSpPr/>
              <p:nvPr/>
            </p:nvGrpSpPr>
            <p:grpSpPr>
              <a:xfrm>
                <a:off x="6275218" y="1777437"/>
                <a:ext cx="3229215" cy="3958719"/>
                <a:chOff x="6275218" y="1777437"/>
                <a:chExt cx="3229215" cy="3958719"/>
              </a:xfrm>
            </p:grpSpPr>
            <p:cxnSp>
              <p:nvCxnSpPr>
                <p:cNvPr id="45" name="Straight Arrow Connector 44"/>
                <p:cNvCxnSpPr>
                  <a:stCxn id="49" idx="6"/>
                  <a:endCxn id="10" idx="2"/>
                </p:cNvCxnSpPr>
                <p:nvPr/>
              </p:nvCxnSpPr>
              <p:spPr bwMode="auto">
                <a:xfrm flipV="1">
                  <a:off x="6285237" y="1777437"/>
                  <a:ext cx="3219196" cy="395871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stCxn id="58" idx="6"/>
                  <a:endCxn id="10" idx="2"/>
                </p:cNvCxnSpPr>
                <p:nvPr/>
              </p:nvCxnSpPr>
              <p:spPr bwMode="auto">
                <a:xfrm flipV="1">
                  <a:off x="6285237" y="1777437"/>
                  <a:ext cx="3219196" cy="352813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a:stCxn id="57" idx="6"/>
                  <a:endCxn id="10" idx="2"/>
                </p:cNvCxnSpPr>
                <p:nvPr/>
              </p:nvCxnSpPr>
              <p:spPr bwMode="auto">
                <a:xfrm flipV="1">
                  <a:off x="6279178" y="1777437"/>
                  <a:ext cx="3225255" cy="3107223"/>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a:stCxn id="56" idx="6"/>
                  <a:endCxn id="10" idx="2"/>
                </p:cNvCxnSpPr>
                <p:nvPr/>
              </p:nvCxnSpPr>
              <p:spPr bwMode="auto">
                <a:xfrm flipV="1">
                  <a:off x="6279178" y="1777437"/>
                  <a:ext cx="3225255" cy="268169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a:stCxn id="53" idx="6"/>
                  <a:endCxn id="10" idx="2"/>
                </p:cNvCxnSpPr>
                <p:nvPr/>
              </p:nvCxnSpPr>
              <p:spPr bwMode="auto">
                <a:xfrm flipV="1">
                  <a:off x="6275218" y="1777437"/>
                  <a:ext cx="3229215" cy="1356827"/>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68" idx="3"/>
                  <a:endCxn id="10" idx="2"/>
                </p:cNvCxnSpPr>
                <p:nvPr/>
              </p:nvCxnSpPr>
              <p:spPr bwMode="auto">
                <a:xfrm flipV="1">
                  <a:off x="6323021" y="1777437"/>
                  <a:ext cx="3181412" cy="932597"/>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67" idx="3"/>
                  <a:endCxn id="10" idx="2"/>
                </p:cNvCxnSpPr>
                <p:nvPr/>
              </p:nvCxnSpPr>
              <p:spPr bwMode="auto">
                <a:xfrm flipV="1">
                  <a:off x="6328933" y="1777437"/>
                  <a:ext cx="3175500" cy="51958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50" idx="6"/>
                  <a:endCxn id="10" idx="2"/>
                </p:cNvCxnSpPr>
                <p:nvPr/>
              </p:nvCxnSpPr>
              <p:spPr bwMode="auto">
                <a:xfrm flipV="1">
                  <a:off x="6285237" y="1777437"/>
                  <a:ext cx="3219196" cy="73003"/>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Rectangle 95"/>
              <p:cNvSpPr/>
              <p:nvPr/>
            </p:nvSpPr>
            <p:spPr bwMode="auto">
              <a:xfrm>
                <a:off x="9367774" y="2408333"/>
                <a:ext cx="1584864" cy="522608"/>
              </a:xfrm>
              <a:prstGeom prst="rect">
                <a:avLst/>
              </a:prstGeom>
              <a:noFill/>
              <a:ln w="5715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grpSp>
      <p:sp>
        <p:nvSpPr>
          <p:cNvPr id="97" name="TextBox 96"/>
          <p:cNvSpPr txBox="1"/>
          <p:nvPr/>
        </p:nvSpPr>
        <p:spPr>
          <a:xfrm>
            <a:off x="6883090" y="1408653"/>
            <a:ext cx="1584176" cy="333168"/>
          </a:xfrm>
          <a:prstGeom prst="rect">
            <a:avLst/>
          </a:prstGeom>
          <a:noFill/>
        </p:spPr>
        <p:txBody>
          <a:bodyPr wrap="square" rtlCol="0">
            <a:spAutoFit/>
          </a:bodyPr>
          <a:lstStyle/>
          <a:p>
            <a:r>
              <a:rPr lang="en-US" dirty="0" smtClean="0"/>
              <a:t>‘Weighted Sum’</a:t>
            </a:r>
            <a:endParaRPr lang="en-GB" dirty="0"/>
          </a:p>
        </p:txBody>
      </p:sp>
      <p:sp>
        <p:nvSpPr>
          <p:cNvPr id="98" name="TextBox 97"/>
          <p:cNvSpPr txBox="1"/>
          <p:nvPr/>
        </p:nvSpPr>
        <p:spPr>
          <a:xfrm>
            <a:off x="119337" y="1225047"/>
            <a:ext cx="4840702" cy="2392963"/>
          </a:xfrm>
          <a:prstGeom prst="rect">
            <a:avLst/>
          </a:prstGeom>
          <a:noFill/>
        </p:spPr>
        <p:txBody>
          <a:bodyPr wrap="square" rtlCol="0">
            <a:spAutoFit/>
          </a:bodyPr>
          <a:lstStyle/>
          <a:p>
            <a:pPr algn="l"/>
            <a:r>
              <a:rPr lang="en-US" sz="1400" dirty="0" smtClean="0"/>
              <a:t>Activation: weighted sum of the previous layer’s values</a:t>
            </a:r>
          </a:p>
          <a:p>
            <a:pPr algn="l"/>
            <a:endParaRPr lang="en-US" sz="1400" b="1" u="sng" dirty="0"/>
          </a:p>
          <a:p>
            <a:pPr algn="l"/>
            <a:r>
              <a:rPr lang="en-US" sz="1400" b="1" u="sng" dirty="0" smtClean="0"/>
              <a:t>What does ‘Weighted Sum’ mean?</a:t>
            </a:r>
          </a:p>
          <a:p>
            <a:pPr algn="l"/>
            <a:endParaRPr lang="en-US" sz="900" dirty="0"/>
          </a:p>
          <a:p>
            <a:pPr algn="l"/>
            <a:r>
              <a:rPr lang="en-US" sz="1400" smtClean="0"/>
              <a:t>Each digit </a:t>
            </a:r>
            <a:r>
              <a:rPr lang="en-US" sz="1400" dirty="0" smtClean="0"/>
              <a:t>in the output layer will have 1600 unique weights, corresponding to each pixel. The weights are multiplied by the input data and summed to produce an output value. There is a different set of weights and different output value for each digit.</a:t>
            </a:r>
          </a:p>
          <a:p>
            <a:pPr algn="l"/>
            <a:endParaRPr lang="en-US" sz="900" dirty="0"/>
          </a:p>
        </p:txBody>
      </p:sp>
      <p:sp>
        <p:nvSpPr>
          <p:cNvPr id="101" name="TextBox 100"/>
          <p:cNvSpPr txBox="1"/>
          <p:nvPr/>
        </p:nvSpPr>
        <p:spPr>
          <a:xfrm>
            <a:off x="33624" y="4679702"/>
            <a:ext cx="4816803" cy="1767150"/>
          </a:xfrm>
          <a:prstGeom prst="rect">
            <a:avLst/>
          </a:prstGeom>
          <a:noFill/>
        </p:spPr>
        <p:txBody>
          <a:bodyPr wrap="square" rtlCol="0">
            <a:spAutoFit/>
          </a:bodyPr>
          <a:lstStyle/>
          <a:p>
            <a:r>
              <a:rPr lang="en-US" sz="1600" b="1" u="sng" dirty="0" smtClean="0"/>
              <a:t>The weights differentiate the answers in the output layer, as all digits see the same greyscale values.</a:t>
            </a:r>
          </a:p>
          <a:p>
            <a:endParaRPr lang="en-US" sz="1600" b="1" u="sng" dirty="0"/>
          </a:p>
          <a:p>
            <a:r>
              <a:rPr lang="en-US" sz="1600" dirty="0" smtClean="0"/>
              <a:t>The Neural Network’s answer is the highest weighted sum in the output layer.</a:t>
            </a:r>
            <a:endParaRPr lang="en-GB" sz="1600" dirty="0"/>
          </a:p>
        </p:txBody>
      </p:sp>
    </p:spTree>
    <p:extLst>
      <p:ext uri="{BB962C8B-B14F-4D97-AF65-F5344CB8AC3E}">
        <p14:creationId xmlns:p14="http://schemas.microsoft.com/office/powerpoint/2010/main" val="11427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11</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2: Prepare Model</a:t>
            </a:r>
            <a:endParaRPr lang="en-GB" sz="1800" b="1" u="sng" dirty="0"/>
          </a:p>
        </p:txBody>
      </p:sp>
      <p:grpSp>
        <p:nvGrpSpPr>
          <p:cNvPr id="80" name="Group 79"/>
          <p:cNvGrpSpPr/>
          <p:nvPr/>
        </p:nvGrpSpPr>
        <p:grpSpPr>
          <a:xfrm>
            <a:off x="4941214" y="1584512"/>
            <a:ext cx="5980010" cy="4370832"/>
            <a:chOff x="3610536" y="2268198"/>
            <a:chExt cx="5980010" cy="4370832"/>
          </a:xfrm>
        </p:grpSpPr>
        <p:grpSp>
          <p:nvGrpSpPr>
            <p:cNvPr id="78" name="Group 77"/>
            <p:cNvGrpSpPr/>
            <p:nvPr/>
          </p:nvGrpSpPr>
          <p:grpSpPr>
            <a:xfrm>
              <a:off x="4656508" y="2822960"/>
              <a:ext cx="298051" cy="3740898"/>
              <a:chOff x="4687855" y="3020661"/>
              <a:chExt cx="298051" cy="3740898"/>
            </a:xfrm>
          </p:grpSpPr>
          <p:sp>
            <p:nvSpPr>
              <p:cNvPr id="51" name="Oval 50"/>
              <p:cNvSpPr/>
              <p:nvPr/>
            </p:nvSpPr>
            <p:spPr bwMode="auto">
              <a:xfrm>
                <a:off x="4687855" y="302066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Oval 51"/>
              <p:cNvSpPr/>
              <p:nvPr/>
            </p:nvSpPr>
            <p:spPr bwMode="auto">
              <a:xfrm>
                <a:off x="4687855" y="343645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3" name="Oval 52"/>
              <p:cNvSpPr/>
              <p:nvPr/>
            </p:nvSpPr>
            <p:spPr bwMode="auto">
              <a:xfrm>
                <a:off x="4687855" y="387163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6" name="Oval 55"/>
              <p:cNvSpPr/>
              <p:nvPr/>
            </p:nvSpPr>
            <p:spPr bwMode="auto">
              <a:xfrm>
                <a:off x="4691815" y="519650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7" name="Oval 56"/>
              <p:cNvSpPr/>
              <p:nvPr/>
            </p:nvSpPr>
            <p:spPr bwMode="auto">
              <a:xfrm>
                <a:off x="4691815" y="562203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8" name="Oval 57"/>
              <p:cNvSpPr/>
              <p:nvPr/>
            </p:nvSpPr>
            <p:spPr bwMode="auto">
              <a:xfrm>
                <a:off x="4697874" y="604294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49" name="Oval 48"/>
              <p:cNvSpPr/>
              <p:nvPr/>
            </p:nvSpPr>
            <p:spPr bwMode="auto">
              <a:xfrm>
                <a:off x="4697874" y="647352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3" name="Oval 62"/>
              <p:cNvSpPr/>
              <p:nvPr/>
            </p:nvSpPr>
            <p:spPr bwMode="auto">
              <a:xfrm>
                <a:off x="4820334" y="4770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4" name="Oval 63"/>
              <p:cNvSpPr/>
              <p:nvPr/>
            </p:nvSpPr>
            <p:spPr bwMode="auto">
              <a:xfrm>
                <a:off x="4819030" y="4985702"/>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5" name="Oval 64"/>
              <p:cNvSpPr/>
              <p:nvPr/>
            </p:nvSpPr>
            <p:spPr bwMode="auto">
              <a:xfrm>
                <a:off x="4826245" y="4362966"/>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6" name="Oval 65"/>
              <p:cNvSpPr/>
              <p:nvPr/>
            </p:nvSpPr>
            <p:spPr bwMode="auto">
              <a:xfrm>
                <a:off x="4824941" y="4578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7" name="Group 76"/>
            <p:cNvGrpSpPr/>
            <p:nvPr/>
          </p:nvGrpSpPr>
          <p:grpSpPr>
            <a:xfrm>
              <a:off x="3610536" y="2268198"/>
              <a:ext cx="5980010" cy="4370832"/>
              <a:chOff x="4154831" y="1506211"/>
              <a:chExt cx="5980010" cy="4370832"/>
            </a:xfrm>
          </p:grpSpPr>
          <p:grpSp>
            <p:nvGrpSpPr>
              <p:cNvPr id="33" name="Group 32"/>
              <p:cNvGrpSpPr/>
              <p:nvPr/>
            </p:nvGrpSpPr>
            <p:grpSpPr>
              <a:xfrm>
                <a:off x="8708031" y="1506211"/>
                <a:ext cx="1426810" cy="4266358"/>
                <a:chOff x="8651894" y="1485970"/>
                <a:chExt cx="1426810" cy="4266358"/>
              </a:xfrm>
            </p:grpSpPr>
            <p:sp>
              <p:nvSpPr>
                <p:cNvPr id="20" name="TextBox 19"/>
                <p:cNvSpPr txBox="1"/>
                <p:nvPr/>
              </p:nvSpPr>
              <p:spPr>
                <a:xfrm>
                  <a:off x="9317686" y="1485970"/>
                  <a:ext cx="679994" cy="333168"/>
                </a:xfrm>
                <a:prstGeom prst="rect">
                  <a:avLst/>
                </a:prstGeom>
                <a:noFill/>
              </p:spPr>
              <p:txBody>
                <a:bodyPr wrap="none" rtlCol="0">
                  <a:spAutoFit/>
                </a:bodyPr>
                <a:lstStyle/>
                <a:p>
                  <a:r>
                    <a:rPr lang="en-US" dirty="0" smtClean="0"/>
                    <a:t>Digit 0</a:t>
                  </a:r>
                  <a:endParaRPr lang="en-GB" dirty="0"/>
                </a:p>
              </p:txBody>
            </p:sp>
            <p:sp>
              <p:nvSpPr>
                <p:cNvPr id="21" name="TextBox 20"/>
                <p:cNvSpPr txBox="1"/>
                <p:nvPr/>
              </p:nvSpPr>
              <p:spPr>
                <a:xfrm>
                  <a:off x="9341372" y="1942272"/>
                  <a:ext cx="679994" cy="333168"/>
                </a:xfrm>
                <a:prstGeom prst="rect">
                  <a:avLst/>
                </a:prstGeom>
                <a:noFill/>
              </p:spPr>
              <p:txBody>
                <a:bodyPr wrap="none" rtlCol="0">
                  <a:spAutoFit/>
                </a:bodyPr>
                <a:lstStyle/>
                <a:p>
                  <a:r>
                    <a:rPr lang="en-US" dirty="0" smtClean="0"/>
                    <a:t>Digit 1</a:t>
                  </a:r>
                  <a:endParaRPr lang="en-GB" dirty="0"/>
                </a:p>
              </p:txBody>
            </p:sp>
            <p:sp>
              <p:nvSpPr>
                <p:cNvPr id="22" name="TextBox 21"/>
                <p:cNvSpPr txBox="1"/>
                <p:nvPr/>
              </p:nvSpPr>
              <p:spPr>
                <a:xfrm>
                  <a:off x="9344276" y="2392792"/>
                  <a:ext cx="679994" cy="333168"/>
                </a:xfrm>
                <a:prstGeom prst="rect">
                  <a:avLst/>
                </a:prstGeom>
                <a:noFill/>
              </p:spPr>
              <p:txBody>
                <a:bodyPr wrap="none" rtlCol="0">
                  <a:spAutoFit/>
                </a:bodyPr>
                <a:lstStyle/>
                <a:p>
                  <a:r>
                    <a:rPr lang="en-US" dirty="0" smtClean="0"/>
                    <a:t>Digit 2</a:t>
                  </a:r>
                  <a:endParaRPr lang="en-GB" dirty="0"/>
                </a:p>
              </p:txBody>
            </p:sp>
            <p:sp>
              <p:nvSpPr>
                <p:cNvPr id="23" name="TextBox 22"/>
                <p:cNvSpPr txBox="1"/>
                <p:nvPr/>
              </p:nvSpPr>
              <p:spPr>
                <a:xfrm>
                  <a:off x="9344276" y="2785042"/>
                  <a:ext cx="679994" cy="333168"/>
                </a:xfrm>
                <a:prstGeom prst="rect">
                  <a:avLst/>
                </a:prstGeom>
                <a:noFill/>
              </p:spPr>
              <p:txBody>
                <a:bodyPr wrap="none" rtlCol="0">
                  <a:spAutoFit/>
                </a:bodyPr>
                <a:lstStyle/>
                <a:p>
                  <a:r>
                    <a:rPr lang="en-US" dirty="0" smtClean="0"/>
                    <a:t>Digit 3</a:t>
                  </a:r>
                  <a:endParaRPr lang="en-GB" dirty="0"/>
                </a:p>
              </p:txBody>
            </p:sp>
            <p:sp>
              <p:nvSpPr>
                <p:cNvPr id="24" name="TextBox 23"/>
                <p:cNvSpPr txBox="1"/>
                <p:nvPr/>
              </p:nvSpPr>
              <p:spPr>
                <a:xfrm>
                  <a:off x="9358198" y="3218357"/>
                  <a:ext cx="679994" cy="333168"/>
                </a:xfrm>
                <a:prstGeom prst="rect">
                  <a:avLst/>
                </a:prstGeom>
                <a:noFill/>
              </p:spPr>
              <p:txBody>
                <a:bodyPr wrap="none" rtlCol="0">
                  <a:spAutoFit/>
                </a:bodyPr>
                <a:lstStyle/>
                <a:p>
                  <a:r>
                    <a:rPr lang="en-US" dirty="0" smtClean="0"/>
                    <a:t>Digit 4</a:t>
                  </a:r>
                  <a:endParaRPr lang="en-GB" dirty="0"/>
                </a:p>
              </p:txBody>
            </p:sp>
            <p:sp>
              <p:nvSpPr>
                <p:cNvPr id="25" name="TextBox 24"/>
                <p:cNvSpPr txBox="1"/>
                <p:nvPr/>
              </p:nvSpPr>
              <p:spPr>
                <a:xfrm>
                  <a:off x="9392275" y="3640382"/>
                  <a:ext cx="679994" cy="333168"/>
                </a:xfrm>
                <a:prstGeom prst="rect">
                  <a:avLst/>
                </a:prstGeom>
                <a:noFill/>
              </p:spPr>
              <p:txBody>
                <a:bodyPr wrap="none" rtlCol="0">
                  <a:spAutoFit/>
                </a:bodyPr>
                <a:lstStyle/>
                <a:p>
                  <a:r>
                    <a:rPr lang="en-US" dirty="0" smtClean="0"/>
                    <a:t>Digit 5</a:t>
                  </a:r>
                  <a:endParaRPr lang="en-GB" dirty="0"/>
                </a:p>
              </p:txBody>
            </p:sp>
            <p:sp>
              <p:nvSpPr>
                <p:cNvPr id="26" name="TextBox 25"/>
                <p:cNvSpPr txBox="1"/>
                <p:nvPr/>
              </p:nvSpPr>
              <p:spPr>
                <a:xfrm>
                  <a:off x="9392275" y="4097310"/>
                  <a:ext cx="679994" cy="333168"/>
                </a:xfrm>
                <a:prstGeom prst="rect">
                  <a:avLst/>
                </a:prstGeom>
                <a:noFill/>
              </p:spPr>
              <p:txBody>
                <a:bodyPr wrap="none" rtlCol="0">
                  <a:spAutoFit/>
                </a:bodyPr>
                <a:lstStyle/>
                <a:p>
                  <a:r>
                    <a:rPr lang="en-US" dirty="0" smtClean="0"/>
                    <a:t>Digit 6</a:t>
                  </a:r>
                  <a:endParaRPr lang="en-GB" dirty="0"/>
                </a:p>
              </p:txBody>
            </p:sp>
            <p:sp>
              <p:nvSpPr>
                <p:cNvPr id="28" name="TextBox 27"/>
                <p:cNvSpPr txBox="1"/>
                <p:nvPr/>
              </p:nvSpPr>
              <p:spPr>
                <a:xfrm>
                  <a:off x="9392275" y="4558592"/>
                  <a:ext cx="679994" cy="333168"/>
                </a:xfrm>
                <a:prstGeom prst="rect">
                  <a:avLst/>
                </a:prstGeom>
                <a:noFill/>
              </p:spPr>
              <p:txBody>
                <a:bodyPr wrap="none" rtlCol="0">
                  <a:spAutoFit/>
                </a:bodyPr>
                <a:lstStyle/>
                <a:p>
                  <a:r>
                    <a:rPr lang="en-US" dirty="0" smtClean="0"/>
                    <a:t>Digit 7</a:t>
                  </a:r>
                  <a:endParaRPr lang="en-GB" dirty="0"/>
                </a:p>
              </p:txBody>
            </p:sp>
            <p:grpSp>
              <p:nvGrpSpPr>
                <p:cNvPr id="30" name="Group 29"/>
                <p:cNvGrpSpPr/>
                <p:nvPr/>
              </p:nvGrpSpPr>
              <p:grpSpPr>
                <a:xfrm>
                  <a:off x="8651894" y="1534879"/>
                  <a:ext cx="298051" cy="4195473"/>
                  <a:chOff x="8651894" y="1534879"/>
                  <a:chExt cx="298051" cy="4195473"/>
                </a:xfrm>
              </p:grpSpPr>
              <p:grpSp>
                <p:nvGrpSpPr>
                  <p:cNvPr id="19" name="Group 18"/>
                  <p:cNvGrpSpPr/>
                  <p:nvPr/>
                </p:nvGrpSpPr>
                <p:grpSpPr>
                  <a:xfrm>
                    <a:off x="8651894" y="1534879"/>
                    <a:ext cx="298051" cy="3764893"/>
                    <a:chOff x="6446021" y="1052736"/>
                    <a:chExt cx="298051" cy="3764893"/>
                  </a:xfrm>
                </p:grpSpPr>
                <p:sp>
                  <p:nvSpPr>
                    <p:cNvPr id="10" name="Oval 9"/>
                    <p:cNvSpPr/>
                    <p:nvPr/>
                  </p:nvSpPr>
                  <p:spPr bwMode="auto">
                    <a:xfrm>
                      <a:off x="6456040" y="1052736"/>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456040" y="148791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1"/>
                    <p:cNvSpPr/>
                    <p:nvPr/>
                  </p:nvSpPr>
                  <p:spPr bwMode="auto">
                    <a:xfrm>
                      <a:off x="6446021" y="192310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bwMode="auto">
                    <a:xfrm>
                      <a:off x="6446021" y="235828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3"/>
                    <p:cNvSpPr/>
                    <p:nvPr/>
                  </p:nvSpPr>
                  <p:spPr bwMode="auto">
                    <a:xfrm>
                      <a:off x="6456040" y="279346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14"/>
                    <p:cNvSpPr/>
                    <p:nvPr/>
                  </p:nvSpPr>
                  <p:spPr bwMode="auto">
                    <a:xfrm>
                      <a:off x="6456040" y="322865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5"/>
                    <p:cNvSpPr/>
                    <p:nvPr/>
                  </p:nvSpPr>
                  <p:spPr bwMode="auto">
                    <a:xfrm>
                      <a:off x="6446021" y="36638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7" name="Oval 16"/>
                    <p:cNvSpPr/>
                    <p:nvPr/>
                  </p:nvSpPr>
                  <p:spPr bwMode="auto">
                    <a:xfrm>
                      <a:off x="6446021" y="409901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7"/>
                    <p:cNvSpPr/>
                    <p:nvPr/>
                  </p:nvSpPr>
                  <p:spPr bwMode="auto">
                    <a:xfrm>
                      <a:off x="6456040" y="452959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Oval 28"/>
                  <p:cNvSpPr/>
                  <p:nvPr/>
                </p:nvSpPr>
                <p:spPr bwMode="auto">
                  <a:xfrm>
                    <a:off x="8661913" y="544232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9398710" y="4991526"/>
                  <a:ext cx="679994" cy="333168"/>
                </a:xfrm>
                <a:prstGeom prst="rect">
                  <a:avLst/>
                </a:prstGeom>
                <a:noFill/>
              </p:spPr>
              <p:txBody>
                <a:bodyPr wrap="none" rtlCol="0">
                  <a:spAutoFit/>
                </a:bodyPr>
                <a:lstStyle/>
                <a:p>
                  <a:r>
                    <a:rPr lang="en-US" dirty="0" smtClean="0"/>
                    <a:t>Digit 8</a:t>
                  </a:r>
                  <a:endParaRPr lang="en-GB" dirty="0"/>
                </a:p>
              </p:txBody>
            </p:sp>
            <p:sp>
              <p:nvSpPr>
                <p:cNvPr id="32" name="TextBox 31"/>
                <p:cNvSpPr txBox="1"/>
                <p:nvPr/>
              </p:nvSpPr>
              <p:spPr>
                <a:xfrm>
                  <a:off x="9367962" y="5419160"/>
                  <a:ext cx="679994" cy="333168"/>
                </a:xfrm>
                <a:prstGeom prst="rect">
                  <a:avLst/>
                </a:prstGeom>
                <a:noFill/>
              </p:spPr>
              <p:txBody>
                <a:bodyPr wrap="none" rtlCol="0">
                  <a:spAutoFit/>
                </a:bodyPr>
                <a:lstStyle/>
                <a:p>
                  <a:r>
                    <a:rPr lang="en-US" dirty="0" smtClean="0"/>
                    <a:t>Digit 9</a:t>
                  </a:r>
                  <a:endParaRPr lang="en-GB" dirty="0"/>
                </a:p>
              </p:txBody>
            </p:sp>
          </p:grpSp>
          <p:grpSp>
            <p:nvGrpSpPr>
              <p:cNvPr id="59" name="Group 58"/>
              <p:cNvGrpSpPr/>
              <p:nvPr/>
            </p:nvGrpSpPr>
            <p:grpSpPr>
              <a:xfrm>
                <a:off x="4154831" y="1598482"/>
                <a:ext cx="1002665" cy="4278561"/>
                <a:chOff x="6062562" y="1464740"/>
                <a:chExt cx="1002665" cy="4278561"/>
              </a:xfrm>
            </p:grpSpPr>
            <p:sp>
              <p:nvSpPr>
                <p:cNvPr id="37" name="TextBox 36"/>
                <p:cNvSpPr txBox="1"/>
                <p:nvPr/>
              </p:nvSpPr>
              <p:spPr>
                <a:xfrm>
                  <a:off x="6209236" y="1464740"/>
                  <a:ext cx="708848" cy="333168"/>
                </a:xfrm>
                <a:prstGeom prst="rect">
                  <a:avLst/>
                </a:prstGeom>
                <a:noFill/>
              </p:spPr>
              <p:txBody>
                <a:bodyPr wrap="none" rtlCol="0">
                  <a:spAutoFit/>
                </a:bodyPr>
                <a:lstStyle/>
                <a:p>
                  <a:r>
                    <a:rPr lang="en-US" dirty="0" smtClean="0"/>
                    <a:t>Pixel 0</a:t>
                  </a:r>
                  <a:endParaRPr lang="en-GB" dirty="0"/>
                </a:p>
              </p:txBody>
            </p:sp>
            <p:sp>
              <p:nvSpPr>
                <p:cNvPr id="38" name="TextBox 37"/>
                <p:cNvSpPr txBox="1"/>
                <p:nvPr/>
              </p:nvSpPr>
              <p:spPr>
                <a:xfrm>
                  <a:off x="6209236" y="1944036"/>
                  <a:ext cx="708848" cy="333168"/>
                </a:xfrm>
                <a:prstGeom prst="rect">
                  <a:avLst/>
                </a:prstGeom>
                <a:noFill/>
              </p:spPr>
              <p:txBody>
                <a:bodyPr wrap="none" rtlCol="0">
                  <a:spAutoFit/>
                </a:bodyPr>
                <a:lstStyle/>
                <a:p>
                  <a:r>
                    <a:rPr lang="en-US" dirty="0" smtClean="0"/>
                    <a:t>Pixel 1</a:t>
                  </a:r>
                  <a:endParaRPr lang="en-GB" dirty="0"/>
                </a:p>
              </p:txBody>
            </p:sp>
            <p:sp>
              <p:nvSpPr>
                <p:cNvPr id="39" name="TextBox 38"/>
                <p:cNvSpPr txBox="1"/>
                <p:nvPr/>
              </p:nvSpPr>
              <p:spPr>
                <a:xfrm>
                  <a:off x="6209236" y="2393394"/>
                  <a:ext cx="708848" cy="333168"/>
                </a:xfrm>
                <a:prstGeom prst="rect">
                  <a:avLst/>
                </a:prstGeom>
                <a:noFill/>
              </p:spPr>
              <p:txBody>
                <a:bodyPr wrap="none" rtlCol="0">
                  <a:spAutoFit/>
                </a:bodyPr>
                <a:lstStyle/>
                <a:p>
                  <a:r>
                    <a:rPr lang="en-US" dirty="0" smtClean="0"/>
                    <a:t>Pixel 2</a:t>
                  </a:r>
                  <a:endParaRPr lang="en-GB" dirty="0"/>
                </a:p>
              </p:txBody>
            </p:sp>
            <p:sp>
              <p:nvSpPr>
                <p:cNvPr id="40" name="TextBox 39"/>
                <p:cNvSpPr txBox="1"/>
                <p:nvPr/>
              </p:nvSpPr>
              <p:spPr>
                <a:xfrm>
                  <a:off x="6209236" y="2815943"/>
                  <a:ext cx="708848" cy="333168"/>
                </a:xfrm>
                <a:prstGeom prst="rect">
                  <a:avLst/>
                </a:prstGeom>
                <a:noFill/>
              </p:spPr>
              <p:txBody>
                <a:bodyPr wrap="none" rtlCol="0">
                  <a:spAutoFit/>
                </a:bodyPr>
                <a:lstStyle/>
                <a:p>
                  <a:r>
                    <a:rPr lang="en-US" dirty="0" smtClean="0"/>
                    <a:t>Pixel 3</a:t>
                  </a:r>
                  <a:endParaRPr lang="en-GB" dirty="0"/>
                </a:p>
              </p:txBody>
            </p:sp>
            <p:sp>
              <p:nvSpPr>
                <p:cNvPr id="43" name="TextBox 42"/>
                <p:cNvSpPr txBox="1"/>
                <p:nvPr/>
              </p:nvSpPr>
              <p:spPr>
                <a:xfrm>
                  <a:off x="6062562" y="4089282"/>
                  <a:ext cx="1002197" cy="333168"/>
                </a:xfrm>
                <a:prstGeom prst="rect">
                  <a:avLst/>
                </a:prstGeom>
                <a:noFill/>
              </p:spPr>
              <p:txBody>
                <a:bodyPr wrap="none" rtlCol="0">
                  <a:spAutoFit/>
                </a:bodyPr>
                <a:lstStyle/>
                <a:p>
                  <a:r>
                    <a:rPr lang="en-US" dirty="0" smtClean="0"/>
                    <a:t>Pixel 1597</a:t>
                  </a:r>
                  <a:endParaRPr lang="en-GB" dirty="0"/>
                </a:p>
              </p:txBody>
            </p:sp>
            <p:sp>
              <p:nvSpPr>
                <p:cNvPr id="44" name="TextBox 43"/>
                <p:cNvSpPr txBox="1"/>
                <p:nvPr/>
              </p:nvSpPr>
              <p:spPr>
                <a:xfrm>
                  <a:off x="6062562" y="4539215"/>
                  <a:ext cx="1002197" cy="333168"/>
                </a:xfrm>
                <a:prstGeom prst="rect">
                  <a:avLst/>
                </a:prstGeom>
                <a:noFill/>
              </p:spPr>
              <p:txBody>
                <a:bodyPr wrap="none" rtlCol="0">
                  <a:spAutoFit/>
                </a:bodyPr>
                <a:lstStyle/>
                <a:p>
                  <a:r>
                    <a:rPr lang="en-US" dirty="0" smtClean="0"/>
                    <a:t>Pixel 1598</a:t>
                  </a:r>
                  <a:endParaRPr lang="en-GB" dirty="0"/>
                </a:p>
              </p:txBody>
            </p:sp>
            <p:sp>
              <p:nvSpPr>
                <p:cNvPr id="46" name="TextBox 45"/>
                <p:cNvSpPr txBox="1"/>
                <p:nvPr/>
              </p:nvSpPr>
              <p:spPr>
                <a:xfrm>
                  <a:off x="6063030" y="4991133"/>
                  <a:ext cx="1002197" cy="312714"/>
                </a:xfrm>
                <a:prstGeom prst="rect">
                  <a:avLst/>
                </a:prstGeom>
                <a:noFill/>
              </p:spPr>
              <p:txBody>
                <a:bodyPr wrap="none" rtlCol="0">
                  <a:spAutoFit/>
                </a:bodyPr>
                <a:lstStyle/>
                <a:p>
                  <a:r>
                    <a:rPr lang="en-US" dirty="0" smtClean="0"/>
                    <a:t>Pixel 1599</a:t>
                  </a:r>
                  <a:endParaRPr lang="en-GB" dirty="0"/>
                </a:p>
              </p:txBody>
            </p:sp>
            <p:sp>
              <p:nvSpPr>
                <p:cNvPr id="47" name="TextBox 46"/>
                <p:cNvSpPr txBox="1"/>
                <p:nvPr/>
              </p:nvSpPr>
              <p:spPr>
                <a:xfrm>
                  <a:off x="6062562" y="5410133"/>
                  <a:ext cx="1002197" cy="333168"/>
                </a:xfrm>
                <a:prstGeom prst="rect">
                  <a:avLst/>
                </a:prstGeom>
                <a:noFill/>
              </p:spPr>
              <p:txBody>
                <a:bodyPr wrap="none" rtlCol="0">
                  <a:spAutoFit/>
                </a:bodyPr>
                <a:lstStyle/>
                <a:p>
                  <a:r>
                    <a:rPr lang="en-US" dirty="0" smtClean="0"/>
                    <a:t>Pixel 1600</a:t>
                  </a:r>
                  <a:endParaRPr lang="en-GB" dirty="0"/>
                </a:p>
              </p:txBody>
            </p:sp>
          </p:grpSp>
          <p:grpSp>
            <p:nvGrpSpPr>
              <p:cNvPr id="76" name="Group 75"/>
              <p:cNvGrpSpPr/>
              <p:nvPr/>
            </p:nvGrpSpPr>
            <p:grpSpPr>
              <a:xfrm>
                <a:off x="5174337" y="1628123"/>
                <a:ext cx="368213" cy="4196246"/>
                <a:chOff x="5174337" y="1628123"/>
                <a:chExt cx="368213" cy="4196246"/>
              </a:xfrm>
            </p:grpSpPr>
            <p:sp>
              <p:nvSpPr>
                <p:cNvPr id="50" name="Oval 49"/>
                <p:cNvSpPr/>
                <p:nvPr/>
              </p:nvSpPr>
              <p:spPr bwMode="auto">
                <a:xfrm>
                  <a:off x="5210822" y="162812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r>
                    <a:rPr lang="en-US" sz="1000" dirty="0"/>
                    <a:t>0</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Box 66"/>
                <p:cNvSpPr txBox="1"/>
                <p:nvPr/>
              </p:nvSpPr>
              <p:spPr>
                <a:xfrm>
                  <a:off x="5181554" y="2084073"/>
                  <a:ext cx="360996" cy="269304"/>
                </a:xfrm>
                <a:prstGeom prst="rect">
                  <a:avLst/>
                </a:prstGeom>
                <a:noFill/>
              </p:spPr>
              <p:txBody>
                <a:bodyPr wrap="none" rtlCol="0">
                  <a:spAutoFit/>
                </a:bodyPr>
                <a:lstStyle/>
                <a:p>
                  <a:r>
                    <a:rPr lang="en-US" sz="1000" dirty="0" smtClean="0"/>
                    <a:t>0.2</a:t>
                  </a:r>
                  <a:endParaRPr lang="en-GB" sz="1000" dirty="0"/>
                </a:p>
              </p:txBody>
            </p:sp>
            <p:sp>
              <p:nvSpPr>
                <p:cNvPr id="68" name="TextBox 67"/>
                <p:cNvSpPr txBox="1"/>
                <p:nvPr/>
              </p:nvSpPr>
              <p:spPr>
                <a:xfrm>
                  <a:off x="5175641" y="2497081"/>
                  <a:ext cx="360997" cy="269304"/>
                </a:xfrm>
                <a:prstGeom prst="rect">
                  <a:avLst/>
                </a:prstGeom>
                <a:noFill/>
              </p:spPr>
              <p:txBody>
                <a:bodyPr wrap="none" rtlCol="0">
                  <a:spAutoFit/>
                </a:bodyPr>
                <a:lstStyle/>
                <a:p>
                  <a:r>
                    <a:rPr lang="en-US" sz="1000" dirty="0" smtClean="0"/>
                    <a:t>0.5</a:t>
                  </a:r>
                  <a:endParaRPr lang="en-GB" sz="1000" dirty="0"/>
                </a:p>
              </p:txBody>
            </p:sp>
            <p:sp>
              <p:nvSpPr>
                <p:cNvPr id="69" name="TextBox 68"/>
                <p:cNvSpPr txBox="1"/>
                <p:nvPr/>
              </p:nvSpPr>
              <p:spPr>
                <a:xfrm>
                  <a:off x="5227237" y="2971218"/>
                  <a:ext cx="255199" cy="269304"/>
                </a:xfrm>
                <a:prstGeom prst="rect">
                  <a:avLst/>
                </a:prstGeom>
                <a:noFill/>
              </p:spPr>
              <p:txBody>
                <a:bodyPr wrap="none" rtlCol="0">
                  <a:spAutoFit/>
                </a:bodyPr>
                <a:lstStyle/>
                <a:p>
                  <a:r>
                    <a:rPr lang="en-US" sz="1000" dirty="0"/>
                    <a:t>1</a:t>
                  </a:r>
                  <a:endParaRPr lang="en-GB" sz="1000" dirty="0"/>
                </a:p>
              </p:txBody>
            </p:sp>
            <p:sp>
              <p:nvSpPr>
                <p:cNvPr id="70" name="TextBox 69"/>
                <p:cNvSpPr txBox="1"/>
                <p:nvPr/>
              </p:nvSpPr>
              <p:spPr>
                <a:xfrm>
                  <a:off x="5227236" y="4669068"/>
                  <a:ext cx="255199" cy="269304"/>
                </a:xfrm>
                <a:prstGeom prst="rect">
                  <a:avLst/>
                </a:prstGeom>
                <a:noFill/>
              </p:spPr>
              <p:txBody>
                <a:bodyPr wrap="none" rtlCol="0">
                  <a:spAutoFit/>
                </a:bodyPr>
                <a:lstStyle/>
                <a:p>
                  <a:r>
                    <a:rPr lang="en-US" sz="1000" dirty="0" smtClean="0"/>
                    <a:t>0</a:t>
                  </a:r>
                  <a:endParaRPr lang="en-GB" sz="1000" dirty="0"/>
                </a:p>
              </p:txBody>
            </p:sp>
            <p:sp>
              <p:nvSpPr>
                <p:cNvPr id="71" name="TextBox 70"/>
                <p:cNvSpPr txBox="1"/>
                <p:nvPr/>
              </p:nvSpPr>
              <p:spPr>
                <a:xfrm>
                  <a:off x="5228541" y="5094712"/>
                  <a:ext cx="255199" cy="269304"/>
                </a:xfrm>
                <a:prstGeom prst="rect">
                  <a:avLst/>
                </a:prstGeom>
                <a:noFill/>
              </p:spPr>
              <p:txBody>
                <a:bodyPr wrap="none" rtlCol="0">
                  <a:spAutoFit/>
                </a:bodyPr>
                <a:lstStyle/>
                <a:p>
                  <a:r>
                    <a:rPr lang="en-US" sz="1000" dirty="0"/>
                    <a:t>1</a:t>
                  </a:r>
                  <a:endParaRPr lang="en-GB" sz="1000" dirty="0"/>
                </a:p>
              </p:txBody>
            </p:sp>
            <p:sp>
              <p:nvSpPr>
                <p:cNvPr id="72" name="TextBox 71"/>
                <p:cNvSpPr txBox="1"/>
                <p:nvPr/>
              </p:nvSpPr>
              <p:spPr>
                <a:xfrm>
                  <a:off x="5234111" y="5555065"/>
                  <a:ext cx="255199" cy="269304"/>
                </a:xfrm>
                <a:prstGeom prst="rect">
                  <a:avLst/>
                </a:prstGeom>
                <a:noFill/>
              </p:spPr>
              <p:txBody>
                <a:bodyPr wrap="none" rtlCol="0">
                  <a:spAutoFit/>
                </a:bodyPr>
                <a:lstStyle/>
                <a:p>
                  <a:r>
                    <a:rPr lang="en-US" sz="1000" dirty="0"/>
                    <a:t>0</a:t>
                  </a:r>
                  <a:endParaRPr lang="en-GB" sz="1000" dirty="0"/>
                </a:p>
              </p:txBody>
            </p:sp>
            <p:sp>
              <p:nvSpPr>
                <p:cNvPr id="73" name="TextBox 72"/>
                <p:cNvSpPr txBox="1"/>
                <p:nvPr/>
              </p:nvSpPr>
              <p:spPr>
                <a:xfrm>
                  <a:off x="5174337" y="4246180"/>
                  <a:ext cx="360997" cy="269304"/>
                </a:xfrm>
                <a:prstGeom prst="rect">
                  <a:avLst/>
                </a:prstGeom>
                <a:noFill/>
              </p:spPr>
              <p:txBody>
                <a:bodyPr wrap="none" rtlCol="0">
                  <a:spAutoFit/>
                </a:bodyPr>
                <a:lstStyle/>
                <a:p>
                  <a:r>
                    <a:rPr lang="en-US" sz="1000" dirty="0" smtClean="0"/>
                    <a:t>0.8</a:t>
                  </a:r>
                  <a:endParaRPr lang="en-GB" sz="1000" dirty="0"/>
                </a:p>
              </p:txBody>
            </p:sp>
          </p:grpSp>
        </p:grpSp>
      </p:grpSp>
      <p:sp>
        <p:nvSpPr>
          <p:cNvPr id="74" name="TextBox 73"/>
          <p:cNvSpPr txBox="1"/>
          <p:nvPr/>
        </p:nvSpPr>
        <p:spPr>
          <a:xfrm>
            <a:off x="4896636" y="1192434"/>
            <a:ext cx="1800200" cy="333168"/>
          </a:xfrm>
          <a:prstGeom prst="rect">
            <a:avLst/>
          </a:prstGeom>
          <a:noFill/>
        </p:spPr>
        <p:txBody>
          <a:bodyPr wrap="square" rtlCol="0">
            <a:spAutoFit/>
          </a:bodyPr>
          <a:lstStyle/>
          <a:p>
            <a:r>
              <a:rPr lang="en-US" b="1" u="sng" dirty="0" smtClean="0">
                <a:solidFill>
                  <a:srgbClr val="FF0000"/>
                </a:solidFill>
              </a:rPr>
              <a:t>Input Layer</a:t>
            </a:r>
            <a:endParaRPr lang="en-GB" b="1" u="sng" dirty="0">
              <a:solidFill>
                <a:srgbClr val="FF0000"/>
              </a:solidFill>
            </a:endParaRPr>
          </a:p>
        </p:txBody>
      </p:sp>
      <p:sp>
        <p:nvSpPr>
          <p:cNvPr id="75" name="TextBox 74"/>
          <p:cNvSpPr txBox="1"/>
          <p:nvPr/>
        </p:nvSpPr>
        <p:spPr>
          <a:xfrm>
            <a:off x="8253617" y="1146045"/>
            <a:ext cx="1800200" cy="333168"/>
          </a:xfrm>
          <a:prstGeom prst="rect">
            <a:avLst/>
          </a:prstGeom>
          <a:noFill/>
        </p:spPr>
        <p:txBody>
          <a:bodyPr wrap="square" rtlCol="0">
            <a:spAutoFit/>
          </a:bodyPr>
          <a:lstStyle/>
          <a:p>
            <a:r>
              <a:rPr lang="en-US" b="1" u="sng" dirty="0" smtClean="0">
                <a:solidFill>
                  <a:srgbClr val="FF0000"/>
                </a:solidFill>
              </a:rPr>
              <a:t>Output Layer</a:t>
            </a:r>
            <a:endParaRPr lang="en-GB" b="1" u="sng" dirty="0">
              <a:solidFill>
                <a:srgbClr val="FF0000"/>
              </a:solidFill>
            </a:endParaRPr>
          </a:p>
        </p:txBody>
      </p:sp>
      <p:pic>
        <p:nvPicPr>
          <p:cNvPr id="79" name="Picture 2" descr="Image result for handwritten number"/>
          <p:cNvPicPr>
            <a:picLocks noChangeAspect="1" noChangeArrowheads="1"/>
          </p:cNvPicPr>
          <p:nvPr/>
        </p:nvPicPr>
        <p:blipFill rotWithShape="1">
          <a:blip r:embed="rId2">
            <a:extLst>
              <a:ext uri="{28A0092B-C50C-407E-A947-70E740481C1C}">
                <a14:useLocalDpi xmlns:a14="http://schemas.microsoft.com/office/drawing/2010/main" val="0"/>
              </a:ext>
            </a:extLst>
          </a:blip>
          <a:srcRect l="30286" t="15490" r="37754" b="18824"/>
          <a:stretch/>
        </p:blipFill>
        <p:spPr bwMode="auto">
          <a:xfrm>
            <a:off x="3452825" y="1399710"/>
            <a:ext cx="606939" cy="70277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a:stCxn id="49" idx="6"/>
            <a:endCxn id="10" idx="2"/>
          </p:cNvCxnSpPr>
          <p:nvPr/>
        </p:nvCxnSpPr>
        <p:spPr bwMode="auto">
          <a:xfrm flipV="1">
            <a:off x="6285237" y="1777437"/>
            <a:ext cx="3219196" cy="395871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stCxn id="58" idx="6"/>
            <a:endCxn id="10" idx="2"/>
          </p:cNvCxnSpPr>
          <p:nvPr/>
        </p:nvCxnSpPr>
        <p:spPr bwMode="auto">
          <a:xfrm flipV="1">
            <a:off x="6285237" y="1777437"/>
            <a:ext cx="3219196" cy="352813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a:stCxn id="57" idx="6"/>
            <a:endCxn id="10" idx="2"/>
          </p:cNvCxnSpPr>
          <p:nvPr/>
        </p:nvCxnSpPr>
        <p:spPr bwMode="auto">
          <a:xfrm flipV="1">
            <a:off x="6279178" y="1777437"/>
            <a:ext cx="3225255" cy="3107223"/>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a:stCxn id="56" idx="6"/>
            <a:endCxn id="10" idx="2"/>
          </p:cNvCxnSpPr>
          <p:nvPr/>
        </p:nvCxnSpPr>
        <p:spPr bwMode="auto">
          <a:xfrm flipV="1">
            <a:off x="6279178" y="1777437"/>
            <a:ext cx="3225255" cy="268169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a:stCxn id="53" idx="6"/>
            <a:endCxn id="10" idx="2"/>
          </p:cNvCxnSpPr>
          <p:nvPr/>
        </p:nvCxnSpPr>
        <p:spPr bwMode="auto">
          <a:xfrm flipV="1">
            <a:off x="6275218" y="1777437"/>
            <a:ext cx="3229215" cy="1356827"/>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68" idx="3"/>
            <a:endCxn id="10" idx="2"/>
          </p:cNvCxnSpPr>
          <p:nvPr/>
        </p:nvCxnSpPr>
        <p:spPr bwMode="auto">
          <a:xfrm flipV="1">
            <a:off x="6323021" y="1777437"/>
            <a:ext cx="3181412" cy="932597"/>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67" idx="3"/>
            <a:endCxn id="10" idx="2"/>
          </p:cNvCxnSpPr>
          <p:nvPr/>
        </p:nvCxnSpPr>
        <p:spPr bwMode="auto">
          <a:xfrm flipV="1">
            <a:off x="6328933" y="1777437"/>
            <a:ext cx="3175500" cy="519589"/>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50" idx="6"/>
            <a:endCxn id="10" idx="2"/>
          </p:cNvCxnSpPr>
          <p:nvPr/>
        </p:nvCxnSpPr>
        <p:spPr bwMode="auto">
          <a:xfrm flipV="1">
            <a:off x="6285237" y="1777437"/>
            <a:ext cx="3219196" cy="73003"/>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ight Arrow 89"/>
          <p:cNvSpPr/>
          <p:nvPr/>
        </p:nvSpPr>
        <p:spPr bwMode="auto">
          <a:xfrm flipV="1">
            <a:off x="4246018" y="1762371"/>
            <a:ext cx="488033" cy="306233"/>
          </a:xfrm>
          <a:prstGeom prst="rightArrow">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accent4">
                  <a:lumMod val="60000"/>
                  <a:lumOff val="40000"/>
                </a:schemeClr>
              </a:solidFill>
              <a:effectLst/>
              <a:latin typeface="Arial" pitchFamily="34" charset="0"/>
              <a:cs typeface="Arial" pitchFamily="34" charset="0"/>
            </a:endParaRPr>
          </a:p>
        </p:txBody>
      </p:sp>
      <p:sp>
        <p:nvSpPr>
          <p:cNvPr id="92" name="TextBox 91"/>
          <p:cNvSpPr txBox="1"/>
          <p:nvPr/>
        </p:nvSpPr>
        <p:spPr>
          <a:xfrm>
            <a:off x="9526844" y="1662278"/>
            <a:ext cx="255198" cy="254237"/>
          </a:xfrm>
          <a:prstGeom prst="rect">
            <a:avLst/>
          </a:prstGeom>
          <a:noFill/>
        </p:spPr>
        <p:txBody>
          <a:bodyPr wrap="none" rtlCol="0">
            <a:spAutoFit/>
          </a:bodyPr>
          <a:lstStyle/>
          <a:p>
            <a:r>
              <a:rPr lang="en-US" sz="1000" dirty="0" smtClean="0"/>
              <a:t>2</a:t>
            </a:r>
            <a:endParaRPr lang="en-GB" sz="1000" dirty="0"/>
          </a:p>
        </p:txBody>
      </p:sp>
      <p:sp>
        <p:nvSpPr>
          <p:cNvPr id="93" name="TextBox 92"/>
          <p:cNvSpPr txBox="1"/>
          <p:nvPr/>
        </p:nvSpPr>
        <p:spPr>
          <a:xfrm>
            <a:off x="9462940" y="2103796"/>
            <a:ext cx="360997" cy="269304"/>
          </a:xfrm>
          <a:prstGeom prst="rect">
            <a:avLst/>
          </a:prstGeom>
          <a:noFill/>
        </p:spPr>
        <p:txBody>
          <a:bodyPr wrap="none" rtlCol="0">
            <a:spAutoFit/>
          </a:bodyPr>
          <a:lstStyle/>
          <a:p>
            <a:r>
              <a:rPr lang="en-US" sz="1000" dirty="0" smtClean="0"/>
              <a:t>0.5</a:t>
            </a:r>
            <a:endParaRPr lang="en-GB" sz="1000" dirty="0"/>
          </a:p>
        </p:txBody>
      </p:sp>
      <p:sp>
        <p:nvSpPr>
          <p:cNvPr id="94" name="TextBox 93"/>
          <p:cNvSpPr txBox="1"/>
          <p:nvPr/>
        </p:nvSpPr>
        <p:spPr>
          <a:xfrm>
            <a:off x="9515837" y="2542460"/>
            <a:ext cx="255198" cy="269304"/>
          </a:xfrm>
          <a:prstGeom prst="rect">
            <a:avLst/>
          </a:prstGeom>
          <a:noFill/>
        </p:spPr>
        <p:txBody>
          <a:bodyPr wrap="none" rtlCol="0">
            <a:spAutoFit/>
          </a:bodyPr>
          <a:lstStyle/>
          <a:p>
            <a:r>
              <a:rPr lang="en-US" sz="1000" dirty="0" smtClean="0"/>
              <a:t>7</a:t>
            </a:r>
            <a:endParaRPr lang="en-GB" sz="1000" dirty="0"/>
          </a:p>
        </p:txBody>
      </p:sp>
      <p:sp>
        <p:nvSpPr>
          <p:cNvPr id="95" name="TextBox 94"/>
          <p:cNvSpPr txBox="1"/>
          <p:nvPr/>
        </p:nvSpPr>
        <p:spPr>
          <a:xfrm>
            <a:off x="9467949" y="2961650"/>
            <a:ext cx="360997" cy="269304"/>
          </a:xfrm>
          <a:prstGeom prst="rect">
            <a:avLst/>
          </a:prstGeom>
          <a:noFill/>
        </p:spPr>
        <p:txBody>
          <a:bodyPr wrap="none" rtlCol="0">
            <a:spAutoFit/>
          </a:bodyPr>
          <a:lstStyle/>
          <a:p>
            <a:r>
              <a:rPr lang="en-US" sz="1000" dirty="0" smtClean="0"/>
              <a:t>0.2</a:t>
            </a:r>
            <a:endParaRPr lang="en-GB" sz="1000" dirty="0"/>
          </a:p>
        </p:txBody>
      </p:sp>
      <p:sp>
        <p:nvSpPr>
          <p:cNvPr id="96" name="Rectangle 95"/>
          <p:cNvSpPr/>
          <p:nvPr/>
        </p:nvSpPr>
        <p:spPr bwMode="auto">
          <a:xfrm>
            <a:off x="9367774" y="2408333"/>
            <a:ext cx="1584864" cy="522608"/>
          </a:xfrm>
          <a:prstGeom prst="rect">
            <a:avLst/>
          </a:prstGeom>
          <a:noFill/>
          <a:ln w="5715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97" name="TextBox 96"/>
          <p:cNvSpPr txBox="1"/>
          <p:nvPr/>
        </p:nvSpPr>
        <p:spPr>
          <a:xfrm>
            <a:off x="6883090" y="1408653"/>
            <a:ext cx="1584176" cy="333168"/>
          </a:xfrm>
          <a:prstGeom prst="rect">
            <a:avLst/>
          </a:prstGeom>
          <a:noFill/>
        </p:spPr>
        <p:txBody>
          <a:bodyPr wrap="square" rtlCol="0">
            <a:spAutoFit/>
          </a:bodyPr>
          <a:lstStyle/>
          <a:p>
            <a:r>
              <a:rPr lang="en-US" dirty="0" smtClean="0"/>
              <a:t>‘Weighted Sum’</a:t>
            </a:r>
            <a:endParaRPr lang="en-GB" dirty="0"/>
          </a:p>
        </p:txBody>
      </p:sp>
      <mc:AlternateContent xmlns:mc="http://schemas.openxmlformats.org/markup-compatibility/2006" xmlns:a14="http://schemas.microsoft.com/office/drawing/2010/main">
        <mc:Choice Requires="a14">
          <p:sp>
            <p:nvSpPr>
              <p:cNvPr id="99" name="TextBox 98"/>
              <p:cNvSpPr txBox="1"/>
              <p:nvPr/>
            </p:nvSpPr>
            <p:spPr>
              <a:xfrm>
                <a:off x="493027" y="1890755"/>
                <a:ext cx="3454664" cy="1035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𝑂𝑢𝑡𝑝𝑢𝑡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1600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𝐺𝑟𝑒𝑦𝑠𝑐𝑎𝑙𝑒</m:t>
                              </m:r>
                            </m:e>
                            <m:sub>
                              <m:r>
                                <a:rPr lang="en-US" sz="2000" i="1">
                                  <a:latin typeface="Cambria Math" panose="02040503050406030204" pitchFamily="18" charset="0"/>
                                </a:rPr>
                                <m:t>𝑗</m:t>
                              </m:r>
                              <m:r>
                                <a:rPr lang="en-US" sz="2000" i="1" smtClean="0">
                                  <a:latin typeface="Cambria Math" panose="02040503050406030204" pitchFamily="18" charset="0"/>
                                </a:rPr>
                                <m:t> </m:t>
                              </m:r>
                            </m:sub>
                          </m:sSub>
                        </m:e>
                      </m:nary>
                    </m:oMath>
                  </m:oMathPara>
                </a14:m>
                <a:endParaRPr lang="en-GB" sz="12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93027" y="1890755"/>
                <a:ext cx="3454664" cy="1035155"/>
              </a:xfrm>
              <a:prstGeom prst="rect">
                <a:avLst/>
              </a:prstGeom>
              <a:blipFill rotWithShape="0">
                <a:blip r:embed="rId3"/>
                <a:stretch>
                  <a:fillRect/>
                </a:stretch>
              </a:blipFill>
            </p:spPr>
            <p:txBody>
              <a:bodyPr/>
              <a:lstStyle/>
              <a:p>
                <a:r>
                  <a:rPr lang="en-GB">
                    <a:noFill/>
                  </a:rPr>
                  <a:t> </a:t>
                </a:r>
              </a:p>
            </p:txBody>
          </p:sp>
        </mc:Fallback>
      </mc:AlternateContent>
      <p:sp>
        <p:nvSpPr>
          <p:cNvPr id="100" name="TextBox 99"/>
          <p:cNvSpPr txBox="1"/>
          <p:nvPr/>
        </p:nvSpPr>
        <p:spPr>
          <a:xfrm>
            <a:off x="1700649" y="3176919"/>
            <a:ext cx="1466748" cy="353943"/>
          </a:xfrm>
          <a:prstGeom prst="rect">
            <a:avLst/>
          </a:prstGeom>
          <a:noFill/>
        </p:spPr>
        <p:txBody>
          <a:bodyPr wrap="none" lIns="0" tIns="0" rIns="0" bIns="0" rtlCol="0">
            <a:spAutoFit/>
          </a:bodyPr>
          <a:lstStyle/>
          <a:p>
            <a:r>
              <a:rPr lang="en-US" sz="2000" b="1" u="sng" dirty="0" smtClean="0"/>
              <a:t>Digit 0 Case</a:t>
            </a:r>
            <a:endParaRPr lang="en-GB" b="1" u="sng" dirty="0"/>
          </a:p>
        </p:txBody>
      </p:sp>
      <mc:AlternateContent xmlns:mc="http://schemas.openxmlformats.org/markup-compatibility/2006" xmlns:a14="http://schemas.microsoft.com/office/drawing/2010/main">
        <mc:Choice Requires="a14">
          <p:sp>
            <p:nvSpPr>
              <p:cNvPr id="85" name="TextBox 84"/>
              <p:cNvSpPr txBox="1"/>
              <p:nvPr/>
            </p:nvSpPr>
            <p:spPr>
              <a:xfrm>
                <a:off x="267762" y="3586579"/>
                <a:ext cx="4563211" cy="800219"/>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0,1</m:t>
                        </m:r>
                      </m:sub>
                    </m:sSub>
                    <m:r>
                      <a:rPr lang="en-US" sz="1600" b="0" i="1" smtClean="0">
                        <a:latin typeface="Cambria Math" panose="02040503050406030204" pitchFamily="18" charset="0"/>
                      </a:rPr>
                      <m:t>+0.2∗</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r>
                          <a:rPr lang="en-US" sz="1600" b="0" i="1" smtClean="0">
                            <a:latin typeface="Cambria Math" panose="02040503050406030204" pitchFamily="18" charset="0"/>
                          </a:rPr>
                          <m:t>2</m:t>
                        </m:r>
                      </m:sub>
                    </m:sSub>
                  </m:oMath>
                </a14:m>
                <a:r>
                  <a:rPr lang="en-GB" sz="1400" dirty="0" smtClean="0"/>
                  <a:t>+</a:t>
                </a:r>
                <a14:m>
                  <m:oMath xmlns:m="http://schemas.openxmlformats.org/officeDocument/2006/math">
                    <m:r>
                      <a:rPr lang="en-US" sz="1600" i="1">
                        <a:latin typeface="Cambria Math" panose="02040503050406030204" pitchFamily="18" charset="0"/>
                      </a:rPr>
                      <m:t>0.</m:t>
                    </m:r>
                    <m:r>
                      <a:rPr lang="en-US" sz="1600" b="0" i="1" smtClean="0">
                        <a:latin typeface="Cambria Math" panose="02040503050406030204" pitchFamily="18" charset="0"/>
                      </a:rPr>
                      <m:t>5</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r>
                          <a:rPr lang="en-US" sz="1600" b="0" i="1" smtClean="0">
                            <a:latin typeface="Cambria Math" panose="02040503050406030204" pitchFamily="18" charset="0"/>
                          </a:rPr>
                          <m:t>3</m:t>
                        </m:r>
                      </m:sub>
                    </m:sSub>
                  </m:oMath>
                </a14:m>
                <a:r>
                  <a:rPr lang="en-GB" sz="1400" dirty="0"/>
                  <a:t>+</a:t>
                </a:r>
                <a14:m>
                  <m:oMath xmlns:m="http://schemas.openxmlformats.org/officeDocument/2006/math">
                    <m:r>
                      <a:rPr lang="en-US" sz="1600" b="0" i="0" smtClean="0">
                        <a:latin typeface="Cambria Math" panose="02040503050406030204" pitchFamily="18" charset="0"/>
                      </a:rPr>
                      <m:t>…</m:t>
                    </m:r>
                    <m:r>
                      <a:rPr lang="en-US" sz="1600" i="1">
                        <a:latin typeface="Cambria Math" panose="02040503050406030204" pitchFamily="18" charset="0"/>
                      </a:rPr>
                      <m:t>0∗</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r>
                          <a:rPr lang="en-US" sz="1600" b="0" i="1" smtClean="0">
                            <a:latin typeface="Cambria Math" panose="02040503050406030204" pitchFamily="18" charset="0"/>
                          </a:rPr>
                          <m:t>1600</m:t>
                        </m:r>
                      </m:sub>
                    </m:sSub>
                  </m:oMath>
                </a14:m>
                <a:r>
                  <a:rPr lang="en-GB" dirty="0" smtClean="0"/>
                  <a:t> </a:t>
                </a:r>
                <a:r>
                  <a:rPr lang="en-GB" sz="1800" b="1" dirty="0" smtClean="0"/>
                  <a:t>= 2</a:t>
                </a:r>
                <a:endParaRPr lang="en-GB" sz="1800" b="1" dirty="0"/>
              </a:p>
              <a:p>
                <a:endParaRPr lang="en-GB" dirty="0"/>
              </a:p>
              <a:p>
                <a:endParaRPr lang="en-GB" dirty="0"/>
              </a:p>
            </p:txBody>
          </p:sp>
        </mc:Choice>
        <mc:Fallback xmlns="">
          <p:sp>
            <p:nvSpPr>
              <p:cNvPr id="85" name="TextBox 84"/>
              <p:cNvSpPr txBox="1">
                <a:spLocks noRot="1" noChangeAspect="1" noMove="1" noResize="1" noEditPoints="1" noAdjustHandles="1" noChangeArrowheads="1" noChangeShapeType="1" noTextEdit="1"/>
              </p:cNvSpPr>
              <p:nvPr/>
            </p:nvSpPr>
            <p:spPr>
              <a:xfrm>
                <a:off x="267762" y="3586579"/>
                <a:ext cx="4563211" cy="800219"/>
              </a:xfrm>
              <a:prstGeom prst="rect">
                <a:avLst/>
              </a:prstGeom>
              <a:blipFill rotWithShape="0">
                <a:blip r:embed="rId4"/>
                <a:stretch>
                  <a:fillRect t="-7576"/>
                </a:stretch>
              </a:blipFill>
            </p:spPr>
            <p:txBody>
              <a:bodyPr/>
              <a:lstStyle/>
              <a:p>
                <a:r>
                  <a:rPr lang="en-GB">
                    <a:noFill/>
                  </a:rPr>
                  <a:t> </a:t>
                </a:r>
              </a:p>
            </p:txBody>
          </p:sp>
        </mc:Fallback>
      </mc:AlternateContent>
      <p:sp>
        <p:nvSpPr>
          <p:cNvPr id="86" name="TextBox 85"/>
          <p:cNvSpPr txBox="1"/>
          <p:nvPr/>
        </p:nvSpPr>
        <p:spPr>
          <a:xfrm>
            <a:off x="1700649" y="4152870"/>
            <a:ext cx="1466748" cy="353943"/>
          </a:xfrm>
          <a:prstGeom prst="rect">
            <a:avLst/>
          </a:prstGeom>
          <a:noFill/>
        </p:spPr>
        <p:txBody>
          <a:bodyPr wrap="none" lIns="0" tIns="0" rIns="0" bIns="0" rtlCol="0">
            <a:spAutoFit/>
          </a:bodyPr>
          <a:lstStyle/>
          <a:p>
            <a:r>
              <a:rPr lang="en-US" sz="2000" b="1" u="sng" dirty="0" smtClean="0"/>
              <a:t>Digit 1 Case</a:t>
            </a:r>
            <a:endParaRPr lang="en-GB" b="1" u="sng" dirty="0"/>
          </a:p>
        </p:txBody>
      </p:sp>
      <mc:AlternateContent xmlns:mc="http://schemas.openxmlformats.org/markup-compatibility/2006" xmlns:a14="http://schemas.microsoft.com/office/drawing/2010/main">
        <mc:Choice Requires="a14">
          <p:sp>
            <p:nvSpPr>
              <p:cNvPr id="88" name="TextBox 87"/>
              <p:cNvSpPr txBox="1"/>
              <p:nvPr/>
            </p:nvSpPr>
            <p:spPr>
              <a:xfrm>
                <a:off x="266864" y="4520170"/>
                <a:ext cx="4564109" cy="559384"/>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1,1</m:t>
                        </m:r>
                      </m:sub>
                    </m:sSub>
                    <m:r>
                      <a:rPr lang="en-US" sz="1600" b="0" i="1" smtClean="0">
                        <a:latin typeface="Cambria Math" panose="02040503050406030204" pitchFamily="18" charset="0"/>
                      </a:rPr>
                      <m:t>+0.2∗</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2</m:t>
                        </m:r>
                      </m:sub>
                    </m:sSub>
                  </m:oMath>
                </a14:m>
                <a:r>
                  <a:rPr lang="en-GB" sz="1400" dirty="0" smtClean="0"/>
                  <a:t>+</a:t>
                </a:r>
                <a14:m>
                  <m:oMath xmlns:m="http://schemas.openxmlformats.org/officeDocument/2006/math">
                    <m:r>
                      <a:rPr lang="en-US" sz="1600" i="1">
                        <a:latin typeface="Cambria Math" panose="02040503050406030204" pitchFamily="18" charset="0"/>
                      </a:rPr>
                      <m:t>0.</m:t>
                    </m:r>
                    <m:r>
                      <a:rPr lang="en-US" sz="1600" b="0" i="1" smtClean="0">
                        <a:latin typeface="Cambria Math" panose="02040503050406030204" pitchFamily="18" charset="0"/>
                      </a:rPr>
                      <m:t>5</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3</m:t>
                        </m:r>
                      </m:sub>
                    </m:sSub>
                  </m:oMath>
                </a14:m>
                <a:r>
                  <a:rPr lang="en-GB" sz="1400" dirty="0"/>
                  <a:t>+</a:t>
                </a:r>
                <a14:m>
                  <m:oMath xmlns:m="http://schemas.openxmlformats.org/officeDocument/2006/math">
                    <m:r>
                      <a:rPr lang="en-US" sz="1600" b="0" i="0" smtClean="0">
                        <a:latin typeface="Cambria Math" panose="02040503050406030204" pitchFamily="18" charset="0"/>
                      </a:rPr>
                      <m:t>…</m:t>
                    </m:r>
                    <m:r>
                      <a:rPr lang="en-US" sz="1600" i="1">
                        <a:latin typeface="Cambria Math" panose="02040503050406030204" pitchFamily="18" charset="0"/>
                      </a:rPr>
                      <m:t>0∗</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1600</m:t>
                        </m:r>
                      </m:sub>
                    </m:sSub>
                    <m:r>
                      <m:rPr>
                        <m:nor/>
                      </m:rPr>
                      <a:rPr lang="en-GB" sz="1800" b="1" dirty="0"/>
                      <m:t>= </m:t>
                    </m:r>
                    <m:r>
                      <a:rPr lang="en-US" sz="1800" b="1" i="1" dirty="0" smtClean="0">
                        <a:latin typeface="Cambria Math" panose="02040503050406030204" pitchFamily="18" charset="0"/>
                      </a:rPr>
                      <m:t>𝟎</m:t>
                    </m:r>
                    <m:r>
                      <a:rPr lang="en-US" sz="1800" b="1" i="1" dirty="0" smtClean="0">
                        <a:latin typeface="Cambria Math" panose="02040503050406030204" pitchFamily="18" charset="0"/>
                      </a:rPr>
                      <m:t>.</m:t>
                    </m:r>
                    <m:r>
                      <a:rPr lang="en-US" sz="1800" b="1" i="1" dirty="0" smtClean="0">
                        <a:latin typeface="Cambria Math" panose="02040503050406030204" pitchFamily="18" charset="0"/>
                      </a:rPr>
                      <m:t>𝟓</m:t>
                    </m:r>
                  </m:oMath>
                </a14:m>
                <a:endParaRPr lang="en-GB" dirty="0"/>
              </a:p>
              <a:p>
                <a:endParaRPr lang="en-GB" dirty="0"/>
              </a:p>
            </p:txBody>
          </p:sp>
        </mc:Choice>
        <mc:Fallback xmlns="">
          <p:sp>
            <p:nvSpPr>
              <p:cNvPr id="88" name="TextBox 87"/>
              <p:cNvSpPr txBox="1">
                <a:spLocks noRot="1" noChangeAspect="1" noMove="1" noResize="1" noEditPoints="1" noAdjustHandles="1" noChangeArrowheads="1" noChangeShapeType="1" noTextEdit="1"/>
              </p:cNvSpPr>
              <p:nvPr/>
            </p:nvSpPr>
            <p:spPr>
              <a:xfrm>
                <a:off x="266864" y="4520170"/>
                <a:ext cx="4564109" cy="559384"/>
              </a:xfrm>
              <a:prstGeom prst="rect">
                <a:avLst/>
              </a:prstGeom>
              <a:blipFill rotWithShape="0">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46727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12</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2: Prepare Model Space</a:t>
            </a:r>
            <a:endParaRPr lang="en-GB" sz="1800" b="1" u="sng" dirty="0"/>
          </a:p>
        </p:txBody>
      </p:sp>
      <p:grpSp>
        <p:nvGrpSpPr>
          <p:cNvPr id="80" name="Group 79"/>
          <p:cNvGrpSpPr/>
          <p:nvPr/>
        </p:nvGrpSpPr>
        <p:grpSpPr>
          <a:xfrm>
            <a:off x="7049592" y="1584512"/>
            <a:ext cx="3871631" cy="3519818"/>
            <a:chOff x="3116493" y="2268198"/>
            <a:chExt cx="6474053" cy="4374171"/>
          </a:xfrm>
        </p:grpSpPr>
        <p:grpSp>
          <p:nvGrpSpPr>
            <p:cNvPr id="78" name="Group 77"/>
            <p:cNvGrpSpPr/>
            <p:nvPr/>
          </p:nvGrpSpPr>
          <p:grpSpPr>
            <a:xfrm>
              <a:off x="4656508" y="2822960"/>
              <a:ext cx="298051" cy="3740898"/>
              <a:chOff x="4687855" y="3020661"/>
              <a:chExt cx="298051" cy="3740898"/>
            </a:xfrm>
          </p:grpSpPr>
          <p:sp>
            <p:nvSpPr>
              <p:cNvPr id="51" name="Oval 50"/>
              <p:cNvSpPr/>
              <p:nvPr/>
            </p:nvSpPr>
            <p:spPr bwMode="auto">
              <a:xfrm>
                <a:off x="4687855" y="302066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Oval 51"/>
              <p:cNvSpPr/>
              <p:nvPr/>
            </p:nvSpPr>
            <p:spPr bwMode="auto">
              <a:xfrm>
                <a:off x="4687855" y="343645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3" name="Oval 52"/>
              <p:cNvSpPr/>
              <p:nvPr/>
            </p:nvSpPr>
            <p:spPr bwMode="auto">
              <a:xfrm>
                <a:off x="4687855" y="387163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6" name="Oval 55"/>
              <p:cNvSpPr/>
              <p:nvPr/>
            </p:nvSpPr>
            <p:spPr bwMode="auto">
              <a:xfrm>
                <a:off x="4691815" y="519650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7" name="Oval 56"/>
              <p:cNvSpPr/>
              <p:nvPr/>
            </p:nvSpPr>
            <p:spPr bwMode="auto">
              <a:xfrm>
                <a:off x="4691815" y="562203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8" name="Oval 57"/>
              <p:cNvSpPr/>
              <p:nvPr/>
            </p:nvSpPr>
            <p:spPr bwMode="auto">
              <a:xfrm>
                <a:off x="4697874" y="604294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49" name="Oval 48"/>
              <p:cNvSpPr/>
              <p:nvPr/>
            </p:nvSpPr>
            <p:spPr bwMode="auto">
              <a:xfrm>
                <a:off x="4697874" y="647352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3" name="Oval 62"/>
              <p:cNvSpPr/>
              <p:nvPr/>
            </p:nvSpPr>
            <p:spPr bwMode="auto">
              <a:xfrm>
                <a:off x="4820334" y="4770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4" name="Oval 63"/>
              <p:cNvSpPr/>
              <p:nvPr/>
            </p:nvSpPr>
            <p:spPr bwMode="auto">
              <a:xfrm>
                <a:off x="4819030" y="4985702"/>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5" name="Oval 64"/>
              <p:cNvSpPr/>
              <p:nvPr/>
            </p:nvSpPr>
            <p:spPr bwMode="auto">
              <a:xfrm>
                <a:off x="4826245" y="4362966"/>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6" name="Oval 65"/>
              <p:cNvSpPr/>
              <p:nvPr/>
            </p:nvSpPr>
            <p:spPr bwMode="auto">
              <a:xfrm>
                <a:off x="4824941" y="4578334"/>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7" name="Group 76"/>
            <p:cNvGrpSpPr/>
            <p:nvPr/>
          </p:nvGrpSpPr>
          <p:grpSpPr>
            <a:xfrm>
              <a:off x="3116493" y="2268198"/>
              <a:ext cx="6474053" cy="4374171"/>
              <a:chOff x="3660788" y="1506211"/>
              <a:chExt cx="6474053" cy="4374171"/>
            </a:xfrm>
          </p:grpSpPr>
          <p:grpSp>
            <p:nvGrpSpPr>
              <p:cNvPr id="33" name="Group 32"/>
              <p:cNvGrpSpPr/>
              <p:nvPr/>
            </p:nvGrpSpPr>
            <p:grpSpPr>
              <a:xfrm>
                <a:off x="8708031" y="1506211"/>
                <a:ext cx="1426810" cy="4266358"/>
                <a:chOff x="8651894" y="1485970"/>
                <a:chExt cx="1426810" cy="4266358"/>
              </a:xfrm>
            </p:grpSpPr>
            <p:sp>
              <p:nvSpPr>
                <p:cNvPr id="20" name="TextBox 19"/>
                <p:cNvSpPr txBox="1"/>
                <p:nvPr/>
              </p:nvSpPr>
              <p:spPr>
                <a:xfrm>
                  <a:off x="9317686" y="1485970"/>
                  <a:ext cx="679994" cy="333168"/>
                </a:xfrm>
                <a:prstGeom prst="rect">
                  <a:avLst/>
                </a:prstGeom>
                <a:noFill/>
              </p:spPr>
              <p:txBody>
                <a:bodyPr wrap="none" rtlCol="0">
                  <a:spAutoFit/>
                </a:bodyPr>
                <a:lstStyle/>
                <a:p>
                  <a:r>
                    <a:rPr lang="en-US" dirty="0" smtClean="0"/>
                    <a:t>Digit 0</a:t>
                  </a:r>
                  <a:endParaRPr lang="en-GB" dirty="0"/>
                </a:p>
              </p:txBody>
            </p:sp>
            <p:sp>
              <p:nvSpPr>
                <p:cNvPr id="21" name="TextBox 20"/>
                <p:cNvSpPr txBox="1"/>
                <p:nvPr/>
              </p:nvSpPr>
              <p:spPr>
                <a:xfrm>
                  <a:off x="9341372" y="1942272"/>
                  <a:ext cx="679994" cy="333168"/>
                </a:xfrm>
                <a:prstGeom prst="rect">
                  <a:avLst/>
                </a:prstGeom>
                <a:noFill/>
              </p:spPr>
              <p:txBody>
                <a:bodyPr wrap="none" rtlCol="0">
                  <a:spAutoFit/>
                </a:bodyPr>
                <a:lstStyle/>
                <a:p>
                  <a:r>
                    <a:rPr lang="en-US" dirty="0" smtClean="0"/>
                    <a:t>Digit 1</a:t>
                  </a:r>
                  <a:endParaRPr lang="en-GB" dirty="0"/>
                </a:p>
              </p:txBody>
            </p:sp>
            <p:sp>
              <p:nvSpPr>
                <p:cNvPr id="22" name="TextBox 21"/>
                <p:cNvSpPr txBox="1"/>
                <p:nvPr/>
              </p:nvSpPr>
              <p:spPr>
                <a:xfrm>
                  <a:off x="9344276" y="2392792"/>
                  <a:ext cx="679994" cy="333168"/>
                </a:xfrm>
                <a:prstGeom prst="rect">
                  <a:avLst/>
                </a:prstGeom>
                <a:noFill/>
              </p:spPr>
              <p:txBody>
                <a:bodyPr wrap="none" rtlCol="0">
                  <a:spAutoFit/>
                </a:bodyPr>
                <a:lstStyle/>
                <a:p>
                  <a:r>
                    <a:rPr lang="en-US" dirty="0" smtClean="0"/>
                    <a:t>Digit 2</a:t>
                  </a:r>
                  <a:endParaRPr lang="en-GB" dirty="0"/>
                </a:p>
              </p:txBody>
            </p:sp>
            <p:sp>
              <p:nvSpPr>
                <p:cNvPr id="23" name="TextBox 22"/>
                <p:cNvSpPr txBox="1"/>
                <p:nvPr/>
              </p:nvSpPr>
              <p:spPr>
                <a:xfrm>
                  <a:off x="9344276" y="2785042"/>
                  <a:ext cx="679994" cy="333168"/>
                </a:xfrm>
                <a:prstGeom prst="rect">
                  <a:avLst/>
                </a:prstGeom>
                <a:noFill/>
              </p:spPr>
              <p:txBody>
                <a:bodyPr wrap="none" rtlCol="0">
                  <a:spAutoFit/>
                </a:bodyPr>
                <a:lstStyle/>
                <a:p>
                  <a:r>
                    <a:rPr lang="en-US" dirty="0" smtClean="0"/>
                    <a:t>Digit 3</a:t>
                  </a:r>
                  <a:endParaRPr lang="en-GB" dirty="0"/>
                </a:p>
              </p:txBody>
            </p:sp>
            <p:sp>
              <p:nvSpPr>
                <p:cNvPr id="24" name="TextBox 23"/>
                <p:cNvSpPr txBox="1"/>
                <p:nvPr/>
              </p:nvSpPr>
              <p:spPr>
                <a:xfrm>
                  <a:off x="9358198" y="3218357"/>
                  <a:ext cx="679994" cy="333168"/>
                </a:xfrm>
                <a:prstGeom prst="rect">
                  <a:avLst/>
                </a:prstGeom>
                <a:noFill/>
              </p:spPr>
              <p:txBody>
                <a:bodyPr wrap="none" rtlCol="0">
                  <a:spAutoFit/>
                </a:bodyPr>
                <a:lstStyle/>
                <a:p>
                  <a:r>
                    <a:rPr lang="en-US" dirty="0" smtClean="0"/>
                    <a:t>Digit 4</a:t>
                  </a:r>
                  <a:endParaRPr lang="en-GB" dirty="0"/>
                </a:p>
              </p:txBody>
            </p:sp>
            <p:sp>
              <p:nvSpPr>
                <p:cNvPr id="25" name="TextBox 24"/>
                <p:cNvSpPr txBox="1"/>
                <p:nvPr/>
              </p:nvSpPr>
              <p:spPr>
                <a:xfrm>
                  <a:off x="9392275" y="3640382"/>
                  <a:ext cx="679994" cy="333168"/>
                </a:xfrm>
                <a:prstGeom prst="rect">
                  <a:avLst/>
                </a:prstGeom>
                <a:noFill/>
              </p:spPr>
              <p:txBody>
                <a:bodyPr wrap="none" rtlCol="0">
                  <a:spAutoFit/>
                </a:bodyPr>
                <a:lstStyle/>
                <a:p>
                  <a:r>
                    <a:rPr lang="en-US" dirty="0" smtClean="0"/>
                    <a:t>Digit 5</a:t>
                  </a:r>
                  <a:endParaRPr lang="en-GB" dirty="0"/>
                </a:p>
              </p:txBody>
            </p:sp>
            <p:sp>
              <p:nvSpPr>
                <p:cNvPr id="26" name="TextBox 25"/>
                <p:cNvSpPr txBox="1"/>
                <p:nvPr/>
              </p:nvSpPr>
              <p:spPr>
                <a:xfrm>
                  <a:off x="9392275" y="4097310"/>
                  <a:ext cx="679994" cy="333168"/>
                </a:xfrm>
                <a:prstGeom prst="rect">
                  <a:avLst/>
                </a:prstGeom>
                <a:noFill/>
              </p:spPr>
              <p:txBody>
                <a:bodyPr wrap="none" rtlCol="0">
                  <a:spAutoFit/>
                </a:bodyPr>
                <a:lstStyle/>
                <a:p>
                  <a:r>
                    <a:rPr lang="en-US" dirty="0" smtClean="0"/>
                    <a:t>Digit 6</a:t>
                  </a:r>
                  <a:endParaRPr lang="en-GB" dirty="0"/>
                </a:p>
              </p:txBody>
            </p:sp>
            <p:sp>
              <p:nvSpPr>
                <p:cNvPr id="28" name="TextBox 27"/>
                <p:cNvSpPr txBox="1"/>
                <p:nvPr/>
              </p:nvSpPr>
              <p:spPr>
                <a:xfrm>
                  <a:off x="9392275" y="4558592"/>
                  <a:ext cx="679994" cy="333168"/>
                </a:xfrm>
                <a:prstGeom prst="rect">
                  <a:avLst/>
                </a:prstGeom>
                <a:noFill/>
              </p:spPr>
              <p:txBody>
                <a:bodyPr wrap="none" rtlCol="0">
                  <a:spAutoFit/>
                </a:bodyPr>
                <a:lstStyle/>
                <a:p>
                  <a:r>
                    <a:rPr lang="en-US" dirty="0" smtClean="0"/>
                    <a:t>Digit 7</a:t>
                  </a:r>
                  <a:endParaRPr lang="en-GB" dirty="0"/>
                </a:p>
              </p:txBody>
            </p:sp>
            <p:grpSp>
              <p:nvGrpSpPr>
                <p:cNvPr id="30" name="Group 29"/>
                <p:cNvGrpSpPr/>
                <p:nvPr/>
              </p:nvGrpSpPr>
              <p:grpSpPr>
                <a:xfrm>
                  <a:off x="8651894" y="1534879"/>
                  <a:ext cx="298051" cy="4195473"/>
                  <a:chOff x="8651894" y="1534879"/>
                  <a:chExt cx="298051" cy="4195473"/>
                </a:xfrm>
              </p:grpSpPr>
              <p:grpSp>
                <p:nvGrpSpPr>
                  <p:cNvPr id="19" name="Group 18"/>
                  <p:cNvGrpSpPr/>
                  <p:nvPr/>
                </p:nvGrpSpPr>
                <p:grpSpPr>
                  <a:xfrm>
                    <a:off x="8651894" y="1534879"/>
                    <a:ext cx="298051" cy="3764893"/>
                    <a:chOff x="6446021" y="1052736"/>
                    <a:chExt cx="298051" cy="3764893"/>
                  </a:xfrm>
                </p:grpSpPr>
                <p:sp>
                  <p:nvSpPr>
                    <p:cNvPr id="10" name="Oval 9"/>
                    <p:cNvSpPr/>
                    <p:nvPr/>
                  </p:nvSpPr>
                  <p:spPr bwMode="auto">
                    <a:xfrm>
                      <a:off x="6456040" y="1052736"/>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456040" y="148791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1"/>
                    <p:cNvSpPr/>
                    <p:nvPr/>
                  </p:nvSpPr>
                  <p:spPr bwMode="auto">
                    <a:xfrm>
                      <a:off x="6446021" y="192310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bwMode="auto">
                    <a:xfrm>
                      <a:off x="6446021" y="235828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3"/>
                    <p:cNvSpPr/>
                    <p:nvPr/>
                  </p:nvSpPr>
                  <p:spPr bwMode="auto">
                    <a:xfrm>
                      <a:off x="6456040" y="279346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14"/>
                    <p:cNvSpPr/>
                    <p:nvPr/>
                  </p:nvSpPr>
                  <p:spPr bwMode="auto">
                    <a:xfrm>
                      <a:off x="6456040" y="322865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5"/>
                    <p:cNvSpPr/>
                    <p:nvPr/>
                  </p:nvSpPr>
                  <p:spPr bwMode="auto">
                    <a:xfrm>
                      <a:off x="6446021" y="36638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7" name="Oval 16"/>
                    <p:cNvSpPr/>
                    <p:nvPr/>
                  </p:nvSpPr>
                  <p:spPr bwMode="auto">
                    <a:xfrm>
                      <a:off x="6446021" y="409901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7"/>
                    <p:cNvSpPr/>
                    <p:nvPr/>
                  </p:nvSpPr>
                  <p:spPr bwMode="auto">
                    <a:xfrm>
                      <a:off x="6456040" y="452959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Oval 28"/>
                  <p:cNvSpPr/>
                  <p:nvPr/>
                </p:nvSpPr>
                <p:spPr bwMode="auto">
                  <a:xfrm>
                    <a:off x="8661913" y="544232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9398710" y="4991526"/>
                  <a:ext cx="679994" cy="333168"/>
                </a:xfrm>
                <a:prstGeom prst="rect">
                  <a:avLst/>
                </a:prstGeom>
                <a:noFill/>
              </p:spPr>
              <p:txBody>
                <a:bodyPr wrap="none" rtlCol="0">
                  <a:spAutoFit/>
                </a:bodyPr>
                <a:lstStyle/>
                <a:p>
                  <a:r>
                    <a:rPr lang="en-US" dirty="0" smtClean="0"/>
                    <a:t>Digit 8</a:t>
                  </a:r>
                  <a:endParaRPr lang="en-GB" dirty="0"/>
                </a:p>
              </p:txBody>
            </p:sp>
            <p:sp>
              <p:nvSpPr>
                <p:cNvPr id="32" name="TextBox 31"/>
                <p:cNvSpPr txBox="1"/>
                <p:nvPr/>
              </p:nvSpPr>
              <p:spPr>
                <a:xfrm>
                  <a:off x="9367962" y="5419160"/>
                  <a:ext cx="679994" cy="333168"/>
                </a:xfrm>
                <a:prstGeom prst="rect">
                  <a:avLst/>
                </a:prstGeom>
                <a:noFill/>
              </p:spPr>
              <p:txBody>
                <a:bodyPr wrap="none" rtlCol="0">
                  <a:spAutoFit/>
                </a:bodyPr>
                <a:lstStyle/>
                <a:p>
                  <a:r>
                    <a:rPr lang="en-US" dirty="0" smtClean="0"/>
                    <a:t>Digit 9</a:t>
                  </a:r>
                  <a:endParaRPr lang="en-GB" dirty="0"/>
                </a:p>
              </p:txBody>
            </p:sp>
          </p:grpSp>
          <p:grpSp>
            <p:nvGrpSpPr>
              <p:cNvPr id="59" name="Group 58"/>
              <p:cNvGrpSpPr/>
              <p:nvPr/>
            </p:nvGrpSpPr>
            <p:grpSpPr>
              <a:xfrm>
                <a:off x="3660788" y="1598482"/>
                <a:ext cx="1708500" cy="4281900"/>
                <a:chOff x="5568519" y="1464740"/>
                <a:chExt cx="1708500" cy="4281900"/>
              </a:xfrm>
            </p:grpSpPr>
            <p:sp>
              <p:nvSpPr>
                <p:cNvPr id="37" name="TextBox 36"/>
                <p:cNvSpPr txBox="1"/>
                <p:nvPr/>
              </p:nvSpPr>
              <p:spPr>
                <a:xfrm>
                  <a:off x="6209236" y="1464740"/>
                  <a:ext cx="708848" cy="333168"/>
                </a:xfrm>
                <a:prstGeom prst="rect">
                  <a:avLst/>
                </a:prstGeom>
                <a:noFill/>
              </p:spPr>
              <p:txBody>
                <a:bodyPr wrap="none" rtlCol="0">
                  <a:spAutoFit/>
                </a:bodyPr>
                <a:lstStyle/>
                <a:p>
                  <a:r>
                    <a:rPr lang="en-US" dirty="0" smtClean="0"/>
                    <a:t>Pixel 0</a:t>
                  </a:r>
                  <a:endParaRPr lang="en-GB" dirty="0"/>
                </a:p>
              </p:txBody>
            </p:sp>
            <p:sp>
              <p:nvSpPr>
                <p:cNvPr id="38" name="TextBox 37"/>
                <p:cNvSpPr txBox="1"/>
                <p:nvPr/>
              </p:nvSpPr>
              <p:spPr>
                <a:xfrm>
                  <a:off x="6209236" y="1944036"/>
                  <a:ext cx="708848" cy="333168"/>
                </a:xfrm>
                <a:prstGeom prst="rect">
                  <a:avLst/>
                </a:prstGeom>
                <a:noFill/>
              </p:spPr>
              <p:txBody>
                <a:bodyPr wrap="none" rtlCol="0">
                  <a:spAutoFit/>
                </a:bodyPr>
                <a:lstStyle/>
                <a:p>
                  <a:r>
                    <a:rPr lang="en-US" dirty="0" smtClean="0"/>
                    <a:t>Pixel 1</a:t>
                  </a:r>
                  <a:endParaRPr lang="en-GB" dirty="0"/>
                </a:p>
              </p:txBody>
            </p:sp>
            <p:sp>
              <p:nvSpPr>
                <p:cNvPr id="39" name="TextBox 38"/>
                <p:cNvSpPr txBox="1"/>
                <p:nvPr/>
              </p:nvSpPr>
              <p:spPr>
                <a:xfrm>
                  <a:off x="6209236" y="2393394"/>
                  <a:ext cx="708848" cy="333168"/>
                </a:xfrm>
                <a:prstGeom prst="rect">
                  <a:avLst/>
                </a:prstGeom>
                <a:noFill/>
              </p:spPr>
              <p:txBody>
                <a:bodyPr wrap="none" rtlCol="0">
                  <a:spAutoFit/>
                </a:bodyPr>
                <a:lstStyle/>
                <a:p>
                  <a:r>
                    <a:rPr lang="en-US" dirty="0" smtClean="0"/>
                    <a:t>Pixel 2</a:t>
                  </a:r>
                  <a:endParaRPr lang="en-GB" dirty="0"/>
                </a:p>
              </p:txBody>
            </p:sp>
            <p:sp>
              <p:nvSpPr>
                <p:cNvPr id="40" name="TextBox 39"/>
                <p:cNvSpPr txBox="1"/>
                <p:nvPr/>
              </p:nvSpPr>
              <p:spPr>
                <a:xfrm>
                  <a:off x="6209236" y="2815943"/>
                  <a:ext cx="708848" cy="333168"/>
                </a:xfrm>
                <a:prstGeom prst="rect">
                  <a:avLst/>
                </a:prstGeom>
                <a:noFill/>
              </p:spPr>
              <p:txBody>
                <a:bodyPr wrap="none" rtlCol="0">
                  <a:spAutoFit/>
                </a:bodyPr>
                <a:lstStyle/>
                <a:p>
                  <a:r>
                    <a:rPr lang="en-US" dirty="0" smtClean="0"/>
                    <a:t>Pixel 3</a:t>
                  </a:r>
                  <a:endParaRPr lang="en-GB" dirty="0"/>
                </a:p>
              </p:txBody>
            </p:sp>
            <p:sp>
              <p:nvSpPr>
                <p:cNvPr id="43" name="TextBox 42"/>
                <p:cNvSpPr txBox="1"/>
                <p:nvPr/>
              </p:nvSpPr>
              <p:spPr>
                <a:xfrm>
                  <a:off x="5568519" y="4078199"/>
                  <a:ext cx="1675852" cy="414037"/>
                </a:xfrm>
                <a:prstGeom prst="rect">
                  <a:avLst/>
                </a:prstGeom>
                <a:noFill/>
              </p:spPr>
              <p:txBody>
                <a:bodyPr wrap="none" rtlCol="0">
                  <a:spAutoFit/>
                </a:bodyPr>
                <a:lstStyle/>
                <a:p>
                  <a:r>
                    <a:rPr lang="en-US" dirty="0" smtClean="0"/>
                    <a:t>Pixel 1597</a:t>
                  </a:r>
                  <a:endParaRPr lang="en-GB" dirty="0"/>
                </a:p>
              </p:txBody>
            </p:sp>
            <p:sp>
              <p:nvSpPr>
                <p:cNvPr id="44" name="TextBox 43"/>
                <p:cNvSpPr txBox="1"/>
                <p:nvPr/>
              </p:nvSpPr>
              <p:spPr>
                <a:xfrm>
                  <a:off x="5582174" y="4528205"/>
                  <a:ext cx="1675852" cy="414037"/>
                </a:xfrm>
                <a:prstGeom prst="rect">
                  <a:avLst/>
                </a:prstGeom>
                <a:noFill/>
              </p:spPr>
              <p:txBody>
                <a:bodyPr wrap="none" rtlCol="0">
                  <a:spAutoFit/>
                </a:bodyPr>
                <a:lstStyle/>
                <a:p>
                  <a:r>
                    <a:rPr lang="en-US" dirty="0" smtClean="0"/>
                    <a:t>Pixel 1598</a:t>
                  </a:r>
                  <a:endParaRPr lang="en-GB" dirty="0"/>
                </a:p>
              </p:txBody>
            </p:sp>
            <p:sp>
              <p:nvSpPr>
                <p:cNvPr id="46" name="TextBox 45"/>
                <p:cNvSpPr txBox="1"/>
                <p:nvPr/>
              </p:nvSpPr>
              <p:spPr>
                <a:xfrm>
                  <a:off x="5601168" y="4913851"/>
                  <a:ext cx="1675851" cy="414037"/>
                </a:xfrm>
                <a:prstGeom prst="rect">
                  <a:avLst/>
                </a:prstGeom>
                <a:noFill/>
              </p:spPr>
              <p:txBody>
                <a:bodyPr wrap="none" rtlCol="0">
                  <a:spAutoFit/>
                </a:bodyPr>
                <a:lstStyle/>
                <a:p>
                  <a:r>
                    <a:rPr lang="en-US" dirty="0" smtClean="0"/>
                    <a:t>Pixel 1599</a:t>
                  </a:r>
                  <a:endParaRPr lang="en-GB" dirty="0"/>
                </a:p>
              </p:txBody>
            </p:sp>
            <p:sp>
              <p:nvSpPr>
                <p:cNvPr id="47" name="TextBox 46"/>
                <p:cNvSpPr txBox="1"/>
                <p:nvPr/>
              </p:nvSpPr>
              <p:spPr>
                <a:xfrm>
                  <a:off x="5588020" y="5332603"/>
                  <a:ext cx="1675851" cy="414037"/>
                </a:xfrm>
                <a:prstGeom prst="rect">
                  <a:avLst/>
                </a:prstGeom>
                <a:noFill/>
              </p:spPr>
              <p:txBody>
                <a:bodyPr wrap="none" rtlCol="0">
                  <a:spAutoFit/>
                </a:bodyPr>
                <a:lstStyle/>
                <a:p>
                  <a:r>
                    <a:rPr lang="en-US" dirty="0" smtClean="0"/>
                    <a:t>Pixel 1600</a:t>
                  </a:r>
                  <a:endParaRPr lang="en-GB" dirty="0"/>
                </a:p>
              </p:txBody>
            </p:sp>
          </p:grpSp>
          <p:grpSp>
            <p:nvGrpSpPr>
              <p:cNvPr id="76" name="Group 75"/>
              <p:cNvGrpSpPr/>
              <p:nvPr/>
            </p:nvGrpSpPr>
            <p:grpSpPr>
              <a:xfrm>
                <a:off x="5174337" y="1628123"/>
                <a:ext cx="366907" cy="4196246"/>
                <a:chOff x="5174337" y="1628123"/>
                <a:chExt cx="366907" cy="4196246"/>
              </a:xfrm>
            </p:grpSpPr>
            <p:sp>
              <p:nvSpPr>
                <p:cNvPr id="50" name="Oval 49"/>
                <p:cNvSpPr/>
                <p:nvPr/>
              </p:nvSpPr>
              <p:spPr bwMode="auto">
                <a:xfrm>
                  <a:off x="5210822" y="162812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r>
                    <a:rPr lang="en-US" sz="1000" dirty="0"/>
                    <a:t>0</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Box 66"/>
                <p:cNvSpPr txBox="1"/>
                <p:nvPr/>
              </p:nvSpPr>
              <p:spPr>
                <a:xfrm>
                  <a:off x="5180248" y="2034006"/>
                  <a:ext cx="360996" cy="269304"/>
                </a:xfrm>
                <a:prstGeom prst="rect">
                  <a:avLst/>
                </a:prstGeom>
                <a:noFill/>
              </p:spPr>
              <p:txBody>
                <a:bodyPr wrap="none" rtlCol="0">
                  <a:spAutoFit/>
                </a:bodyPr>
                <a:lstStyle/>
                <a:p>
                  <a:r>
                    <a:rPr lang="en-US" sz="1000" dirty="0" smtClean="0"/>
                    <a:t>0.2</a:t>
                  </a:r>
                  <a:endParaRPr lang="en-GB" sz="1000" dirty="0"/>
                </a:p>
              </p:txBody>
            </p:sp>
            <p:sp>
              <p:nvSpPr>
                <p:cNvPr id="68" name="TextBox 67"/>
                <p:cNvSpPr txBox="1"/>
                <p:nvPr/>
              </p:nvSpPr>
              <p:spPr>
                <a:xfrm>
                  <a:off x="5175640" y="2458477"/>
                  <a:ext cx="360998" cy="269304"/>
                </a:xfrm>
                <a:prstGeom prst="rect">
                  <a:avLst/>
                </a:prstGeom>
                <a:noFill/>
              </p:spPr>
              <p:txBody>
                <a:bodyPr wrap="none" rtlCol="0">
                  <a:spAutoFit/>
                </a:bodyPr>
                <a:lstStyle/>
                <a:p>
                  <a:r>
                    <a:rPr lang="en-US" sz="1000" dirty="0" smtClean="0"/>
                    <a:t>0.5</a:t>
                  </a:r>
                  <a:endParaRPr lang="en-GB" sz="1000" dirty="0"/>
                </a:p>
              </p:txBody>
            </p:sp>
            <p:sp>
              <p:nvSpPr>
                <p:cNvPr id="69" name="TextBox 68"/>
                <p:cNvSpPr txBox="1"/>
                <p:nvPr/>
              </p:nvSpPr>
              <p:spPr>
                <a:xfrm>
                  <a:off x="5227237" y="2971218"/>
                  <a:ext cx="255199" cy="269304"/>
                </a:xfrm>
                <a:prstGeom prst="rect">
                  <a:avLst/>
                </a:prstGeom>
                <a:noFill/>
              </p:spPr>
              <p:txBody>
                <a:bodyPr wrap="none" rtlCol="0">
                  <a:spAutoFit/>
                </a:bodyPr>
                <a:lstStyle/>
                <a:p>
                  <a:r>
                    <a:rPr lang="en-US" sz="1000" dirty="0"/>
                    <a:t>1</a:t>
                  </a:r>
                  <a:endParaRPr lang="en-GB" sz="1000" dirty="0"/>
                </a:p>
              </p:txBody>
            </p:sp>
            <p:sp>
              <p:nvSpPr>
                <p:cNvPr id="70" name="TextBox 69"/>
                <p:cNvSpPr txBox="1"/>
                <p:nvPr/>
              </p:nvSpPr>
              <p:spPr>
                <a:xfrm>
                  <a:off x="5227236" y="4669068"/>
                  <a:ext cx="255199" cy="269304"/>
                </a:xfrm>
                <a:prstGeom prst="rect">
                  <a:avLst/>
                </a:prstGeom>
                <a:noFill/>
              </p:spPr>
              <p:txBody>
                <a:bodyPr wrap="none" rtlCol="0">
                  <a:spAutoFit/>
                </a:bodyPr>
                <a:lstStyle/>
                <a:p>
                  <a:r>
                    <a:rPr lang="en-US" sz="1000" dirty="0" smtClean="0"/>
                    <a:t>0</a:t>
                  </a:r>
                  <a:endParaRPr lang="en-GB" sz="1000" dirty="0"/>
                </a:p>
              </p:txBody>
            </p:sp>
            <p:sp>
              <p:nvSpPr>
                <p:cNvPr id="71" name="TextBox 70"/>
                <p:cNvSpPr txBox="1"/>
                <p:nvPr/>
              </p:nvSpPr>
              <p:spPr>
                <a:xfrm>
                  <a:off x="5228541" y="5094712"/>
                  <a:ext cx="255199" cy="269304"/>
                </a:xfrm>
                <a:prstGeom prst="rect">
                  <a:avLst/>
                </a:prstGeom>
                <a:noFill/>
              </p:spPr>
              <p:txBody>
                <a:bodyPr wrap="none" rtlCol="0">
                  <a:spAutoFit/>
                </a:bodyPr>
                <a:lstStyle/>
                <a:p>
                  <a:r>
                    <a:rPr lang="en-US" sz="1000" dirty="0"/>
                    <a:t>1</a:t>
                  </a:r>
                  <a:endParaRPr lang="en-GB" sz="1000" dirty="0"/>
                </a:p>
              </p:txBody>
            </p:sp>
            <p:sp>
              <p:nvSpPr>
                <p:cNvPr id="72" name="TextBox 71"/>
                <p:cNvSpPr txBox="1"/>
                <p:nvPr/>
              </p:nvSpPr>
              <p:spPr>
                <a:xfrm>
                  <a:off x="5234111" y="5555065"/>
                  <a:ext cx="255199" cy="269304"/>
                </a:xfrm>
                <a:prstGeom prst="rect">
                  <a:avLst/>
                </a:prstGeom>
                <a:noFill/>
              </p:spPr>
              <p:txBody>
                <a:bodyPr wrap="none" rtlCol="0">
                  <a:spAutoFit/>
                </a:bodyPr>
                <a:lstStyle/>
                <a:p>
                  <a:r>
                    <a:rPr lang="en-US" sz="1000" dirty="0"/>
                    <a:t>0</a:t>
                  </a:r>
                  <a:endParaRPr lang="en-GB" sz="1000" dirty="0"/>
                </a:p>
              </p:txBody>
            </p:sp>
            <p:sp>
              <p:nvSpPr>
                <p:cNvPr id="73" name="TextBox 72"/>
                <p:cNvSpPr txBox="1"/>
                <p:nvPr/>
              </p:nvSpPr>
              <p:spPr>
                <a:xfrm>
                  <a:off x="5174337" y="4246180"/>
                  <a:ext cx="360997" cy="269304"/>
                </a:xfrm>
                <a:prstGeom prst="rect">
                  <a:avLst/>
                </a:prstGeom>
                <a:noFill/>
              </p:spPr>
              <p:txBody>
                <a:bodyPr wrap="none" rtlCol="0">
                  <a:spAutoFit/>
                </a:bodyPr>
                <a:lstStyle/>
                <a:p>
                  <a:r>
                    <a:rPr lang="en-US" sz="1000" dirty="0" smtClean="0"/>
                    <a:t>0.8</a:t>
                  </a:r>
                  <a:endParaRPr lang="en-GB" sz="1000" dirty="0"/>
                </a:p>
              </p:txBody>
            </p:sp>
          </p:grpSp>
        </p:grpSp>
      </p:grpSp>
      <p:sp>
        <p:nvSpPr>
          <p:cNvPr id="74" name="TextBox 73"/>
          <p:cNvSpPr txBox="1"/>
          <p:nvPr/>
        </p:nvSpPr>
        <p:spPr>
          <a:xfrm>
            <a:off x="6956563" y="1222646"/>
            <a:ext cx="1800200" cy="333168"/>
          </a:xfrm>
          <a:prstGeom prst="rect">
            <a:avLst/>
          </a:prstGeom>
          <a:noFill/>
        </p:spPr>
        <p:txBody>
          <a:bodyPr wrap="square" rtlCol="0">
            <a:spAutoFit/>
          </a:bodyPr>
          <a:lstStyle/>
          <a:p>
            <a:r>
              <a:rPr lang="en-US" b="1" u="sng" dirty="0" smtClean="0">
                <a:solidFill>
                  <a:srgbClr val="FF0000"/>
                </a:solidFill>
              </a:rPr>
              <a:t>Input Layer</a:t>
            </a:r>
            <a:endParaRPr lang="en-GB" b="1" u="sng" dirty="0">
              <a:solidFill>
                <a:srgbClr val="FF0000"/>
              </a:solidFill>
            </a:endParaRPr>
          </a:p>
        </p:txBody>
      </p:sp>
      <p:sp>
        <p:nvSpPr>
          <p:cNvPr id="75" name="TextBox 74"/>
          <p:cNvSpPr txBox="1"/>
          <p:nvPr/>
        </p:nvSpPr>
        <p:spPr>
          <a:xfrm>
            <a:off x="9769343" y="1208454"/>
            <a:ext cx="1800200" cy="333168"/>
          </a:xfrm>
          <a:prstGeom prst="rect">
            <a:avLst/>
          </a:prstGeom>
          <a:noFill/>
        </p:spPr>
        <p:txBody>
          <a:bodyPr wrap="square" rtlCol="0">
            <a:spAutoFit/>
          </a:bodyPr>
          <a:lstStyle/>
          <a:p>
            <a:r>
              <a:rPr lang="en-US" b="1" u="sng" dirty="0" smtClean="0">
                <a:solidFill>
                  <a:srgbClr val="FF0000"/>
                </a:solidFill>
              </a:rPr>
              <a:t>Output Layer</a:t>
            </a:r>
            <a:endParaRPr lang="en-GB" b="1" u="sng" dirty="0">
              <a:solidFill>
                <a:srgbClr val="FF0000"/>
              </a:solidFill>
            </a:endParaRPr>
          </a:p>
        </p:txBody>
      </p:sp>
      <p:pic>
        <p:nvPicPr>
          <p:cNvPr id="79" name="Picture 2" descr="Image result for handwritten number"/>
          <p:cNvPicPr>
            <a:picLocks noChangeAspect="1" noChangeArrowheads="1"/>
          </p:cNvPicPr>
          <p:nvPr/>
        </p:nvPicPr>
        <p:blipFill rotWithShape="1">
          <a:blip r:embed="rId3">
            <a:extLst>
              <a:ext uri="{28A0092B-C50C-407E-A947-70E740481C1C}">
                <a14:useLocalDpi xmlns:a14="http://schemas.microsoft.com/office/drawing/2010/main" val="0"/>
              </a:ext>
            </a:extLst>
          </a:blip>
          <a:srcRect l="30286" t="15490" r="37754" b="18824"/>
          <a:stretch/>
        </p:blipFill>
        <p:spPr bwMode="auto">
          <a:xfrm>
            <a:off x="5449539" y="1782674"/>
            <a:ext cx="606939" cy="70277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a:stCxn id="49" idx="6"/>
            <a:endCxn id="10" idx="2"/>
          </p:cNvCxnSpPr>
          <p:nvPr/>
        </p:nvCxnSpPr>
        <p:spPr bwMode="auto">
          <a:xfrm flipV="1">
            <a:off x="8148798" y="1739755"/>
            <a:ext cx="1925152" cy="3185511"/>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stCxn id="58" idx="6"/>
            <a:endCxn id="10" idx="2"/>
          </p:cNvCxnSpPr>
          <p:nvPr/>
        </p:nvCxnSpPr>
        <p:spPr bwMode="auto">
          <a:xfrm flipV="1">
            <a:off x="8148798" y="1739755"/>
            <a:ext cx="1925152" cy="2839031"/>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a:stCxn id="57" idx="6"/>
            <a:endCxn id="10" idx="2"/>
          </p:cNvCxnSpPr>
          <p:nvPr/>
        </p:nvCxnSpPr>
        <p:spPr bwMode="auto">
          <a:xfrm flipV="1">
            <a:off x="8145174" y="1739755"/>
            <a:ext cx="1928776" cy="2500327"/>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a:stCxn id="56" idx="6"/>
            <a:endCxn id="10" idx="2"/>
          </p:cNvCxnSpPr>
          <p:nvPr/>
        </p:nvCxnSpPr>
        <p:spPr bwMode="auto">
          <a:xfrm flipV="1">
            <a:off x="8145174" y="1739755"/>
            <a:ext cx="1928776" cy="2157913"/>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a:stCxn id="53" idx="6"/>
            <a:endCxn id="10" idx="2"/>
          </p:cNvCxnSpPr>
          <p:nvPr/>
        </p:nvCxnSpPr>
        <p:spPr bwMode="auto">
          <a:xfrm flipV="1">
            <a:off x="8142806" y="1739755"/>
            <a:ext cx="1931144" cy="109181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68" idx="3"/>
            <a:endCxn id="10" idx="2"/>
          </p:cNvCxnSpPr>
          <p:nvPr/>
        </p:nvCxnSpPr>
        <p:spPr bwMode="auto">
          <a:xfrm flipV="1">
            <a:off x="8171393" y="1739755"/>
            <a:ext cx="1902557" cy="71938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67" idx="3"/>
            <a:endCxn id="10" idx="2"/>
          </p:cNvCxnSpPr>
          <p:nvPr/>
        </p:nvCxnSpPr>
        <p:spPr bwMode="auto">
          <a:xfrm flipV="1">
            <a:off x="8174148" y="1739755"/>
            <a:ext cx="1899802" cy="37781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50" idx="6"/>
            <a:endCxn id="10" idx="2"/>
          </p:cNvCxnSpPr>
          <p:nvPr/>
        </p:nvCxnSpPr>
        <p:spPr bwMode="auto">
          <a:xfrm flipV="1">
            <a:off x="8148798" y="1739755"/>
            <a:ext cx="1925152" cy="5874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ight Arrow 89"/>
          <p:cNvSpPr/>
          <p:nvPr/>
        </p:nvSpPr>
        <p:spPr bwMode="auto">
          <a:xfrm flipV="1">
            <a:off x="6290561" y="1926855"/>
            <a:ext cx="488033" cy="306233"/>
          </a:xfrm>
          <a:prstGeom prst="rightArrow">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accent4">
                  <a:lumMod val="60000"/>
                  <a:lumOff val="40000"/>
                </a:schemeClr>
              </a:solidFill>
              <a:effectLst/>
              <a:latin typeface="Arial" pitchFamily="34" charset="0"/>
              <a:cs typeface="Arial" pitchFamily="34" charset="0"/>
            </a:endParaRPr>
          </a:p>
        </p:txBody>
      </p:sp>
      <p:sp>
        <p:nvSpPr>
          <p:cNvPr id="3" name="TextBox 2"/>
          <p:cNvSpPr txBox="1"/>
          <p:nvPr/>
        </p:nvSpPr>
        <p:spPr>
          <a:xfrm>
            <a:off x="434153" y="2233088"/>
            <a:ext cx="4614797" cy="4016484"/>
          </a:xfrm>
          <a:prstGeom prst="rect">
            <a:avLst/>
          </a:prstGeom>
          <a:noFill/>
        </p:spPr>
        <p:txBody>
          <a:bodyPr wrap="square" rtlCol="0">
            <a:spAutoFit/>
          </a:bodyPr>
          <a:lstStyle/>
          <a:p>
            <a:pPr algn="l"/>
            <a:r>
              <a:rPr lang="en-US" dirty="0" smtClean="0"/>
              <a:t>The Neural networks outputs are a function of two variables:</a:t>
            </a:r>
          </a:p>
          <a:p>
            <a:pPr algn="l"/>
            <a:endParaRPr lang="en-US" sz="400" dirty="0" smtClean="0"/>
          </a:p>
          <a:p>
            <a:pPr marL="285750" indent="-285750" algn="l">
              <a:buFont typeface="Arial" panose="020B0604020202020204" pitchFamily="34" charset="0"/>
              <a:buChar char="•"/>
            </a:pPr>
            <a:r>
              <a:rPr lang="en-US" dirty="0" smtClean="0"/>
              <a:t>The input data</a:t>
            </a:r>
          </a:p>
          <a:p>
            <a:pPr marL="285750" indent="-285750" algn="l">
              <a:buFont typeface="Arial" panose="020B0604020202020204" pitchFamily="34" charset="0"/>
              <a:buChar char="•"/>
            </a:pPr>
            <a:r>
              <a:rPr lang="en-US" dirty="0" smtClean="0"/>
              <a:t>Each </a:t>
            </a:r>
            <a:r>
              <a:rPr lang="en-US" dirty="0"/>
              <a:t>output </a:t>
            </a:r>
            <a:r>
              <a:rPr lang="en-US" dirty="0" smtClean="0"/>
              <a:t>layer’s weights</a:t>
            </a:r>
          </a:p>
          <a:p>
            <a:pPr marL="285750" indent="-285750" algn="l">
              <a:buFont typeface="Arial" panose="020B0604020202020204" pitchFamily="34" charset="0"/>
              <a:buChar char="•"/>
            </a:pPr>
            <a:endParaRPr lang="en-US" dirty="0"/>
          </a:p>
          <a:p>
            <a:pPr algn="l"/>
            <a:r>
              <a:rPr lang="en-US" dirty="0" smtClean="0"/>
              <a:t>The input data is the same for across all digits. To create an accurate, useful neural network you must give it the correct weights! </a:t>
            </a:r>
          </a:p>
          <a:p>
            <a:pPr algn="l"/>
            <a:endParaRPr lang="en-US" dirty="0"/>
          </a:p>
          <a:p>
            <a:pPr algn="l"/>
            <a:r>
              <a:rPr lang="en-US" dirty="0" smtClean="0"/>
              <a:t>In this example, a neural network with the rights weights will be able to differentiate between different input images and select the correct corresponding digit for each input image.</a:t>
            </a:r>
          </a:p>
          <a:p>
            <a:pPr algn="l"/>
            <a:endParaRPr lang="en-US" dirty="0"/>
          </a:p>
          <a:p>
            <a:pPr algn="l"/>
            <a:r>
              <a:rPr lang="en-US" dirty="0" smtClean="0"/>
              <a:t>To give the neural network the correct weights, give it example images to learn from.</a:t>
            </a:r>
          </a:p>
        </p:txBody>
      </p:sp>
      <mc:AlternateContent xmlns:mc="http://schemas.openxmlformats.org/markup-compatibility/2006" xmlns:a14="http://schemas.microsoft.com/office/drawing/2010/main">
        <mc:Choice Requires="a14">
          <p:sp>
            <p:nvSpPr>
              <p:cNvPr id="98" name="TextBox 97"/>
              <p:cNvSpPr txBox="1"/>
              <p:nvPr/>
            </p:nvSpPr>
            <p:spPr>
              <a:xfrm>
                <a:off x="518730" y="1121735"/>
                <a:ext cx="3454664" cy="1035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𝑂𝑢𝑡𝑝𝑢𝑡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1600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𝐺𝑟𝑒𝑦𝑠𝑐𝑎𝑙𝑒</m:t>
                              </m:r>
                            </m:e>
                            <m:sub>
                              <m:r>
                                <a:rPr lang="en-US" sz="2000" i="1">
                                  <a:latin typeface="Cambria Math" panose="02040503050406030204" pitchFamily="18" charset="0"/>
                                </a:rPr>
                                <m:t>𝑗</m:t>
                              </m:r>
                              <m:r>
                                <a:rPr lang="en-US" sz="2000" i="1" smtClean="0">
                                  <a:latin typeface="Cambria Math" panose="02040503050406030204" pitchFamily="18" charset="0"/>
                                </a:rPr>
                                <m:t> </m:t>
                              </m:r>
                            </m:sub>
                          </m:sSub>
                        </m:e>
                      </m:nary>
                    </m:oMath>
                  </m:oMathPara>
                </a14:m>
                <a:endParaRPr lang="en-GB"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518730" y="1121735"/>
                <a:ext cx="3454664" cy="1035155"/>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683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13</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3: Learning!</a:t>
            </a:r>
            <a:endParaRPr lang="en-GB" sz="1800" b="1" u="sng" dirty="0"/>
          </a:p>
        </p:txBody>
      </p:sp>
      <p:grpSp>
        <p:nvGrpSpPr>
          <p:cNvPr id="8" name="Group 7"/>
          <p:cNvGrpSpPr/>
          <p:nvPr/>
        </p:nvGrpSpPr>
        <p:grpSpPr>
          <a:xfrm>
            <a:off x="5874978" y="1196752"/>
            <a:ext cx="1800200" cy="3860021"/>
            <a:chOff x="9769343" y="1208454"/>
            <a:chExt cx="1800200" cy="3860021"/>
          </a:xfrm>
        </p:grpSpPr>
        <p:grpSp>
          <p:nvGrpSpPr>
            <p:cNvPr id="33" name="Group 32"/>
            <p:cNvGrpSpPr/>
            <p:nvPr/>
          </p:nvGrpSpPr>
          <p:grpSpPr>
            <a:xfrm>
              <a:off x="10285766" y="1635412"/>
              <a:ext cx="853265" cy="3433063"/>
              <a:chOff x="8651894" y="1485970"/>
              <a:chExt cx="1426810" cy="4266358"/>
            </a:xfrm>
          </p:grpSpPr>
          <p:sp>
            <p:nvSpPr>
              <p:cNvPr id="20" name="TextBox 19"/>
              <p:cNvSpPr txBox="1"/>
              <p:nvPr/>
            </p:nvSpPr>
            <p:spPr>
              <a:xfrm>
                <a:off x="9317686" y="1485970"/>
                <a:ext cx="679994" cy="333168"/>
              </a:xfrm>
              <a:prstGeom prst="rect">
                <a:avLst/>
              </a:prstGeom>
              <a:noFill/>
            </p:spPr>
            <p:txBody>
              <a:bodyPr wrap="none" rtlCol="0">
                <a:spAutoFit/>
              </a:bodyPr>
              <a:lstStyle/>
              <a:p>
                <a:r>
                  <a:rPr lang="en-US" dirty="0" smtClean="0"/>
                  <a:t>Digit 0</a:t>
                </a:r>
                <a:endParaRPr lang="en-GB" dirty="0"/>
              </a:p>
            </p:txBody>
          </p:sp>
          <p:sp>
            <p:nvSpPr>
              <p:cNvPr id="21" name="TextBox 20"/>
              <p:cNvSpPr txBox="1"/>
              <p:nvPr/>
            </p:nvSpPr>
            <p:spPr>
              <a:xfrm>
                <a:off x="9341372" y="1942272"/>
                <a:ext cx="679994" cy="333168"/>
              </a:xfrm>
              <a:prstGeom prst="rect">
                <a:avLst/>
              </a:prstGeom>
              <a:noFill/>
            </p:spPr>
            <p:txBody>
              <a:bodyPr wrap="none" rtlCol="0">
                <a:spAutoFit/>
              </a:bodyPr>
              <a:lstStyle/>
              <a:p>
                <a:r>
                  <a:rPr lang="en-US" dirty="0" smtClean="0"/>
                  <a:t>Digit 1</a:t>
                </a:r>
                <a:endParaRPr lang="en-GB" dirty="0"/>
              </a:p>
            </p:txBody>
          </p:sp>
          <p:sp>
            <p:nvSpPr>
              <p:cNvPr id="22" name="TextBox 21"/>
              <p:cNvSpPr txBox="1"/>
              <p:nvPr/>
            </p:nvSpPr>
            <p:spPr>
              <a:xfrm>
                <a:off x="9344276" y="2392792"/>
                <a:ext cx="679994" cy="333168"/>
              </a:xfrm>
              <a:prstGeom prst="rect">
                <a:avLst/>
              </a:prstGeom>
              <a:noFill/>
            </p:spPr>
            <p:txBody>
              <a:bodyPr wrap="none" rtlCol="0">
                <a:spAutoFit/>
              </a:bodyPr>
              <a:lstStyle/>
              <a:p>
                <a:r>
                  <a:rPr lang="en-US" dirty="0" smtClean="0"/>
                  <a:t>Digit 2</a:t>
                </a:r>
                <a:endParaRPr lang="en-GB" dirty="0"/>
              </a:p>
            </p:txBody>
          </p:sp>
          <p:sp>
            <p:nvSpPr>
              <p:cNvPr id="23" name="TextBox 22"/>
              <p:cNvSpPr txBox="1"/>
              <p:nvPr/>
            </p:nvSpPr>
            <p:spPr>
              <a:xfrm>
                <a:off x="9344276" y="2785042"/>
                <a:ext cx="679994" cy="333168"/>
              </a:xfrm>
              <a:prstGeom prst="rect">
                <a:avLst/>
              </a:prstGeom>
              <a:noFill/>
            </p:spPr>
            <p:txBody>
              <a:bodyPr wrap="none" rtlCol="0">
                <a:spAutoFit/>
              </a:bodyPr>
              <a:lstStyle/>
              <a:p>
                <a:r>
                  <a:rPr lang="en-US" dirty="0" smtClean="0"/>
                  <a:t>Digit 3</a:t>
                </a:r>
                <a:endParaRPr lang="en-GB" dirty="0"/>
              </a:p>
            </p:txBody>
          </p:sp>
          <p:sp>
            <p:nvSpPr>
              <p:cNvPr id="24" name="TextBox 23"/>
              <p:cNvSpPr txBox="1"/>
              <p:nvPr/>
            </p:nvSpPr>
            <p:spPr>
              <a:xfrm>
                <a:off x="9358198" y="3218357"/>
                <a:ext cx="679994" cy="333168"/>
              </a:xfrm>
              <a:prstGeom prst="rect">
                <a:avLst/>
              </a:prstGeom>
              <a:noFill/>
            </p:spPr>
            <p:txBody>
              <a:bodyPr wrap="none" rtlCol="0">
                <a:spAutoFit/>
              </a:bodyPr>
              <a:lstStyle/>
              <a:p>
                <a:r>
                  <a:rPr lang="en-US" dirty="0" smtClean="0"/>
                  <a:t>Digit 4</a:t>
                </a:r>
                <a:endParaRPr lang="en-GB" dirty="0"/>
              </a:p>
            </p:txBody>
          </p:sp>
          <p:sp>
            <p:nvSpPr>
              <p:cNvPr id="25" name="TextBox 24"/>
              <p:cNvSpPr txBox="1"/>
              <p:nvPr/>
            </p:nvSpPr>
            <p:spPr>
              <a:xfrm>
                <a:off x="9392275" y="3640382"/>
                <a:ext cx="679994" cy="333168"/>
              </a:xfrm>
              <a:prstGeom prst="rect">
                <a:avLst/>
              </a:prstGeom>
              <a:noFill/>
            </p:spPr>
            <p:txBody>
              <a:bodyPr wrap="none" rtlCol="0">
                <a:spAutoFit/>
              </a:bodyPr>
              <a:lstStyle/>
              <a:p>
                <a:r>
                  <a:rPr lang="en-US" dirty="0" smtClean="0"/>
                  <a:t>Digit 5</a:t>
                </a:r>
                <a:endParaRPr lang="en-GB" dirty="0"/>
              </a:p>
            </p:txBody>
          </p:sp>
          <p:sp>
            <p:nvSpPr>
              <p:cNvPr id="26" name="TextBox 25"/>
              <p:cNvSpPr txBox="1"/>
              <p:nvPr/>
            </p:nvSpPr>
            <p:spPr>
              <a:xfrm>
                <a:off x="9392275" y="4097310"/>
                <a:ext cx="679994" cy="333168"/>
              </a:xfrm>
              <a:prstGeom prst="rect">
                <a:avLst/>
              </a:prstGeom>
              <a:noFill/>
            </p:spPr>
            <p:txBody>
              <a:bodyPr wrap="none" rtlCol="0">
                <a:spAutoFit/>
              </a:bodyPr>
              <a:lstStyle/>
              <a:p>
                <a:r>
                  <a:rPr lang="en-US" dirty="0" smtClean="0"/>
                  <a:t>Digit 6</a:t>
                </a:r>
                <a:endParaRPr lang="en-GB" dirty="0"/>
              </a:p>
            </p:txBody>
          </p:sp>
          <p:sp>
            <p:nvSpPr>
              <p:cNvPr id="28" name="TextBox 27"/>
              <p:cNvSpPr txBox="1"/>
              <p:nvPr/>
            </p:nvSpPr>
            <p:spPr>
              <a:xfrm>
                <a:off x="9392275" y="4558592"/>
                <a:ext cx="679994" cy="333168"/>
              </a:xfrm>
              <a:prstGeom prst="rect">
                <a:avLst/>
              </a:prstGeom>
              <a:noFill/>
            </p:spPr>
            <p:txBody>
              <a:bodyPr wrap="none" rtlCol="0">
                <a:spAutoFit/>
              </a:bodyPr>
              <a:lstStyle/>
              <a:p>
                <a:r>
                  <a:rPr lang="en-US" dirty="0" smtClean="0"/>
                  <a:t>Digit 7</a:t>
                </a:r>
                <a:endParaRPr lang="en-GB" dirty="0"/>
              </a:p>
            </p:txBody>
          </p:sp>
          <p:grpSp>
            <p:nvGrpSpPr>
              <p:cNvPr id="30" name="Group 29"/>
              <p:cNvGrpSpPr/>
              <p:nvPr/>
            </p:nvGrpSpPr>
            <p:grpSpPr>
              <a:xfrm>
                <a:off x="8651894" y="1534879"/>
                <a:ext cx="298051" cy="4195473"/>
                <a:chOff x="8651894" y="1534879"/>
                <a:chExt cx="298051" cy="4195473"/>
              </a:xfrm>
            </p:grpSpPr>
            <p:grpSp>
              <p:nvGrpSpPr>
                <p:cNvPr id="19" name="Group 18"/>
                <p:cNvGrpSpPr/>
                <p:nvPr/>
              </p:nvGrpSpPr>
              <p:grpSpPr>
                <a:xfrm>
                  <a:off x="8651894" y="1534879"/>
                  <a:ext cx="298051" cy="3764893"/>
                  <a:chOff x="6446021" y="1052736"/>
                  <a:chExt cx="298051" cy="3764893"/>
                </a:xfrm>
              </p:grpSpPr>
              <p:sp>
                <p:nvSpPr>
                  <p:cNvPr id="10" name="Oval 9"/>
                  <p:cNvSpPr/>
                  <p:nvPr/>
                </p:nvSpPr>
                <p:spPr bwMode="auto">
                  <a:xfrm>
                    <a:off x="6456040" y="1052736"/>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456040" y="148791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1"/>
                  <p:cNvSpPr/>
                  <p:nvPr/>
                </p:nvSpPr>
                <p:spPr bwMode="auto">
                  <a:xfrm>
                    <a:off x="6446021" y="192310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bwMode="auto">
                  <a:xfrm>
                    <a:off x="6446021" y="235828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3"/>
                  <p:cNvSpPr/>
                  <p:nvPr/>
                </p:nvSpPr>
                <p:spPr bwMode="auto">
                  <a:xfrm>
                    <a:off x="6456040" y="279346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14"/>
                  <p:cNvSpPr/>
                  <p:nvPr/>
                </p:nvSpPr>
                <p:spPr bwMode="auto">
                  <a:xfrm>
                    <a:off x="6456040" y="322865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5"/>
                  <p:cNvSpPr/>
                  <p:nvPr/>
                </p:nvSpPr>
                <p:spPr bwMode="auto">
                  <a:xfrm>
                    <a:off x="6446021" y="36638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7" name="Oval 16"/>
                  <p:cNvSpPr/>
                  <p:nvPr/>
                </p:nvSpPr>
                <p:spPr bwMode="auto">
                  <a:xfrm>
                    <a:off x="6446021" y="409901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7"/>
                  <p:cNvSpPr/>
                  <p:nvPr/>
                </p:nvSpPr>
                <p:spPr bwMode="auto">
                  <a:xfrm>
                    <a:off x="6456040" y="452959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Oval 28"/>
                <p:cNvSpPr/>
                <p:nvPr/>
              </p:nvSpPr>
              <p:spPr bwMode="auto">
                <a:xfrm>
                  <a:off x="8661913" y="544232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9398710" y="4991526"/>
                <a:ext cx="679994" cy="333168"/>
              </a:xfrm>
              <a:prstGeom prst="rect">
                <a:avLst/>
              </a:prstGeom>
              <a:noFill/>
            </p:spPr>
            <p:txBody>
              <a:bodyPr wrap="none" rtlCol="0">
                <a:spAutoFit/>
              </a:bodyPr>
              <a:lstStyle/>
              <a:p>
                <a:r>
                  <a:rPr lang="en-US" dirty="0" smtClean="0"/>
                  <a:t>Digit 8</a:t>
                </a:r>
                <a:endParaRPr lang="en-GB" dirty="0"/>
              </a:p>
            </p:txBody>
          </p:sp>
          <p:sp>
            <p:nvSpPr>
              <p:cNvPr id="32" name="TextBox 31"/>
              <p:cNvSpPr txBox="1"/>
              <p:nvPr/>
            </p:nvSpPr>
            <p:spPr>
              <a:xfrm>
                <a:off x="9367962" y="5419160"/>
                <a:ext cx="679994" cy="333168"/>
              </a:xfrm>
              <a:prstGeom prst="rect">
                <a:avLst/>
              </a:prstGeom>
              <a:noFill/>
            </p:spPr>
            <p:txBody>
              <a:bodyPr wrap="none" rtlCol="0">
                <a:spAutoFit/>
              </a:bodyPr>
              <a:lstStyle/>
              <a:p>
                <a:r>
                  <a:rPr lang="en-US" dirty="0" smtClean="0"/>
                  <a:t>Digit 9</a:t>
                </a:r>
                <a:endParaRPr lang="en-GB" dirty="0"/>
              </a:p>
            </p:txBody>
          </p:sp>
        </p:grpSp>
        <p:sp>
          <p:nvSpPr>
            <p:cNvPr id="75" name="TextBox 74"/>
            <p:cNvSpPr txBox="1"/>
            <p:nvPr/>
          </p:nvSpPr>
          <p:spPr>
            <a:xfrm>
              <a:off x="9769343" y="1208454"/>
              <a:ext cx="1800200" cy="333168"/>
            </a:xfrm>
            <a:prstGeom prst="rect">
              <a:avLst/>
            </a:prstGeom>
            <a:noFill/>
          </p:spPr>
          <p:txBody>
            <a:bodyPr wrap="square" rtlCol="0">
              <a:spAutoFit/>
            </a:bodyPr>
            <a:lstStyle/>
            <a:p>
              <a:r>
                <a:rPr lang="en-US" b="1" u="sng" dirty="0" smtClean="0">
                  <a:solidFill>
                    <a:srgbClr val="FF0000"/>
                  </a:solidFill>
                </a:rPr>
                <a:t>Output Layer</a:t>
              </a:r>
              <a:endParaRPr lang="en-GB" b="1" u="sng" dirty="0">
                <a:solidFill>
                  <a:srgbClr val="FF0000"/>
                </a:solidFill>
              </a:endParaRPr>
            </a:p>
          </p:txBody>
        </p:sp>
      </p:grpSp>
      <p:sp>
        <p:nvSpPr>
          <p:cNvPr id="3" name="TextBox 2"/>
          <p:cNvSpPr txBox="1"/>
          <p:nvPr/>
        </p:nvSpPr>
        <p:spPr>
          <a:xfrm>
            <a:off x="434153" y="2233088"/>
            <a:ext cx="4614797" cy="4652812"/>
          </a:xfrm>
          <a:prstGeom prst="rect">
            <a:avLst/>
          </a:prstGeom>
          <a:noFill/>
        </p:spPr>
        <p:txBody>
          <a:bodyPr wrap="square" rtlCol="0">
            <a:spAutoFit/>
          </a:bodyPr>
          <a:lstStyle/>
          <a:p>
            <a:pPr algn="l"/>
            <a:r>
              <a:rPr lang="en-US" dirty="0" smtClean="0"/>
              <a:t>Cost is the sum of the differences between the correct answer and the neural network’s </a:t>
            </a:r>
            <a:r>
              <a:rPr lang="en-US" dirty="0" err="1" smtClean="0"/>
              <a:t>normalised</a:t>
            </a:r>
            <a:r>
              <a:rPr lang="en-US" dirty="0" smtClean="0"/>
              <a:t> output.</a:t>
            </a:r>
          </a:p>
          <a:p>
            <a:pPr algn="l"/>
            <a:endParaRPr lang="en-US" dirty="0"/>
          </a:p>
          <a:p>
            <a:pPr algn="l"/>
            <a:r>
              <a:rPr lang="en-US" dirty="0" smtClean="0"/>
              <a:t>The more wrong a neural network’s output, the higher its cost. The cost is a measure of the neural network’s inaccuracy.</a:t>
            </a:r>
          </a:p>
          <a:p>
            <a:pPr algn="l"/>
            <a:endParaRPr lang="en-US" dirty="0"/>
          </a:p>
          <a:p>
            <a:pPr algn="l"/>
            <a:r>
              <a:rPr lang="en-US" b="1" u="sng" dirty="0" smtClean="0"/>
              <a:t>Learning is a cost reduction exercise</a:t>
            </a:r>
            <a:r>
              <a:rPr lang="en-US" u="sng" dirty="0" smtClean="0"/>
              <a:t>.</a:t>
            </a:r>
          </a:p>
          <a:p>
            <a:pPr algn="l"/>
            <a:endParaRPr lang="en-US" u="sng" dirty="0"/>
          </a:p>
          <a:p>
            <a:pPr algn="l"/>
            <a:r>
              <a:rPr lang="en-US" sz="1200" dirty="0" smtClean="0"/>
              <a:t>In the example on the right…</a:t>
            </a:r>
          </a:p>
          <a:p>
            <a:pPr algn="l"/>
            <a:endParaRPr lang="en-US" sz="1200" dirty="0"/>
          </a:p>
          <a:p>
            <a:pPr algn="l"/>
            <a:endParaRPr lang="en-US" sz="1200" dirty="0" smtClean="0"/>
          </a:p>
          <a:p>
            <a:pPr algn="l"/>
            <a:endParaRPr lang="en-US" sz="1200" dirty="0"/>
          </a:p>
          <a:p>
            <a:pPr algn="l"/>
            <a:endParaRPr lang="en-US" sz="1200" dirty="0" smtClean="0"/>
          </a:p>
          <a:p>
            <a:pPr algn="l"/>
            <a:r>
              <a:rPr lang="en-US" sz="1200" dirty="0" smtClean="0"/>
              <a:t>Every guess the neural network makes has a corresponding cost, measuring the guess’s accuracy. How do we teach the neural network to estimate correct answers, reducing its cost and getting more accurate results?</a:t>
            </a:r>
          </a:p>
          <a:p>
            <a:pPr algn="l"/>
            <a:endParaRPr lang="en-US" b="1" u="sng" dirty="0"/>
          </a:p>
          <a:p>
            <a:pPr algn="l"/>
            <a:endParaRPr lang="en-US" b="1" u="sng" dirty="0" smtClean="0"/>
          </a:p>
        </p:txBody>
      </p:sp>
      <mc:AlternateContent xmlns:mc="http://schemas.openxmlformats.org/markup-compatibility/2006" xmlns:a14="http://schemas.microsoft.com/office/drawing/2010/main">
        <mc:Choice Requires="a14">
          <p:sp>
            <p:nvSpPr>
              <p:cNvPr id="91" name="TextBox 90"/>
              <p:cNvSpPr txBox="1"/>
              <p:nvPr/>
            </p:nvSpPr>
            <p:spPr>
              <a:xfrm>
                <a:off x="65708" y="1038309"/>
                <a:ext cx="4286686" cy="1006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𝐶𝑜𝑠𝑡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r>
                                <a:rPr lang="en-US"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i="1">
                                  <a:latin typeface="Cambria Math" panose="02040503050406030204" pitchFamily="18" charset="0"/>
                                </a:rPr>
                                <m:t>𝑜𝑢𝑡𝑝𝑢𝑡</m:t>
                              </m:r>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𝑙𝑎𝑏𝑒𝑙</m:t>
                              </m:r>
                              <m:r>
                                <a:rPr lang="en-US" sz="2000" i="1">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GB" sz="1200" dirty="0"/>
              </a:p>
            </p:txBody>
          </p:sp>
        </mc:Choice>
        <mc:Fallback xmlns="">
          <p:sp>
            <p:nvSpPr>
              <p:cNvPr id="91" name="TextBox 90"/>
              <p:cNvSpPr txBox="1">
                <a:spLocks noRot="1" noChangeAspect="1" noMove="1" noResize="1" noEditPoints="1" noAdjustHandles="1" noChangeArrowheads="1" noChangeShapeType="1" noTextEdit="1"/>
              </p:cNvSpPr>
              <p:nvPr/>
            </p:nvSpPr>
            <p:spPr>
              <a:xfrm>
                <a:off x="65708" y="1038309"/>
                <a:ext cx="4286686" cy="1006366"/>
              </a:xfrm>
              <a:prstGeom prst="rect">
                <a:avLst/>
              </a:prstGeom>
              <a:blipFill rotWithShape="0">
                <a:blip r:embed="rId2"/>
                <a:stretch>
                  <a:fillRect/>
                </a:stretch>
              </a:blipFill>
            </p:spPr>
            <p:txBody>
              <a:bodyPr/>
              <a:lstStyle/>
              <a:p>
                <a:r>
                  <a:rPr lang="en-GB">
                    <a:noFill/>
                  </a:rPr>
                  <a:t> </a:t>
                </a:r>
              </a:p>
            </p:txBody>
          </p:sp>
        </mc:Fallback>
      </mc:AlternateContent>
      <p:sp>
        <p:nvSpPr>
          <p:cNvPr id="27" name="TextBox 26"/>
          <p:cNvSpPr txBox="1"/>
          <p:nvPr/>
        </p:nvSpPr>
        <p:spPr>
          <a:xfrm>
            <a:off x="7483775" y="1227075"/>
            <a:ext cx="720080" cy="333168"/>
          </a:xfrm>
          <a:prstGeom prst="rect">
            <a:avLst/>
          </a:prstGeom>
          <a:noFill/>
        </p:spPr>
        <p:txBody>
          <a:bodyPr wrap="square" rtlCol="0">
            <a:spAutoFit/>
          </a:bodyPr>
          <a:lstStyle/>
          <a:p>
            <a:r>
              <a:rPr lang="en-US" dirty="0" smtClean="0"/>
              <a:t>Output</a:t>
            </a:r>
            <a:endParaRPr lang="en-GB" dirty="0"/>
          </a:p>
        </p:txBody>
      </p:sp>
      <p:grpSp>
        <p:nvGrpSpPr>
          <p:cNvPr id="34" name="Group 33"/>
          <p:cNvGrpSpPr/>
          <p:nvPr/>
        </p:nvGrpSpPr>
        <p:grpSpPr>
          <a:xfrm>
            <a:off x="7603795" y="1649415"/>
            <a:ext cx="453169" cy="3367211"/>
            <a:chOff x="7603795" y="1649415"/>
            <a:chExt cx="453169" cy="3367211"/>
          </a:xfrm>
        </p:grpSpPr>
        <p:sp>
          <p:nvSpPr>
            <p:cNvPr id="81" name="TextBox 80"/>
            <p:cNvSpPr txBox="1"/>
            <p:nvPr/>
          </p:nvSpPr>
          <p:spPr>
            <a:xfrm>
              <a:off x="7727226" y="1649415"/>
              <a:ext cx="255198" cy="254237"/>
            </a:xfrm>
            <a:prstGeom prst="rect">
              <a:avLst/>
            </a:prstGeom>
            <a:noFill/>
          </p:spPr>
          <p:txBody>
            <a:bodyPr wrap="none" rtlCol="0">
              <a:spAutoFit/>
            </a:bodyPr>
            <a:lstStyle/>
            <a:p>
              <a:r>
                <a:rPr lang="en-US" sz="1000" dirty="0" smtClean="0"/>
                <a:t>2</a:t>
              </a:r>
              <a:endParaRPr lang="en-GB" sz="1000" dirty="0"/>
            </a:p>
          </p:txBody>
        </p:sp>
        <p:sp>
          <p:nvSpPr>
            <p:cNvPr id="83" name="TextBox 82"/>
            <p:cNvSpPr txBox="1"/>
            <p:nvPr/>
          </p:nvSpPr>
          <p:spPr>
            <a:xfrm>
              <a:off x="7663319" y="2029565"/>
              <a:ext cx="360997" cy="269304"/>
            </a:xfrm>
            <a:prstGeom prst="rect">
              <a:avLst/>
            </a:prstGeom>
            <a:noFill/>
          </p:spPr>
          <p:txBody>
            <a:bodyPr wrap="none" rtlCol="0">
              <a:spAutoFit/>
            </a:bodyPr>
            <a:lstStyle/>
            <a:p>
              <a:r>
                <a:rPr lang="en-US" sz="1000" dirty="0" smtClean="0"/>
                <a:t>0.5</a:t>
              </a:r>
              <a:endParaRPr lang="en-GB" sz="1000" dirty="0"/>
            </a:p>
          </p:txBody>
        </p:sp>
        <p:sp>
          <p:nvSpPr>
            <p:cNvPr id="85" name="TextBox 84"/>
            <p:cNvSpPr txBox="1"/>
            <p:nvPr/>
          </p:nvSpPr>
          <p:spPr>
            <a:xfrm>
              <a:off x="7716217" y="2403705"/>
              <a:ext cx="255198" cy="254237"/>
            </a:xfrm>
            <a:prstGeom prst="rect">
              <a:avLst/>
            </a:prstGeom>
            <a:noFill/>
          </p:spPr>
          <p:txBody>
            <a:bodyPr wrap="none" rtlCol="0">
              <a:spAutoFit/>
            </a:bodyPr>
            <a:lstStyle/>
            <a:p>
              <a:r>
                <a:rPr lang="en-US" sz="1000" dirty="0" smtClean="0"/>
                <a:t>7</a:t>
              </a:r>
              <a:endParaRPr lang="en-GB" sz="1000" dirty="0"/>
            </a:p>
          </p:txBody>
        </p:sp>
        <p:sp>
          <p:nvSpPr>
            <p:cNvPr id="86" name="TextBox 85"/>
            <p:cNvSpPr txBox="1"/>
            <p:nvPr/>
          </p:nvSpPr>
          <p:spPr>
            <a:xfrm>
              <a:off x="7617421" y="2700570"/>
              <a:ext cx="404278" cy="254237"/>
            </a:xfrm>
            <a:prstGeom prst="rect">
              <a:avLst/>
            </a:prstGeom>
            <a:noFill/>
          </p:spPr>
          <p:txBody>
            <a:bodyPr wrap="none" rtlCol="0">
              <a:spAutoFit/>
            </a:bodyPr>
            <a:lstStyle/>
            <a:p>
              <a:r>
                <a:rPr lang="en-US" sz="1000" dirty="0" smtClean="0"/>
                <a:t>-0.1</a:t>
              </a:r>
              <a:endParaRPr lang="en-GB" sz="1000" dirty="0"/>
            </a:p>
          </p:txBody>
        </p:sp>
        <p:sp>
          <p:nvSpPr>
            <p:cNvPr id="88" name="TextBox 87"/>
            <p:cNvSpPr txBox="1"/>
            <p:nvPr/>
          </p:nvSpPr>
          <p:spPr>
            <a:xfrm>
              <a:off x="7652686" y="3093380"/>
              <a:ext cx="404278" cy="254237"/>
            </a:xfrm>
            <a:prstGeom prst="rect">
              <a:avLst/>
            </a:prstGeom>
            <a:noFill/>
          </p:spPr>
          <p:txBody>
            <a:bodyPr wrap="none" rtlCol="0">
              <a:spAutoFit/>
            </a:bodyPr>
            <a:lstStyle/>
            <a:p>
              <a:r>
                <a:rPr lang="en-US" sz="1000" dirty="0" smtClean="0"/>
                <a:t>-0.4</a:t>
              </a:r>
              <a:endParaRPr lang="en-GB" sz="1000" dirty="0"/>
            </a:p>
          </p:txBody>
        </p:sp>
        <p:sp>
          <p:nvSpPr>
            <p:cNvPr id="92" name="TextBox 91"/>
            <p:cNvSpPr txBox="1"/>
            <p:nvPr/>
          </p:nvSpPr>
          <p:spPr>
            <a:xfrm>
              <a:off x="7663317" y="3421710"/>
              <a:ext cx="360997" cy="254237"/>
            </a:xfrm>
            <a:prstGeom prst="rect">
              <a:avLst/>
            </a:prstGeom>
            <a:noFill/>
          </p:spPr>
          <p:txBody>
            <a:bodyPr wrap="none" rtlCol="0">
              <a:spAutoFit/>
            </a:bodyPr>
            <a:lstStyle/>
            <a:p>
              <a:r>
                <a:rPr lang="en-US" sz="1000" dirty="0" smtClean="0"/>
                <a:t>0.4</a:t>
              </a:r>
              <a:endParaRPr lang="en-GB" sz="1000" dirty="0"/>
            </a:p>
          </p:txBody>
        </p:sp>
        <p:sp>
          <p:nvSpPr>
            <p:cNvPr id="93" name="TextBox 92"/>
            <p:cNvSpPr txBox="1"/>
            <p:nvPr/>
          </p:nvSpPr>
          <p:spPr>
            <a:xfrm>
              <a:off x="7603795" y="3756007"/>
              <a:ext cx="431529" cy="269304"/>
            </a:xfrm>
            <a:prstGeom prst="rect">
              <a:avLst/>
            </a:prstGeom>
            <a:noFill/>
          </p:spPr>
          <p:txBody>
            <a:bodyPr wrap="none" rtlCol="0">
              <a:spAutoFit/>
            </a:bodyPr>
            <a:lstStyle/>
            <a:p>
              <a:r>
                <a:rPr lang="en-US" sz="1000" dirty="0" smtClean="0"/>
                <a:t>0.12</a:t>
              </a:r>
              <a:endParaRPr lang="en-GB" sz="1000" dirty="0"/>
            </a:p>
          </p:txBody>
        </p:sp>
        <p:sp>
          <p:nvSpPr>
            <p:cNvPr id="94" name="TextBox 93"/>
            <p:cNvSpPr txBox="1"/>
            <p:nvPr/>
          </p:nvSpPr>
          <p:spPr>
            <a:xfrm>
              <a:off x="7645842" y="4128999"/>
              <a:ext cx="360996" cy="269304"/>
            </a:xfrm>
            <a:prstGeom prst="rect">
              <a:avLst/>
            </a:prstGeom>
            <a:noFill/>
          </p:spPr>
          <p:txBody>
            <a:bodyPr wrap="none" rtlCol="0">
              <a:spAutoFit/>
            </a:bodyPr>
            <a:lstStyle/>
            <a:p>
              <a:r>
                <a:rPr lang="en-US" sz="1000" dirty="0" smtClean="0"/>
                <a:t>0.3</a:t>
              </a:r>
              <a:endParaRPr lang="en-GB" sz="1000" dirty="0"/>
            </a:p>
          </p:txBody>
        </p:sp>
        <p:sp>
          <p:nvSpPr>
            <p:cNvPr id="95" name="TextBox 94"/>
            <p:cNvSpPr txBox="1"/>
            <p:nvPr/>
          </p:nvSpPr>
          <p:spPr>
            <a:xfrm>
              <a:off x="7649934" y="4494615"/>
              <a:ext cx="360997" cy="269304"/>
            </a:xfrm>
            <a:prstGeom prst="rect">
              <a:avLst/>
            </a:prstGeom>
            <a:noFill/>
          </p:spPr>
          <p:txBody>
            <a:bodyPr wrap="none" rtlCol="0">
              <a:spAutoFit/>
            </a:bodyPr>
            <a:lstStyle/>
            <a:p>
              <a:r>
                <a:rPr lang="en-US" sz="1000" dirty="0" smtClean="0"/>
                <a:t>1.7</a:t>
              </a:r>
              <a:endParaRPr lang="en-GB" sz="1000" dirty="0"/>
            </a:p>
          </p:txBody>
        </p:sp>
        <p:sp>
          <p:nvSpPr>
            <p:cNvPr id="96" name="TextBox 95"/>
            <p:cNvSpPr txBox="1"/>
            <p:nvPr/>
          </p:nvSpPr>
          <p:spPr>
            <a:xfrm>
              <a:off x="7691960" y="4762389"/>
              <a:ext cx="255198" cy="254237"/>
            </a:xfrm>
            <a:prstGeom prst="rect">
              <a:avLst/>
            </a:prstGeom>
            <a:noFill/>
          </p:spPr>
          <p:txBody>
            <a:bodyPr wrap="none" rtlCol="0">
              <a:spAutoFit/>
            </a:bodyPr>
            <a:lstStyle/>
            <a:p>
              <a:r>
                <a:rPr lang="en-US" sz="1000" dirty="0" smtClean="0"/>
                <a:t>0</a:t>
              </a:r>
              <a:endParaRPr lang="en-GB" sz="1000" dirty="0"/>
            </a:p>
          </p:txBody>
        </p:sp>
      </p:grpSp>
      <p:grpSp>
        <p:nvGrpSpPr>
          <p:cNvPr id="115" name="Group 114"/>
          <p:cNvGrpSpPr/>
          <p:nvPr/>
        </p:nvGrpSpPr>
        <p:grpSpPr>
          <a:xfrm>
            <a:off x="8745332" y="1624626"/>
            <a:ext cx="526320" cy="3408429"/>
            <a:chOff x="7568529" y="1649415"/>
            <a:chExt cx="526320" cy="3408429"/>
          </a:xfrm>
        </p:grpSpPr>
        <p:sp>
          <p:nvSpPr>
            <p:cNvPr id="116" name="TextBox 115"/>
            <p:cNvSpPr txBox="1"/>
            <p:nvPr/>
          </p:nvSpPr>
          <p:spPr>
            <a:xfrm>
              <a:off x="7639062" y="1649415"/>
              <a:ext cx="431528" cy="254237"/>
            </a:xfrm>
            <a:prstGeom prst="rect">
              <a:avLst/>
            </a:prstGeom>
            <a:noFill/>
          </p:spPr>
          <p:txBody>
            <a:bodyPr wrap="none" rtlCol="0">
              <a:spAutoFit/>
            </a:bodyPr>
            <a:lstStyle/>
            <a:p>
              <a:r>
                <a:rPr lang="en-US" sz="1000" dirty="0" smtClean="0"/>
                <a:t>0.88</a:t>
              </a:r>
              <a:endParaRPr lang="en-GB" sz="1000" dirty="0"/>
            </a:p>
          </p:txBody>
        </p:sp>
        <p:sp>
          <p:nvSpPr>
            <p:cNvPr id="117" name="TextBox 116"/>
            <p:cNvSpPr txBox="1"/>
            <p:nvPr/>
          </p:nvSpPr>
          <p:spPr>
            <a:xfrm>
              <a:off x="7592787" y="2029565"/>
              <a:ext cx="502062" cy="269304"/>
            </a:xfrm>
            <a:prstGeom prst="rect">
              <a:avLst/>
            </a:prstGeom>
            <a:noFill/>
          </p:spPr>
          <p:txBody>
            <a:bodyPr wrap="none" rtlCol="0">
              <a:spAutoFit/>
            </a:bodyPr>
            <a:lstStyle/>
            <a:p>
              <a:r>
                <a:rPr lang="en-US" sz="1000" dirty="0" smtClean="0"/>
                <a:t>0.622</a:t>
              </a:r>
              <a:endParaRPr lang="en-GB" sz="1000" dirty="0"/>
            </a:p>
          </p:txBody>
        </p:sp>
        <p:sp>
          <p:nvSpPr>
            <p:cNvPr id="118" name="TextBox 117"/>
            <p:cNvSpPr txBox="1"/>
            <p:nvPr/>
          </p:nvSpPr>
          <p:spPr>
            <a:xfrm>
              <a:off x="7592786" y="2403705"/>
              <a:ext cx="502062" cy="269304"/>
            </a:xfrm>
            <a:prstGeom prst="rect">
              <a:avLst/>
            </a:prstGeom>
            <a:noFill/>
          </p:spPr>
          <p:txBody>
            <a:bodyPr wrap="none" rtlCol="0">
              <a:spAutoFit/>
            </a:bodyPr>
            <a:lstStyle/>
            <a:p>
              <a:r>
                <a:rPr lang="en-US" sz="1000" dirty="0" smtClean="0"/>
                <a:t>0.999</a:t>
              </a:r>
              <a:endParaRPr lang="en-GB" sz="1000" dirty="0"/>
            </a:p>
          </p:txBody>
        </p:sp>
        <p:sp>
          <p:nvSpPr>
            <p:cNvPr id="119" name="TextBox 118"/>
            <p:cNvSpPr txBox="1"/>
            <p:nvPr/>
          </p:nvSpPr>
          <p:spPr>
            <a:xfrm>
              <a:off x="7568529" y="2700570"/>
              <a:ext cx="502062" cy="269304"/>
            </a:xfrm>
            <a:prstGeom prst="rect">
              <a:avLst/>
            </a:prstGeom>
            <a:noFill/>
          </p:spPr>
          <p:txBody>
            <a:bodyPr wrap="none" rtlCol="0">
              <a:spAutoFit/>
            </a:bodyPr>
            <a:lstStyle/>
            <a:p>
              <a:r>
                <a:rPr lang="en-US" sz="1000" dirty="0" smtClean="0"/>
                <a:t>0.475</a:t>
              </a:r>
              <a:endParaRPr lang="en-GB" sz="1000" dirty="0"/>
            </a:p>
          </p:txBody>
        </p:sp>
        <p:sp>
          <p:nvSpPr>
            <p:cNvPr id="120" name="TextBox 119"/>
            <p:cNvSpPr txBox="1"/>
            <p:nvPr/>
          </p:nvSpPr>
          <p:spPr>
            <a:xfrm>
              <a:off x="7674327" y="3093380"/>
              <a:ext cx="360996" cy="254237"/>
            </a:xfrm>
            <a:prstGeom prst="rect">
              <a:avLst/>
            </a:prstGeom>
            <a:noFill/>
          </p:spPr>
          <p:txBody>
            <a:bodyPr wrap="none" rtlCol="0">
              <a:spAutoFit/>
            </a:bodyPr>
            <a:lstStyle/>
            <a:p>
              <a:r>
                <a:rPr lang="en-US" sz="1000" dirty="0" smtClean="0"/>
                <a:t>0.4</a:t>
              </a:r>
              <a:endParaRPr lang="en-GB" sz="1000" dirty="0"/>
            </a:p>
          </p:txBody>
        </p:sp>
        <p:sp>
          <p:nvSpPr>
            <p:cNvPr id="121" name="TextBox 120"/>
            <p:cNvSpPr txBox="1"/>
            <p:nvPr/>
          </p:nvSpPr>
          <p:spPr>
            <a:xfrm>
              <a:off x="7628051" y="3421710"/>
              <a:ext cx="431529" cy="269304"/>
            </a:xfrm>
            <a:prstGeom prst="rect">
              <a:avLst/>
            </a:prstGeom>
            <a:noFill/>
          </p:spPr>
          <p:txBody>
            <a:bodyPr wrap="none" rtlCol="0">
              <a:spAutoFit/>
            </a:bodyPr>
            <a:lstStyle/>
            <a:p>
              <a:r>
                <a:rPr lang="en-US" sz="1000" dirty="0" smtClean="0"/>
                <a:t>0.36</a:t>
              </a:r>
              <a:endParaRPr lang="en-GB" sz="1000" dirty="0"/>
            </a:p>
          </p:txBody>
        </p:sp>
        <p:sp>
          <p:nvSpPr>
            <p:cNvPr id="122" name="TextBox 121"/>
            <p:cNvSpPr txBox="1"/>
            <p:nvPr/>
          </p:nvSpPr>
          <p:spPr>
            <a:xfrm>
              <a:off x="7568530" y="3756007"/>
              <a:ext cx="502062" cy="254237"/>
            </a:xfrm>
            <a:prstGeom prst="rect">
              <a:avLst/>
            </a:prstGeom>
            <a:noFill/>
          </p:spPr>
          <p:txBody>
            <a:bodyPr wrap="none" rtlCol="0">
              <a:spAutoFit/>
            </a:bodyPr>
            <a:lstStyle/>
            <a:p>
              <a:r>
                <a:rPr lang="en-US" sz="1000" dirty="0" smtClean="0"/>
                <a:t>0.598</a:t>
              </a:r>
              <a:endParaRPr lang="en-GB" sz="1000" dirty="0"/>
            </a:p>
          </p:txBody>
        </p:sp>
        <p:sp>
          <p:nvSpPr>
            <p:cNvPr id="123" name="TextBox 122"/>
            <p:cNvSpPr txBox="1"/>
            <p:nvPr/>
          </p:nvSpPr>
          <p:spPr>
            <a:xfrm>
              <a:off x="7575309" y="4128999"/>
              <a:ext cx="502062" cy="269304"/>
            </a:xfrm>
            <a:prstGeom prst="rect">
              <a:avLst/>
            </a:prstGeom>
            <a:noFill/>
          </p:spPr>
          <p:txBody>
            <a:bodyPr wrap="none" rtlCol="0">
              <a:spAutoFit/>
            </a:bodyPr>
            <a:lstStyle/>
            <a:p>
              <a:r>
                <a:rPr lang="en-US" sz="1000" dirty="0" smtClean="0"/>
                <a:t>0.575</a:t>
              </a:r>
              <a:endParaRPr lang="en-GB" sz="1000" dirty="0"/>
            </a:p>
          </p:txBody>
        </p:sp>
        <p:sp>
          <p:nvSpPr>
            <p:cNvPr id="124" name="TextBox 123"/>
            <p:cNvSpPr txBox="1"/>
            <p:nvPr/>
          </p:nvSpPr>
          <p:spPr>
            <a:xfrm>
              <a:off x="7614668" y="4494615"/>
              <a:ext cx="431529" cy="254237"/>
            </a:xfrm>
            <a:prstGeom prst="rect">
              <a:avLst/>
            </a:prstGeom>
            <a:noFill/>
          </p:spPr>
          <p:txBody>
            <a:bodyPr wrap="none" rtlCol="0">
              <a:spAutoFit/>
            </a:bodyPr>
            <a:lstStyle/>
            <a:p>
              <a:r>
                <a:rPr lang="en-US" sz="1000" dirty="0" smtClean="0"/>
                <a:t>0.84</a:t>
              </a:r>
              <a:endParaRPr lang="en-GB" sz="1000" dirty="0"/>
            </a:p>
          </p:txBody>
        </p:sp>
        <p:sp>
          <p:nvSpPr>
            <p:cNvPr id="125" name="TextBox 124"/>
            <p:cNvSpPr txBox="1"/>
            <p:nvPr/>
          </p:nvSpPr>
          <p:spPr>
            <a:xfrm>
              <a:off x="7726246" y="4803607"/>
              <a:ext cx="255198" cy="254237"/>
            </a:xfrm>
            <a:prstGeom prst="rect">
              <a:avLst/>
            </a:prstGeom>
            <a:noFill/>
          </p:spPr>
          <p:txBody>
            <a:bodyPr wrap="none" rtlCol="0">
              <a:spAutoFit/>
            </a:bodyPr>
            <a:lstStyle/>
            <a:p>
              <a:r>
                <a:rPr lang="en-US" sz="1000" dirty="0" smtClean="0"/>
                <a:t>0</a:t>
              </a:r>
              <a:endParaRPr lang="en-GB" sz="1000" dirty="0"/>
            </a:p>
          </p:txBody>
        </p:sp>
      </p:grpSp>
      <p:sp>
        <p:nvSpPr>
          <p:cNvPr id="126" name="TextBox 125"/>
          <p:cNvSpPr txBox="1"/>
          <p:nvPr/>
        </p:nvSpPr>
        <p:spPr>
          <a:xfrm>
            <a:off x="8319890" y="1116786"/>
            <a:ext cx="1352943" cy="574003"/>
          </a:xfrm>
          <a:prstGeom prst="rect">
            <a:avLst/>
          </a:prstGeom>
          <a:noFill/>
        </p:spPr>
        <p:txBody>
          <a:bodyPr wrap="square" rtlCol="0">
            <a:spAutoFit/>
          </a:bodyPr>
          <a:lstStyle/>
          <a:p>
            <a:r>
              <a:rPr lang="en-US" dirty="0" err="1" smtClean="0"/>
              <a:t>Normalised</a:t>
            </a:r>
            <a:r>
              <a:rPr lang="en-US" dirty="0" smtClean="0"/>
              <a:t> Output</a:t>
            </a:r>
            <a:endParaRPr lang="en-GB" dirty="0"/>
          </a:p>
        </p:txBody>
      </p:sp>
      <p:pic>
        <p:nvPicPr>
          <p:cNvPr id="127" name="Picture 2" descr="Image result for handwritten number"/>
          <p:cNvPicPr>
            <a:picLocks noChangeAspect="1" noChangeArrowheads="1"/>
          </p:cNvPicPr>
          <p:nvPr/>
        </p:nvPicPr>
        <p:blipFill rotWithShape="1">
          <a:blip r:embed="rId3">
            <a:extLst>
              <a:ext uri="{28A0092B-C50C-407E-A947-70E740481C1C}">
                <a14:useLocalDpi xmlns:a14="http://schemas.microsoft.com/office/drawing/2010/main" val="0"/>
              </a:ext>
            </a:extLst>
          </a:blip>
          <a:srcRect l="30286" t="15490" r="37754" b="18824"/>
          <a:stretch/>
        </p:blipFill>
        <p:spPr bwMode="auto">
          <a:xfrm>
            <a:off x="5011387" y="2308921"/>
            <a:ext cx="606939" cy="702771"/>
          </a:xfrm>
          <a:prstGeom prst="rect">
            <a:avLst/>
          </a:prstGeom>
          <a:noFill/>
          <a:extLst>
            <a:ext uri="{909E8E84-426E-40DD-AFC4-6F175D3DCCD1}">
              <a14:hiddenFill xmlns:a14="http://schemas.microsoft.com/office/drawing/2010/main">
                <a:solidFill>
                  <a:srgbClr val="FFFFFF"/>
                </a:solidFill>
              </a14:hiddenFill>
            </a:ext>
          </a:extLst>
        </p:spPr>
      </p:pic>
      <p:sp>
        <p:nvSpPr>
          <p:cNvPr id="128" name="Right Arrow 127"/>
          <p:cNvSpPr/>
          <p:nvPr/>
        </p:nvSpPr>
        <p:spPr bwMode="auto">
          <a:xfrm flipV="1">
            <a:off x="5804580" y="2671582"/>
            <a:ext cx="488033" cy="306233"/>
          </a:xfrm>
          <a:prstGeom prst="rightArrow">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accent4">
                  <a:lumMod val="60000"/>
                  <a:lumOff val="40000"/>
                </a:schemeClr>
              </a:solidFill>
              <a:effectLst/>
              <a:latin typeface="Arial" pitchFamily="34" charset="0"/>
              <a:cs typeface="Arial" pitchFamily="34" charset="0"/>
            </a:endParaRPr>
          </a:p>
        </p:txBody>
      </p:sp>
      <p:sp>
        <p:nvSpPr>
          <p:cNvPr id="129" name="TextBox 128"/>
          <p:cNvSpPr txBox="1"/>
          <p:nvPr/>
        </p:nvSpPr>
        <p:spPr>
          <a:xfrm>
            <a:off x="9788868" y="1117433"/>
            <a:ext cx="1352943" cy="333168"/>
          </a:xfrm>
          <a:prstGeom prst="rect">
            <a:avLst/>
          </a:prstGeom>
          <a:noFill/>
        </p:spPr>
        <p:txBody>
          <a:bodyPr wrap="square" rtlCol="0">
            <a:spAutoFit/>
          </a:bodyPr>
          <a:lstStyle/>
          <a:p>
            <a:r>
              <a:rPr lang="en-US" dirty="0" smtClean="0"/>
              <a:t>Label</a:t>
            </a:r>
            <a:endParaRPr lang="en-GB" dirty="0"/>
          </a:p>
        </p:txBody>
      </p:sp>
      <p:grpSp>
        <p:nvGrpSpPr>
          <p:cNvPr id="130" name="Group 129"/>
          <p:cNvGrpSpPr/>
          <p:nvPr/>
        </p:nvGrpSpPr>
        <p:grpSpPr>
          <a:xfrm>
            <a:off x="10364014" y="1563164"/>
            <a:ext cx="290465" cy="3408429"/>
            <a:chOff x="7691960" y="1649415"/>
            <a:chExt cx="290465" cy="3408429"/>
          </a:xfrm>
        </p:grpSpPr>
        <p:sp>
          <p:nvSpPr>
            <p:cNvPr id="131" name="TextBox 130"/>
            <p:cNvSpPr txBox="1"/>
            <p:nvPr/>
          </p:nvSpPr>
          <p:spPr>
            <a:xfrm>
              <a:off x="7727227" y="1649415"/>
              <a:ext cx="255198" cy="254237"/>
            </a:xfrm>
            <a:prstGeom prst="rect">
              <a:avLst/>
            </a:prstGeom>
            <a:noFill/>
          </p:spPr>
          <p:txBody>
            <a:bodyPr wrap="none" rtlCol="0">
              <a:spAutoFit/>
            </a:bodyPr>
            <a:lstStyle/>
            <a:p>
              <a:r>
                <a:rPr lang="en-US" sz="1000" dirty="0" smtClean="0"/>
                <a:t>0</a:t>
              </a:r>
              <a:endParaRPr lang="en-GB" sz="1000" dirty="0"/>
            </a:p>
          </p:txBody>
        </p:sp>
        <p:sp>
          <p:nvSpPr>
            <p:cNvPr id="132" name="TextBox 131"/>
            <p:cNvSpPr txBox="1"/>
            <p:nvPr/>
          </p:nvSpPr>
          <p:spPr>
            <a:xfrm>
              <a:off x="7716218" y="2029565"/>
              <a:ext cx="255198" cy="254237"/>
            </a:xfrm>
            <a:prstGeom prst="rect">
              <a:avLst/>
            </a:prstGeom>
            <a:noFill/>
          </p:spPr>
          <p:txBody>
            <a:bodyPr wrap="none" rtlCol="0">
              <a:spAutoFit/>
            </a:bodyPr>
            <a:lstStyle/>
            <a:p>
              <a:r>
                <a:rPr lang="en-US" sz="1000" dirty="0" smtClean="0"/>
                <a:t>0</a:t>
              </a:r>
              <a:endParaRPr lang="en-GB" sz="1000" dirty="0"/>
            </a:p>
          </p:txBody>
        </p:sp>
        <p:sp>
          <p:nvSpPr>
            <p:cNvPr id="133" name="TextBox 132"/>
            <p:cNvSpPr txBox="1"/>
            <p:nvPr/>
          </p:nvSpPr>
          <p:spPr>
            <a:xfrm>
              <a:off x="7716217" y="2403705"/>
              <a:ext cx="255198" cy="254237"/>
            </a:xfrm>
            <a:prstGeom prst="rect">
              <a:avLst/>
            </a:prstGeom>
            <a:noFill/>
          </p:spPr>
          <p:txBody>
            <a:bodyPr wrap="none" rtlCol="0">
              <a:spAutoFit/>
            </a:bodyPr>
            <a:lstStyle/>
            <a:p>
              <a:r>
                <a:rPr lang="en-US" sz="1000" dirty="0" smtClean="0"/>
                <a:t>1</a:t>
              </a:r>
              <a:endParaRPr lang="en-GB" sz="1000" dirty="0"/>
            </a:p>
          </p:txBody>
        </p:sp>
        <p:sp>
          <p:nvSpPr>
            <p:cNvPr id="134" name="TextBox 133"/>
            <p:cNvSpPr txBox="1"/>
            <p:nvPr/>
          </p:nvSpPr>
          <p:spPr>
            <a:xfrm>
              <a:off x="7691960" y="2700570"/>
              <a:ext cx="255198" cy="254237"/>
            </a:xfrm>
            <a:prstGeom prst="rect">
              <a:avLst/>
            </a:prstGeom>
            <a:noFill/>
          </p:spPr>
          <p:txBody>
            <a:bodyPr wrap="none" rtlCol="0">
              <a:spAutoFit/>
            </a:bodyPr>
            <a:lstStyle/>
            <a:p>
              <a:r>
                <a:rPr lang="en-US" sz="1000" dirty="0" smtClean="0"/>
                <a:t>0</a:t>
              </a:r>
              <a:endParaRPr lang="en-GB" sz="1000" dirty="0"/>
            </a:p>
          </p:txBody>
        </p:sp>
        <p:sp>
          <p:nvSpPr>
            <p:cNvPr id="135" name="TextBox 134"/>
            <p:cNvSpPr txBox="1"/>
            <p:nvPr/>
          </p:nvSpPr>
          <p:spPr>
            <a:xfrm>
              <a:off x="7707519" y="3094653"/>
              <a:ext cx="255198" cy="254237"/>
            </a:xfrm>
            <a:prstGeom prst="rect">
              <a:avLst/>
            </a:prstGeom>
            <a:noFill/>
          </p:spPr>
          <p:txBody>
            <a:bodyPr wrap="none" rtlCol="0">
              <a:spAutoFit/>
            </a:bodyPr>
            <a:lstStyle/>
            <a:p>
              <a:r>
                <a:rPr lang="en-US" sz="1000" dirty="0" smtClean="0"/>
                <a:t>0</a:t>
              </a:r>
              <a:endParaRPr lang="en-GB" sz="1000" dirty="0"/>
            </a:p>
          </p:txBody>
        </p:sp>
        <p:sp>
          <p:nvSpPr>
            <p:cNvPr id="136" name="TextBox 135"/>
            <p:cNvSpPr txBox="1"/>
            <p:nvPr/>
          </p:nvSpPr>
          <p:spPr>
            <a:xfrm>
              <a:off x="7716216" y="3421710"/>
              <a:ext cx="255198" cy="254237"/>
            </a:xfrm>
            <a:prstGeom prst="rect">
              <a:avLst/>
            </a:prstGeom>
            <a:noFill/>
          </p:spPr>
          <p:txBody>
            <a:bodyPr wrap="none" rtlCol="0">
              <a:spAutoFit/>
            </a:bodyPr>
            <a:lstStyle/>
            <a:p>
              <a:r>
                <a:rPr lang="en-US" sz="1000" dirty="0" smtClean="0"/>
                <a:t>0</a:t>
              </a:r>
              <a:endParaRPr lang="en-GB" sz="1000" dirty="0"/>
            </a:p>
          </p:txBody>
        </p:sp>
        <p:sp>
          <p:nvSpPr>
            <p:cNvPr id="137" name="TextBox 136"/>
            <p:cNvSpPr txBox="1"/>
            <p:nvPr/>
          </p:nvSpPr>
          <p:spPr>
            <a:xfrm>
              <a:off x="7691961" y="3756007"/>
              <a:ext cx="255198" cy="254237"/>
            </a:xfrm>
            <a:prstGeom prst="rect">
              <a:avLst/>
            </a:prstGeom>
            <a:noFill/>
          </p:spPr>
          <p:txBody>
            <a:bodyPr wrap="none" rtlCol="0">
              <a:spAutoFit/>
            </a:bodyPr>
            <a:lstStyle/>
            <a:p>
              <a:r>
                <a:rPr lang="en-US" sz="1000" dirty="0" smtClean="0"/>
                <a:t>0</a:t>
              </a:r>
              <a:endParaRPr lang="en-GB" sz="1000" dirty="0"/>
            </a:p>
          </p:txBody>
        </p:sp>
        <p:sp>
          <p:nvSpPr>
            <p:cNvPr id="138" name="TextBox 137"/>
            <p:cNvSpPr txBox="1"/>
            <p:nvPr/>
          </p:nvSpPr>
          <p:spPr>
            <a:xfrm>
              <a:off x="7698740" y="4128999"/>
              <a:ext cx="255198" cy="254237"/>
            </a:xfrm>
            <a:prstGeom prst="rect">
              <a:avLst/>
            </a:prstGeom>
            <a:noFill/>
          </p:spPr>
          <p:txBody>
            <a:bodyPr wrap="none" rtlCol="0">
              <a:spAutoFit/>
            </a:bodyPr>
            <a:lstStyle/>
            <a:p>
              <a:r>
                <a:rPr lang="en-US" sz="1000" dirty="0" smtClean="0"/>
                <a:t>0</a:t>
              </a:r>
              <a:endParaRPr lang="en-GB" sz="1000" dirty="0"/>
            </a:p>
          </p:txBody>
        </p:sp>
        <p:sp>
          <p:nvSpPr>
            <p:cNvPr id="139" name="TextBox 138"/>
            <p:cNvSpPr txBox="1"/>
            <p:nvPr/>
          </p:nvSpPr>
          <p:spPr>
            <a:xfrm>
              <a:off x="7702833" y="4494615"/>
              <a:ext cx="255198" cy="254237"/>
            </a:xfrm>
            <a:prstGeom prst="rect">
              <a:avLst/>
            </a:prstGeom>
            <a:noFill/>
          </p:spPr>
          <p:txBody>
            <a:bodyPr wrap="none" rtlCol="0">
              <a:spAutoFit/>
            </a:bodyPr>
            <a:lstStyle/>
            <a:p>
              <a:r>
                <a:rPr lang="en-US" sz="1000" dirty="0" smtClean="0"/>
                <a:t>0</a:t>
              </a:r>
              <a:endParaRPr lang="en-GB" sz="1000" dirty="0"/>
            </a:p>
          </p:txBody>
        </p:sp>
        <p:sp>
          <p:nvSpPr>
            <p:cNvPr id="140" name="TextBox 139"/>
            <p:cNvSpPr txBox="1"/>
            <p:nvPr/>
          </p:nvSpPr>
          <p:spPr>
            <a:xfrm>
              <a:off x="7726246" y="4803607"/>
              <a:ext cx="255198" cy="254237"/>
            </a:xfrm>
            <a:prstGeom prst="rect">
              <a:avLst/>
            </a:prstGeom>
            <a:noFill/>
          </p:spPr>
          <p:txBody>
            <a:bodyPr wrap="none" rtlCol="0">
              <a:spAutoFit/>
            </a:bodyPr>
            <a:lstStyle/>
            <a:p>
              <a:r>
                <a:rPr lang="en-US" sz="1000" dirty="0" smtClean="0"/>
                <a:t>0</a:t>
              </a:r>
              <a:endParaRPr lang="en-GB" sz="1000" dirty="0"/>
            </a:p>
          </p:txBody>
        </p:sp>
      </p:grpSp>
      <mc:AlternateContent xmlns:mc="http://schemas.openxmlformats.org/markup-compatibility/2006" xmlns:a14="http://schemas.microsoft.com/office/drawing/2010/main">
        <mc:Choice Requires="a14">
          <p:sp>
            <p:nvSpPr>
              <p:cNvPr id="141" name="TextBox 140"/>
              <p:cNvSpPr txBox="1"/>
              <p:nvPr/>
            </p:nvSpPr>
            <p:spPr>
              <a:xfrm>
                <a:off x="587958" y="4732893"/>
                <a:ext cx="3051220" cy="597599"/>
              </a:xfrm>
              <a:prstGeom prst="rect">
                <a:avLst/>
              </a:prstGeom>
              <a:noFill/>
            </p:spPr>
            <p:txBody>
              <a:bodyPr wrap="none" lIns="0" tIns="0" rIns="0" bIns="0" rtlCol="0">
                <a:spAutoFit/>
              </a:bodyPr>
              <a:lstStyle/>
              <a:p>
                <a:pPr algn="l"/>
                <a14:m>
                  <m:oMath xmlns:m="http://schemas.openxmlformats.org/officeDocument/2006/math">
                    <m:r>
                      <a:rPr lang="en-US" sz="1400" b="0" i="1" smtClean="0">
                        <a:latin typeface="Cambria Math" panose="02040503050406030204" pitchFamily="18" charset="0"/>
                      </a:rPr>
                      <m:t>𝐶𝑜𝑠𝑡</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i="1">
                            <a:latin typeface="Cambria Math" panose="02040503050406030204" pitchFamily="18" charset="0"/>
                          </a:rPr>
                          <m:t>(0.88−0)</m:t>
                        </m:r>
                        <m:r>
                          <m:rPr>
                            <m:nor/>
                          </m:rPr>
                          <a:rPr lang="en-GB" sz="1400" dirty="0"/>
                          <m:t> </m:t>
                        </m:r>
                      </m:e>
                      <m:sup>
                        <m:r>
                          <a:rPr lang="en-US" sz="1400" b="0" i="1" smtClean="0">
                            <a:latin typeface="Cambria Math" panose="02040503050406030204" pitchFamily="18" charset="0"/>
                          </a:rPr>
                          <m:t>2</m:t>
                        </m:r>
                      </m:sup>
                    </m:sSup>
                  </m:oMath>
                </a14:m>
                <a:r>
                  <a:rPr lang="en-GB" sz="1400" dirty="0" smtClean="0"/>
                  <a:t>+</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(0</m:t>
                        </m:r>
                        <m:r>
                          <a:rPr lang="en-US" sz="1400" b="0" i="1" smtClean="0">
                            <a:latin typeface="Cambria Math" panose="02040503050406030204" pitchFamily="18" charset="0"/>
                          </a:rPr>
                          <m:t>.</m:t>
                        </m:r>
                        <m:r>
                          <a:rPr lang="en-US" sz="1400" i="1" smtClean="0">
                            <a:latin typeface="Cambria Math" panose="02040503050406030204" pitchFamily="18" charset="0"/>
                          </a:rPr>
                          <m:t>6</m:t>
                        </m:r>
                        <m:r>
                          <a:rPr lang="en-US" sz="1400" b="0" i="1" smtClean="0">
                            <a:latin typeface="Cambria Math" panose="02040503050406030204" pitchFamily="18" charset="0"/>
                          </a:rPr>
                          <m:t>22</m:t>
                        </m:r>
                        <m:r>
                          <a:rPr lang="en-US" sz="1400" i="1">
                            <a:latin typeface="Cambria Math" panose="02040503050406030204" pitchFamily="18" charset="0"/>
                          </a:rPr>
                          <m:t>−0)</m:t>
                        </m:r>
                        <m:r>
                          <m:rPr>
                            <m:nor/>
                          </m:rPr>
                          <a:rPr lang="en-GB" sz="1000" dirty="0"/>
                          <m:t> </m:t>
                        </m:r>
                      </m:e>
                      <m:sup>
                        <m:r>
                          <a:rPr lang="en-US" sz="1400" i="1">
                            <a:latin typeface="Cambria Math" panose="02040503050406030204" pitchFamily="18" charset="0"/>
                          </a:rPr>
                          <m:t>2</m:t>
                        </m:r>
                      </m:sup>
                    </m:sSup>
                  </m:oMath>
                </a14:m>
                <a:r>
                  <a:rPr lang="en-GB" sz="1400" dirty="0" smtClean="0"/>
                  <a:t>….</a:t>
                </a:r>
              </a:p>
              <a:p>
                <a:pPr algn="l"/>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𝐶𝑜𝑠𝑡</m:t>
                      </m:r>
                      <m:r>
                        <a:rPr lang="en-US" sz="1400" b="0" i="1" smtClean="0">
                          <a:latin typeface="Cambria Math" panose="02040503050406030204" pitchFamily="18" charset="0"/>
                        </a:rPr>
                        <m:t>=3.5</m:t>
                      </m:r>
                    </m:oMath>
                  </m:oMathPara>
                </a14:m>
                <a:endParaRPr lang="en-GB" sz="1400" dirty="0"/>
              </a:p>
            </p:txBody>
          </p:sp>
        </mc:Choice>
        <mc:Fallback xmlns="">
          <p:sp>
            <p:nvSpPr>
              <p:cNvPr id="141" name="TextBox 140"/>
              <p:cNvSpPr txBox="1">
                <a:spLocks noRot="1" noChangeAspect="1" noMove="1" noResize="1" noEditPoints="1" noAdjustHandles="1" noChangeArrowheads="1" noChangeShapeType="1" noTextEdit="1"/>
              </p:cNvSpPr>
              <p:nvPr/>
            </p:nvSpPr>
            <p:spPr>
              <a:xfrm>
                <a:off x="587958" y="4732893"/>
                <a:ext cx="3051220" cy="597599"/>
              </a:xfrm>
              <a:prstGeom prst="rect">
                <a:avLst/>
              </a:prstGeom>
              <a:blipFill rotWithShape="0">
                <a:blip r:embed="rId4"/>
                <a:stretch>
                  <a:fillRect l="-1996" r="-2595"/>
                </a:stretch>
              </a:blipFill>
            </p:spPr>
            <p:txBody>
              <a:bodyPr/>
              <a:lstStyle/>
              <a:p>
                <a:r>
                  <a:rPr lang="en-GB">
                    <a:noFill/>
                  </a:rPr>
                  <a:t> </a:t>
                </a:r>
              </a:p>
            </p:txBody>
          </p:sp>
        </mc:Fallback>
      </mc:AlternateContent>
    </p:spTree>
    <p:extLst>
      <p:ext uri="{BB962C8B-B14F-4D97-AF65-F5344CB8AC3E}">
        <p14:creationId xmlns:p14="http://schemas.microsoft.com/office/powerpoint/2010/main" val="1994263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14</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3: Learning!</a:t>
            </a:r>
            <a:endParaRPr lang="en-GB" sz="1800" b="1" u="sng" dirty="0"/>
          </a:p>
        </p:txBody>
      </p:sp>
      <mc:AlternateContent xmlns:mc="http://schemas.openxmlformats.org/markup-compatibility/2006" xmlns:a14="http://schemas.microsoft.com/office/drawing/2010/main">
        <mc:Choice Requires="a14">
          <p:sp>
            <p:nvSpPr>
              <p:cNvPr id="91" name="TextBox 90"/>
              <p:cNvSpPr txBox="1"/>
              <p:nvPr/>
            </p:nvSpPr>
            <p:spPr>
              <a:xfrm>
                <a:off x="3647728" y="1139629"/>
                <a:ext cx="4286686" cy="1006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𝐶𝑜𝑠𝑡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r>
                                <a:rPr lang="en-US"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i="1">
                                  <a:latin typeface="Cambria Math" panose="02040503050406030204" pitchFamily="18" charset="0"/>
                                </a:rPr>
                                <m:t>𝑜𝑢𝑡𝑝𝑢𝑡</m:t>
                              </m:r>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𝑙𝑎𝑏𝑒𝑙</m:t>
                              </m:r>
                              <m:r>
                                <a:rPr lang="en-US" sz="2000" i="1">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GB" sz="12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647728" y="1139629"/>
                <a:ext cx="4286686" cy="1006366"/>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3936014" y="2447079"/>
                <a:ext cx="3408177" cy="1035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𝑂𝑢𝑡𝑝𝑢𝑡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1600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𝑔𝑟𝑒𝑦𝑠𝑐𝑎𝑙𝑒</m:t>
                              </m:r>
                            </m:e>
                            <m:sub>
                              <m:r>
                                <a:rPr lang="en-US" sz="2000" i="1">
                                  <a:latin typeface="Cambria Math" panose="02040503050406030204" pitchFamily="18" charset="0"/>
                                </a:rPr>
                                <m:t>𝑗</m:t>
                              </m:r>
                            </m:sub>
                          </m:sSub>
                        </m:e>
                      </m:nary>
                    </m:oMath>
                  </m:oMathPara>
                </a14:m>
                <a:endParaRPr lang="en-GB" sz="1200" dirty="0"/>
              </a:p>
            </p:txBody>
          </p:sp>
        </mc:Choice>
        <mc:Fallback xmlns="">
          <p:sp>
            <p:nvSpPr>
              <p:cNvPr id="74" name="TextBox 73"/>
              <p:cNvSpPr txBox="1">
                <a:spLocks noRot="1" noChangeAspect="1" noMove="1" noResize="1" noEditPoints="1" noAdjustHandles="1" noChangeArrowheads="1" noChangeShapeType="1" noTextEdit="1"/>
              </p:cNvSpPr>
              <p:nvPr/>
            </p:nvSpPr>
            <p:spPr>
              <a:xfrm>
                <a:off x="3936014" y="2447079"/>
                <a:ext cx="3408177" cy="1035155"/>
              </a:xfrm>
              <a:prstGeom prst="rect">
                <a:avLst/>
              </a:prstGeom>
              <a:blipFill rotWithShape="0">
                <a:blip r:embed="rId4"/>
                <a:stretch>
                  <a:fillRect/>
                </a:stretch>
              </a:blipFill>
            </p:spPr>
            <p:txBody>
              <a:bodyPr/>
              <a:lstStyle/>
              <a:p>
                <a:r>
                  <a:rPr lang="en-GB">
                    <a:noFill/>
                  </a:rPr>
                  <a:t> </a:t>
                </a:r>
              </a:p>
            </p:txBody>
          </p:sp>
        </mc:Fallback>
      </mc:AlternateContent>
      <p:sp>
        <p:nvSpPr>
          <p:cNvPr id="9" name="Rectangle 8"/>
          <p:cNvSpPr/>
          <p:nvPr/>
        </p:nvSpPr>
        <p:spPr bwMode="auto">
          <a:xfrm>
            <a:off x="5442930" y="2852936"/>
            <a:ext cx="504056" cy="36004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cxnSp>
        <p:nvCxnSpPr>
          <p:cNvPr id="37" name="Straight Arrow Connector 36"/>
          <p:cNvCxnSpPr/>
          <p:nvPr/>
        </p:nvCxnSpPr>
        <p:spPr bwMode="auto">
          <a:xfrm flipV="1">
            <a:off x="5807968" y="1916832"/>
            <a:ext cx="288032" cy="936104"/>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8" name="TextBox 37"/>
              <p:cNvSpPr txBox="1"/>
              <p:nvPr/>
            </p:nvSpPr>
            <p:spPr>
              <a:xfrm>
                <a:off x="335360" y="3783318"/>
                <a:ext cx="8710078" cy="672941"/>
              </a:xfrm>
              <a:prstGeom prst="rect">
                <a:avLst/>
              </a:prstGeom>
              <a:noFill/>
            </p:spPr>
            <p:txBody>
              <a:bodyPr wrap="none" lIns="0" tIns="0" rIns="0" bIns="0" rtlCol="0">
                <a:spAutoFit/>
              </a:bodyPr>
              <a:lstStyle/>
              <a:p>
                <a:r>
                  <a:rPr lang="en-GB" sz="2400" dirty="0" smtClean="0"/>
                  <a:t>To teach our Neural Network, we find </a:t>
                </a:r>
                <a14:m>
                  <m:oMath xmlns:m="http://schemas.openxmlformats.org/officeDocument/2006/math">
                    <m:f>
                      <m:fPr>
                        <m:ctrlPr>
                          <a:rPr lang="en-GB" sz="2400" i="1" smtClean="0">
                            <a:latin typeface="Cambria Math" panose="02040503050406030204" pitchFamily="18" charset="0"/>
                          </a:rPr>
                        </m:ctrlPr>
                      </m:fPr>
                      <m:num>
                        <m:r>
                          <a:rPr lang="en-GB" sz="2400" i="1" smtClean="0">
                            <a:latin typeface="Cambria Math" panose="02040503050406030204" pitchFamily="18" charset="0"/>
                          </a:rPr>
                          <m:t>𝜕</m:t>
                        </m:r>
                        <m:r>
                          <a:rPr lang="en-US" sz="2400" b="0" i="1" smtClean="0">
                            <a:latin typeface="Cambria Math" panose="02040503050406030204" pitchFamily="18" charset="0"/>
                          </a:rPr>
                          <m:t>𝐶𝑜𝑠𝑡</m:t>
                        </m:r>
                      </m:num>
                      <m:den>
                        <m:r>
                          <a:rPr lang="en-GB" sz="2400" i="1" smtClean="0">
                            <a:latin typeface="Cambria Math" panose="02040503050406030204" pitchFamily="18" charset="0"/>
                          </a:rPr>
                          <m:t>𝜕</m:t>
                        </m:r>
                        <m:r>
                          <a:rPr lang="en-US" sz="2400" b="0" i="1" smtClean="0">
                            <a:latin typeface="Cambria Math" panose="02040503050406030204" pitchFamily="18" charset="0"/>
                          </a:rPr>
                          <m:t>𝑊𝑒𝑖𝑔h𝑡𝑠</m:t>
                        </m:r>
                      </m:den>
                    </m:f>
                  </m:oMath>
                </a14:m>
                <a:r>
                  <a:rPr lang="en-GB" sz="2400" dirty="0" smtClean="0"/>
                  <a:t> and compute this:</a:t>
                </a:r>
                <a:endParaRPr lang="en-GB"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335360" y="3783318"/>
                <a:ext cx="8710078" cy="672941"/>
              </a:xfrm>
              <a:prstGeom prst="rect">
                <a:avLst/>
              </a:prstGeom>
              <a:blipFill rotWithShape="0">
                <a:blip r:embed="rId5"/>
                <a:stretch>
                  <a:fillRect l="-1679" r="-1679" b="-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402920" y="4678506"/>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402920" y="4678506"/>
                <a:ext cx="6386813" cy="1029000"/>
              </a:xfrm>
              <a:prstGeom prst="rect">
                <a:avLst/>
              </a:prstGeom>
              <a:blipFill rotWithShape="0">
                <a:blip r:embed="rId6"/>
                <a:stretch>
                  <a:fillRect/>
                </a:stretch>
              </a:blipFill>
            </p:spPr>
            <p:txBody>
              <a:bodyPr/>
              <a:lstStyle/>
              <a:p>
                <a:r>
                  <a:rPr lang="en-GB">
                    <a:noFill/>
                  </a:rPr>
                  <a:t> </a:t>
                </a:r>
              </a:p>
            </p:txBody>
          </p:sp>
        </mc:Fallback>
      </mc:AlternateContent>
      <p:pic>
        <p:nvPicPr>
          <p:cNvPr id="41" name="Picture 40"/>
          <p:cNvPicPr>
            <a:picLocks noChangeAspect="1"/>
          </p:cNvPicPr>
          <p:nvPr/>
        </p:nvPicPr>
        <p:blipFill>
          <a:blip r:embed="rId7"/>
          <a:stretch>
            <a:fillRect/>
          </a:stretch>
        </p:blipFill>
        <p:spPr>
          <a:xfrm>
            <a:off x="335755" y="2723382"/>
            <a:ext cx="2904235" cy="576728"/>
          </a:xfrm>
          <a:prstGeom prst="rect">
            <a:avLst/>
          </a:prstGeom>
        </p:spPr>
      </p:pic>
      <p:pic>
        <p:nvPicPr>
          <p:cNvPr id="8" name="Picture 7"/>
          <p:cNvPicPr>
            <a:picLocks noChangeAspect="1"/>
          </p:cNvPicPr>
          <p:nvPr/>
        </p:nvPicPr>
        <p:blipFill>
          <a:blip r:embed="rId8"/>
          <a:stretch>
            <a:fillRect/>
          </a:stretch>
        </p:blipFill>
        <p:spPr>
          <a:xfrm>
            <a:off x="8107226" y="869022"/>
            <a:ext cx="3739468" cy="2597646"/>
          </a:xfrm>
          <a:prstGeom prst="rect">
            <a:avLst/>
          </a:prstGeom>
        </p:spPr>
      </p:pic>
    </p:spTree>
    <p:extLst>
      <p:ext uri="{BB962C8B-B14F-4D97-AF65-F5344CB8AC3E}">
        <p14:creationId xmlns:p14="http://schemas.microsoft.com/office/powerpoint/2010/main" val="2126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15</a:t>
            </a:fld>
            <a:endParaRPr lang="de-DE" altLang="de-DE"/>
          </a:p>
        </p:txBody>
      </p:sp>
      <p:sp>
        <p:nvSpPr>
          <p:cNvPr id="7" name="Text Placeholder 6"/>
          <p:cNvSpPr>
            <a:spLocks noGrp="1"/>
          </p:cNvSpPr>
          <p:nvPr>
            <p:ph type="body" sz="quarter" idx="13"/>
          </p:nvPr>
        </p:nvSpPr>
        <p:spPr/>
        <p:txBody>
          <a:bodyPr/>
          <a:lstStyle/>
          <a:p>
            <a:endParaRPr lang="en-GB"/>
          </a:p>
        </p:txBody>
      </p:sp>
      <p:pic>
        <p:nvPicPr>
          <p:cNvPr id="8" name="Picture 7"/>
          <p:cNvPicPr>
            <a:picLocks noChangeAspect="1"/>
          </p:cNvPicPr>
          <p:nvPr/>
        </p:nvPicPr>
        <p:blipFill>
          <a:blip r:embed="rId2"/>
          <a:stretch>
            <a:fillRect/>
          </a:stretch>
        </p:blipFill>
        <p:spPr>
          <a:xfrm>
            <a:off x="-20133" y="-31093"/>
            <a:ext cx="12212133" cy="6869325"/>
          </a:xfrm>
          <a:prstGeom prst="rect">
            <a:avLst/>
          </a:prstGeom>
        </p:spPr>
      </p:pic>
    </p:spTree>
    <p:extLst>
      <p:ext uri="{BB962C8B-B14F-4D97-AF65-F5344CB8AC3E}">
        <p14:creationId xmlns:p14="http://schemas.microsoft.com/office/powerpoint/2010/main" val="2655265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16</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383823"/>
          </a:xfrm>
          <a:prstGeom prst="rect">
            <a:avLst/>
          </a:prstGeom>
          <a:noFill/>
        </p:spPr>
        <p:txBody>
          <a:bodyPr wrap="square" rtlCol="0">
            <a:spAutoFit/>
          </a:bodyPr>
          <a:lstStyle/>
          <a:p>
            <a:r>
              <a:rPr lang="en-US" sz="1800" b="1" u="sng" dirty="0" smtClean="0"/>
              <a:t>In Summary</a:t>
            </a:r>
            <a:endParaRPr lang="en-GB" sz="1800" b="1" u="sng" dirty="0"/>
          </a:p>
        </p:txBody>
      </p:sp>
      <mc:AlternateContent xmlns:mc="http://schemas.openxmlformats.org/markup-compatibility/2006" xmlns:a14="http://schemas.microsoft.com/office/drawing/2010/main">
        <mc:Choice Requires="a14">
          <p:sp>
            <p:nvSpPr>
              <p:cNvPr id="39" name="TextBox 38"/>
              <p:cNvSpPr txBox="1"/>
              <p:nvPr/>
            </p:nvSpPr>
            <p:spPr>
              <a:xfrm>
                <a:off x="6600056" y="1512832"/>
                <a:ext cx="4566571" cy="735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𝑊𝑒𝑖𝑔h𝑡𝑠</m:t>
                      </m:r>
                      <m:r>
                        <a:rPr lang="en-US" sz="2000" b="0" i="1" smtClean="0">
                          <a:latin typeface="Cambria Math" panose="02040503050406030204" pitchFamily="18" charset="0"/>
                        </a:rPr>
                        <m:t>=</m:t>
                      </m:r>
                      <m:r>
                        <a:rPr lang="en-US" sz="2000" b="0" i="1" smtClean="0">
                          <a:latin typeface="Cambria Math" panose="02040503050406030204" pitchFamily="18" charset="0"/>
                        </a:rPr>
                        <m:t>𝑊𝑒𝑖𝑔h𝑡𝑠</m:t>
                      </m:r>
                      <m:r>
                        <a:rPr lang="en-US" sz="2000" b="0" i="1" smtClean="0">
                          <a:latin typeface="Cambria Math" panose="02040503050406030204" pitchFamily="18" charset="0"/>
                        </a:rPr>
                        <m:t> −</m:t>
                      </m:r>
                      <m:r>
                        <a:rPr lang="en-US" sz="2000" b="0" i="1" smtClean="0">
                          <a:latin typeface="Cambria Math" panose="02040503050406030204" pitchFamily="18" charset="0"/>
                        </a:rPr>
                        <m:t>𝐶𝑜𝑠𝑡</m:t>
                      </m:r>
                      <m:r>
                        <a:rPr lang="en-US" sz="2000" b="0" i="1" smtClean="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m:t>
                      </m:r>
                    </m:oMath>
                  </m:oMathPara>
                </a14:m>
                <a:endParaRPr lang="en-GB" sz="1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600056" y="1512832"/>
                <a:ext cx="4566571" cy="735073"/>
              </a:xfrm>
              <a:prstGeom prst="rect">
                <a:avLst/>
              </a:prstGeom>
              <a:blipFill rotWithShape="0">
                <a:blip r:embed="rId3"/>
                <a:stretch>
                  <a:fillRect/>
                </a:stretch>
              </a:blipFill>
            </p:spPr>
            <p:txBody>
              <a:bodyPr/>
              <a:lstStyle/>
              <a:p>
                <a:r>
                  <a:rPr lang="en-GB">
                    <a:noFill/>
                  </a:rPr>
                  <a:t> </a:t>
                </a:r>
              </a:p>
            </p:txBody>
          </p:sp>
        </mc:Fallback>
      </mc:AlternateContent>
      <p:pic>
        <p:nvPicPr>
          <p:cNvPr id="11" name="Picture 2" descr="Image result for neural network weighed sum gif"/>
          <p:cNvPicPr>
            <a:picLocks noChangeAspect="1" noChangeArrowheads="1"/>
          </p:cNvPicPr>
          <p:nvPr/>
        </p:nvPicPr>
        <p:blipFill rotWithShape="1">
          <a:blip r:embed="rId4">
            <a:extLst>
              <a:ext uri="{28A0092B-C50C-407E-A947-70E740481C1C}">
                <a14:useLocalDpi xmlns:a14="http://schemas.microsoft.com/office/drawing/2010/main" val="0"/>
              </a:ext>
            </a:extLst>
          </a:blip>
          <a:srcRect r="26052"/>
          <a:stretch/>
        </p:blipFill>
        <p:spPr bwMode="auto">
          <a:xfrm>
            <a:off x="767408" y="1772816"/>
            <a:ext cx="4930691" cy="3347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00056" y="2564904"/>
            <a:ext cx="5112568" cy="1778179"/>
          </a:xfrm>
          <a:prstGeom prst="rect">
            <a:avLst/>
          </a:prstGeom>
          <a:noFill/>
        </p:spPr>
        <p:txBody>
          <a:bodyPr wrap="square" rtlCol="0">
            <a:spAutoFit/>
          </a:bodyPr>
          <a:lstStyle/>
          <a:p>
            <a:r>
              <a:rPr lang="en-US" dirty="0" smtClean="0"/>
              <a:t>Neural Networks learn using labelled data, such as images of a handwritten number with the corresponding correct output.</a:t>
            </a:r>
          </a:p>
          <a:p>
            <a:endParaRPr lang="en-US" dirty="0" smtClean="0"/>
          </a:p>
          <a:p>
            <a:r>
              <a:rPr lang="en-US" dirty="0" smtClean="0"/>
              <a:t>By iteratively feeding data into the network and tweaking the network’s weights using mathematically encoded cost-reduction, we can produce a product that can spot patterns in the input data and declare accurate outputs.</a:t>
            </a:r>
            <a:endParaRPr lang="en-US" dirty="0"/>
          </a:p>
        </p:txBody>
      </p:sp>
    </p:spTree>
    <p:extLst>
      <p:ext uri="{BB962C8B-B14F-4D97-AF65-F5344CB8AC3E}">
        <p14:creationId xmlns:p14="http://schemas.microsoft.com/office/powerpoint/2010/main" val="70357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17</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In Summary: Another View</a:t>
            </a:r>
            <a:endParaRPr lang="en-GB" sz="1800" b="1" u="sng" dirty="0"/>
          </a:p>
        </p:txBody>
      </p:sp>
      <p:sp>
        <p:nvSpPr>
          <p:cNvPr id="3" name="TextBox 2"/>
          <p:cNvSpPr txBox="1"/>
          <p:nvPr/>
        </p:nvSpPr>
        <p:spPr>
          <a:xfrm>
            <a:off x="485224" y="1449016"/>
            <a:ext cx="5332077" cy="1047979"/>
          </a:xfrm>
          <a:prstGeom prst="rect">
            <a:avLst/>
          </a:prstGeom>
          <a:noFill/>
        </p:spPr>
        <p:txBody>
          <a:bodyPr wrap="square" rtlCol="0">
            <a:spAutoFit/>
          </a:bodyPr>
          <a:lstStyle/>
          <a:p>
            <a:r>
              <a:rPr lang="en-US" sz="1800" dirty="0" smtClean="0"/>
              <a:t>Each output digit has 1600 weights. If you plotted each digit’s weights as an image… </a:t>
            </a:r>
            <a:r>
              <a:rPr lang="en-US" sz="1800" b="1" u="sng" dirty="0" smtClean="0"/>
              <a:t>what would you get?</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561" t="13403" r="8287" b="9359"/>
          <a:stretch/>
        </p:blipFill>
        <p:spPr>
          <a:xfrm>
            <a:off x="1271464" y="2496995"/>
            <a:ext cx="3960440" cy="3816425"/>
          </a:xfrm>
          <a:prstGeom prst="rect">
            <a:avLst/>
          </a:prstGeom>
        </p:spPr>
      </p:pic>
      <p:sp>
        <p:nvSpPr>
          <p:cNvPr id="9" name="TextBox 8"/>
          <p:cNvSpPr txBox="1"/>
          <p:nvPr/>
        </p:nvSpPr>
        <p:spPr>
          <a:xfrm>
            <a:off x="6960096" y="1909142"/>
            <a:ext cx="4824536" cy="1366528"/>
          </a:xfrm>
          <a:prstGeom prst="rect">
            <a:avLst/>
          </a:prstGeom>
          <a:noFill/>
        </p:spPr>
        <p:txBody>
          <a:bodyPr wrap="square" rtlCol="0">
            <a:spAutoFit/>
          </a:bodyPr>
          <a:lstStyle/>
          <a:p>
            <a:r>
              <a:rPr lang="en-US" sz="3600" b="1" u="sng" dirty="0" smtClean="0"/>
              <a:t>WHATS GOING ON??</a:t>
            </a:r>
            <a:endParaRPr lang="en-GB" sz="3600" b="1" u="sng" dirty="0"/>
          </a:p>
        </p:txBody>
      </p:sp>
      <p:pic>
        <p:nvPicPr>
          <p:cNvPr id="14"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7668645" y="3962928"/>
            <a:ext cx="763937" cy="88455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357150" y="2572265"/>
            <a:ext cx="3777629" cy="3535339"/>
            <a:chOff x="1357150" y="2572265"/>
            <a:chExt cx="3777629" cy="3535339"/>
          </a:xfrm>
        </p:grpSpPr>
        <p:pic>
          <p:nvPicPr>
            <p:cNvPr id="15"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1357150" y="2589920"/>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2401440" y="2589920"/>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3303712" y="2572265"/>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4370842" y="2589920"/>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1384699" y="3905205"/>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2387325" y="3919176"/>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3454857" y="3917132"/>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4370842" y="3917132"/>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2401440" y="5223046"/>
              <a:ext cx="763937" cy="8845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handwritten number"/>
            <p:cNvPicPr>
              <a:picLocks noChangeAspect="1" noChangeArrowheads="1"/>
            </p:cNvPicPr>
            <p:nvPr/>
          </p:nvPicPr>
          <p:blipFill rotWithShape="1">
            <a:blip r:embed="rId4">
              <a:extLst>
                <a:ext uri="{28A0092B-C50C-407E-A947-70E740481C1C}">
                  <a14:useLocalDpi xmlns:a14="http://schemas.microsoft.com/office/drawing/2010/main" val="0"/>
                </a:ext>
              </a:extLst>
            </a:blip>
            <a:srcRect l="30286" t="15490" r="37754" b="18824"/>
            <a:stretch/>
          </p:blipFill>
          <p:spPr bwMode="auto">
            <a:xfrm>
              <a:off x="1384699" y="5223046"/>
              <a:ext cx="763937" cy="8845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70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18</a:t>
            </a:fld>
            <a:endParaRPr lang="de-DE" altLang="de-DE"/>
          </a:p>
        </p:txBody>
      </p:sp>
      <p:sp>
        <p:nvSpPr>
          <p:cNvPr id="7" name="Text Placeholder 6"/>
          <p:cNvSpPr>
            <a:spLocks noGrp="1"/>
          </p:cNvSpPr>
          <p:nvPr>
            <p:ph type="body" sz="quarter" idx="13"/>
          </p:nvPr>
        </p:nvSpPr>
        <p:spPr/>
        <p:txBody>
          <a:bodyPr/>
          <a:lstStyle/>
          <a:p>
            <a:endParaRPr lang="en-GB"/>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Making your own ML solution</a:t>
            </a:r>
            <a:endParaRPr lang="en-GB" sz="1800" b="1" u="sng" dirty="0"/>
          </a:p>
        </p:txBody>
      </p:sp>
      <p:sp>
        <p:nvSpPr>
          <p:cNvPr id="3" name="TextBox 2"/>
          <p:cNvSpPr txBox="1"/>
          <p:nvPr/>
        </p:nvSpPr>
        <p:spPr>
          <a:xfrm>
            <a:off x="485224" y="1449016"/>
            <a:ext cx="10363304" cy="5578450"/>
          </a:xfrm>
          <a:prstGeom prst="rect">
            <a:avLst/>
          </a:prstGeom>
          <a:noFill/>
        </p:spPr>
        <p:txBody>
          <a:bodyPr wrap="square" rtlCol="0">
            <a:spAutoFit/>
          </a:bodyPr>
          <a:lstStyle/>
          <a:p>
            <a:pPr algn="l"/>
            <a:r>
              <a:rPr lang="en-US" sz="1800" b="1" u="sng" dirty="0" smtClean="0"/>
              <a:t>Only 4 things are needed to create a ML solution</a:t>
            </a:r>
          </a:p>
          <a:p>
            <a:pPr marL="285750" indent="-285750" algn="l">
              <a:buFont typeface="Arial" panose="020B0604020202020204" pitchFamily="34" charset="0"/>
              <a:buChar char="•"/>
            </a:pPr>
            <a:r>
              <a:rPr lang="en-US" sz="1800" b="1" dirty="0" smtClean="0"/>
              <a:t>A Pattern to spot / A target to aim for – This needs your judgment.</a:t>
            </a:r>
          </a:p>
          <a:p>
            <a:pPr algn="l"/>
            <a:r>
              <a:rPr lang="en-US" sz="1400" dirty="0" smtClean="0"/>
              <a:t>Handwritten numbers written on paper are obvious patterns. But other examples include seeing anti skid oscillations in time-series pressure-data, or detecting when an aircraft is off the ground. Have you ever had to find/ monitor data for patterns before? Or improve the performance of a system by tweaking parameters?</a:t>
            </a:r>
          </a:p>
          <a:p>
            <a:pPr marL="285750" indent="-285750" algn="l">
              <a:buFont typeface="Arial" panose="020B0604020202020204" pitchFamily="34" charset="0"/>
              <a:buChar char="•"/>
            </a:pPr>
            <a:r>
              <a:rPr lang="en-US" sz="1800" b="1" dirty="0" smtClean="0"/>
              <a:t>Lots of data!!!</a:t>
            </a:r>
          </a:p>
          <a:p>
            <a:pPr algn="l"/>
            <a:r>
              <a:rPr lang="en-US" sz="1400" dirty="0" smtClean="0"/>
              <a:t>In this example, we could clearly identify the number in each handwritten image. This is crucial to learning; if you can learn to spot patterns in data, so can a neural network. Therefore, the provided data should contain everything needed to spot the output/ improve the output.</a:t>
            </a:r>
          </a:p>
          <a:p>
            <a:pPr marL="285750" indent="-285750" algn="l">
              <a:buFont typeface="Arial" panose="020B0604020202020204" pitchFamily="34" charset="0"/>
              <a:buChar char="•"/>
            </a:pPr>
            <a:r>
              <a:rPr lang="en-US" sz="1800" b="1" dirty="0" smtClean="0"/>
              <a:t>A Systems expert and a Programmer </a:t>
            </a:r>
          </a:p>
          <a:p>
            <a:pPr algn="l"/>
            <a:r>
              <a:rPr lang="en-US" sz="1400" dirty="0" smtClean="0"/>
              <a:t>You are the system experts, you bring to the table your expertise and judgment. A skilled programmer can take care of the syntax and coding for you, you must provide all your knowledge to fully bound the problem and provide useful insights for the programmer. </a:t>
            </a:r>
          </a:p>
          <a:p>
            <a:pPr algn="l"/>
            <a:endParaRPr lang="en-US" sz="1400" dirty="0"/>
          </a:p>
          <a:p>
            <a:pPr algn="l"/>
            <a:r>
              <a:rPr lang="en-US" sz="1400" dirty="0" smtClean="0"/>
              <a:t>Think:</a:t>
            </a:r>
          </a:p>
          <a:p>
            <a:pPr marL="700648" lvl="1" indent="-285750" algn="l">
              <a:buFont typeface="Arial" panose="020B0604020202020204" pitchFamily="34" charset="0"/>
              <a:buChar char="•"/>
            </a:pPr>
            <a:r>
              <a:rPr lang="en-US" sz="1400" dirty="0" smtClean="0"/>
              <a:t>What data will the network need to have to make a correct judgment?</a:t>
            </a:r>
          </a:p>
          <a:p>
            <a:pPr marL="700648" lvl="1" indent="-285750" algn="l">
              <a:buFont typeface="Arial" panose="020B0604020202020204" pitchFamily="34" charset="0"/>
              <a:buChar char="•"/>
            </a:pPr>
            <a:r>
              <a:rPr lang="en-US" sz="1400" dirty="0" smtClean="0"/>
              <a:t>How can I simplify the problem? Based on my expert knowledge, are there clever assumptions that can be made?</a:t>
            </a:r>
          </a:p>
          <a:p>
            <a:pPr marL="700648" lvl="1" indent="-285750" algn="l">
              <a:buFont typeface="Arial" panose="020B0604020202020204" pitchFamily="34" charset="0"/>
              <a:buChar char="•"/>
            </a:pPr>
            <a:r>
              <a:rPr lang="en-US" sz="1400" dirty="0" smtClean="0"/>
              <a:t>What does a correct answer look like? Do you want the solution to predict things for you accurately, or just flag things for you to make a final judgment about? Is this solution going on the aircraft, if not, where is it going? </a:t>
            </a:r>
          </a:p>
          <a:p>
            <a:pPr marL="1945343" lvl="4" indent="-285750" algn="l">
              <a:buFont typeface="Arial" panose="020B0604020202020204" pitchFamily="34" charset="0"/>
              <a:buChar char="•"/>
            </a:pPr>
            <a:endParaRPr lang="en-US" sz="1400" dirty="0" smtClean="0"/>
          </a:p>
          <a:p>
            <a:pPr marL="285750" indent="-285750" algn="l">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151825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REDACTED FOR CONFIDENTIALITY</a:t>
            </a:r>
            <a:endParaRPr lang="en-GB" dirty="0"/>
          </a:p>
        </p:txBody>
      </p:sp>
      <p:sp>
        <p:nvSpPr>
          <p:cNvPr id="8" name="Content Placeholder 7"/>
          <p:cNvSpPr>
            <a:spLocks noGrp="1"/>
          </p:cNvSpPr>
          <p:nvPr>
            <p:ph idx="1"/>
          </p:nvPr>
        </p:nvSpPr>
        <p:spPr/>
        <p:txBody>
          <a:bodyPr/>
          <a:lstStyle/>
          <a:p>
            <a:endParaRPr lang="en-GB"/>
          </a:p>
        </p:txBody>
      </p:sp>
    </p:spTree>
    <p:extLst>
      <p:ext uri="{BB962C8B-B14F-4D97-AF65-F5344CB8AC3E}">
        <p14:creationId xmlns:p14="http://schemas.microsoft.com/office/powerpoint/2010/main" val="22653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2</a:t>
            </a:fld>
            <a:endParaRPr lang="de-DE" altLang="de-DE"/>
          </a:p>
        </p:txBody>
      </p:sp>
      <p:sp>
        <p:nvSpPr>
          <p:cNvPr id="7" name="Text Placeholder 6"/>
          <p:cNvSpPr>
            <a:spLocks noGrp="1"/>
          </p:cNvSpPr>
          <p:nvPr>
            <p:ph type="body" sz="quarter" idx="13"/>
          </p:nvPr>
        </p:nvSpPr>
        <p:spPr/>
        <p:txBody>
          <a:bodyPr/>
          <a:lstStyle/>
          <a:p>
            <a:endParaRPr lang="en-GB"/>
          </a:p>
        </p:txBody>
      </p:sp>
      <p:sp>
        <p:nvSpPr>
          <p:cNvPr id="8" name="Title 1"/>
          <p:cNvSpPr txBox="1">
            <a:spLocks/>
          </p:cNvSpPr>
          <p:nvPr/>
        </p:nvSpPr>
        <p:spPr bwMode="auto">
          <a:xfrm>
            <a:off x="622301" y="80609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sz="3600" kern="0" dirty="0" smtClean="0"/>
              <a:t>Covered in this presentation</a:t>
            </a:r>
            <a:endParaRPr lang="en-GB" sz="3600" kern="0" dirty="0"/>
          </a:p>
        </p:txBody>
      </p:sp>
      <p:sp>
        <p:nvSpPr>
          <p:cNvPr id="10" name="Content Placeholder 2"/>
          <p:cNvSpPr txBox="1">
            <a:spLocks/>
          </p:cNvSpPr>
          <p:nvPr/>
        </p:nvSpPr>
        <p:spPr bwMode="auto">
          <a:xfrm>
            <a:off x="619907" y="1772816"/>
            <a:ext cx="8029430"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a:lstStyle>
          <a:p>
            <a:pPr marL="0" indent="0" algn="just">
              <a:buFont typeface="Arial" panose="020B0604020202020204" pitchFamily="34" charset="0"/>
              <a:buNone/>
            </a:pPr>
            <a:r>
              <a:rPr lang="en-US" sz="2400" kern="0" dirty="0" smtClean="0"/>
              <a:t>Demystifying Machine Learning</a:t>
            </a:r>
          </a:p>
          <a:p>
            <a:pPr algn="just"/>
            <a:r>
              <a:rPr lang="en-US" sz="2400" b="1" kern="0" dirty="0" smtClean="0"/>
              <a:t>Introducing the different types</a:t>
            </a:r>
          </a:p>
          <a:p>
            <a:pPr algn="just"/>
            <a:r>
              <a:rPr lang="en-US" sz="2400" b="1" kern="0" dirty="0"/>
              <a:t>N</a:t>
            </a:r>
            <a:r>
              <a:rPr lang="en-US" sz="2400" b="1" kern="0" dirty="0" smtClean="0"/>
              <a:t>on-engineering example: </a:t>
            </a:r>
            <a:r>
              <a:rPr lang="en-US" sz="2400" b="1" kern="0" dirty="0" err="1" smtClean="0"/>
              <a:t>Recognising</a:t>
            </a:r>
            <a:r>
              <a:rPr lang="en-US" sz="2400" b="1" kern="0" dirty="0" smtClean="0"/>
              <a:t> Handwriting</a:t>
            </a:r>
          </a:p>
          <a:p>
            <a:pPr algn="just"/>
            <a:endParaRPr lang="en-US" sz="2400" b="1" kern="0" dirty="0"/>
          </a:p>
          <a:p>
            <a:pPr marL="0" indent="0" algn="just">
              <a:buNone/>
            </a:pPr>
            <a:r>
              <a:rPr lang="en-US" sz="2400" kern="0" dirty="0" smtClean="0"/>
              <a:t>AIRBUS Applications of AI</a:t>
            </a:r>
            <a:endParaRPr lang="en-US" sz="2400" kern="0" dirty="0"/>
          </a:p>
          <a:p>
            <a:pPr algn="just"/>
            <a:r>
              <a:rPr lang="en-US" sz="2400" b="1" kern="0" dirty="0" smtClean="0"/>
              <a:t>How can I spot future tasks which are appropriate for a Machine Learning solution?</a:t>
            </a:r>
          </a:p>
          <a:p>
            <a:pPr algn="just"/>
            <a:r>
              <a:rPr lang="en-US" sz="2400" b="1" kern="0" dirty="0"/>
              <a:t>APA</a:t>
            </a:r>
          </a:p>
          <a:p>
            <a:pPr algn="just"/>
            <a:r>
              <a:rPr lang="en-US" sz="2400" b="1" kern="0" dirty="0"/>
              <a:t>A380 </a:t>
            </a:r>
            <a:r>
              <a:rPr lang="en-US" sz="2400" b="1" kern="0" dirty="0" smtClean="0"/>
              <a:t>Fuel</a:t>
            </a:r>
          </a:p>
          <a:p>
            <a:pPr algn="just"/>
            <a:endParaRPr lang="en-US" sz="2400" b="1" kern="0" dirty="0" smtClean="0"/>
          </a:p>
          <a:p>
            <a:pPr algn="just"/>
            <a:endParaRPr lang="en-US" sz="2400" b="1" kern="0" dirty="0" smtClean="0"/>
          </a:p>
          <a:p>
            <a:pPr algn="just"/>
            <a:endParaRPr lang="en-US" sz="2400" b="1" kern="0" dirty="0" smtClean="0"/>
          </a:p>
          <a:p>
            <a:pPr marL="0" indent="0" algn="just">
              <a:buFont typeface="Arial" panose="020B0604020202020204" pitchFamily="34" charset="0"/>
              <a:buNone/>
            </a:pPr>
            <a:endParaRPr lang="en-US" sz="2400" kern="0" dirty="0" smtClean="0"/>
          </a:p>
          <a:p>
            <a:pPr marL="0" indent="0" algn="just">
              <a:buFont typeface="Arial" panose="020B0604020202020204" pitchFamily="34" charset="0"/>
              <a:buNone/>
            </a:pPr>
            <a:endParaRPr lang="en-US" sz="2400" kern="0" dirty="0"/>
          </a:p>
        </p:txBody>
      </p:sp>
    </p:spTree>
    <p:extLst>
      <p:ext uri="{BB962C8B-B14F-4D97-AF65-F5344CB8AC3E}">
        <p14:creationId xmlns:p14="http://schemas.microsoft.com/office/powerpoint/2010/main" val="615258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20</a:t>
            </a:fld>
            <a:endParaRPr lang="de-DE" altLang="de-DE"/>
          </a:p>
        </p:txBody>
      </p:sp>
      <p:sp>
        <p:nvSpPr>
          <p:cNvPr id="7" name="Text Placeholder 6"/>
          <p:cNvSpPr>
            <a:spLocks noGrp="1"/>
          </p:cNvSpPr>
          <p:nvPr>
            <p:ph type="body" sz="quarter" idx="13"/>
          </p:nvPr>
        </p:nvSpPr>
        <p:spPr/>
        <p:txBody>
          <a:bodyPr/>
          <a:lstStyle/>
          <a:p>
            <a:endParaRPr lang="en-GB"/>
          </a:p>
        </p:txBody>
      </p:sp>
      <p:pic>
        <p:nvPicPr>
          <p:cNvPr id="8" name="Picture 7"/>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1000429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620688"/>
            <a:ext cx="11249698" cy="881187"/>
          </a:xfrm>
        </p:spPr>
        <p:txBody>
          <a:bodyPr/>
          <a:lstStyle/>
          <a:p>
            <a:r>
              <a:rPr lang="en-US" dirty="0"/>
              <a:t>REDACTED FOR CONFIDENTIALITY</a:t>
            </a:r>
            <a:endParaRPr lang="en-GB" dirty="0"/>
          </a:p>
        </p:txBody>
      </p:sp>
    </p:spTree>
    <p:extLst>
      <p:ext uri="{BB962C8B-B14F-4D97-AF65-F5344CB8AC3E}">
        <p14:creationId xmlns:p14="http://schemas.microsoft.com/office/powerpoint/2010/main" val="3897346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REDACTED FOR CONFIDENTIALITY</a:t>
            </a:r>
            <a:endParaRPr lang="en-GB" dirty="0"/>
          </a:p>
        </p:txBody>
      </p:sp>
      <p:sp>
        <p:nvSpPr>
          <p:cNvPr id="10" name="Content Placeholder 9"/>
          <p:cNvSpPr>
            <a:spLocks noGrp="1"/>
          </p:cNvSpPr>
          <p:nvPr>
            <p:ph idx="1"/>
          </p:nvPr>
        </p:nvSpPr>
        <p:spPr/>
        <p:txBody>
          <a:bodyPr/>
          <a:lstStyle/>
          <a:p>
            <a:endParaRPr lang="en-GB" dirty="0"/>
          </a:p>
        </p:txBody>
      </p:sp>
    </p:spTree>
    <p:extLst>
      <p:ext uri="{BB962C8B-B14F-4D97-AF65-F5344CB8AC3E}">
        <p14:creationId xmlns:p14="http://schemas.microsoft.com/office/powerpoint/2010/main" val="1042186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REDACTED FOR CONFIDENTIALITY</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23</a:t>
            </a:fld>
            <a:endParaRPr lang="de-DE" altLang="de-DE"/>
          </a:p>
        </p:txBody>
      </p:sp>
      <p:sp>
        <p:nvSpPr>
          <p:cNvPr id="7" name="Text Placeholder 6"/>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629761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REDACTED FOR CONFIDENTIALITY</a:t>
            </a:r>
            <a:endParaRPr lang="en-GB" dirty="0"/>
          </a:p>
        </p:txBody>
      </p:sp>
      <p:sp>
        <p:nvSpPr>
          <p:cNvPr id="9" name="Content Placeholder 8"/>
          <p:cNvSpPr>
            <a:spLocks noGrp="1"/>
          </p:cNvSpPr>
          <p:nvPr>
            <p:ph idx="1"/>
          </p:nvPr>
        </p:nvSpPr>
        <p:spPr/>
        <p:txBody>
          <a:bodyPr/>
          <a:lstStyle/>
          <a:p>
            <a:endParaRPr lang="en-GB"/>
          </a:p>
        </p:txBody>
      </p:sp>
    </p:spTree>
    <p:extLst>
      <p:ext uri="{BB962C8B-B14F-4D97-AF65-F5344CB8AC3E}">
        <p14:creationId xmlns:p14="http://schemas.microsoft.com/office/powerpoint/2010/main" val="264863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like every game, let’s propose a cheat code… Genetic Algorith</a:t>
            </a:r>
            <a:r>
              <a:rPr lang="en-US" dirty="0"/>
              <a:t>m</a:t>
            </a:r>
            <a:endParaRPr lang="en-GB" dirty="0"/>
          </a:p>
        </p:txBody>
      </p:sp>
      <p:sp>
        <p:nvSpPr>
          <p:cNvPr id="3" name="Content Placeholder 2"/>
          <p:cNvSpPr>
            <a:spLocks noGrp="1"/>
          </p:cNvSpPr>
          <p:nvPr>
            <p:ph idx="1"/>
          </p:nvPr>
        </p:nvSpPr>
        <p:spPr>
          <a:xfrm>
            <a:off x="469901" y="1268760"/>
            <a:ext cx="11247192" cy="4286430"/>
          </a:xfrm>
        </p:spPr>
        <p:txBody>
          <a:bodyPr/>
          <a:lstStyle/>
          <a:p>
            <a:pPr marL="0" indent="0">
              <a:buNone/>
            </a:pPr>
            <a:r>
              <a:rPr lang="en-US" dirty="0" smtClean="0"/>
              <a:t>This algorithm develops great solutions to gaming problems. However, it can be </a:t>
            </a:r>
            <a:r>
              <a:rPr lang="en-US" b="1" u="sng" dirty="0" smtClean="0"/>
              <a:t>extremely</a:t>
            </a:r>
            <a:r>
              <a:rPr lang="en-US" dirty="0" smtClean="0"/>
              <a:t> computationally heavy, so it can’t be used live in-game, as games are generally fast-paced.</a:t>
            </a:r>
          </a:p>
          <a:p>
            <a:pPr marL="0" indent="0">
              <a:buNone/>
            </a:pPr>
            <a:endParaRPr lang="en-US" dirty="0"/>
          </a:p>
          <a:p>
            <a:pPr marL="0" indent="0">
              <a:buNone/>
            </a:pPr>
            <a:r>
              <a:rPr lang="en-US" dirty="0" smtClean="0"/>
              <a:t>This algorithm relies on a competent reward function. This is where your engineering judgment comes into play; how do you judge better performance? In the snake example, do you just wish to reward the longest snake length achieved? Or also duration of time alive? Least possible actions to achieve snake length?</a:t>
            </a:r>
          </a:p>
          <a:p>
            <a:pPr marL="0" indent="0">
              <a:buNone/>
            </a:pPr>
            <a:endParaRPr lang="en-US" dirty="0"/>
          </a:p>
          <a:p>
            <a:pPr marL="0" indent="0">
              <a:buNone/>
            </a:pPr>
            <a:r>
              <a:rPr lang="en-US" dirty="0" smtClean="0"/>
              <a:t>This is how the algorithm works, using the extremely simple snake example:</a:t>
            </a:r>
          </a:p>
          <a:p>
            <a:pPr marL="342900" indent="-342900">
              <a:buAutoNum type="arabicParenR"/>
            </a:pPr>
            <a:r>
              <a:rPr lang="en-US" dirty="0" smtClean="0"/>
              <a:t>Given an initial state (starting location of snake, and of food), try all the possible actions (up, down, left, right)</a:t>
            </a:r>
          </a:p>
          <a:p>
            <a:pPr marL="342900" indent="-342900">
              <a:buAutoNum type="arabicParenR"/>
            </a:pPr>
            <a:r>
              <a:rPr lang="en-US" dirty="0" smtClean="0"/>
              <a:t>Using a model of your environment (Snake game), evaluate the next state following all of your different actions</a:t>
            </a:r>
          </a:p>
          <a:p>
            <a:pPr marL="342900" indent="-342900">
              <a:buAutoNum type="arabicParenR"/>
            </a:pPr>
            <a:r>
              <a:rPr lang="en-US" dirty="0" smtClean="0"/>
              <a:t>Using a </a:t>
            </a:r>
            <a:r>
              <a:rPr lang="en-US" b="1" u="sng" dirty="0" smtClean="0"/>
              <a:t>Reward Function</a:t>
            </a:r>
            <a:r>
              <a:rPr lang="en-US" dirty="0" smtClean="0"/>
              <a:t>, rank the different actions </a:t>
            </a:r>
          </a:p>
          <a:p>
            <a:pPr marL="342900" indent="-342900">
              <a:buAutoNum type="arabicParenR"/>
            </a:pPr>
            <a:r>
              <a:rPr lang="en-US" dirty="0" smtClean="0"/>
              <a:t>… (In more complicated examples, a survival of the fittest tournament takes place here)</a:t>
            </a:r>
          </a:p>
          <a:p>
            <a:pPr marL="342900" indent="-342900">
              <a:buAutoNum type="arabicParenR"/>
            </a:pPr>
            <a:r>
              <a:rPr lang="en-US" dirty="0" smtClean="0"/>
              <a:t>Use the initial state as an input and highest ranked action as a label to teach a neural network!</a:t>
            </a:r>
          </a:p>
          <a:p>
            <a:pPr marL="0" indent="0">
              <a:buNone/>
            </a:pPr>
            <a:endParaRPr lang="en-US" dirty="0" smtClean="0"/>
          </a:p>
          <a:p>
            <a:pPr marL="0" indent="0">
              <a:buNone/>
            </a:pPr>
            <a:r>
              <a:rPr lang="en-US" b="1" u="sng" dirty="0" smtClean="0"/>
              <a:t>The genetic algorithm generates very good answers for you, like a cheat code!</a:t>
            </a:r>
            <a:endParaRPr lang="en-US" b="1" u="sng" dirty="0"/>
          </a:p>
          <a:p>
            <a:pPr marL="0" indent="0">
              <a:buNone/>
            </a:pPr>
            <a:endParaRPr lang="en-US" dirty="0"/>
          </a:p>
          <a:p>
            <a:pPr marL="0" indent="0">
              <a:buNone/>
            </a:pPr>
            <a:r>
              <a:rPr lang="en-US" dirty="0" smtClean="0"/>
              <a:t>A neural network will learn to play snake based on the answers the genetic algorithm feeds it!</a:t>
            </a:r>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25</a:t>
            </a:fld>
            <a:endParaRPr lang="de-DE" altLang="de-DE"/>
          </a:p>
        </p:txBody>
      </p:sp>
      <p:sp>
        <p:nvSpPr>
          <p:cNvPr id="7" name="Text Placeholder 6"/>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77203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grpSp>
        <p:nvGrpSpPr>
          <p:cNvPr id="2" name="Group 1"/>
          <p:cNvGrpSpPr/>
          <p:nvPr/>
        </p:nvGrpSpPr>
        <p:grpSpPr>
          <a:xfrm>
            <a:off x="1610633" y="895167"/>
            <a:ext cx="10090400" cy="4872267"/>
            <a:chOff x="1610633" y="895167"/>
            <a:chExt cx="10090400" cy="4872267"/>
          </a:xfrm>
        </p:grpSpPr>
        <p:sp>
          <p:nvSpPr>
            <p:cNvPr id="608" name="Google Shape;608;p54"/>
            <p:cNvSpPr/>
            <p:nvPr/>
          </p:nvSpPr>
          <p:spPr>
            <a:xfrm>
              <a:off x="1610633" y="1294567"/>
              <a:ext cx="2129600" cy="152120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r>
                <a:rPr lang="en" sz="1815"/>
                <a:t>Environment</a:t>
              </a:r>
              <a:endParaRPr sz="1815"/>
            </a:p>
            <a:p>
              <a:pPr>
                <a:spcBef>
                  <a:spcPts val="0"/>
                </a:spcBef>
                <a:spcAft>
                  <a:spcPts val="0"/>
                </a:spcAft>
              </a:pPr>
              <a:endParaRPr sz="1815"/>
            </a:p>
            <a:p>
              <a:pPr>
                <a:spcBef>
                  <a:spcPts val="0"/>
                </a:spcBef>
                <a:spcAft>
                  <a:spcPts val="0"/>
                </a:spcAft>
              </a:pPr>
              <a:r>
                <a:rPr lang="en" sz="1067"/>
                <a:t>State Generator</a:t>
              </a:r>
              <a:endParaRPr sz="1067"/>
            </a:p>
          </p:txBody>
        </p:sp>
        <p:cxnSp>
          <p:nvCxnSpPr>
            <p:cNvPr id="609" name="Google Shape;609;p54"/>
            <p:cNvCxnSpPr>
              <a:stCxn id="608" idx="3"/>
            </p:cNvCxnSpPr>
            <p:nvPr/>
          </p:nvCxnSpPr>
          <p:spPr>
            <a:xfrm>
              <a:off x="3740233" y="2055167"/>
              <a:ext cx="4538800" cy="0"/>
            </a:xfrm>
            <a:prstGeom prst="straightConnector1">
              <a:avLst/>
            </a:prstGeom>
            <a:noFill/>
            <a:ln w="9525" cap="flat" cmpd="sng">
              <a:solidFill>
                <a:schemeClr val="dk2"/>
              </a:solidFill>
              <a:prstDash val="solid"/>
              <a:round/>
              <a:headEnd type="none" w="med" len="med"/>
              <a:tailEnd type="triangle" w="med" len="med"/>
            </a:ln>
          </p:spPr>
        </p:cxnSp>
        <p:pic>
          <p:nvPicPr>
            <p:cNvPr id="611" name="Google Shape;611;p54"/>
            <p:cNvPicPr preferRelativeResize="0"/>
            <p:nvPr/>
          </p:nvPicPr>
          <p:blipFill>
            <a:blip r:embed="rId3">
              <a:alphaModFix/>
            </a:blip>
            <a:stretch>
              <a:fillRect/>
            </a:stretch>
          </p:blipFill>
          <p:spPr>
            <a:xfrm>
              <a:off x="3792415" y="3068167"/>
              <a:ext cx="4607167" cy="2699267"/>
            </a:xfrm>
            <a:prstGeom prst="rect">
              <a:avLst/>
            </a:prstGeom>
            <a:noFill/>
            <a:ln>
              <a:noFill/>
            </a:ln>
          </p:spPr>
        </p:pic>
        <p:cxnSp>
          <p:nvCxnSpPr>
            <p:cNvPr id="612" name="Google Shape;612;p54"/>
            <p:cNvCxnSpPr>
              <a:stCxn id="608" idx="2"/>
            </p:cNvCxnSpPr>
            <p:nvPr/>
          </p:nvCxnSpPr>
          <p:spPr>
            <a:xfrm flipH="1">
              <a:off x="2675033" y="2815767"/>
              <a:ext cx="400" cy="1571600"/>
            </a:xfrm>
            <a:prstGeom prst="straightConnector1">
              <a:avLst/>
            </a:prstGeom>
            <a:noFill/>
            <a:ln w="9525" cap="flat" cmpd="sng">
              <a:solidFill>
                <a:schemeClr val="dk2"/>
              </a:solidFill>
              <a:prstDash val="solid"/>
              <a:round/>
              <a:headEnd type="none" w="med" len="med"/>
              <a:tailEnd type="none" w="med" len="med"/>
            </a:ln>
          </p:spPr>
        </p:cxnSp>
        <p:sp>
          <p:nvSpPr>
            <p:cNvPr id="613" name="Google Shape;613;p54"/>
            <p:cNvSpPr/>
            <p:nvPr/>
          </p:nvSpPr>
          <p:spPr>
            <a:xfrm>
              <a:off x="9172433" y="4209967"/>
              <a:ext cx="1635200" cy="722400"/>
            </a:xfrm>
            <a:prstGeom prst="flowChartInputOutpu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r>
                <a:rPr lang="en" sz="1815" dirty="0" smtClean="0"/>
                <a:t>Action/Label</a:t>
              </a:r>
              <a:endParaRPr sz="1815" dirty="0"/>
            </a:p>
          </p:txBody>
        </p:sp>
        <p:cxnSp>
          <p:nvCxnSpPr>
            <p:cNvPr id="614" name="Google Shape;614;p54"/>
            <p:cNvCxnSpPr>
              <a:endCxn id="613" idx="1"/>
            </p:cNvCxnSpPr>
            <p:nvPr/>
          </p:nvCxnSpPr>
          <p:spPr>
            <a:xfrm>
              <a:off x="9990033" y="3215167"/>
              <a:ext cx="0" cy="994800"/>
            </a:xfrm>
            <a:prstGeom prst="straightConnector1">
              <a:avLst/>
            </a:prstGeom>
            <a:noFill/>
            <a:ln w="9525" cap="flat" cmpd="sng">
              <a:solidFill>
                <a:schemeClr val="dk2"/>
              </a:solidFill>
              <a:prstDash val="solid"/>
              <a:round/>
              <a:headEnd type="none" w="med" len="med"/>
              <a:tailEnd type="triangle" w="med" len="med"/>
            </a:ln>
          </p:spPr>
        </p:cxnSp>
        <p:cxnSp>
          <p:nvCxnSpPr>
            <p:cNvPr id="615" name="Google Shape;615;p54"/>
            <p:cNvCxnSpPr/>
            <p:nvPr/>
          </p:nvCxnSpPr>
          <p:spPr>
            <a:xfrm rot="10800000" flipH="1">
              <a:off x="2675100" y="4336433"/>
              <a:ext cx="912800" cy="12800"/>
            </a:xfrm>
            <a:prstGeom prst="straightConnector1">
              <a:avLst/>
            </a:prstGeom>
            <a:noFill/>
            <a:ln w="9525" cap="flat" cmpd="sng">
              <a:solidFill>
                <a:schemeClr val="dk2"/>
              </a:solidFill>
              <a:prstDash val="solid"/>
              <a:round/>
              <a:headEnd type="none" w="med" len="med"/>
              <a:tailEnd type="triangle" w="med" len="med"/>
            </a:ln>
          </p:spPr>
        </p:cxnSp>
        <p:sp>
          <p:nvSpPr>
            <p:cNvPr id="616" name="Google Shape;616;p54"/>
            <p:cNvSpPr txBox="1"/>
            <p:nvPr/>
          </p:nvSpPr>
          <p:spPr>
            <a:xfrm>
              <a:off x="2677100" y="4336433"/>
              <a:ext cx="988800" cy="291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1815"/>
                <a:t>State</a:t>
              </a:r>
              <a:endParaRPr sz="1815"/>
            </a:p>
          </p:txBody>
        </p:sp>
        <p:sp>
          <p:nvSpPr>
            <p:cNvPr id="617" name="Google Shape;617;p54"/>
            <p:cNvSpPr txBox="1"/>
            <p:nvPr/>
          </p:nvSpPr>
          <p:spPr>
            <a:xfrm>
              <a:off x="5601584" y="1598800"/>
              <a:ext cx="988800" cy="291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1815"/>
                <a:t>State</a:t>
              </a:r>
              <a:endParaRPr sz="1815"/>
            </a:p>
          </p:txBody>
        </p:sp>
        <p:sp>
          <p:nvSpPr>
            <p:cNvPr id="619" name="Google Shape;619;p54"/>
            <p:cNvSpPr/>
            <p:nvPr/>
          </p:nvSpPr>
          <p:spPr>
            <a:xfrm>
              <a:off x="8279033" y="895167"/>
              <a:ext cx="3422000" cy="2320000"/>
            </a:xfrm>
            <a:prstGeom prst="flowChartProcess">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1815" dirty="0"/>
            </a:p>
            <a:p>
              <a:pPr>
                <a:spcBef>
                  <a:spcPts val="0"/>
                </a:spcBef>
                <a:spcAft>
                  <a:spcPts val="0"/>
                </a:spcAft>
              </a:pPr>
              <a:r>
                <a:rPr lang="en" sz="1815" dirty="0"/>
                <a:t>Reward Function</a:t>
              </a:r>
              <a:endParaRPr sz="1815" dirty="0"/>
            </a:p>
            <a:p>
              <a:pPr>
                <a:spcBef>
                  <a:spcPts val="0"/>
                </a:spcBef>
                <a:spcAft>
                  <a:spcPts val="0"/>
                </a:spcAft>
              </a:pPr>
              <a:r>
                <a:rPr lang="en" sz="1067" dirty="0"/>
                <a:t>Rewards action that </a:t>
              </a:r>
              <a:r>
                <a:rPr lang="en-US" sz="1067" dirty="0" smtClean="0"/>
                <a:t>reward good Snake game-playing</a:t>
              </a:r>
              <a:endParaRPr sz="1067" dirty="0"/>
            </a:p>
            <a:p>
              <a:pPr>
                <a:spcBef>
                  <a:spcPts val="0"/>
                </a:spcBef>
                <a:spcAft>
                  <a:spcPts val="0"/>
                </a:spcAft>
              </a:pPr>
              <a:endParaRPr sz="1067" dirty="0"/>
            </a:p>
            <a:p>
              <a:pPr>
                <a:spcBef>
                  <a:spcPts val="0"/>
                </a:spcBef>
                <a:spcAft>
                  <a:spcPts val="0"/>
                </a:spcAft>
              </a:pPr>
              <a:endParaRPr sz="1815" dirty="0"/>
            </a:p>
            <a:p>
              <a:pPr>
                <a:spcBef>
                  <a:spcPts val="0"/>
                </a:spcBef>
                <a:spcAft>
                  <a:spcPts val="0"/>
                </a:spcAft>
              </a:pPr>
              <a:endParaRPr sz="1815" dirty="0"/>
            </a:p>
            <a:p>
              <a:pPr>
                <a:spcBef>
                  <a:spcPts val="0"/>
                </a:spcBef>
                <a:spcAft>
                  <a:spcPts val="0"/>
                </a:spcAft>
              </a:pPr>
              <a:r>
                <a:rPr lang="en" sz="1815" dirty="0"/>
                <a:t>Genetic Algorithm</a:t>
              </a:r>
              <a:endParaRPr sz="1815" dirty="0"/>
            </a:p>
            <a:p>
              <a:pPr>
                <a:spcBef>
                  <a:spcPts val="0"/>
                </a:spcBef>
                <a:spcAft>
                  <a:spcPts val="0"/>
                </a:spcAft>
              </a:pPr>
              <a:r>
                <a:rPr lang="en-US" sz="1067" dirty="0" smtClean="0"/>
                <a:t>Best action selected</a:t>
              </a:r>
              <a:endParaRPr sz="1067" dirty="0"/>
            </a:p>
            <a:p>
              <a:pPr>
                <a:spcBef>
                  <a:spcPts val="0"/>
                </a:spcBef>
                <a:spcAft>
                  <a:spcPts val="0"/>
                </a:spcAft>
              </a:pPr>
              <a:endParaRPr sz="1067" dirty="0"/>
            </a:p>
            <a:p>
              <a:pPr>
                <a:spcBef>
                  <a:spcPts val="0"/>
                </a:spcBef>
                <a:spcAft>
                  <a:spcPts val="0"/>
                </a:spcAft>
              </a:pPr>
              <a:endParaRPr sz="1067" dirty="0"/>
            </a:p>
          </p:txBody>
        </p:sp>
      </p:grpSp>
    </p:spTree>
    <p:extLst>
      <p:ext uri="{BB962C8B-B14F-4D97-AF65-F5344CB8AC3E}">
        <p14:creationId xmlns:p14="http://schemas.microsoft.com/office/powerpoint/2010/main" val="5051518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r">
              <a:spcBef>
                <a:spcPts val="0"/>
              </a:spcBef>
              <a:spcAft>
                <a:spcPts val="0"/>
              </a:spcAft>
            </a:pPr>
            <a:fld id="{00000000-1234-1234-1234-123412341234}" type="slidenum">
              <a:rPr lang="en" smtClean="0"/>
              <a:pPr algn="r">
                <a:spcBef>
                  <a:spcPts val="0"/>
                </a:spcBef>
                <a:spcAft>
                  <a:spcPts val="0"/>
                </a:spcAft>
              </a:pPr>
              <a:t>27</a:t>
            </a:fld>
            <a:endParaRPr lang="en"/>
          </a:p>
        </p:txBody>
      </p:sp>
      <p:pic>
        <p:nvPicPr>
          <p:cNvPr id="3" name="Picture 2"/>
          <p:cNvPicPr>
            <a:picLocks noChangeAspect="1"/>
          </p:cNvPicPr>
          <p:nvPr/>
        </p:nvPicPr>
        <p:blipFill>
          <a:blip r:embed="rId2"/>
          <a:stretch>
            <a:fillRect/>
          </a:stretch>
        </p:blipFill>
        <p:spPr>
          <a:xfrm>
            <a:off x="-11795" y="-29500"/>
            <a:ext cx="12203795" cy="6864635"/>
          </a:xfrm>
          <a:prstGeom prst="rect">
            <a:avLst/>
          </a:prstGeom>
        </p:spPr>
      </p:pic>
    </p:spTree>
    <p:extLst>
      <p:ext uri="{BB962C8B-B14F-4D97-AF65-F5344CB8AC3E}">
        <p14:creationId xmlns:p14="http://schemas.microsoft.com/office/powerpoint/2010/main" val="1179529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mtClean="0"/>
              <a:t>Thank you</a:t>
            </a:r>
            <a:endParaRPr lang="en-GB" dirty="0"/>
          </a:p>
        </p:txBody>
      </p:sp>
      <p:sp>
        <p:nvSpPr>
          <p:cNvPr id="3" name="Text Placeholder 2"/>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998022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29</a:t>
            </a:fld>
            <a:endParaRPr lang="de-DE" altLang="de-DE"/>
          </a:p>
        </p:txBody>
      </p:sp>
      <p:sp>
        <p:nvSpPr>
          <p:cNvPr id="7" name="Text Placeholder 6"/>
          <p:cNvSpPr>
            <a:spLocks noGrp="1"/>
          </p:cNvSpPr>
          <p:nvPr>
            <p:ph type="body" sz="quarter" idx="13"/>
          </p:nvPr>
        </p:nvSpPr>
        <p:spPr/>
        <p:txBody>
          <a:bodyPr/>
          <a:lstStyle/>
          <a:p>
            <a:endParaRPr lang="en-GB"/>
          </a:p>
        </p:txBody>
      </p:sp>
      <mc:AlternateContent xmlns:mc="http://schemas.openxmlformats.org/markup-compatibility/2006" xmlns:a14="http://schemas.microsoft.com/office/drawing/2010/main">
        <mc:Choice Requires="a14">
          <p:sp>
            <p:nvSpPr>
              <p:cNvPr id="39" name="TextBox 38"/>
              <p:cNvSpPr txBox="1"/>
              <p:nvPr/>
            </p:nvSpPr>
            <p:spPr>
              <a:xfrm>
                <a:off x="2660625" y="1830293"/>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660625" y="1830293"/>
                <a:ext cx="6386813" cy="1029000"/>
              </a:xfrm>
              <a:prstGeom prst="rect">
                <a:avLst/>
              </a:prstGeom>
              <a:blipFill rotWithShape="0">
                <a:blip r:embed="rId3"/>
                <a:stretch>
                  <a:fillRect/>
                </a:stretch>
              </a:blipFill>
            </p:spPr>
            <p:txBody>
              <a:bodyPr/>
              <a:lstStyle/>
              <a:p>
                <a:r>
                  <a:rPr lang="en-GB">
                    <a:noFill/>
                  </a:rPr>
                  <a:t> </a:t>
                </a:r>
              </a:p>
            </p:txBody>
          </p:sp>
        </mc:Fallback>
      </mc:AlternateContent>
      <p:grpSp>
        <p:nvGrpSpPr>
          <p:cNvPr id="10" name="Group 9"/>
          <p:cNvGrpSpPr/>
          <p:nvPr/>
        </p:nvGrpSpPr>
        <p:grpSpPr>
          <a:xfrm>
            <a:off x="619907" y="3068960"/>
            <a:ext cx="9724565" cy="1584176"/>
            <a:chOff x="619458" y="2136726"/>
            <a:chExt cx="8928903" cy="995978"/>
          </a:xfrm>
        </p:grpSpPr>
        <mc:AlternateContent xmlns:mc="http://schemas.openxmlformats.org/markup-compatibility/2006" xmlns:a14="http://schemas.microsoft.com/office/drawing/2010/main">
          <mc:Choice Requires="a14">
            <p:sp>
              <p:nvSpPr>
                <p:cNvPr id="16" name="TextBox 15"/>
                <p:cNvSpPr txBox="1"/>
                <p:nvPr/>
              </p:nvSpPr>
              <p:spPr>
                <a:xfrm>
                  <a:off x="619458" y="2236108"/>
                  <a:ext cx="6461833" cy="736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𝑂𝑢𝑡𝑝𝑢𝑡</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den>
                        </m:f>
                      </m:oMath>
                    </m:oMathPara>
                  </a14:m>
                  <a:endParaRPr lang="en-GB"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458" y="2236108"/>
                  <a:ext cx="6461833" cy="73693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499548" y="2136726"/>
                  <a:ext cx="1048813" cy="99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sSub>
                                    <m:sSubPr>
                                      <m:ctrlPr>
                                        <a:rPr lang="en-GB" sz="2000" i="1" smtClean="0">
                                          <a:latin typeface="Cambria Math" panose="02040503050406030204" pitchFamily="18" charset="0"/>
                                        </a:rPr>
                                      </m:ctrlPr>
                                    </m:sSubPr>
                                    <m:e>
                                      <m:r>
                                        <m:rPr>
                                          <m:sty m:val="p"/>
                                        </m:rPr>
                                        <a:rPr lang="el-GR" sz="2000" i="1" smtClean="0">
                                          <a:latin typeface="Cambria Math" panose="02040503050406030204" pitchFamily="18" charset="0"/>
                                        </a:rPr>
                                        <m:t>Δ</m:t>
                                      </m:r>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e>
                              </m:mr>
                              <m:mr>
                                <m:e>
                                  <m:r>
                                    <a:rPr lang="en-GB" sz="2000" i="1" smtClean="0">
                                      <a:latin typeface="Cambria Math" panose="02040503050406030204" pitchFamily="18" charset="0"/>
                                    </a:rPr>
                                    <m:t>⋮</m:t>
                                  </m:r>
                                </m:e>
                              </m:mr>
                              <m:mr>
                                <m:e>
                                  <m:sSub>
                                    <m:sSubPr>
                                      <m:ctrlPr>
                                        <a:rPr lang="en-GB" sz="2000" i="1" smtClean="0">
                                          <a:latin typeface="Cambria Math" panose="02040503050406030204" pitchFamily="18" charset="0"/>
                                        </a:rPr>
                                      </m:ctrlPr>
                                    </m:sSubPr>
                                    <m:e>
                                      <m:r>
                                        <m:rPr>
                                          <m:sty m:val="p"/>
                                        </m:rPr>
                                        <a:rPr lang="el-GR" sz="2000" i="1" smtClean="0">
                                          <a:latin typeface="Cambria Math" panose="02040503050406030204" pitchFamily="18" charset="0"/>
                                        </a:rPr>
                                        <m:t>Δ</m:t>
                                      </m:r>
                                      <m:r>
                                        <a:rPr lang="en-US" sz="2000" b="0" i="1" smtClean="0">
                                          <a:latin typeface="Cambria Math" panose="02040503050406030204" pitchFamily="18" charset="0"/>
                                        </a:rPr>
                                        <m:t>𝑤</m:t>
                                      </m:r>
                                    </m:e>
                                    <m:sub>
                                      <m:r>
                                        <a:rPr lang="en-US" sz="2000" b="0" i="1" smtClean="0">
                                          <a:latin typeface="Cambria Math" panose="02040503050406030204" pitchFamily="18" charset="0"/>
                                        </a:rPr>
                                        <m:t>1600</m:t>
                                      </m:r>
                                    </m:sub>
                                  </m:sSub>
                                </m:e>
                              </m:mr>
                            </m:m>
                          </m:e>
                        </m:d>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8499548" y="2136726"/>
                  <a:ext cx="1048813" cy="995978"/>
                </a:xfrm>
                <a:prstGeom prst="rect">
                  <a:avLst/>
                </a:prstGeom>
                <a:blipFill rotWithShape="0">
                  <a:blip r:embed="rId5"/>
                  <a:stretch>
                    <a:fillRect/>
                  </a:stretch>
                </a:blipFill>
              </p:spPr>
              <p:txBody>
                <a:bodyPr/>
                <a:lstStyle/>
                <a:p>
                  <a:r>
                    <a:rPr lang="en-GB">
                      <a:noFill/>
                    </a:rPr>
                    <a:t> </a:t>
                  </a:r>
                </a:p>
              </p:txBody>
            </p:sp>
          </mc:Fallback>
        </mc:AlternateContent>
        <p:sp>
          <p:nvSpPr>
            <p:cNvPr id="8" name="Striped Right Arrow 7"/>
            <p:cNvSpPr/>
            <p:nvPr/>
          </p:nvSpPr>
          <p:spPr bwMode="auto">
            <a:xfrm>
              <a:off x="7081291" y="2220273"/>
              <a:ext cx="1246957" cy="558147"/>
            </a:xfrm>
            <a:prstGeom prst="stripedRightArrow">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11" name="Multiply 10"/>
          <p:cNvSpPr/>
          <p:nvPr/>
        </p:nvSpPr>
        <p:spPr bwMode="auto">
          <a:xfrm>
            <a:off x="2423592" y="3215534"/>
            <a:ext cx="1061014" cy="473919"/>
          </a:xfrm>
          <a:prstGeom prst="mathMultiply">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7" name="Multiply 26"/>
          <p:cNvSpPr/>
          <p:nvPr/>
        </p:nvSpPr>
        <p:spPr bwMode="auto">
          <a:xfrm>
            <a:off x="3956766" y="3624088"/>
            <a:ext cx="1061014" cy="473919"/>
          </a:xfrm>
          <a:prstGeom prst="mathMultiply">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8" name="Multiply 27"/>
          <p:cNvSpPr/>
          <p:nvPr/>
        </p:nvSpPr>
        <p:spPr bwMode="auto">
          <a:xfrm>
            <a:off x="3956766" y="3203476"/>
            <a:ext cx="1061014" cy="473919"/>
          </a:xfrm>
          <a:prstGeom prst="mathMultiply">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9" name="Multiply 28"/>
          <p:cNvSpPr/>
          <p:nvPr/>
        </p:nvSpPr>
        <p:spPr bwMode="auto">
          <a:xfrm>
            <a:off x="5810330" y="3595268"/>
            <a:ext cx="1061014" cy="473919"/>
          </a:xfrm>
          <a:prstGeom prst="mathMultiply">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619907" y="1353172"/>
            <a:ext cx="9050768" cy="446276"/>
          </a:xfrm>
          <a:prstGeom prst="rect">
            <a:avLst/>
          </a:prstGeom>
          <a:noFill/>
        </p:spPr>
        <p:txBody>
          <a:bodyPr wrap="square" rtlCol="0">
            <a:spAutoFit/>
          </a:bodyPr>
          <a:lstStyle/>
          <a:p>
            <a:pPr algn="l"/>
            <a:r>
              <a:rPr lang="en-US" sz="2000" b="1" dirty="0" smtClean="0"/>
              <a:t>You apply this equation to each output digit to improve its weights:</a:t>
            </a:r>
            <a:endParaRPr lang="en-GB" sz="2000" b="1" dirty="0"/>
          </a:p>
        </p:txBody>
      </p:sp>
      <p:sp>
        <p:nvSpPr>
          <p:cNvPr id="31" name="Title 1"/>
          <p:cNvSpPr txBox="1">
            <a:spLocks/>
          </p:cNvSpPr>
          <p:nvPr/>
        </p:nvSpPr>
        <p:spPr bwMode="auto">
          <a:xfrm>
            <a:off x="493195" y="67997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kern="0" dirty="0" smtClean="0"/>
              <a:t>For questions about </a:t>
            </a:r>
            <a:r>
              <a:rPr lang="en-US" kern="0" dirty="0" err="1" smtClean="0"/>
              <a:t>Maths</a:t>
            </a:r>
            <a:r>
              <a:rPr lang="en-US" kern="0" dirty="0" smtClean="0"/>
              <a:t>…</a:t>
            </a:r>
            <a:endParaRPr lang="en-GB" kern="0" dirty="0"/>
          </a:p>
        </p:txBody>
      </p:sp>
    </p:spTree>
    <p:extLst>
      <p:ext uri="{BB962C8B-B14F-4D97-AF65-F5344CB8AC3E}">
        <p14:creationId xmlns:p14="http://schemas.microsoft.com/office/powerpoint/2010/main" val="19982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Machine Learning?</a:t>
            </a:r>
            <a:endParaRPr lang="en-GB" sz="3600" dirty="0"/>
          </a:p>
        </p:txBody>
      </p:sp>
      <p:sp>
        <p:nvSpPr>
          <p:cNvPr id="3" name="Content Placeholder 2"/>
          <p:cNvSpPr>
            <a:spLocks noGrp="1"/>
          </p:cNvSpPr>
          <p:nvPr>
            <p:ph idx="1"/>
          </p:nvPr>
        </p:nvSpPr>
        <p:spPr>
          <a:xfrm>
            <a:off x="472407" y="1566000"/>
            <a:ext cx="4903513" cy="4286430"/>
          </a:xfrm>
        </p:spPr>
        <p:txBody>
          <a:bodyPr/>
          <a:lstStyle/>
          <a:p>
            <a:pPr marL="0" indent="0" algn="ctr">
              <a:buNone/>
            </a:pPr>
            <a:r>
              <a:rPr lang="en-US" sz="2400" dirty="0" smtClean="0"/>
              <a:t>Pattern Spotting!</a:t>
            </a:r>
          </a:p>
          <a:p>
            <a:pPr marL="0" indent="0" algn="ctr">
              <a:buNone/>
            </a:pPr>
            <a:r>
              <a:rPr lang="en-US" sz="2400" dirty="0" smtClean="0"/>
              <a:t>Perception!</a:t>
            </a:r>
          </a:p>
          <a:p>
            <a:pPr marL="0" indent="0" algn="ctr">
              <a:buNone/>
            </a:pPr>
            <a:r>
              <a:rPr lang="en-US" sz="2400" dirty="0" smtClean="0"/>
              <a:t>Intelligence!</a:t>
            </a:r>
          </a:p>
          <a:p>
            <a:pPr marL="0" indent="0" algn="just">
              <a:buNone/>
            </a:pPr>
            <a:endParaRPr lang="en-US" sz="2400" dirty="0"/>
          </a:p>
          <a:p>
            <a:pPr marL="0" indent="0" algn="just">
              <a:buNone/>
            </a:pPr>
            <a:r>
              <a:rPr lang="en-US" sz="2400" dirty="0" smtClean="0"/>
              <a:t>Whatever you want to call it, machine learning is the science of  </a:t>
            </a:r>
            <a:r>
              <a:rPr lang="en-US" sz="2400" b="1" dirty="0" smtClean="0"/>
              <a:t>teaching computers to spot trends</a:t>
            </a:r>
            <a:r>
              <a:rPr lang="en-US" sz="2400" dirty="0" smtClean="0"/>
              <a:t> in data and predicting future outcomes based on those trends, </a:t>
            </a:r>
            <a:r>
              <a:rPr lang="en-US" sz="2400" b="1" dirty="0" smtClean="0"/>
              <a:t>without explicit instruction.</a:t>
            </a:r>
          </a:p>
          <a:p>
            <a:pPr marL="0" indent="0" algn="just">
              <a:buNone/>
            </a:pPr>
            <a:endParaRPr lang="en-US" sz="2400" dirty="0"/>
          </a:p>
          <a:p>
            <a:pPr marL="0" indent="0" algn="just">
              <a:buNone/>
            </a:pPr>
            <a:endParaRPr lang="en-US" sz="2400"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3</a:t>
            </a:fld>
            <a:endParaRPr lang="de-DE" altLang="de-DE"/>
          </a:p>
        </p:txBody>
      </p:sp>
      <p:sp>
        <p:nvSpPr>
          <p:cNvPr id="7" name="Text Placeholder 6"/>
          <p:cNvSpPr>
            <a:spLocks noGrp="1"/>
          </p:cNvSpPr>
          <p:nvPr>
            <p:ph type="body" sz="quarter" idx="13"/>
          </p:nvPr>
        </p:nvSpPr>
        <p:spPr/>
        <p:txBody>
          <a:bodyPr/>
          <a:lstStyle/>
          <a:p>
            <a:endParaRPr lang="en-GB"/>
          </a:p>
        </p:txBody>
      </p:sp>
      <p:pic>
        <p:nvPicPr>
          <p:cNvPr id="3076" name="Picture 4" descr="Image result for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2089035"/>
            <a:ext cx="4890581" cy="349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480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30</a:t>
            </a:fld>
            <a:endParaRPr lang="de-DE" altLang="de-DE"/>
          </a:p>
        </p:txBody>
      </p:sp>
      <p:sp>
        <p:nvSpPr>
          <p:cNvPr id="7" name="Text Placeholder 6"/>
          <p:cNvSpPr>
            <a:spLocks noGrp="1"/>
          </p:cNvSpPr>
          <p:nvPr>
            <p:ph type="body" sz="quarter" idx="13"/>
          </p:nvPr>
        </p:nvSpPr>
        <p:spPr/>
        <p:txBody>
          <a:bodyPr/>
          <a:lstStyle/>
          <a:p>
            <a:endParaRPr lang="en-GB"/>
          </a:p>
        </p:txBody>
      </p:sp>
      <mc:AlternateContent xmlns:mc="http://schemas.openxmlformats.org/markup-compatibility/2006" xmlns:a14="http://schemas.microsoft.com/office/drawing/2010/main">
        <mc:Choice Requires="a14">
          <p:sp>
            <p:nvSpPr>
              <p:cNvPr id="39" name="TextBox 38"/>
              <p:cNvSpPr txBox="1"/>
              <p:nvPr/>
            </p:nvSpPr>
            <p:spPr>
              <a:xfrm>
                <a:off x="484531" y="1139293"/>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84531" y="1139293"/>
                <a:ext cx="6386813" cy="102900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9458" y="2236108"/>
                <a:ext cx="6461833" cy="736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𝑂𝑢𝑡𝑝𝑢𝑡</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den>
                      </m:f>
                    </m:oMath>
                  </m:oMathPara>
                </a14:m>
                <a:endParaRPr lang="en-GB"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458" y="2236108"/>
                <a:ext cx="6461833" cy="73693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00266" y="4603237"/>
                <a:ext cx="2673296" cy="735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m:t>
                      </m:r>
                      <m:r>
                        <a:rPr lang="en-US" sz="2000" b="0" i="1" smtClean="0">
                          <a:latin typeface="Cambria Math" panose="02040503050406030204" pitchFamily="18" charset="0"/>
                        </a:rPr>
                        <m:t>𝐺𝑟𝑒𝑦𝑠𝑐𝑎𝑙𝑒</m:t>
                      </m:r>
                    </m:oMath>
                  </m:oMathPara>
                </a14:m>
                <a:endParaRPr lang="en-GB"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00266" y="4603237"/>
                <a:ext cx="2673296" cy="735073"/>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795130" y="3411112"/>
                <a:ext cx="3438056" cy="1035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1600</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𝐺𝑟𝑒𝑦𝑠𝑐𝑎𝑙𝑒</m:t>
                              </m:r>
                            </m:e>
                            <m:sub>
                              <m:r>
                                <a:rPr lang="en-US" sz="2000" i="1">
                                  <a:latin typeface="Cambria Math" panose="02040503050406030204" pitchFamily="18" charset="0"/>
                                </a:rPr>
                                <m:t>𝑗</m:t>
                              </m:r>
                              <m:r>
                                <a:rPr lang="en-US" sz="2000" i="1">
                                  <a:latin typeface="Cambria Math" panose="02040503050406030204" pitchFamily="18" charset="0"/>
                                </a:rPr>
                                <m:t> </m:t>
                              </m:r>
                            </m:sub>
                          </m:sSub>
                        </m:e>
                      </m:nary>
                    </m:oMath>
                  </m:oMathPara>
                </a14:m>
                <a:endParaRPr lang="en-GB"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795130" y="3411112"/>
                <a:ext cx="3438056" cy="1035155"/>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194164" y="4334830"/>
                <a:ext cx="1851341" cy="1003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𝐺𝑟𝑒𝑦𝑠𝑐𝑎𝑙𝑒</m:t>
                                    </m:r>
                                  </m:e>
                                  <m:sub>
                                    <m:r>
                                      <a:rPr lang="en-US" sz="2000" b="0" i="1" smtClean="0">
                                        <a:latin typeface="Cambria Math" panose="02040503050406030204" pitchFamily="18" charset="0"/>
                                      </a:rPr>
                                      <m:t>1</m:t>
                                    </m:r>
                                  </m:sub>
                                </m:sSub>
                              </m:e>
                            </m:mr>
                            <m:mr>
                              <m:e>
                                <m:r>
                                  <a:rPr lang="en-GB" sz="2000" i="1" smtClean="0">
                                    <a:latin typeface="Cambria Math" panose="02040503050406030204" pitchFamily="18" charset="0"/>
                                  </a:rPr>
                                  <m:t>⋮</m:t>
                                </m:r>
                              </m:e>
                            </m:mr>
                            <m:mr>
                              <m:e>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𝐺𝑟𝑒𝑦𝑠𝑐𝑎𝑙𝑒</m:t>
                                    </m:r>
                                  </m:e>
                                  <m:sub>
                                    <m:r>
                                      <a:rPr lang="en-US" sz="2000" b="0" i="1" smtClean="0">
                                        <a:latin typeface="Cambria Math" panose="02040503050406030204" pitchFamily="18" charset="0"/>
                                      </a:rPr>
                                      <m:t>1600</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6194164" y="4334830"/>
                <a:ext cx="1851341" cy="1003480"/>
              </a:xfrm>
              <a:prstGeom prst="rect">
                <a:avLst/>
              </a:prstGeom>
              <a:blipFill rotWithShape="0">
                <a:blip r:embed="rId7"/>
                <a:stretch>
                  <a:fillRect/>
                </a:stretch>
              </a:blipFill>
            </p:spPr>
            <p:txBody>
              <a:bodyPr/>
              <a:lstStyle/>
              <a:p>
                <a:r>
                  <a:rPr lang="en-GB">
                    <a:noFill/>
                  </a:rPr>
                  <a:t> </a:t>
                </a:r>
              </a:p>
            </p:txBody>
          </p:sp>
        </mc:Fallback>
      </mc:AlternateContent>
      <p:sp>
        <p:nvSpPr>
          <p:cNvPr id="23" name="Striped Right Arrow 22"/>
          <p:cNvSpPr/>
          <p:nvPr/>
        </p:nvSpPr>
        <p:spPr bwMode="auto">
          <a:xfrm>
            <a:off x="4873562" y="4691699"/>
            <a:ext cx="1246957" cy="558147"/>
          </a:xfrm>
          <a:prstGeom prst="stripedRightArrow">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2063552" y="2136726"/>
            <a:ext cx="1224136" cy="995978"/>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0" name="Title 1"/>
          <p:cNvSpPr txBox="1">
            <a:spLocks/>
          </p:cNvSpPr>
          <p:nvPr/>
        </p:nvSpPr>
        <p:spPr bwMode="auto">
          <a:xfrm>
            <a:off x="493195" y="67997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kern="0" dirty="0" smtClean="0"/>
              <a:t>For questions about </a:t>
            </a:r>
            <a:r>
              <a:rPr lang="en-US" kern="0" dirty="0" err="1" smtClean="0"/>
              <a:t>Maths</a:t>
            </a:r>
            <a:r>
              <a:rPr lang="en-US" kern="0" dirty="0" smtClean="0"/>
              <a:t>…</a:t>
            </a:r>
            <a:endParaRPr lang="en-GB" kern="0" dirty="0"/>
          </a:p>
        </p:txBody>
      </p:sp>
    </p:spTree>
    <p:extLst>
      <p:ext uri="{BB962C8B-B14F-4D97-AF65-F5344CB8AC3E}">
        <p14:creationId xmlns:p14="http://schemas.microsoft.com/office/powerpoint/2010/main" val="33950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31</a:t>
            </a:fld>
            <a:endParaRPr lang="de-DE" altLang="de-DE"/>
          </a:p>
        </p:txBody>
      </p:sp>
      <p:sp>
        <p:nvSpPr>
          <p:cNvPr id="7" name="Text Placeholder 6"/>
          <p:cNvSpPr>
            <a:spLocks noGrp="1"/>
          </p:cNvSpPr>
          <p:nvPr>
            <p:ph type="body" sz="quarter" idx="13"/>
          </p:nvPr>
        </p:nvSpPr>
        <p:spPr/>
        <p:txBody>
          <a:bodyPr/>
          <a:lstStyle/>
          <a:p>
            <a:endParaRPr lang="en-GB"/>
          </a:p>
        </p:txBody>
      </p:sp>
      <mc:AlternateContent xmlns:mc="http://schemas.openxmlformats.org/markup-compatibility/2006" xmlns:a14="http://schemas.microsoft.com/office/drawing/2010/main">
        <mc:Choice Requires="a14">
          <p:sp>
            <p:nvSpPr>
              <p:cNvPr id="39" name="TextBox 38"/>
              <p:cNvSpPr txBox="1"/>
              <p:nvPr/>
            </p:nvSpPr>
            <p:spPr>
              <a:xfrm>
                <a:off x="484531" y="1139293"/>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84531" y="1139293"/>
                <a:ext cx="6386813" cy="102900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9458" y="2236108"/>
                <a:ext cx="6461833" cy="736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𝑂𝑢𝑡𝑝𝑢𝑡</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den>
                      </m:f>
                    </m:oMath>
                  </m:oMathPara>
                </a14:m>
                <a:endParaRPr lang="en-GB"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458" y="2236108"/>
                <a:ext cx="6461833" cy="73693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727815" y="3620048"/>
                <a:ext cx="3717748" cy="670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𝑁𝑜𝑟𝑚</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m:rPr>
                          <m:sty m:val="p"/>
                        </m:rPr>
                        <a:rPr lang="el-GR" sz="2000" b="0" i="1" smtClean="0">
                          <a:latin typeface="Cambria Math" panose="02040503050406030204" pitchFamily="18" charset="0"/>
                        </a:rPr>
                        <m:t>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sup>
                          </m:sSup>
                        </m:den>
                      </m:f>
                    </m:oMath>
                  </m:oMathPara>
                </a14:m>
                <a:endParaRPr lang="en-GB"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727815" y="3620048"/>
                <a:ext cx="3717748" cy="670889"/>
              </a:xfrm>
              <a:prstGeom prst="rect">
                <a:avLst/>
              </a:prstGeom>
              <a:blipFill rotWithShape="0">
                <a:blip r:embed="rId5"/>
                <a:stretch>
                  <a:fillRect/>
                </a:stretch>
              </a:blipFill>
            </p:spPr>
            <p:txBody>
              <a:bodyPr/>
              <a:lstStyle/>
              <a:p>
                <a:r>
                  <a:rPr lang="en-GB">
                    <a:noFill/>
                  </a:rPr>
                  <a:t> </a:t>
                </a:r>
              </a:p>
            </p:txBody>
          </p:sp>
        </mc:Fallback>
      </mc:AlternateContent>
      <p:sp>
        <p:nvSpPr>
          <p:cNvPr id="23" name="Striped Right Arrow 22"/>
          <p:cNvSpPr/>
          <p:nvPr/>
        </p:nvSpPr>
        <p:spPr bwMode="auto">
          <a:xfrm>
            <a:off x="8436260" y="5168782"/>
            <a:ext cx="1246957" cy="558147"/>
          </a:xfrm>
          <a:prstGeom prst="stripedRightArrow">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https://upload.wikimedia.org/wikipedia/commons/thumb/8/88/Logistic-curve.svg/320px-Logistic-curv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05" y="4029924"/>
            <a:ext cx="3694255" cy="24536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TextBox 19"/>
              <p:cNvSpPr txBox="1"/>
              <p:nvPr/>
            </p:nvSpPr>
            <p:spPr>
              <a:xfrm>
                <a:off x="2063552" y="3086715"/>
                <a:ext cx="1293816" cy="702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m>
                            <m:mPr>
                              <m:mcs>
                                <m:mc>
                                  <m:mcPr>
                                    <m:count m:val="1"/>
                                    <m:mcJc m:val="center"/>
                                  </m:mcPr>
                                </m:mc>
                              </m:mcs>
                              <m:ctrlPr>
                                <a:rPr lang="en-GB" sz="1400" i="1" smtClean="0">
                                  <a:latin typeface="Cambria Math" panose="02040503050406030204" pitchFamily="18" charset="0"/>
                                </a:rPr>
                              </m:ctrlPr>
                            </m:mPr>
                            <m:mr>
                              <m:e>
                                <m:sSub>
                                  <m:sSubPr>
                                    <m:ctrlPr>
                                      <a:rPr lang="en-GB" sz="1400" i="1" smtClean="0">
                                        <a:latin typeface="Cambria Math" panose="02040503050406030204" pitchFamily="18" charset="0"/>
                                      </a:rPr>
                                    </m:ctrlPr>
                                  </m:sSubPr>
                                  <m:e>
                                    <m:r>
                                      <a:rPr lang="en-US" sz="1400" b="0" i="1" smtClean="0">
                                        <a:latin typeface="Cambria Math" panose="02040503050406030204" pitchFamily="18" charset="0"/>
                                      </a:rPr>
                                      <m:t>𝐺𝑟𝑒𝑦𝑠𝑐𝑎𝑙𝑒</m:t>
                                    </m:r>
                                  </m:e>
                                  <m:sub>
                                    <m:r>
                                      <a:rPr lang="en-US" sz="1400" b="0" i="1" smtClean="0">
                                        <a:latin typeface="Cambria Math" panose="02040503050406030204" pitchFamily="18" charset="0"/>
                                      </a:rPr>
                                      <m:t>1</m:t>
                                    </m:r>
                                  </m:sub>
                                </m:sSub>
                              </m:e>
                            </m:mr>
                            <m:mr>
                              <m:e>
                                <m:r>
                                  <a:rPr lang="en-GB" sz="1400" i="1" smtClean="0">
                                    <a:latin typeface="Cambria Math" panose="02040503050406030204" pitchFamily="18" charset="0"/>
                                  </a:rPr>
                                  <m:t>⋮</m:t>
                                </m:r>
                              </m:e>
                            </m:mr>
                            <m:mr>
                              <m:e>
                                <m:sSub>
                                  <m:sSubPr>
                                    <m:ctrlPr>
                                      <a:rPr lang="en-GB" sz="1400" i="1" smtClean="0">
                                        <a:latin typeface="Cambria Math" panose="02040503050406030204" pitchFamily="18" charset="0"/>
                                      </a:rPr>
                                    </m:ctrlPr>
                                  </m:sSubPr>
                                  <m:e>
                                    <m:r>
                                      <a:rPr lang="en-US" sz="1400" b="0" i="1" smtClean="0">
                                        <a:latin typeface="Cambria Math" panose="02040503050406030204" pitchFamily="18" charset="0"/>
                                      </a:rPr>
                                      <m:t>𝐺𝑟𝑒𝑦𝑠𝑐𝑎𝑙𝑒</m:t>
                                    </m:r>
                                  </m:e>
                                  <m:sub>
                                    <m:r>
                                      <a:rPr lang="en-US" sz="1400" b="0" i="1" smtClean="0">
                                        <a:latin typeface="Cambria Math" panose="02040503050406030204" pitchFamily="18" charset="0"/>
                                      </a:rPr>
                                      <m:t>1600</m:t>
                                    </m:r>
                                  </m:sub>
                                </m:sSub>
                              </m:e>
                            </m:mr>
                          </m:m>
                        </m:e>
                      </m:d>
                    </m:oMath>
                  </m:oMathPara>
                </a14:m>
                <a:endParaRPr lang="en-GB" sz="1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063552" y="3086715"/>
                <a:ext cx="1293816" cy="702500"/>
              </a:xfrm>
              <a:prstGeom prst="rect">
                <a:avLst/>
              </a:prstGeom>
              <a:blipFill rotWithShape="0">
                <a:blip r:embed="rId7"/>
                <a:stretch>
                  <a:fillRect/>
                </a:stretch>
              </a:blipFill>
            </p:spPr>
            <p:txBody>
              <a:bodyPr/>
              <a:lstStyle/>
              <a:p>
                <a:r>
                  <a:rPr lang="en-GB">
                    <a:noFill/>
                  </a:rPr>
                  <a:t> </a:t>
                </a:r>
              </a:p>
            </p:txBody>
          </p:sp>
        </mc:Fallback>
      </mc:AlternateContent>
      <p:sp>
        <p:nvSpPr>
          <p:cNvPr id="9" name="Rectangle 8"/>
          <p:cNvSpPr/>
          <p:nvPr/>
        </p:nvSpPr>
        <p:spPr bwMode="auto">
          <a:xfrm>
            <a:off x="2063552" y="2236108"/>
            <a:ext cx="1224136" cy="1553107"/>
          </a:xfrm>
          <a:prstGeom prst="rect">
            <a:avLst/>
          </a:prstGeom>
          <a:noFill/>
          <a:ln w="28575" cap="flat" cmpd="sng" algn="ctr">
            <a:solidFill>
              <a:srgbClr val="92D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bwMode="auto">
          <a:xfrm>
            <a:off x="3287688" y="2236108"/>
            <a:ext cx="1872208" cy="776553"/>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no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1" name="Rectangle 10"/>
              <p:cNvSpPr/>
              <p:nvPr/>
            </p:nvSpPr>
            <p:spPr>
              <a:xfrm>
                <a:off x="4353187" y="4436313"/>
                <a:ext cx="4670767" cy="612796"/>
              </a:xfrm>
              <a:prstGeom prst="rect">
                <a:avLst/>
              </a:prstGeom>
            </p:spPr>
            <p:txBody>
              <a:bodyPr wrap="none">
                <a:spAutoFit/>
              </a:bodyPr>
              <a:lstStyle/>
              <a:p>
                <a14:m>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𝑁𝑜𝑟𝑚</m:t>
                        </m:r>
                        <m:r>
                          <a:rPr lang="en-US" sz="2000" i="1">
                            <a:latin typeface="Cambria Math" panose="02040503050406030204" pitchFamily="18" charset="0"/>
                          </a:rPr>
                          <m:t>(</m:t>
                        </m:r>
                        <m:r>
                          <a:rPr lang="en-US" sz="2000" b="0" i="1" smtClean="0">
                            <a:latin typeface="Cambria Math" panose="02040503050406030204" pitchFamily="18" charset="0"/>
                          </a:rPr>
                          <m:t>𝑥</m:t>
                        </m:r>
                        <m:r>
                          <a:rPr lang="en-US" sz="2000" i="1">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𝑥</m:t>
                        </m:r>
                      </m:den>
                    </m:f>
                  </m:oMath>
                </a14:m>
                <a:r>
                  <a:rPr lang="en-GB" sz="1800" dirty="0" smtClean="0"/>
                  <a:t> = </a:t>
                </a:r>
                <a14:m>
                  <m:oMath xmlns:m="http://schemas.openxmlformats.org/officeDocument/2006/math">
                    <m:sSup>
                      <m:sSupPr>
                        <m:ctrlPr>
                          <a:rPr lang="en-GB" sz="2400" i="1" smtClean="0">
                            <a:latin typeface="Cambria Math" panose="02040503050406030204" pitchFamily="18" charset="0"/>
                          </a:rPr>
                        </m:ctrlPr>
                      </m:sSupPr>
                      <m:e>
                        <m:r>
                          <m:rPr>
                            <m:sty m:val="p"/>
                          </m:rPr>
                          <a:rPr lang="el-GR" sz="2400" i="1" smtClean="0">
                            <a:latin typeface="Cambria Math" panose="02040503050406030204" pitchFamily="18" charset="0"/>
                          </a:rPr>
                          <m:t>σ</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m:rPr>
                        <m:sty m:val="p"/>
                      </m:rPr>
                      <a:rPr lang="el-GR" sz="2400" i="1">
                        <a:latin typeface="Cambria Math" panose="02040503050406030204" pitchFamily="18" charset="0"/>
                      </a:rPr>
                      <m:t>σ</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(1−</m:t>
                    </m:r>
                    <m:r>
                      <m:rPr>
                        <m:sty m:val="p"/>
                      </m:rPr>
                      <a:rPr lang="el-GR" sz="2400" i="1">
                        <a:latin typeface="Cambria Math" panose="02040503050406030204" pitchFamily="18" charset="0"/>
                      </a:rPr>
                      <m:t>σ</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oMath>
                </a14:m>
                <a:endParaRPr lang="en-GB" sz="1600" dirty="0"/>
              </a:p>
            </p:txBody>
          </p:sp>
        </mc:Choice>
        <mc:Fallback xmlns="">
          <p:sp>
            <p:nvSpPr>
              <p:cNvPr id="11" name="Rectangle 10"/>
              <p:cNvSpPr>
                <a:spLocks noRot="1" noChangeAspect="1" noMove="1" noResize="1" noEditPoints="1" noAdjustHandles="1" noChangeArrowheads="1" noChangeShapeType="1" noTextEdit="1"/>
              </p:cNvSpPr>
              <p:nvPr/>
            </p:nvSpPr>
            <p:spPr>
              <a:xfrm>
                <a:off x="4353187" y="4436313"/>
                <a:ext cx="4670767" cy="612796"/>
              </a:xfrm>
              <a:prstGeom prst="rect">
                <a:avLst/>
              </a:prstGeom>
              <a:blipFill rotWithShape="0">
                <a:blip r:embed="rId8"/>
                <a:stretch>
                  <a:fillRect b="-3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792864" y="3289189"/>
                <a:ext cx="1424493" cy="353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𝑂𝑢𝑡𝑝𝑢𝑡</m:t>
                      </m:r>
                    </m:oMath>
                  </m:oMathPara>
                </a14:m>
                <a:endParaRPr lang="en-GB"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792864" y="3289189"/>
                <a:ext cx="1424493" cy="353943"/>
              </a:xfrm>
              <a:prstGeom prst="rect">
                <a:avLst/>
              </a:prstGeom>
              <a:blipFill rotWithShape="0">
                <a:blip r:embed="rId9"/>
                <a:stretch>
                  <a:fillRect l="-3846" r="-2991" b="-224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683217" y="4742416"/>
                <a:ext cx="1809341" cy="1192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𝐶𝑜𝑛𝑠𝑡𝑎𝑛𝑡</m:t>
                                    </m:r>
                                    <m:r>
                                      <m:rPr>
                                        <m:nor/>
                                      </m:rPr>
                                      <a:rPr lang="en-GB" sz="2400" dirty="0"/>
                                      <m:t> </m:t>
                                    </m:r>
                                  </m:e>
                                  <m:sub>
                                    <m:r>
                                      <a:rPr lang="en-US" sz="2400" i="1">
                                        <a:latin typeface="Cambria Math" panose="02040503050406030204" pitchFamily="18" charset="0"/>
                                      </a:rPr>
                                      <m:t>1</m:t>
                                    </m:r>
                                  </m:sub>
                                </m:sSub>
                              </m:e>
                            </m:mr>
                            <m:mr>
                              <m:e>
                                <m:r>
                                  <a:rPr lang="en-GB" sz="240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𝐶𝑜𝑛𝑠𝑡𝑎𝑛𝑡</m:t>
                                    </m:r>
                                    <m:r>
                                      <m:rPr>
                                        <m:nor/>
                                      </m:rPr>
                                      <a:rPr lang="en-GB" sz="2400" dirty="0"/>
                                      <m:t> </m:t>
                                    </m:r>
                                  </m:e>
                                  <m:sub>
                                    <m:r>
                                      <a:rPr lang="en-US" sz="2400" i="1">
                                        <a:latin typeface="Cambria Math" panose="02040503050406030204" pitchFamily="18" charset="0"/>
                                      </a:rPr>
                                      <m:t>1</m:t>
                                    </m:r>
                                  </m:sub>
                                </m:sSub>
                              </m:e>
                            </m:mr>
                          </m:m>
                        </m:e>
                      </m:d>
                    </m:oMath>
                  </m:oMathPara>
                </a14:m>
                <a:endParaRPr lang="en-GB"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9683217" y="4742416"/>
                <a:ext cx="1809341" cy="1192634"/>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926349" y="5194485"/>
                <a:ext cx="4437048" cy="571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rPr>
                        <m:t>σ</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m:rPr>
                              <m:sty m:val="p"/>
                            </m:rPr>
                            <a:rPr lang="el-GR" sz="2400" i="1">
                              <a:latin typeface="Cambria Math" panose="02040503050406030204" pitchFamily="18" charset="0"/>
                            </a:rPr>
                            <m:t>σ</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e>
                          </m:d>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𝐶𝑜𝑛𝑠𝑡𝑎𝑛𝑡</m:t>
                          </m:r>
                          <m:r>
                            <m:rPr>
                              <m:nor/>
                            </m:rPr>
                            <a:rPr lang="en-GB" sz="1600" dirty="0"/>
                            <m:t> </m:t>
                          </m:r>
                        </m:e>
                        <m:sub>
                          <m:r>
                            <a:rPr lang="en-US" sz="2400" b="0" i="1" smtClean="0">
                              <a:latin typeface="Cambria Math" panose="02040503050406030204" pitchFamily="18" charset="0"/>
                            </a:rPr>
                            <m:t>1</m:t>
                          </m:r>
                        </m:sub>
                      </m:sSub>
                    </m:oMath>
                  </m:oMathPara>
                </a14:m>
                <a:endParaRPr lang="en-GB"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926349" y="5194485"/>
                <a:ext cx="4437048" cy="571695"/>
              </a:xfrm>
              <a:prstGeom prst="rect">
                <a:avLst/>
              </a:prstGeom>
              <a:blipFill rotWithShape="0">
                <a:blip r:embed="rId11"/>
                <a:stretch>
                  <a:fillRect/>
                </a:stretch>
              </a:blipFill>
            </p:spPr>
            <p:txBody>
              <a:bodyPr/>
              <a:lstStyle/>
              <a:p>
                <a:r>
                  <a:rPr lang="en-GB">
                    <a:noFill/>
                  </a:rPr>
                  <a:t> </a:t>
                </a:r>
              </a:p>
            </p:txBody>
          </p:sp>
        </mc:Fallback>
      </mc:AlternateContent>
      <p:sp>
        <p:nvSpPr>
          <p:cNvPr id="27" name="Title 1"/>
          <p:cNvSpPr txBox="1">
            <a:spLocks/>
          </p:cNvSpPr>
          <p:nvPr/>
        </p:nvSpPr>
        <p:spPr bwMode="auto">
          <a:xfrm>
            <a:off x="493195" y="67997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kern="0" dirty="0" smtClean="0"/>
              <a:t>For questions about </a:t>
            </a:r>
            <a:r>
              <a:rPr lang="en-US" kern="0" dirty="0" err="1" smtClean="0"/>
              <a:t>Maths</a:t>
            </a:r>
            <a:r>
              <a:rPr lang="en-US" kern="0" dirty="0" smtClean="0"/>
              <a:t>…</a:t>
            </a:r>
            <a:endParaRPr lang="en-GB" kern="0" dirty="0"/>
          </a:p>
        </p:txBody>
      </p:sp>
    </p:spTree>
    <p:extLst>
      <p:ext uri="{BB962C8B-B14F-4D97-AF65-F5344CB8AC3E}">
        <p14:creationId xmlns:p14="http://schemas.microsoft.com/office/powerpoint/2010/main" val="137134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11"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32</a:t>
            </a:fld>
            <a:endParaRPr lang="de-DE" altLang="de-DE"/>
          </a:p>
        </p:txBody>
      </p:sp>
      <p:sp>
        <p:nvSpPr>
          <p:cNvPr id="7" name="Text Placeholder 6"/>
          <p:cNvSpPr>
            <a:spLocks noGrp="1"/>
          </p:cNvSpPr>
          <p:nvPr>
            <p:ph type="body" sz="quarter" idx="13"/>
          </p:nvPr>
        </p:nvSpPr>
        <p:spPr/>
        <p:txBody>
          <a:bodyPr/>
          <a:lstStyle/>
          <a:p>
            <a:endParaRPr lang="en-GB"/>
          </a:p>
        </p:txBody>
      </p:sp>
      <mc:AlternateContent xmlns:mc="http://schemas.openxmlformats.org/markup-compatibility/2006" xmlns:a14="http://schemas.microsoft.com/office/drawing/2010/main">
        <mc:Choice Requires="a14">
          <p:sp>
            <p:nvSpPr>
              <p:cNvPr id="39" name="TextBox 38"/>
              <p:cNvSpPr txBox="1"/>
              <p:nvPr/>
            </p:nvSpPr>
            <p:spPr>
              <a:xfrm>
                <a:off x="484531" y="1139293"/>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84531" y="1139293"/>
                <a:ext cx="6386813" cy="102900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9458" y="2236108"/>
                <a:ext cx="6461833" cy="736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𝑂𝑢𝑡𝑝𝑢𝑡</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den>
                      </m:f>
                    </m:oMath>
                  </m:oMathPara>
                </a14:m>
                <a:endParaRPr lang="en-GB"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458" y="2236108"/>
                <a:ext cx="6461833" cy="73693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063552" y="3086715"/>
                <a:ext cx="1293816" cy="702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m>
                            <m:mPr>
                              <m:mcs>
                                <m:mc>
                                  <m:mcPr>
                                    <m:count m:val="1"/>
                                    <m:mcJc m:val="center"/>
                                  </m:mcPr>
                                </m:mc>
                              </m:mcs>
                              <m:ctrlPr>
                                <a:rPr lang="en-GB" sz="1400" i="1" smtClean="0">
                                  <a:latin typeface="Cambria Math" panose="02040503050406030204" pitchFamily="18" charset="0"/>
                                </a:rPr>
                              </m:ctrlPr>
                            </m:mPr>
                            <m:mr>
                              <m:e>
                                <m:sSub>
                                  <m:sSubPr>
                                    <m:ctrlPr>
                                      <a:rPr lang="en-GB" sz="1400" i="1" smtClean="0">
                                        <a:latin typeface="Cambria Math" panose="02040503050406030204" pitchFamily="18" charset="0"/>
                                      </a:rPr>
                                    </m:ctrlPr>
                                  </m:sSubPr>
                                  <m:e>
                                    <m:r>
                                      <a:rPr lang="en-US" sz="1400" b="0" i="1" smtClean="0">
                                        <a:latin typeface="Cambria Math" panose="02040503050406030204" pitchFamily="18" charset="0"/>
                                      </a:rPr>
                                      <m:t>𝐺𝑟𝑒𝑦𝑠𝑐𝑎𝑙𝑒</m:t>
                                    </m:r>
                                  </m:e>
                                  <m:sub>
                                    <m:r>
                                      <a:rPr lang="en-US" sz="1400" b="0" i="1" smtClean="0">
                                        <a:latin typeface="Cambria Math" panose="02040503050406030204" pitchFamily="18" charset="0"/>
                                      </a:rPr>
                                      <m:t>1</m:t>
                                    </m:r>
                                  </m:sub>
                                </m:sSub>
                              </m:e>
                            </m:mr>
                            <m:mr>
                              <m:e>
                                <m:r>
                                  <a:rPr lang="en-GB" sz="1400" i="1" smtClean="0">
                                    <a:latin typeface="Cambria Math" panose="02040503050406030204" pitchFamily="18" charset="0"/>
                                  </a:rPr>
                                  <m:t>⋮</m:t>
                                </m:r>
                              </m:e>
                            </m:mr>
                            <m:mr>
                              <m:e>
                                <m:sSub>
                                  <m:sSubPr>
                                    <m:ctrlPr>
                                      <a:rPr lang="en-GB" sz="1400" i="1" smtClean="0">
                                        <a:latin typeface="Cambria Math" panose="02040503050406030204" pitchFamily="18" charset="0"/>
                                      </a:rPr>
                                    </m:ctrlPr>
                                  </m:sSubPr>
                                  <m:e>
                                    <m:r>
                                      <a:rPr lang="en-US" sz="1400" b="0" i="1" smtClean="0">
                                        <a:latin typeface="Cambria Math" panose="02040503050406030204" pitchFamily="18" charset="0"/>
                                      </a:rPr>
                                      <m:t>𝐺𝑟𝑒𝑦𝑠𝑐𝑎𝑙𝑒</m:t>
                                    </m:r>
                                  </m:e>
                                  <m:sub>
                                    <m:r>
                                      <a:rPr lang="en-US" sz="1400" b="0" i="1" smtClean="0">
                                        <a:latin typeface="Cambria Math" panose="02040503050406030204" pitchFamily="18" charset="0"/>
                                      </a:rPr>
                                      <m:t>1600</m:t>
                                    </m:r>
                                  </m:sub>
                                </m:sSub>
                              </m:e>
                            </m:mr>
                          </m:m>
                        </m:e>
                      </m:d>
                    </m:oMath>
                  </m:oMathPara>
                </a14:m>
                <a:endParaRPr lang="en-GB" sz="1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063552" y="3086715"/>
                <a:ext cx="1293816" cy="702500"/>
              </a:xfrm>
              <a:prstGeom prst="rect">
                <a:avLst/>
              </a:prstGeom>
              <a:blipFill rotWithShape="0">
                <a:blip r:embed="rId5"/>
                <a:stretch>
                  <a:fillRect/>
                </a:stretch>
              </a:blipFill>
            </p:spPr>
            <p:txBody>
              <a:bodyPr/>
              <a:lstStyle/>
              <a:p>
                <a:r>
                  <a:rPr lang="en-GB">
                    <a:noFill/>
                  </a:rPr>
                  <a:t> </a:t>
                </a:r>
              </a:p>
            </p:txBody>
          </p:sp>
        </mc:Fallback>
      </mc:AlternateContent>
      <p:sp>
        <p:nvSpPr>
          <p:cNvPr id="9" name="Rectangle 8"/>
          <p:cNvSpPr/>
          <p:nvPr/>
        </p:nvSpPr>
        <p:spPr bwMode="auto">
          <a:xfrm>
            <a:off x="2063552" y="2236108"/>
            <a:ext cx="1224136" cy="1553107"/>
          </a:xfrm>
          <a:prstGeom prst="rect">
            <a:avLst/>
          </a:prstGeom>
          <a:noFill/>
          <a:ln w="28575" cap="flat" cmpd="sng" algn="ctr">
            <a:solidFill>
              <a:srgbClr val="92D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4584405" y="3783686"/>
                <a:ext cx="3980192" cy="6626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𝐶𝑜𝑠𝑡</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𝑁𝑜𝑟𝑚</m:t>
                          </m:r>
                          <m:r>
                            <a:rPr lang="en-US" sz="2000" i="1">
                              <a:latin typeface="Cambria Math" panose="02040503050406030204" pitchFamily="18" charset="0"/>
                            </a:rPr>
                            <m:t>(</m:t>
                          </m:r>
                          <m:r>
                            <a:rPr lang="en-US" sz="2000" i="1">
                              <a:latin typeface="Cambria Math" panose="02040503050406030204" pitchFamily="18" charset="0"/>
                            </a:rPr>
                            <m:t>𝑜𝑢𝑡𝑝𝑢𝑡</m:t>
                          </m:r>
                          <m:r>
                            <a:rPr lang="en-US" sz="2000" i="1">
                              <a:latin typeface="Cambria Math" panose="02040503050406030204" pitchFamily="18" charset="0"/>
                            </a:rPr>
                            <m:t>)−</m:t>
                          </m:r>
                          <m:r>
                            <a:rPr lang="en-US" sz="2000" i="1">
                              <a:latin typeface="Cambria Math" panose="02040503050406030204" pitchFamily="18" charset="0"/>
                            </a:rPr>
                            <m:t>𝑙𝑎𝑏𝑒𝑙</m:t>
                          </m:r>
                          <m:r>
                            <a:rPr lang="en-US" sz="2000" i="1">
                              <a:latin typeface="Cambria Math" panose="02040503050406030204" pitchFamily="18" charset="0"/>
                            </a:rPr>
                            <m:t>)</m:t>
                          </m:r>
                        </m:e>
                        <m:sup>
                          <m:r>
                            <a:rPr lang="en-US" sz="2000" i="1">
                              <a:latin typeface="Cambria Math" panose="02040503050406030204" pitchFamily="18" charset="0"/>
                            </a:rPr>
                            <m:t>2</m:t>
                          </m:r>
                        </m:sup>
                      </m:sSup>
                    </m:oMath>
                  </m:oMathPara>
                </a14:m>
                <a:endParaRPr lang="en-GB"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584405" y="3783686"/>
                <a:ext cx="3980192" cy="662617"/>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305516" y="2980231"/>
                <a:ext cx="1903905" cy="795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600" i="1" smtClean="0">
                              <a:latin typeface="Cambria Math" panose="02040503050406030204" pitchFamily="18" charset="0"/>
                            </a:rPr>
                          </m:ctrlPr>
                        </m:dPr>
                        <m:e>
                          <m:m>
                            <m:mPr>
                              <m:mcs>
                                <m:mc>
                                  <m:mcPr>
                                    <m:count m:val="1"/>
                                    <m:mcJc m:val="center"/>
                                  </m:mcPr>
                                </m:mc>
                              </m:mcs>
                              <m:ctrlPr>
                                <a:rPr lang="en-GB" sz="1600" i="1" smtClean="0">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𝐶𝑜𝑛𝑠𝑡𝑎𝑛𝑡</m:t>
                                    </m:r>
                                    <m:r>
                                      <m:rPr>
                                        <m:nor/>
                                      </m:rPr>
                                      <a:rPr lang="en-GB" sz="1600" dirty="0"/>
                                      <m:t> </m:t>
                                    </m:r>
                                  </m:e>
                                  <m:sub>
                                    <m:r>
                                      <a:rPr lang="en-US" sz="1600" i="1">
                                        <a:latin typeface="Cambria Math" panose="02040503050406030204" pitchFamily="18" charset="0"/>
                                      </a:rPr>
                                      <m:t>1</m:t>
                                    </m:r>
                                  </m:sub>
                                </m:sSub>
                              </m:e>
                            </m:mr>
                            <m:mr>
                              <m:e>
                                <m:r>
                                  <a:rPr lang="en-GB" sz="1600" i="1" smtClean="0">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𝐶𝑜𝑛𝑠𝑡𝑎𝑛𝑡</m:t>
                                    </m:r>
                                    <m:r>
                                      <m:rPr>
                                        <m:nor/>
                                      </m:rPr>
                                      <a:rPr lang="en-GB" sz="1600" dirty="0"/>
                                      <m:t> </m:t>
                                    </m:r>
                                  </m:e>
                                  <m:sub>
                                    <m:r>
                                      <a:rPr lang="en-US" sz="1600" i="1">
                                        <a:latin typeface="Cambria Math" panose="02040503050406030204" pitchFamily="18" charset="0"/>
                                      </a:rPr>
                                      <m:t>1</m:t>
                                    </m:r>
                                  </m:sub>
                                </m:sSub>
                              </m:e>
                            </m:mr>
                          </m:m>
                        </m:e>
                      </m:d>
                    </m:oMath>
                  </m:oMathPara>
                </a14:m>
                <a:endParaRPr lang="en-GB"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305516" y="2980231"/>
                <a:ext cx="1903905" cy="795218"/>
              </a:xfrm>
              <a:prstGeom prst="rect">
                <a:avLst/>
              </a:prstGeom>
              <a:blipFill rotWithShape="0">
                <a:blip r:embed="rId7"/>
                <a:stretch>
                  <a:fillRect/>
                </a:stretch>
              </a:blipFill>
            </p:spPr>
            <p:txBody>
              <a:bodyPr/>
              <a:lstStyle/>
              <a:p>
                <a:r>
                  <a:rPr lang="en-GB">
                    <a:noFill/>
                  </a:rPr>
                  <a:t> </a:t>
                </a:r>
              </a:p>
            </p:txBody>
          </p:sp>
        </mc:Fallback>
      </mc:AlternateContent>
      <p:sp>
        <p:nvSpPr>
          <p:cNvPr id="22" name="Rectangle 21"/>
          <p:cNvSpPr/>
          <p:nvPr/>
        </p:nvSpPr>
        <p:spPr bwMode="auto">
          <a:xfrm>
            <a:off x="3286520" y="2236108"/>
            <a:ext cx="1801368" cy="1553107"/>
          </a:xfrm>
          <a:prstGeom prst="rect">
            <a:avLst/>
          </a:prstGeom>
          <a:noFill/>
          <a:ln w="28575" cap="flat" cmpd="sng" algn="ctr">
            <a:solidFill>
              <a:srgbClr val="92D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6"/>
          <p:cNvSpPr/>
          <p:nvPr/>
        </p:nvSpPr>
        <p:spPr bwMode="auto">
          <a:xfrm>
            <a:off x="5100624" y="2253325"/>
            <a:ext cx="1872208" cy="776553"/>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no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3367854" y="5608725"/>
                <a:ext cx="3206647" cy="658450"/>
              </a:xfrm>
              <a:prstGeom prst="rect">
                <a:avLst/>
              </a:prstGeom>
            </p:spPr>
            <p:txBody>
              <a:bodyPr wrap="none">
                <a:spAutoFit/>
              </a:bodyPr>
              <a:lstStyle/>
              <a:p>
                <a14:m>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𝑁𝑜𝑟𝑚</m:t>
                        </m:r>
                        <m:r>
                          <a:rPr lang="en-US" sz="2000" i="1">
                            <a:latin typeface="Cambria Math" panose="02040503050406030204" pitchFamily="18" charset="0"/>
                          </a:rPr>
                          <m:t>(</m:t>
                        </m:r>
                        <m:r>
                          <a:rPr lang="en-US" sz="2000" i="1">
                            <a:latin typeface="Cambria Math" panose="02040503050406030204" pitchFamily="18" charset="0"/>
                          </a:rPr>
                          <m:t>𝑂𝑢𝑡𝑝𝑢𝑡</m:t>
                        </m:r>
                        <m:r>
                          <a:rPr lang="en-US" sz="2000" i="1">
                            <a:latin typeface="Cambria Math" panose="02040503050406030204" pitchFamily="18" charset="0"/>
                          </a:rPr>
                          <m:t>)</m:t>
                        </m:r>
                      </m:den>
                    </m:f>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𝐶𝑜𝑛𝑠𝑡𝑎𝑛𝑡</m:t>
                        </m:r>
                      </m:e>
                      <m:sub>
                        <m:r>
                          <a:rPr lang="en-US" sz="2000" b="0" i="1" smtClean="0">
                            <a:latin typeface="Cambria Math" panose="02040503050406030204" pitchFamily="18" charset="0"/>
                          </a:rPr>
                          <m:t>2</m:t>
                        </m:r>
                      </m:sub>
                    </m:sSub>
                  </m:oMath>
                </a14:m>
                <a:endParaRPr lang="en-GB" sz="2000" dirty="0"/>
              </a:p>
            </p:txBody>
          </p:sp>
        </mc:Choice>
        <mc:Fallback xmlns="">
          <p:sp>
            <p:nvSpPr>
              <p:cNvPr id="3" name="Rectangle 2"/>
              <p:cNvSpPr>
                <a:spLocks noRot="1" noChangeAspect="1" noMove="1" noResize="1" noEditPoints="1" noAdjustHandles="1" noChangeArrowheads="1" noChangeShapeType="1" noTextEdit="1"/>
              </p:cNvSpPr>
              <p:nvPr/>
            </p:nvSpPr>
            <p:spPr>
              <a:xfrm>
                <a:off x="3367854" y="5608725"/>
                <a:ext cx="3206647" cy="658450"/>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364295" y="4785560"/>
                <a:ext cx="4521431" cy="658450"/>
              </a:xfrm>
              <a:prstGeom prst="rect">
                <a:avLst/>
              </a:prstGeom>
            </p:spPr>
            <p:txBody>
              <a:bodyPr wrap="none">
                <a:spAutoFit/>
              </a:bodyPr>
              <a:lstStyle/>
              <a:p>
                <a14:m>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𝑁𝑜𝑟𝑚</m:t>
                        </m:r>
                        <m:r>
                          <a:rPr lang="en-US" sz="2000" i="1">
                            <a:latin typeface="Cambria Math" panose="02040503050406030204" pitchFamily="18" charset="0"/>
                          </a:rPr>
                          <m:t>(</m:t>
                        </m:r>
                        <m:r>
                          <a:rPr lang="en-US" sz="2000" i="1">
                            <a:latin typeface="Cambria Math" panose="02040503050406030204" pitchFamily="18" charset="0"/>
                          </a:rPr>
                          <m:t>𝑂𝑢𝑡𝑝𝑢𝑡</m:t>
                        </m:r>
                        <m:r>
                          <a:rPr lang="en-US" sz="2000" i="1">
                            <a:latin typeface="Cambria Math" panose="02040503050406030204" pitchFamily="18" charset="0"/>
                          </a:rPr>
                          <m:t>)</m:t>
                        </m:r>
                      </m:den>
                    </m:f>
                    <m:r>
                      <a:rPr lang="en-US" sz="2000" b="0" i="1" smtClean="0">
                        <a:latin typeface="Cambria Math" panose="02040503050406030204" pitchFamily="18" charset="0"/>
                      </a:rPr>
                      <m:t>=</m:t>
                    </m:r>
                  </m:oMath>
                </a14:m>
                <a:r>
                  <a:rPr lang="en-US" sz="2000" dirty="0"/>
                  <a:t> </a:t>
                </a:r>
                <a14:m>
                  <m:oMath xmlns:m="http://schemas.openxmlformats.org/officeDocument/2006/math">
                    <m:r>
                      <a:rPr lang="en-US" sz="2000" i="1">
                        <a:latin typeface="Cambria Math" panose="02040503050406030204" pitchFamily="18" charset="0"/>
                      </a:rPr>
                      <m:t>𝑁𝑜𝑟𝑚</m:t>
                    </m:r>
                    <m:r>
                      <a:rPr lang="en-US" sz="2000" i="1">
                        <a:latin typeface="Cambria Math" panose="02040503050406030204" pitchFamily="18" charset="0"/>
                      </a:rPr>
                      <m:t>(</m:t>
                    </m:r>
                    <m:r>
                      <a:rPr lang="en-US" sz="2000" i="1">
                        <a:latin typeface="Cambria Math" panose="02040503050406030204" pitchFamily="18" charset="0"/>
                      </a:rPr>
                      <m:t>𝑜𝑢𝑡𝑝𝑢𝑡</m:t>
                    </m:r>
                    <m:r>
                      <a:rPr lang="en-US" sz="2000" i="1">
                        <a:latin typeface="Cambria Math" panose="02040503050406030204" pitchFamily="18" charset="0"/>
                      </a:rPr>
                      <m:t>)−</m:t>
                    </m:r>
                    <m:r>
                      <a:rPr lang="en-US" sz="2000" i="1">
                        <a:latin typeface="Cambria Math" panose="02040503050406030204" pitchFamily="18" charset="0"/>
                      </a:rPr>
                      <m:t>𝑙𝑎𝑏𝑒𝑙</m:t>
                    </m:r>
                  </m:oMath>
                </a14:m>
                <a:endParaRPr lang="en-GB" sz="2000" dirty="0"/>
              </a:p>
            </p:txBody>
          </p:sp>
        </mc:Choice>
        <mc:Fallback xmlns="">
          <p:sp>
            <p:nvSpPr>
              <p:cNvPr id="28" name="Rectangle 27"/>
              <p:cNvSpPr>
                <a:spLocks noRot="1" noChangeAspect="1" noMove="1" noResize="1" noEditPoints="1" noAdjustHandles="1" noChangeArrowheads="1" noChangeShapeType="1" noTextEdit="1"/>
              </p:cNvSpPr>
              <p:nvPr/>
            </p:nvSpPr>
            <p:spPr>
              <a:xfrm>
                <a:off x="3364295" y="4785560"/>
                <a:ext cx="4521431" cy="658450"/>
              </a:xfrm>
              <a:prstGeom prst="rect">
                <a:avLst/>
              </a:prstGeom>
              <a:blipFill rotWithShape="0">
                <a:blip r:embed="rId9"/>
                <a:stretch>
                  <a:fillRect/>
                </a:stretch>
              </a:blipFill>
            </p:spPr>
            <p:txBody>
              <a:bodyPr/>
              <a:lstStyle/>
              <a:p>
                <a:r>
                  <a:rPr lang="en-GB">
                    <a:noFill/>
                  </a:rPr>
                  <a:t> </a:t>
                </a:r>
              </a:p>
            </p:txBody>
          </p:sp>
        </mc:Fallback>
      </mc:AlternateContent>
      <p:sp>
        <p:nvSpPr>
          <p:cNvPr id="29" name="Striped Right Arrow 28"/>
          <p:cNvSpPr/>
          <p:nvPr/>
        </p:nvSpPr>
        <p:spPr bwMode="auto">
          <a:xfrm>
            <a:off x="6642328" y="5690047"/>
            <a:ext cx="1246957" cy="558147"/>
          </a:xfrm>
          <a:prstGeom prst="stripedRightArrow">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Box 29"/>
              <p:cNvSpPr txBox="1"/>
              <p:nvPr/>
            </p:nvSpPr>
            <p:spPr>
              <a:xfrm>
                <a:off x="7953553" y="5251366"/>
                <a:ext cx="1816459" cy="1192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𝐶𝑜𝑛𝑠𝑡𝑎𝑛𝑡</m:t>
                                    </m:r>
                                    <m:r>
                                      <m:rPr>
                                        <m:nor/>
                                      </m:rPr>
                                      <a:rPr lang="en-GB" sz="2400" dirty="0"/>
                                      <m:t> </m:t>
                                    </m:r>
                                  </m:e>
                                  <m:sub>
                                    <m:r>
                                      <a:rPr lang="en-US" sz="2400" b="0" i="1" dirty="0" smtClean="0">
                                        <a:latin typeface="Cambria Math" panose="02040503050406030204" pitchFamily="18" charset="0"/>
                                      </a:rPr>
                                      <m:t>2</m:t>
                                    </m:r>
                                  </m:sub>
                                </m:sSub>
                              </m:e>
                            </m:mr>
                            <m:mr>
                              <m:e>
                                <m:r>
                                  <a:rPr lang="en-GB" sz="240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𝐶𝑜𝑛𝑠𝑡𝑎𝑛𝑡</m:t>
                                    </m:r>
                                    <m:r>
                                      <m:rPr>
                                        <m:nor/>
                                      </m:rPr>
                                      <a:rPr lang="en-GB" sz="2400" dirty="0"/>
                                      <m:t> </m:t>
                                    </m:r>
                                  </m:e>
                                  <m:sub>
                                    <m:r>
                                      <a:rPr lang="en-US" sz="2400" b="0" i="1" dirty="0" smtClean="0">
                                        <a:latin typeface="Cambria Math" panose="02040503050406030204" pitchFamily="18" charset="0"/>
                                      </a:rPr>
                                      <m:t>2</m:t>
                                    </m:r>
                                  </m:sub>
                                </m:sSub>
                              </m:e>
                            </m:mr>
                          </m:m>
                        </m:e>
                      </m:d>
                    </m:oMath>
                  </m:oMathPara>
                </a14:m>
                <a:endParaRPr lang="en-GB"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953553" y="5251366"/>
                <a:ext cx="1816459" cy="1192634"/>
              </a:xfrm>
              <a:prstGeom prst="rect">
                <a:avLst/>
              </a:prstGeom>
              <a:blipFill rotWithShape="0">
                <a:blip r:embed="rId10"/>
                <a:stretch>
                  <a:fillRect/>
                </a:stretch>
              </a:blipFill>
            </p:spPr>
            <p:txBody>
              <a:bodyPr/>
              <a:lstStyle/>
              <a:p>
                <a:r>
                  <a:rPr lang="en-GB">
                    <a:noFill/>
                  </a:rPr>
                  <a:t> </a:t>
                </a:r>
              </a:p>
            </p:txBody>
          </p:sp>
        </mc:Fallback>
      </mc:AlternateContent>
      <p:sp>
        <p:nvSpPr>
          <p:cNvPr id="31" name="Title 1"/>
          <p:cNvSpPr txBox="1">
            <a:spLocks/>
          </p:cNvSpPr>
          <p:nvPr/>
        </p:nvSpPr>
        <p:spPr bwMode="auto">
          <a:xfrm>
            <a:off x="493195" y="67997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kern="0" dirty="0" smtClean="0"/>
              <a:t>For questions about </a:t>
            </a:r>
            <a:r>
              <a:rPr lang="en-US" kern="0" dirty="0" err="1" smtClean="0"/>
              <a:t>Maths</a:t>
            </a:r>
            <a:r>
              <a:rPr lang="en-US" kern="0" dirty="0" smtClean="0"/>
              <a:t>…</a:t>
            </a:r>
            <a:endParaRPr lang="en-GB" kern="0" dirty="0"/>
          </a:p>
        </p:txBody>
      </p:sp>
    </p:spTree>
    <p:extLst>
      <p:ext uri="{BB962C8B-B14F-4D97-AF65-F5344CB8AC3E}">
        <p14:creationId xmlns:p14="http://schemas.microsoft.com/office/powerpoint/2010/main" val="33957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animBg="1"/>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dirty="0" smtClean="0"/>
              <a:t>Presentation title runs here (go to Header and Footer to edit this text)</a:t>
            </a:r>
            <a:endParaRPr lang="de-DE" altLang="de-DE" dirty="0"/>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33</a:t>
            </a:fld>
            <a:endParaRPr lang="de-DE" altLang="de-DE"/>
          </a:p>
        </p:txBody>
      </p:sp>
      <p:sp>
        <p:nvSpPr>
          <p:cNvPr id="7" name="Text Placeholder 6"/>
          <p:cNvSpPr>
            <a:spLocks noGrp="1"/>
          </p:cNvSpPr>
          <p:nvPr>
            <p:ph type="body" sz="quarter" idx="13"/>
          </p:nvPr>
        </p:nvSpPr>
        <p:spPr/>
        <p:txBody>
          <a:bodyPr/>
          <a:lstStyle/>
          <a:p>
            <a:endParaRPr lang="en-GB"/>
          </a:p>
        </p:txBody>
      </p:sp>
      <mc:AlternateContent xmlns:mc="http://schemas.openxmlformats.org/markup-compatibility/2006" xmlns:a14="http://schemas.microsoft.com/office/drawing/2010/main">
        <mc:Choice Requires="a14">
          <p:sp>
            <p:nvSpPr>
              <p:cNvPr id="39" name="TextBox 38"/>
              <p:cNvSpPr txBox="1"/>
              <p:nvPr/>
            </p:nvSpPr>
            <p:spPr>
              <a:xfrm>
                <a:off x="484531" y="1139293"/>
                <a:ext cx="6386813" cy="1029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m:t>
                      </m:r>
                      <m:r>
                        <a:rPr lang="en-US" sz="2800" b="0" i="1" smtClean="0">
                          <a:latin typeface="Cambria Math" panose="02040503050406030204" pitchFamily="18" charset="0"/>
                        </a:rPr>
                        <m:t>𝑊𝑒𝑖𝑔h𝑡𝑠</m:t>
                      </m:r>
                      <m:r>
                        <a:rPr lang="en-US" sz="2800" b="0" i="1" smtClean="0">
                          <a:latin typeface="Cambria Math" panose="02040503050406030204" pitchFamily="18" charset="0"/>
                        </a:rPr>
                        <m:t> −</m:t>
                      </m:r>
                      <m:r>
                        <a:rPr lang="en-US" sz="2800" b="0" i="1" smtClean="0">
                          <a:latin typeface="Cambria Math" panose="02040503050406030204" pitchFamily="18" charset="0"/>
                        </a:rPr>
                        <m:t>𝐶𝑜𝑠𝑡</m:t>
                      </m:r>
                      <m:r>
                        <a:rPr lang="en-US"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m:t>
                          </m:r>
                          <m:r>
                            <a:rPr lang="en-US" sz="2800" i="1">
                              <a:latin typeface="Cambria Math" panose="02040503050406030204" pitchFamily="18" charset="0"/>
                            </a:rPr>
                            <m:t>𝐶𝑜𝑠𝑡</m:t>
                          </m:r>
                        </m:num>
                        <m:den>
                          <m:r>
                            <a:rPr lang="en-GB" sz="2800" i="1">
                              <a:latin typeface="Cambria Math" panose="02040503050406030204" pitchFamily="18" charset="0"/>
                            </a:rPr>
                            <m:t>𝜕</m:t>
                          </m:r>
                          <m:r>
                            <a:rPr lang="en-US" sz="2800" i="1">
                              <a:latin typeface="Cambria Math" panose="02040503050406030204" pitchFamily="18" charset="0"/>
                            </a:rPr>
                            <m:t>𝑊𝑒𝑖𝑔h𝑡𝑠</m:t>
                          </m:r>
                        </m:den>
                      </m:f>
                      <m:r>
                        <a:rPr lang="en-US" sz="2800" b="0" i="1" smtClean="0">
                          <a:latin typeface="Cambria Math" panose="02040503050406030204" pitchFamily="18" charset="0"/>
                        </a:rPr>
                        <m:t>)</m:t>
                      </m:r>
                    </m:oMath>
                  </m:oMathPara>
                </a14:m>
                <a:endParaRPr lang="en-GB"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84531" y="1139293"/>
                <a:ext cx="6386813" cy="102900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9458" y="2236108"/>
                <a:ext cx="6461833" cy="736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𝑂𝑢𝑡𝑝𝑢𝑡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num>
                        <m:den>
                          <m:r>
                            <a:rPr lang="en-GB" sz="2000" i="1">
                              <a:latin typeface="Cambria Math" panose="02040503050406030204" pitchFamily="18" charset="0"/>
                            </a:rPr>
                            <m:t>𝜕</m:t>
                          </m:r>
                          <m:r>
                            <a:rPr lang="en-US" sz="2000" b="0" i="1" smtClean="0">
                              <a:latin typeface="Cambria Math" panose="02040503050406030204" pitchFamily="18" charset="0"/>
                            </a:rPr>
                            <m:t>𝑂𝑢𝑡𝑝𝑢𝑡</m:t>
                          </m:r>
                        </m:den>
                      </m:f>
                      <m:f>
                        <m:fPr>
                          <m:ctrlPr>
                            <a:rPr lang="en-GB" sz="2000" i="1">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b="0" i="1" smtClean="0">
                              <a:latin typeface="Cambria Math" panose="02040503050406030204" pitchFamily="18" charset="0"/>
                            </a:rPr>
                            <m:t>𝑁𝑜𝑟𝑚</m:t>
                          </m:r>
                          <m:r>
                            <a:rPr lang="en-US" sz="2000" b="0" i="1" smtClean="0">
                              <a:latin typeface="Cambria Math" panose="02040503050406030204" pitchFamily="18" charset="0"/>
                            </a:rPr>
                            <m:t>(</m:t>
                          </m:r>
                          <m:r>
                            <a:rPr lang="en-US" sz="2000" b="0" i="1" smtClean="0">
                              <a:latin typeface="Cambria Math" panose="02040503050406030204" pitchFamily="18" charset="0"/>
                            </a:rPr>
                            <m:t>𝑂𝑢𝑡𝑝𝑢𝑡</m:t>
                          </m:r>
                          <m:r>
                            <a:rPr lang="en-US" sz="2000" b="0" i="1" smtClean="0">
                              <a:latin typeface="Cambria Math" panose="02040503050406030204" pitchFamily="18" charset="0"/>
                            </a:rPr>
                            <m:t>)</m:t>
                          </m:r>
                        </m:den>
                      </m:f>
                    </m:oMath>
                  </m:oMathPara>
                </a14:m>
                <a:endParaRPr lang="en-GB"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19458" y="2236108"/>
                <a:ext cx="6461833" cy="73693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77600" y="3497143"/>
                <a:ext cx="9369423" cy="1003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m:t>
                          </m:r>
                          <m:r>
                            <a:rPr lang="en-US" sz="2000" i="1">
                              <a:latin typeface="Cambria Math" panose="02040503050406030204" pitchFamily="18" charset="0"/>
                            </a:rPr>
                            <m:t>𝐶𝑜𝑠𝑡</m:t>
                          </m:r>
                        </m:num>
                        <m:den>
                          <m:r>
                            <a:rPr lang="en-GB" sz="2000" i="1">
                              <a:latin typeface="Cambria Math" panose="02040503050406030204" pitchFamily="18" charset="0"/>
                            </a:rPr>
                            <m:t>𝜕</m:t>
                          </m:r>
                          <m:r>
                            <a:rPr lang="en-US" sz="2000" i="1">
                              <a:latin typeface="Cambria Math" panose="02040503050406030204" pitchFamily="18" charset="0"/>
                            </a:rPr>
                            <m:t>𝑊𝑒𝑖𝑔h𝑡𝑠</m:t>
                          </m:r>
                        </m:den>
                      </m:f>
                      <m:r>
                        <a:rPr lang="en-US" sz="2000" b="0" i="1" smtClean="0">
                          <a:latin typeface="Cambria Math" panose="02040503050406030204" pitchFamily="18" charset="0"/>
                        </a:rPr>
                        <m:t>= </m:t>
                      </m:r>
                      <m:r>
                        <m:rPr>
                          <m:sty m:val="p"/>
                        </m:rPr>
                        <a:rPr lang="el-GR" sz="2000" i="1">
                          <a:latin typeface="Cambria Math" panose="02040503050406030204" pitchFamily="18" charset="0"/>
                        </a:rPr>
                        <m:t>σ</m:t>
                      </m:r>
                      <m:d>
                        <m:dPr>
                          <m:ctrlPr>
                            <a:rPr lang="en-US" sz="2000" i="1">
                              <a:latin typeface="Cambria Math" panose="02040503050406030204" pitchFamily="18" charset="0"/>
                            </a:rPr>
                          </m:ctrlPr>
                        </m:dPr>
                        <m:e>
                          <m:r>
                            <a:rPr lang="en-US" sz="2000" b="0" i="1" smtClean="0">
                              <a:latin typeface="Cambria Math" panose="02040503050406030204" pitchFamily="18" charset="0"/>
                            </a:rPr>
                            <m:t>𝑂𝑢𝑡𝑝𝑢𝑡</m:t>
                          </m:r>
                        </m:e>
                      </m:d>
                      <m:r>
                        <a:rPr lang="en-US" sz="2000" i="1">
                          <a:latin typeface="Cambria Math" panose="02040503050406030204" pitchFamily="18" charset="0"/>
                        </a:rPr>
                        <m:t> · </m:t>
                      </m:r>
                      <m:d>
                        <m:dPr>
                          <m:ctrlPr>
                            <a:rPr lang="en-US" sz="2000" i="1">
                              <a:latin typeface="Cambria Math" panose="02040503050406030204" pitchFamily="18" charset="0"/>
                            </a:rPr>
                          </m:ctrlPr>
                        </m:dPr>
                        <m:e>
                          <m:r>
                            <a:rPr lang="en-US" sz="2000" i="1">
                              <a:latin typeface="Cambria Math" panose="02040503050406030204" pitchFamily="18" charset="0"/>
                            </a:rPr>
                            <m:t>1−</m:t>
                          </m:r>
                          <m:r>
                            <m:rPr>
                              <m:sty m:val="p"/>
                            </m:rPr>
                            <a:rPr lang="el-GR" sz="2000" i="1">
                              <a:latin typeface="Cambria Math" panose="02040503050406030204" pitchFamily="18" charset="0"/>
                            </a:rPr>
                            <m:t>σ</m:t>
                          </m:r>
                          <m:d>
                            <m:dPr>
                              <m:ctrlPr>
                                <a:rPr lang="en-US" sz="2000" i="1">
                                  <a:latin typeface="Cambria Math" panose="02040503050406030204" pitchFamily="18" charset="0"/>
                                </a:rPr>
                              </m:ctrlPr>
                            </m:dPr>
                            <m:e>
                              <m:r>
                                <a:rPr lang="en-US" sz="2000" b="0" i="1" smtClean="0">
                                  <a:latin typeface="Cambria Math" panose="02040503050406030204" pitchFamily="18" charset="0"/>
                                </a:rPr>
                                <m:t>𝑂𝑢𝑡𝑝𝑢𝑡</m:t>
                              </m:r>
                            </m:e>
                          </m:d>
                        </m:e>
                      </m:d>
                      <m:r>
                        <a:rPr lang="en-US" sz="2000" b="0" i="1" smtClean="0">
                          <a:latin typeface="Cambria Math" panose="02040503050406030204" pitchFamily="18" charset="0"/>
                        </a:rPr>
                        <m:t>(</m:t>
                      </m:r>
                      <m:r>
                        <a:rPr lang="en-US" sz="2000" i="1">
                          <a:latin typeface="Cambria Math" panose="02040503050406030204" pitchFamily="18" charset="0"/>
                        </a:rPr>
                        <m:t>𝑁𝑜𝑟𝑚</m:t>
                      </m:r>
                      <m:r>
                        <a:rPr lang="en-US" sz="2000" i="1">
                          <a:latin typeface="Cambria Math" panose="02040503050406030204" pitchFamily="18" charset="0"/>
                        </a:rPr>
                        <m:t>(</m:t>
                      </m:r>
                      <m:r>
                        <a:rPr lang="en-US" sz="2000" i="1">
                          <a:latin typeface="Cambria Math" panose="02040503050406030204" pitchFamily="18" charset="0"/>
                        </a:rPr>
                        <m:t>𝑜𝑢𝑡𝑝𝑢𝑡</m:t>
                      </m:r>
                      <m:r>
                        <a:rPr lang="en-US" sz="2000" i="1">
                          <a:latin typeface="Cambria Math" panose="02040503050406030204" pitchFamily="18" charset="0"/>
                        </a:rPr>
                        <m:t>)−</m:t>
                      </m:r>
                      <m:r>
                        <a:rPr lang="en-US" sz="2000" i="1">
                          <a:latin typeface="Cambria Math" panose="02040503050406030204" pitchFamily="18" charset="0"/>
                        </a:rPr>
                        <m:t>𝑙𝑎𝑏𝑒𝑙</m:t>
                      </m:r>
                      <m:r>
                        <a:rPr lang="en-US" sz="2000" b="0" i="1" smtClean="0">
                          <a:latin typeface="Cambria Math" panose="02040503050406030204" pitchFamily="18" charset="0"/>
                        </a:rPr>
                        <m:t>)</m:t>
                      </m:r>
                      <m:d>
                        <m:dPr>
                          <m:begChr m:val="⌈"/>
                          <m:endChr m:val="⌉"/>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US" sz="2000" i="1">
                                        <a:latin typeface="Cambria Math" panose="02040503050406030204" pitchFamily="18" charset="0"/>
                                      </a:rPr>
                                      <m:t>𝐺𝑟𝑒𝑦𝑠𝑐𝑎𝑙𝑒</m:t>
                                    </m:r>
                                  </m:e>
                                  <m:sub>
                                    <m:r>
                                      <a:rPr lang="en-US" sz="2000" i="1">
                                        <a:latin typeface="Cambria Math" panose="02040503050406030204" pitchFamily="18" charset="0"/>
                                      </a:rPr>
                                      <m:t>1</m:t>
                                    </m:r>
                                  </m:sub>
                                </m:sSub>
                              </m:e>
                            </m:mr>
                            <m:mr>
                              <m:e>
                                <m:r>
                                  <a:rPr lang="en-GB" sz="2000" i="1">
                                    <a:latin typeface="Cambria Math" panose="02040503050406030204" pitchFamily="18" charset="0"/>
                                  </a:rPr>
                                  <m:t>⋮</m:t>
                                </m:r>
                              </m:e>
                            </m:mr>
                            <m:mr>
                              <m:e>
                                <m:sSub>
                                  <m:sSubPr>
                                    <m:ctrlPr>
                                      <a:rPr lang="en-GB" sz="2000" i="1">
                                        <a:latin typeface="Cambria Math" panose="02040503050406030204" pitchFamily="18" charset="0"/>
                                      </a:rPr>
                                    </m:ctrlPr>
                                  </m:sSubPr>
                                  <m:e>
                                    <m:r>
                                      <a:rPr lang="en-US" sz="2000" i="1">
                                        <a:latin typeface="Cambria Math" panose="02040503050406030204" pitchFamily="18" charset="0"/>
                                      </a:rPr>
                                      <m:t>𝐺𝑟𝑒𝑦𝑠𝑐𝑎𝑙𝑒</m:t>
                                    </m:r>
                                  </m:e>
                                  <m:sub>
                                    <m:r>
                                      <a:rPr lang="en-US" sz="2000" i="1">
                                        <a:latin typeface="Cambria Math" panose="02040503050406030204" pitchFamily="18" charset="0"/>
                                      </a:rPr>
                                      <m:t>1600</m:t>
                                    </m:r>
                                  </m:sub>
                                </m:sSub>
                              </m:e>
                            </m:mr>
                          </m:m>
                        </m:e>
                      </m:d>
                    </m:oMath>
                  </m:oMathPara>
                </a14:m>
                <a:endParaRPr lang="en-GB"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77600" y="3497143"/>
                <a:ext cx="9369423" cy="1003480"/>
              </a:xfrm>
              <a:prstGeom prst="rect">
                <a:avLst/>
              </a:prstGeom>
              <a:blipFill rotWithShape="0">
                <a:blip r:embed="rId5"/>
                <a:stretch>
                  <a:fillRect/>
                </a:stretch>
              </a:blipFill>
            </p:spPr>
            <p:txBody>
              <a:bodyPr/>
              <a:lstStyle/>
              <a:p>
                <a:r>
                  <a:rPr lang="en-GB">
                    <a:noFill/>
                  </a:rPr>
                  <a:t> </a:t>
                </a:r>
              </a:p>
            </p:txBody>
          </p:sp>
        </mc:Fallback>
      </mc:AlternateContent>
      <p:sp>
        <p:nvSpPr>
          <p:cNvPr id="10" name="Rectangle 9"/>
          <p:cNvSpPr/>
          <p:nvPr/>
        </p:nvSpPr>
        <p:spPr bwMode="auto">
          <a:xfrm>
            <a:off x="619458" y="3212976"/>
            <a:ext cx="9869030" cy="1656184"/>
          </a:xfrm>
          <a:prstGeom prst="rect">
            <a:avLst/>
          </a:prstGeom>
          <a:noFill/>
          <a:ln w="57150" cap="flat" cmpd="sng" algn="ctr">
            <a:solidFill>
              <a:srgbClr val="A6CE39"/>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26" name="Title 1"/>
          <p:cNvSpPr txBox="1">
            <a:spLocks/>
          </p:cNvSpPr>
          <p:nvPr/>
        </p:nvSpPr>
        <p:spPr bwMode="auto">
          <a:xfrm>
            <a:off x="493195" y="679972"/>
            <a:ext cx="11249698" cy="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62" rtl="0" eaLnBrk="1" fontAlgn="base" hangingPunct="1">
              <a:lnSpc>
                <a:spcPct val="110000"/>
              </a:lnSpc>
              <a:spcBef>
                <a:spcPct val="0"/>
              </a:spcBef>
              <a:spcAft>
                <a:spcPct val="0"/>
              </a:spcAft>
              <a:defRPr sz="2500">
                <a:solidFill>
                  <a:schemeClr val="tx2"/>
                </a:solidFill>
                <a:latin typeface="+mj-lt"/>
                <a:ea typeface="+mj-ea"/>
                <a:cs typeface="+mj-cs"/>
              </a:defRPr>
            </a:lvl1pPr>
            <a:lvl2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2pPr>
            <a:lvl3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3pPr>
            <a:lvl4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4pPr>
            <a:lvl5pPr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5pPr>
            <a:lvl6pPr marL="457188"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6pPr>
            <a:lvl7pPr marL="914376"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7pPr>
            <a:lvl8pPr marL="1371565"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8pPr>
            <a:lvl9pPr marL="1828753" algn="l" defTabSz="1042962" rtl="0" eaLnBrk="1" fontAlgn="base" hangingPunct="1">
              <a:lnSpc>
                <a:spcPct val="110000"/>
              </a:lnSpc>
              <a:spcBef>
                <a:spcPct val="0"/>
              </a:spcBef>
              <a:spcAft>
                <a:spcPct val="0"/>
              </a:spcAft>
              <a:defRPr sz="2500">
                <a:solidFill>
                  <a:schemeClr val="accent1"/>
                </a:solidFill>
                <a:latin typeface="Arial" pitchFamily="34" charset="0"/>
                <a:cs typeface="Arial" pitchFamily="34" charset="0"/>
              </a:defRPr>
            </a:lvl9pPr>
          </a:lstStyle>
          <a:p>
            <a:r>
              <a:rPr lang="en-US" kern="0" dirty="0" smtClean="0"/>
              <a:t>For questions about </a:t>
            </a:r>
            <a:r>
              <a:rPr lang="en-US" kern="0" dirty="0" err="1" smtClean="0"/>
              <a:t>Maths</a:t>
            </a:r>
            <a:r>
              <a:rPr lang="en-US" kern="0" dirty="0" smtClean="0"/>
              <a:t>…</a:t>
            </a:r>
            <a:endParaRPr lang="en-GB" kern="0" dirty="0"/>
          </a:p>
        </p:txBody>
      </p:sp>
    </p:spTree>
    <p:extLst>
      <p:ext uri="{BB962C8B-B14F-4D97-AF65-F5344CB8AC3E}">
        <p14:creationId xmlns:p14="http://schemas.microsoft.com/office/powerpoint/2010/main" val="710802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4</a:t>
            </a:fld>
            <a:endParaRPr lang="de-DE" altLang="de-DE"/>
          </a:p>
        </p:txBody>
      </p:sp>
      <p:sp>
        <p:nvSpPr>
          <p:cNvPr id="7" name="Text Placeholder 6"/>
          <p:cNvSpPr>
            <a:spLocks noGrp="1"/>
          </p:cNvSpPr>
          <p:nvPr>
            <p:ph type="body" sz="quarter" idx="13"/>
          </p:nvPr>
        </p:nvSpPr>
        <p:spPr/>
        <p:txBody>
          <a:bodyPr/>
          <a:lstStyle/>
          <a:p>
            <a:endParaRPr lang="en-GB"/>
          </a:p>
        </p:txBody>
      </p:sp>
      <p:pic>
        <p:nvPicPr>
          <p:cNvPr id="8" name="Picture 7"/>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922249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Reading Handwriting</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5</a:t>
            </a:fld>
            <a:endParaRPr lang="de-DE" altLang="de-DE"/>
          </a:p>
        </p:txBody>
      </p:sp>
      <p:sp>
        <p:nvSpPr>
          <p:cNvPr id="7" name="Text Placeholder 6"/>
          <p:cNvSpPr>
            <a:spLocks noGrp="1"/>
          </p:cNvSpPr>
          <p:nvPr>
            <p:ph type="body" sz="quarter" idx="13"/>
          </p:nvPr>
        </p:nvSpPr>
        <p:spPr/>
        <p:txBody>
          <a:bodyPr/>
          <a:lstStyle/>
          <a:p>
            <a:endParaRPr lang="en-GB"/>
          </a:p>
        </p:txBody>
      </p:sp>
      <p:sp>
        <p:nvSpPr>
          <p:cNvPr id="8" name="Content Placeholder 2"/>
          <p:cNvSpPr txBox="1">
            <a:spLocks/>
          </p:cNvSpPr>
          <p:nvPr/>
        </p:nvSpPr>
        <p:spPr bwMode="auto">
          <a:xfrm>
            <a:off x="426754" y="1165805"/>
            <a:ext cx="5109174"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a:lstStyle>
          <a:p>
            <a:pPr marL="0" indent="0" algn="just">
              <a:buFont typeface="Arial" panose="020B0604020202020204" pitchFamily="34" charset="0"/>
              <a:buNone/>
            </a:pPr>
            <a:r>
              <a:rPr lang="en-US" sz="1800" kern="0" dirty="0" smtClean="0"/>
              <a:t>We learn to read handwritten text in primary school, irrespective of different styles of handwriting.</a:t>
            </a:r>
          </a:p>
          <a:p>
            <a:pPr marL="0" indent="0" algn="just">
              <a:buFont typeface="Arial" panose="020B0604020202020204" pitchFamily="34" charset="0"/>
              <a:buNone/>
            </a:pPr>
            <a:endParaRPr lang="en-US" sz="1600" kern="0" dirty="0"/>
          </a:p>
          <a:p>
            <a:pPr marL="0" indent="0" algn="just">
              <a:buFont typeface="Arial" panose="020B0604020202020204" pitchFamily="34" charset="0"/>
              <a:buNone/>
            </a:pPr>
            <a:r>
              <a:rPr lang="en-US" sz="1800" kern="0" dirty="0" smtClean="0"/>
              <a:t>How would you try telling a computer what each handwritten number looks like? How would it recognise every possible handwritten digit?</a:t>
            </a:r>
          </a:p>
          <a:p>
            <a:pPr marL="0" indent="0" algn="just">
              <a:buFont typeface="Arial" panose="020B0604020202020204" pitchFamily="34" charset="0"/>
              <a:buNone/>
            </a:pPr>
            <a:endParaRPr lang="en-US" sz="1800" kern="0" dirty="0"/>
          </a:p>
          <a:p>
            <a:pPr algn="just"/>
            <a:endParaRPr lang="en-US" sz="1800" b="1" kern="0" dirty="0" smtClean="0"/>
          </a:p>
          <a:p>
            <a:pPr marL="0" indent="0" algn="just">
              <a:buFont typeface="Arial" panose="020B0604020202020204" pitchFamily="34" charset="0"/>
              <a:buNone/>
            </a:pPr>
            <a:endParaRPr lang="en-US" sz="1800" kern="0" dirty="0" smtClean="0"/>
          </a:p>
          <a:p>
            <a:pPr marL="0" indent="0" algn="just">
              <a:buFont typeface="Arial" panose="020B0604020202020204" pitchFamily="34" charset="0"/>
              <a:buNone/>
            </a:pPr>
            <a:endParaRPr lang="en-US" sz="1800" kern="0" dirty="0"/>
          </a:p>
        </p:txBody>
      </p:sp>
      <p:pic>
        <p:nvPicPr>
          <p:cNvPr id="3" name="Picture 2" descr="plot of chunk 2015-04-14-digit-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037" y="908720"/>
            <a:ext cx="48006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39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Reading Handwriting</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6</a:t>
            </a:fld>
            <a:endParaRPr lang="de-DE" altLang="de-DE"/>
          </a:p>
        </p:txBody>
      </p:sp>
      <p:sp>
        <p:nvSpPr>
          <p:cNvPr id="7" name="Text Placeholder 6"/>
          <p:cNvSpPr>
            <a:spLocks noGrp="1"/>
          </p:cNvSpPr>
          <p:nvPr>
            <p:ph type="body" sz="quarter" idx="13"/>
          </p:nvPr>
        </p:nvSpPr>
        <p:spPr/>
        <p:txBody>
          <a:bodyPr/>
          <a:lstStyle/>
          <a:p>
            <a:endParaRPr lang="en-GB"/>
          </a:p>
        </p:txBody>
      </p:sp>
      <p:sp>
        <p:nvSpPr>
          <p:cNvPr id="8" name="Content Placeholder 2"/>
          <p:cNvSpPr txBox="1">
            <a:spLocks/>
          </p:cNvSpPr>
          <p:nvPr/>
        </p:nvSpPr>
        <p:spPr bwMode="auto">
          <a:xfrm>
            <a:off x="469901" y="1628467"/>
            <a:ext cx="5338067"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a:lstStyle>
          <a:p>
            <a:pPr marL="0" indent="0" algn="just">
              <a:buNone/>
            </a:pPr>
            <a:r>
              <a:rPr lang="en-US" sz="1800" b="1" kern="0" dirty="0" smtClean="0"/>
              <a:t>In this case study, I will break down how computer can learn to recognise numerical digits, as an example of Machine Learning.</a:t>
            </a:r>
          </a:p>
          <a:p>
            <a:pPr marL="0" indent="0" algn="just">
              <a:buNone/>
            </a:pPr>
            <a:endParaRPr lang="en-US" sz="1800" b="1" kern="0" dirty="0"/>
          </a:p>
          <a:p>
            <a:pPr marL="0" indent="0" algn="just">
              <a:buNone/>
            </a:pPr>
            <a:r>
              <a:rPr lang="en-US" sz="1800" kern="0" dirty="0" smtClean="0"/>
              <a:t>We will use a model called a </a:t>
            </a:r>
            <a:r>
              <a:rPr lang="en-US" sz="1800" b="1" kern="0" dirty="0" smtClean="0"/>
              <a:t>‘Neural Network’ </a:t>
            </a:r>
            <a:r>
              <a:rPr lang="en-US" sz="1800" kern="0" dirty="0" smtClean="0"/>
              <a:t>– which falls into the supervised learning category. This method forms the basis for most ML applications.</a:t>
            </a:r>
          </a:p>
          <a:p>
            <a:pPr marL="0" indent="0" algn="just">
              <a:buNone/>
            </a:pPr>
            <a:endParaRPr lang="en-US" sz="1800" b="1" kern="0" dirty="0"/>
          </a:p>
          <a:p>
            <a:pPr marL="0" indent="0" algn="just">
              <a:buNone/>
            </a:pPr>
            <a:r>
              <a:rPr lang="en-US" sz="1800" kern="0" dirty="0" smtClean="0"/>
              <a:t>After this example, we take a top-level view of various machine learning projects happening at AIRBUS, deconstructing the theory behind them with the theory learnt in this application.</a:t>
            </a:r>
          </a:p>
          <a:p>
            <a:pPr algn="just"/>
            <a:endParaRPr lang="en-US" sz="1800" b="1" kern="0" dirty="0" smtClean="0"/>
          </a:p>
          <a:p>
            <a:pPr marL="0" indent="0" algn="just">
              <a:buFont typeface="Arial" panose="020B0604020202020204" pitchFamily="34" charset="0"/>
              <a:buNone/>
            </a:pPr>
            <a:endParaRPr lang="en-US" sz="1800" kern="0" dirty="0" smtClean="0"/>
          </a:p>
          <a:p>
            <a:pPr marL="0" indent="0" algn="just">
              <a:buFont typeface="Arial" panose="020B0604020202020204" pitchFamily="34" charset="0"/>
              <a:buNone/>
            </a:pPr>
            <a:endParaRPr lang="en-US" sz="1800" kern="0" dirty="0"/>
          </a:p>
        </p:txBody>
      </p:sp>
      <p:pic>
        <p:nvPicPr>
          <p:cNvPr id="3" name="Picture 2" descr="plot of chunk 2015-04-14-digit-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037" y="908720"/>
            <a:ext cx="48006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9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7</a:t>
            </a:fld>
            <a:endParaRPr lang="de-DE" altLang="de-DE"/>
          </a:p>
        </p:txBody>
      </p:sp>
      <p:sp>
        <p:nvSpPr>
          <p:cNvPr id="7" name="Text Placeholder 6"/>
          <p:cNvSpPr>
            <a:spLocks noGrp="1"/>
          </p:cNvSpPr>
          <p:nvPr>
            <p:ph type="body" sz="quarter" idx="13"/>
          </p:nvPr>
        </p:nvSpPr>
        <p:spPr/>
        <p:txBody>
          <a:bodyPr/>
          <a:lstStyle/>
          <a:p>
            <a:endParaRPr lang="en-GB"/>
          </a:p>
        </p:txBody>
      </p:sp>
      <p:sp>
        <p:nvSpPr>
          <p:cNvPr id="34" name="Content Placeholder 2"/>
          <p:cNvSpPr txBox="1">
            <a:spLocks/>
          </p:cNvSpPr>
          <p:nvPr/>
        </p:nvSpPr>
        <p:spPr bwMode="auto">
          <a:xfrm>
            <a:off x="608919" y="1534879"/>
            <a:ext cx="5728532"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a:lstStyle>
          <a:p>
            <a:pPr marL="0" indent="0" algn="just">
              <a:buNone/>
            </a:pPr>
            <a:r>
              <a:rPr lang="en-US" sz="1800" kern="0" dirty="0" smtClean="0"/>
              <a:t>Each handwritten example is an image of 40x40 pixels.</a:t>
            </a:r>
          </a:p>
          <a:p>
            <a:pPr marL="0" indent="0" algn="just">
              <a:buNone/>
            </a:pPr>
            <a:r>
              <a:rPr lang="en-US" sz="1800" kern="0" dirty="0" smtClean="0"/>
              <a:t>Each Pixel has a greyscale value between 0-1.</a:t>
            </a:r>
          </a:p>
          <a:p>
            <a:pPr marL="0" indent="0" algn="just">
              <a:buNone/>
            </a:pPr>
            <a:endParaRPr lang="en-US" sz="1800" kern="0" dirty="0" smtClean="0"/>
          </a:p>
          <a:p>
            <a:pPr marL="0" indent="0" algn="just">
              <a:buNone/>
            </a:pPr>
            <a:r>
              <a:rPr lang="en-US" sz="1800" kern="0" dirty="0" smtClean="0"/>
              <a:t>Therefore, each handwritten letter can be completely characterized by (40x40) 1600 data points between 0-1. </a:t>
            </a:r>
          </a:p>
          <a:p>
            <a:pPr marL="0" indent="0" algn="just">
              <a:buNone/>
            </a:pPr>
            <a:endParaRPr lang="en-US" sz="1800" kern="0" dirty="0"/>
          </a:p>
          <a:p>
            <a:pPr marL="0" indent="0" algn="just">
              <a:buNone/>
            </a:pPr>
            <a:r>
              <a:rPr lang="en-US" sz="1800" kern="0" dirty="0" smtClean="0"/>
              <a:t>This is the first step of every machine learning problem</a:t>
            </a:r>
            <a:r>
              <a:rPr lang="en-US" sz="1800" b="1" kern="0" dirty="0" smtClean="0"/>
              <a:t>: Include every single data point the model could possibly need, and process it into the correct format. </a:t>
            </a:r>
            <a:r>
              <a:rPr lang="en-US" sz="1800" kern="0" dirty="0" smtClean="0"/>
              <a:t>All we need to do here is flatten the 2D data into a list of numbers between 0-1.</a:t>
            </a:r>
            <a:endParaRPr lang="en-US" sz="1800" b="1" kern="0" dirty="0" smtClean="0"/>
          </a:p>
          <a:p>
            <a:pPr marL="0" indent="0" algn="just">
              <a:buNone/>
            </a:pPr>
            <a:endParaRPr lang="en-US" sz="1800" kern="0" dirty="0" smtClean="0"/>
          </a:p>
          <a:p>
            <a:pPr algn="just"/>
            <a:endParaRPr lang="en-US" sz="1800" b="1" kern="0" dirty="0" smtClean="0"/>
          </a:p>
          <a:p>
            <a:pPr marL="0" indent="0" algn="just">
              <a:buFont typeface="Arial" panose="020B0604020202020204" pitchFamily="34" charset="0"/>
              <a:buNone/>
            </a:pPr>
            <a:endParaRPr lang="en-US" sz="1800" kern="0" dirty="0" smtClean="0"/>
          </a:p>
          <a:p>
            <a:pPr marL="0" indent="0" algn="just">
              <a:buFont typeface="Arial" panose="020B0604020202020204" pitchFamily="34" charset="0"/>
              <a:buNone/>
            </a:pPr>
            <a:endParaRPr lang="en-US" sz="1800" kern="0" dirty="0"/>
          </a:p>
        </p:txBody>
      </p:sp>
      <p:pic>
        <p:nvPicPr>
          <p:cNvPr id="3074" name="Picture 2" descr="Image result for handwritten num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88" y="951690"/>
            <a:ext cx="4280874" cy="24117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a:off x="8649337" y="2689997"/>
            <a:ext cx="0" cy="129614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5" name="Table 34"/>
          <p:cNvGraphicFramePr>
            <a:graphicFrameLocks noGrp="1"/>
          </p:cNvGraphicFramePr>
          <p:nvPr>
            <p:extLst>
              <p:ext uri="{D42A27DB-BD31-4B8C-83A1-F6EECF244321}">
                <p14:modId xmlns:p14="http://schemas.microsoft.com/office/powerpoint/2010/main" val="2883355476"/>
              </p:ext>
            </p:extLst>
          </p:nvPr>
        </p:nvGraphicFramePr>
        <p:xfrm>
          <a:off x="6805447" y="4102550"/>
          <a:ext cx="4619142" cy="633394"/>
        </p:xfrm>
        <a:graphic>
          <a:graphicData uri="http://schemas.openxmlformats.org/drawingml/2006/table">
            <a:tbl>
              <a:tblPr firstRow="1" bandRow="1">
                <a:tableStyleId>{5C22544A-7EE6-4342-B048-85BDC9FD1C3A}</a:tableStyleId>
              </a:tblPr>
              <a:tblGrid>
                <a:gridCol w="513238"/>
                <a:gridCol w="513238"/>
                <a:gridCol w="513238"/>
                <a:gridCol w="513238"/>
                <a:gridCol w="513238"/>
                <a:gridCol w="513238"/>
                <a:gridCol w="513238"/>
                <a:gridCol w="513238"/>
                <a:gridCol w="513238"/>
              </a:tblGrid>
              <a:tr h="262554">
                <a:tc>
                  <a:txBody>
                    <a:bodyPr/>
                    <a:lstStyle/>
                    <a:p>
                      <a:r>
                        <a:rPr lang="en-US" sz="1100" dirty="0" smtClean="0"/>
                        <a:t>1</a:t>
                      </a:r>
                      <a:endParaRPr lang="en-GB" sz="1100" dirty="0"/>
                    </a:p>
                  </a:txBody>
                  <a:tcPr/>
                </a:tc>
                <a:tc>
                  <a:txBody>
                    <a:bodyPr/>
                    <a:lstStyle/>
                    <a:p>
                      <a:r>
                        <a:rPr lang="en-US" sz="1100" dirty="0" smtClean="0"/>
                        <a:t>2</a:t>
                      </a:r>
                      <a:endParaRPr lang="en-GB" sz="1100" dirty="0"/>
                    </a:p>
                  </a:txBody>
                  <a:tcPr/>
                </a:tc>
                <a:tc>
                  <a:txBody>
                    <a:bodyPr/>
                    <a:lstStyle/>
                    <a:p>
                      <a:r>
                        <a:rPr lang="en-US" sz="1100" dirty="0" smtClean="0"/>
                        <a:t>3</a:t>
                      </a:r>
                      <a:endParaRPr lang="en-GB" sz="1100" dirty="0"/>
                    </a:p>
                  </a:txBody>
                  <a:tcPr/>
                </a:tc>
                <a:tc>
                  <a:txBody>
                    <a:bodyPr/>
                    <a:lstStyle/>
                    <a:p>
                      <a:r>
                        <a:rPr lang="en-US" sz="1100" dirty="0" smtClean="0"/>
                        <a:t>4</a:t>
                      </a:r>
                      <a:endParaRPr lang="en-GB" sz="1100" dirty="0"/>
                    </a:p>
                  </a:txBody>
                  <a:tcPr/>
                </a:tc>
                <a:tc>
                  <a:txBody>
                    <a:bodyPr/>
                    <a:lstStyle/>
                    <a:p>
                      <a:r>
                        <a:rPr lang="en-US" sz="1100" dirty="0" smtClean="0"/>
                        <a:t>…</a:t>
                      </a:r>
                      <a:endParaRPr lang="en-GB" sz="1100" dirty="0"/>
                    </a:p>
                  </a:txBody>
                  <a:tcPr/>
                </a:tc>
                <a:tc>
                  <a:txBody>
                    <a:bodyPr/>
                    <a:lstStyle/>
                    <a:p>
                      <a:r>
                        <a:rPr lang="en-US" sz="1100" dirty="0" smtClean="0"/>
                        <a:t>…</a:t>
                      </a:r>
                      <a:endParaRPr lang="en-GB" sz="1100" dirty="0"/>
                    </a:p>
                  </a:txBody>
                  <a:tcPr/>
                </a:tc>
                <a:tc>
                  <a:txBody>
                    <a:bodyPr/>
                    <a:lstStyle/>
                    <a:p>
                      <a:r>
                        <a:rPr lang="en-US" sz="1100" dirty="0" smtClean="0"/>
                        <a:t>1598</a:t>
                      </a:r>
                      <a:endParaRPr lang="en-GB" sz="1100" dirty="0"/>
                    </a:p>
                  </a:txBody>
                  <a:tcPr/>
                </a:tc>
                <a:tc>
                  <a:txBody>
                    <a:bodyPr/>
                    <a:lstStyle/>
                    <a:p>
                      <a:r>
                        <a:rPr lang="en-US" sz="1100" dirty="0" smtClean="0"/>
                        <a:t>1599</a:t>
                      </a:r>
                      <a:endParaRPr lang="en-GB" sz="1100" dirty="0"/>
                    </a:p>
                  </a:txBody>
                  <a:tcPr/>
                </a:tc>
                <a:tc>
                  <a:txBody>
                    <a:bodyPr/>
                    <a:lstStyle/>
                    <a:p>
                      <a:r>
                        <a:rPr lang="en-US" sz="1100" dirty="0" smtClean="0"/>
                        <a:t>1600</a:t>
                      </a:r>
                      <a:endParaRPr lang="en-GB" sz="1100" dirty="0"/>
                    </a:p>
                  </a:txBody>
                  <a:tcPr/>
                </a:tc>
              </a:tr>
              <a:tr h="370840">
                <a:tc>
                  <a:txBody>
                    <a:bodyPr/>
                    <a:lstStyle/>
                    <a:p>
                      <a:r>
                        <a:rPr lang="en-US" dirty="0" smtClean="0"/>
                        <a:t>0</a:t>
                      </a:r>
                      <a:endParaRPr lang="en-GB" dirty="0"/>
                    </a:p>
                  </a:txBody>
                  <a:tcPr/>
                </a:tc>
                <a:tc>
                  <a:txBody>
                    <a:bodyPr/>
                    <a:lstStyle/>
                    <a:p>
                      <a:r>
                        <a:rPr lang="en-US" dirty="0" smtClean="0"/>
                        <a:t>0.2</a:t>
                      </a:r>
                      <a:endParaRPr lang="en-GB" dirty="0"/>
                    </a:p>
                  </a:txBody>
                  <a:tcPr/>
                </a:tc>
                <a:tc>
                  <a:txBody>
                    <a:bodyPr/>
                    <a:lstStyle/>
                    <a:p>
                      <a:r>
                        <a:rPr lang="en-US" dirty="0" smtClean="0"/>
                        <a:t>0.5</a:t>
                      </a:r>
                      <a:endParaRPr lang="en-GB" dirty="0"/>
                    </a:p>
                  </a:txBody>
                  <a:tcPr/>
                </a:tc>
                <a:tc>
                  <a:txBody>
                    <a:bodyPr/>
                    <a:lstStyle/>
                    <a:p>
                      <a:r>
                        <a:rPr lang="en-US" dirty="0" smtClean="0"/>
                        <a:t>1</a:t>
                      </a:r>
                      <a:endParaRPr lang="en-GB" dirty="0"/>
                    </a:p>
                  </a:txBody>
                  <a:tcPr/>
                </a:tc>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0</a:t>
                      </a:r>
                      <a:endParaRPr lang="en-GB" dirty="0"/>
                    </a:p>
                  </a:txBody>
                  <a:tcPr/>
                </a:tc>
                <a:tc>
                  <a:txBody>
                    <a:bodyPr/>
                    <a:lstStyle/>
                    <a:p>
                      <a:r>
                        <a:rPr lang="en-US" dirty="0" smtClean="0"/>
                        <a:t>1</a:t>
                      </a:r>
                      <a:endParaRPr lang="en-GB" dirty="0"/>
                    </a:p>
                  </a:txBody>
                  <a:tcPr/>
                </a:tc>
                <a:tc>
                  <a:txBody>
                    <a:bodyPr/>
                    <a:lstStyle/>
                    <a:p>
                      <a:r>
                        <a:rPr lang="en-US" dirty="0" smtClean="0"/>
                        <a:t>0</a:t>
                      </a:r>
                      <a:endParaRPr lang="en-GB" dirty="0"/>
                    </a:p>
                  </a:txBody>
                  <a:tcPr/>
                </a:tc>
              </a:tr>
            </a:tbl>
          </a:graphicData>
        </a:graphic>
      </p:graphicFrame>
      <p:sp>
        <p:nvSpPr>
          <p:cNvPr id="37" name="TextBox 36"/>
          <p:cNvSpPr txBox="1"/>
          <p:nvPr/>
        </p:nvSpPr>
        <p:spPr>
          <a:xfrm>
            <a:off x="4218794" y="675176"/>
            <a:ext cx="3456384" cy="383823"/>
          </a:xfrm>
          <a:prstGeom prst="rect">
            <a:avLst/>
          </a:prstGeom>
          <a:noFill/>
        </p:spPr>
        <p:txBody>
          <a:bodyPr wrap="square" rtlCol="0">
            <a:spAutoFit/>
          </a:bodyPr>
          <a:lstStyle/>
          <a:p>
            <a:r>
              <a:rPr lang="en-US" sz="1800" b="1" u="sng" dirty="0" smtClean="0"/>
              <a:t>Step 1: Format Incoming Data</a:t>
            </a:r>
            <a:endParaRPr lang="en-GB" sz="1800" b="1" u="sng" dirty="0"/>
          </a:p>
        </p:txBody>
      </p:sp>
    </p:spTree>
    <p:extLst>
      <p:ext uri="{BB962C8B-B14F-4D97-AF65-F5344CB8AC3E}">
        <p14:creationId xmlns:p14="http://schemas.microsoft.com/office/powerpoint/2010/main" val="391991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1" y="653693"/>
            <a:ext cx="2385739" cy="432366"/>
          </a:xfrm>
        </p:spPr>
        <p:txBody>
          <a:bodyPr/>
          <a:lstStyle/>
          <a:p>
            <a:r>
              <a:rPr lang="en-US" dirty="0" smtClean="0"/>
              <a:t>Neural Network</a:t>
            </a:r>
            <a:endParaRPr lang="en-GB" dirty="0"/>
          </a:p>
        </p:txBody>
      </p:sp>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8</a:t>
            </a:fld>
            <a:endParaRPr lang="de-DE" altLang="de-DE"/>
          </a:p>
        </p:txBody>
      </p:sp>
      <p:sp>
        <p:nvSpPr>
          <p:cNvPr id="7" name="Text Placeholder 6"/>
          <p:cNvSpPr>
            <a:spLocks noGrp="1"/>
          </p:cNvSpPr>
          <p:nvPr>
            <p:ph type="body" sz="quarter" idx="13"/>
          </p:nvPr>
        </p:nvSpPr>
        <p:spPr/>
        <p:txBody>
          <a:bodyPr/>
          <a:lstStyle/>
          <a:p>
            <a:endParaRPr lang="en-GB"/>
          </a:p>
        </p:txBody>
      </p:sp>
      <p:sp>
        <p:nvSpPr>
          <p:cNvPr id="34" name="Content Placeholder 2"/>
          <p:cNvSpPr txBox="1">
            <a:spLocks/>
          </p:cNvSpPr>
          <p:nvPr/>
        </p:nvSpPr>
        <p:spPr bwMode="auto">
          <a:xfrm>
            <a:off x="263353" y="1413007"/>
            <a:ext cx="4449110" cy="428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6400" indent="-176400" algn="l" defTabSz="1042962" rtl="0" eaLnBrk="1" fontAlgn="base" hangingPunct="1">
              <a:lnSpc>
                <a:spcPct val="115000"/>
              </a:lnSpc>
              <a:spcBef>
                <a:spcPct val="0"/>
              </a:spcBef>
              <a:spcAft>
                <a:spcPct val="0"/>
              </a:spcAft>
              <a:buFont typeface="Arial" panose="020B0604020202020204" pitchFamily="34" charset="0"/>
              <a:buChar char="•"/>
              <a:defRPr sz="1500">
                <a:solidFill>
                  <a:schemeClr val="tx1">
                    <a:lumMod val="65000"/>
                    <a:lumOff val="35000"/>
                  </a:schemeClr>
                </a:solidFill>
                <a:latin typeface="+mn-lt"/>
                <a:ea typeface="+mn-ea"/>
                <a:cs typeface="+mn-cs"/>
              </a:defRPr>
            </a:lvl1pPr>
            <a:lvl2pPr marL="363600" indent="-190800" algn="l" defTabSz="1042962" rtl="0" eaLnBrk="1" fontAlgn="base" hangingPunct="1">
              <a:lnSpc>
                <a:spcPct val="115000"/>
              </a:lnSpc>
              <a:spcBef>
                <a:spcPct val="0"/>
              </a:spcBef>
              <a:spcAft>
                <a:spcPct val="0"/>
              </a:spcAft>
              <a:buFont typeface="Symbol" panose="05050102010706020507" pitchFamily="18" charset="2"/>
              <a:buChar char="-"/>
              <a:defRPr sz="1500">
                <a:solidFill>
                  <a:schemeClr val="tx1">
                    <a:lumMod val="65000"/>
                    <a:lumOff val="35000"/>
                  </a:schemeClr>
                </a:solidFill>
                <a:latin typeface="+mn-lt"/>
                <a:cs typeface="+mn-cs"/>
              </a:defRPr>
            </a:lvl2pPr>
            <a:lvl3pPr marL="543600" indent="-172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3pPr>
            <a:lvl4pPr marL="712800" indent="-180971"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4pPr>
            <a:lvl5pPr marL="903600" indent="-190800" algn="l" defTabSz="1042962" rtl="0" eaLnBrk="1" fontAlgn="base" hangingPunct="1">
              <a:lnSpc>
                <a:spcPct val="115000"/>
              </a:lnSpc>
              <a:spcBef>
                <a:spcPct val="0"/>
              </a:spcBef>
              <a:spcAft>
                <a:spcPct val="0"/>
              </a:spcAft>
              <a:buFont typeface="Arial" pitchFamily="34" charset="0"/>
              <a:buChar char="–"/>
              <a:defRPr sz="1500">
                <a:solidFill>
                  <a:schemeClr val="tx1">
                    <a:lumMod val="65000"/>
                    <a:lumOff val="35000"/>
                  </a:schemeClr>
                </a:solidFill>
                <a:latin typeface="+mn-lt"/>
                <a:cs typeface="+mn-cs"/>
              </a:defRPr>
            </a:lvl5pPr>
            <a:lvl6pPr marL="1177895"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6pPr>
            <a:lvl7pPr marL="1635083"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7pPr>
            <a:lvl8pPr marL="2092271"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8pPr>
            <a:lvl9pPr marL="2549459" indent="-180971" algn="l" defTabSz="1042962" rtl="0" eaLnBrk="1" fontAlgn="base" hangingPunct="1">
              <a:lnSpc>
                <a:spcPct val="115000"/>
              </a:lnSpc>
              <a:spcBef>
                <a:spcPct val="0"/>
              </a:spcBef>
              <a:spcAft>
                <a:spcPct val="0"/>
              </a:spcAft>
              <a:buFont typeface="Arial" pitchFamily="34" charset="0"/>
              <a:buChar char="–"/>
              <a:defRPr sz="1500">
                <a:solidFill>
                  <a:schemeClr val="tx1"/>
                </a:solidFill>
                <a:latin typeface="+mn-lt"/>
                <a:cs typeface="+mn-cs"/>
              </a:defRPr>
            </a:lvl9pPr>
          </a:lstStyle>
          <a:p>
            <a:pPr marL="0" indent="0" algn="just">
              <a:buNone/>
            </a:pPr>
            <a:r>
              <a:rPr lang="en-US" sz="1800" b="1" kern="0" dirty="0" smtClean="0"/>
              <a:t>Remember</a:t>
            </a:r>
            <a:r>
              <a:rPr lang="en-US" sz="1800" b="1" kern="0" dirty="0"/>
              <a:t>, each image of handwritten letters can be completely characterized by (40x40) 1600 data points. </a:t>
            </a:r>
          </a:p>
          <a:p>
            <a:pPr marL="0" indent="0" algn="just">
              <a:buNone/>
            </a:pPr>
            <a:endParaRPr lang="en-US" sz="1800" kern="0" dirty="0" smtClean="0"/>
          </a:p>
          <a:p>
            <a:pPr marL="0" indent="0" algn="just">
              <a:buNone/>
            </a:pPr>
            <a:r>
              <a:rPr lang="en-US" sz="1800" kern="0" dirty="0" smtClean="0"/>
              <a:t>These 1600 points define the Neural Network’s ‘input layer’. This will just be the 1600 greyscale values extracted from the handwritten image</a:t>
            </a:r>
          </a:p>
          <a:p>
            <a:pPr marL="0" indent="0" algn="just">
              <a:buNone/>
            </a:pPr>
            <a:endParaRPr lang="en-US" sz="1800" kern="0" dirty="0"/>
          </a:p>
          <a:p>
            <a:pPr marL="0" indent="0" algn="just">
              <a:buNone/>
            </a:pPr>
            <a:r>
              <a:rPr lang="en-US" sz="1800" kern="0" dirty="0" smtClean="0"/>
              <a:t>The ‘output layer’ is all the possible outcomes. In this example, that is all the possible numerical digits.</a:t>
            </a:r>
          </a:p>
          <a:p>
            <a:pPr marL="0" indent="0" algn="just">
              <a:buNone/>
            </a:pPr>
            <a:endParaRPr lang="en-US" sz="1800" kern="0" dirty="0"/>
          </a:p>
          <a:p>
            <a:pPr marL="0" indent="0" algn="just">
              <a:buNone/>
            </a:pPr>
            <a:r>
              <a:rPr lang="en-US" sz="1800" kern="0" dirty="0" smtClean="0"/>
              <a:t>How do these layers interact?</a:t>
            </a:r>
          </a:p>
          <a:p>
            <a:pPr marL="0" indent="0" algn="just">
              <a:buNone/>
            </a:pPr>
            <a:endParaRPr lang="en-US" sz="1800" kern="0" dirty="0" smtClean="0"/>
          </a:p>
          <a:p>
            <a:pPr algn="just"/>
            <a:endParaRPr lang="en-US" sz="1800" b="1" kern="0" dirty="0" smtClean="0"/>
          </a:p>
          <a:p>
            <a:pPr marL="0" indent="0" algn="just">
              <a:buFont typeface="Arial" panose="020B0604020202020204" pitchFamily="34" charset="0"/>
              <a:buNone/>
            </a:pPr>
            <a:endParaRPr lang="en-US" sz="1800" kern="0" dirty="0" smtClean="0"/>
          </a:p>
          <a:p>
            <a:pPr marL="0" indent="0" algn="just">
              <a:buFont typeface="Arial" panose="020B0604020202020204" pitchFamily="34" charset="0"/>
              <a:buNone/>
            </a:pPr>
            <a:endParaRPr lang="en-US" sz="1800" kern="0" dirty="0"/>
          </a:p>
        </p:txBody>
      </p:sp>
      <p:sp>
        <p:nvSpPr>
          <p:cNvPr id="35" name="TextBox 34"/>
          <p:cNvSpPr txBox="1"/>
          <p:nvPr/>
        </p:nvSpPr>
        <p:spPr>
          <a:xfrm>
            <a:off x="4218794" y="675176"/>
            <a:ext cx="3456384" cy="410882"/>
          </a:xfrm>
          <a:prstGeom prst="rect">
            <a:avLst/>
          </a:prstGeom>
          <a:noFill/>
        </p:spPr>
        <p:txBody>
          <a:bodyPr wrap="square" rtlCol="0">
            <a:spAutoFit/>
          </a:bodyPr>
          <a:lstStyle/>
          <a:p>
            <a:r>
              <a:rPr lang="en-US" sz="1800" b="1" u="sng" dirty="0" smtClean="0"/>
              <a:t>Step 2: Prepare Model Space</a:t>
            </a:r>
            <a:endParaRPr lang="en-GB" sz="1800" b="1" u="sng" dirty="0"/>
          </a:p>
        </p:txBody>
      </p:sp>
      <p:grpSp>
        <p:nvGrpSpPr>
          <p:cNvPr id="80" name="Group 79"/>
          <p:cNvGrpSpPr/>
          <p:nvPr/>
        </p:nvGrpSpPr>
        <p:grpSpPr>
          <a:xfrm>
            <a:off x="5805309" y="1551317"/>
            <a:ext cx="4541424" cy="4411254"/>
            <a:chOff x="5049122" y="2268198"/>
            <a:chExt cx="4541424" cy="4411254"/>
          </a:xfrm>
        </p:grpSpPr>
        <p:grpSp>
          <p:nvGrpSpPr>
            <p:cNvPr id="78" name="Group 77"/>
            <p:cNvGrpSpPr/>
            <p:nvPr/>
          </p:nvGrpSpPr>
          <p:grpSpPr>
            <a:xfrm>
              <a:off x="6095095" y="2864444"/>
              <a:ext cx="298051" cy="3760290"/>
              <a:chOff x="6126442" y="3062145"/>
              <a:chExt cx="298051" cy="3760290"/>
            </a:xfrm>
          </p:grpSpPr>
          <p:sp>
            <p:nvSpPr>
              <p:cNvPr id="51" name="Oval 50"/>
              <p:cNvSpPr/>
              <p:nvPr/>
            </p:nvSpPr>
            <p:spPr bwMode="auto">
              <a:xfrm>
                <a:off x="6136461" y="306214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Oval 51"/>
              <p:cNvSpPr/>
              <p:nvPr/>
            </p:nvSpPr>
            <p:spPr bwMode="auto">
              <a:xfrm>
                <a:off x="6126442" y="349732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3" name="Oval 52"/>
              <p:cNvSpPr/>
              <p:nvPr/>
            </p:nvSpPr>
            <p:spPr bwMode="auto">
              <a:xfrm>
                <a:off x="6126442" y="393251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6" name="Oval 55"/>
              <p:cNvSpPr/>
              <p:nvPr/>
            </p:nvSpPr>
            <p:spPr bwMode="auto">
              <a:xfrm>
                <a:off x="6126442" y="523806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7" name="Oval 56"/>
              <p:cNvSpPr/>
              <p:nvPr/>
            </p:nvSpPr>
            <p:spPr bwMode="auto">
              <a:xfrm>
                <a:off x="6126442" y="567324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58" name="Oval 57"/>
              <p:cNvSpPr/>
              <p:nvPr/>
            </p:nvSpPr>
            <p:spPr bwMode="auto">
              <a:xfrm>
                <a:off x="6136461" y="610382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49" name="Oval 48"/>
              <p:cNvSpPr/>
              <p:nvPr/>
            </p:nvSpPr>
            <p:spPr bwMode="auto">
              <a:xfrm>
                <a:off x="6136461" y="6534403"/>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3" name="Oval 62"/>
              <p:cNvSpPr/>
              <p:nvPr/>
            </p:nvSpPr>
            <p:spPr bwMode="auto">
              <a:xfrm>
                <a:off x="6258921" y="4831210"/>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4" name="Oval 63"/>
              <p:cNvSpPr/>
              <p:nvPr/>
            </p:nvSpPr>
            <p:spPr bwMode="auto">
              <a:xfrm>
                <a:off x="6257617" y="5046578"/>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5" name="Oval 64"/>
              <p:cNvSpPr/>
              <p:nvPr/>
            </p:nvSpPr>
            <p:spPr bwMode="auto">
              <a:xfrm>
                <a:off x="6264832" y="4423842"/>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66" name="Oval 65"/>
              <p:cNvSpPr/>
              <p:nvPr/>
            </p:nvSpPr>
            <p:spPr bwMode="auto">
              <a:xfrm>
                <a:off x="6263528" y="4639210"/>
                <a:ext cx="45719"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7" name="Group 76"/>
            <p:cNvGrpSpPr/>
            <p:nvPr/>
          </p:nvGrpSpPr>
          <p:grpSpPr>
            <a:xfrm>
              <a:off x="5049122" y="2268198"/>
              <a:ext cx="4541424" cy="4411254"/>
              <a:chOff x="5593417" y="1506211"/>
              <a:chExt cx="4541424" cy="4411254"/>
            </a:xfrm>
          </p:grpSpPr>
          <p:grpSp>
            <p:nvGrpSpPr>
              <p:cNvPr id="33" name="Group 32"/>
              <p:cNvGrpSpPr/>
              <p:nvPr/>
            </p:nvGrpSpPr>
            <p:grpSpPr>
              <a:xfrm>
                <a:off x="8708031" y="1506211"/>
                <a:ext cx="1426810" cy="4266358"/>
                <a:chOff x="8651894" y="1485970"/>
                <a:chExt cx="1426810" cy="4266358"/>
              </a:xfrm>
            </p:grpSpPr>
            <p:sp>
              <p:nvSpPr>
                <p:cNvPr id="20" name="TextBox 19"/>
                <p:cNvSpPr txBox="1"/>
                <p:nvPr/>
              </p:nvSpPr>
              <p:spPr>
                <a:xfrm>
                  <a:off x="9317686" y="1485970"/>
                  <a:ext cx="679994" cy="333168"/>
                </a:xfrm>
                <a:prstGeom prst="rect">
                  <a:avLst/>
                </a:prstGeom>
                <a:noFill/>
              </p:spPr>
              <p:txBody>
                <a:bodyPr wrap="none" rtlCol="0">
                  <a:spAutoFit/>
                </a:bodyPr>
                <a:lstStyle/>
                <a:p>
                  <a:r>
                    <a:rPr lang="en-US" dirty="0" smtClean="0"/>
                    <a:t>Digit 0</a:t>
                  </a:r>
                  <a:endParaRPr lang="en-GB" dirty="0"/>
                </a:p>
              </p:txBody>
            </p:sp>
            <p:sp>
              <p:nvSpPr>
                <p:cNvPr id="21" name="TextBox 20"/>
                <p:cNvSpPr txBox="1"/>
                <p:nvPr/>
              </p:nvSpPr>
              <p:spPr>
                <a:xfrm>
                  <a:off x="9341372" y="1942272"/>
                  <a:ext cx="679994" cy="333168"/>
                </a:xfrm>
                <a:prstGeom prst="rect">
                  <a:avLst/>
                </a:prstGeom>
                <a:noFill/>
              </p:spPr>
              <p:txBody>
                <a:bodyPr wrap="none" rtlCol="0">
                  <a:spAutoFit/>
                </a:bodyPr>
                <a:lstStyle/>
                <a:p>
                  <a:r>
                    <a:rPr lang="en-US" dirty="0" smtClean="0"/>
                    <a:t>Digit 1</a:t>
                  </a:r>
                  <a:endParaRPr lang="en-GB" dirty="0"/>
                </a:p>
              </p:txBody>
            </p:sp>
            <p:sp>
              <p:nvSpPr>
                <p:cNvPr id="22" name="TextBox 21"/>
                <p:cNvSpPr txBox="1"/>
                <p:nvPr/>
              </p:nvSpPr>
              <p:spPr>
                <a:xfrm>
                  <a:off x="9344276" y="2392792"/>
                  <a:ext cx="679994" cy="333168"/>
                </a:xfrm>
                <a:prstGeom prst="rect">
                  <a:avLst/>
                </a:prstGeom>
                <a:noFill/>
              </p:spPr>
              <p:txBody>
                <a:bodyPr wrap="none" rtlCol="0">
                  <a:spAutoFit/>
                </a:bodyPr>
                <a:lstStyle/>
                <a:p>
                  <a:r>
                    <a:rPr lang="en-US" dirty="0" smtClean="0"/>
                    <a:t>Digit 2</a:t>
                  </a:r>
                  <a:endParaRPr lang="en-GB" dirty="0"/>
                </a:p>
              </p:txBody>
            </p:sp>
            <p:sp>
              <p:nvSpPr>
                <p:cNvPr id="23" name="TextBox 22"/>
                <p:cNvSpPr txBox="1"/>
                <p:nvPr/>
              </p:nvSpPr>
              <p:spPr>
                <a:xfrm>
                  <a:off x="9344276" y="2785042"/>
                  <a:ext cx="679994" cy="333168"/>
                </a:xfrm>
                <a:prstGeom prst="rect">
                  <a:avLst/>
                </a:prstGeom>
                <a:noFill/>
              </p:spPr>
              <p:txBody>
                <a:bodyPr wrap="none" rtlCol="0">
                  <a:spAutoFit/>
                </a:bodyPr>
                <a:lstStyle/>
                <a:p>
                  <a:r>
                    <a:rPr lang="en-US" dirty="0" smtClean="0"/>
                    <a:t>Digit 3</a:t>
                  </a:r>
                  <a:endParaRPr lang="en-GB" dirty="0"/>
                </a:p>
              </p:txBody>
            </p:sp>
            <p:sp>
              <p:nvSpPr>
                <p:cNvPr id="24" name="TextBox 23"/>
                <p:cNvSpPr txBox="1"/>
                <p:nvPr/>
              </p:nvSpPr>
              <p:spPr>
                <a:xfrm>
                  <a:off x="9358198" y="3218357"/>
                  <a:ext cx="679994" cy="333168"/>
                </a:xfrm>
                <a:prstGeom prst="rect">
                  <a:avLst/>
                </a:prstGeom>
                <a:noFill/>
              </p:spPr>
              <p:txBody>
                <a:bodyPr wrap="none" rtlCol="0">
                  <a:spAutoFit/>
                </a:bodyPr>
                <a:lstStyle/>
                <a:p>
                  <a:r>
                    <a:rPr lang="en-US" dirty="0" smtClean="0"/>
                    <a:t>Digit 4</a:t>
                  </a:r>
                  <a:endParaRPr lang="en-GB" dirty="0"/>
                </a:p>
              </p:txBody>
            </p:sp>
            <p:sp>
              <p:nvSpPr>
                <p:cNvPr id="25" name="TextBox 24"/>
                <p:cNvSpPr txBox="1"/>
                <p:nvPr/>
              </p:nvSpPr>
              <p:spPr>
                <a:xfrm>
                  <a:off x="9392275" y="3640382"/>
                  <a:ext cx="679994" cy="333168"/>
                </a:xfrm>
                <a:prstGeom prst="rect">
                  <a:avLst/>
                </a:prstGeom>
                <a:noFill/>
              </p:spPr>
              <p:txBody>
                <a:bodyPr wrap="none" rtlCol="0">
                  <a:spAutoFit/>
                </a:bodyPr>
                <a:lstStyle/>
                <a:p>
                  <a:r>
                    <a:rPr lang="en-US" dirty="0" smtClean="0"/>
                    <a:t>Digit 5</a:t>
                  </a:r>
                  <a:endParaRPr lang="en-GB" dirty="0"/>
                </a:p>
              </p:txBody>
            </p:sp>
            <p:sp>
              <p:nvSpPr>
                <p:cNvPr id="26" name="TextBox 25"/>
                <p:cNvSpPr txBox="1"/>
                <p:nvPr/>
              </p:nvSpPr>
              <p:spPr>
                <a:xfrm>
                  <a:off x="9392275" y="4097310"/>
                  <a:ext cx="679994" cy="333168"/>
                </a:xfrm>
                <a:prstGeom prst="rect">
                  <a:avLst/>
                </a:prstGeom>
                <a:noFill/>
              </p:spPr>
              <p:txBody>
                <a:bodyPr wrap="none" rtlCol="0">
                  <a:spAutoFit/>
                </a:bodyPr>
                <a:lstStyle/>
                <a:p>
                  <a:r>
                    <a:rPr lang="en-US" dirty="0" smtClean="0"/>
                    <a:t>Digit 6</a:t>
                  </a:r>
                  <a:endParaRPr lang="en-GB" dirty="0"/>
                </a:p>
              </p:txBody>
            </p:sp>
            <p:sp>
              <p:nvSpPr>
                <p:cNvPr id="28" name="TextBox 27"/>
                <p:cNvSpPr txBox="1"/>
                <p:nvPr/>
              </p:nvSpPr>
              <p:spPr>
                <a:xfrm>
                  <a:off x="9392275" y="4558592"/>
                  <a:ext cx="679994" cy="333168"/>
                </a:xfrm>
                <a:prstGeom prst="rect">
                  <a:avLst/>
                </a:prstGeom>
                <a:noFill/>
              </p:spPr>
              <p:txBody>
                <a:bodyPr wrap="none" rtlCol="0">
                  <a:spAutoFit/>
                </a:bodyPr>
                <a:lstStyle/>
                <a:p>
                  <a:r>
                    <a:rPr lang="en-US" dirty="0" smtClean="0"/>
                    <a:t>Digit 7</a:t>
                  </a:r>
                  <a:endParaRPr lang="en-GB" dirty="0"/>
                </a:p>
              </p:txBody>
            </p:sp>
            <p:grpSp>
              <p:nvGrpSpPr>
                <p:cNvPr id="30" name="Group 29"/>
                <p:cNvGrpSpPr/>
                <p:nvPr/>
              </p:nvGrpSpPr>
              <p:grpSpPr>
                <a:xfrm>
                  <a:off x="8651894" y="1534879"/>
                  <a:ext cx="298051" cy="4195473"/>
                  <a:chOff x="8651894" y="1534879"/>
                  <a:chExt cx="298051" cy="4195473"/>
                </a:xfrm>
              </p:grpSpPr>
              <p:grpSp>
                <p:nvGrpSpPr>
                  <p:cNvPr id="19" name="Group 18"/>
                  <p:cNvGrpSpPr/>
                  <p:nvPr/>
                </p:nvGrpSpPr>
                <p:grpSpPr>
                  <a:xfrm>
                    <a:off x="8651894" y="1534879"/>
                    <a:ext cx="298051" cy="3764893"/>
                    <a:chOff x="6446021" y="1052736"/>
                    <a:chExt cx="298051" cy="3764893"/>
                  </a:xfrm>
                </p:grpSpPr>
                <p:sp>
                  <p:nvSpPr>
                    <p:cNvPr id="10" name="Oval 9"/>
                    <p:cNvSpPr/>
                    <p:nvPr/>
                  </p:nvSpPr>
                  <p:spPr bwMode="auto">
                    <a:xfrm>
                      <a:off x="6456040" y="1052736"/>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456040" y="148791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1"/>
                    <p:cNvSpPr/>
                    <p:nvPr/>
                  </p:nvSpPr>
                  <p:spPr bwMode="auto">
                    <a:xfrm>
                      <a:off x="6446021" y="1923102"/>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bwMode="auto">
                    <a:xfrm>
                      <a:off x="6446021" y="235828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3"/>
                    <p:cNvSpPr/>
                    <p:nvPr/>
                  </p:nvSpPr>
                  <p:spPr bwMode="auto">
                    <a:xfrm>
                      <a:off x="6456040" y="2793468"/>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5" name="Oval 14"/>
                    <p:cNvSpPr/>
                    <p:nvPr/>
                  </p:nvSpPr>
                  <p:spPr bwMode="auto">
                    <a:xfrm>
                      <a:off x="6456040" y="3228651"/>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5"/>
                    <p:cNvSpPr/>
                    <p:nvPr/>
                  </p:nvSpPr>
                  <p:spPr bwMode="auto">
                    <a:xfrm>
                      <a:off x="6446021" y="36638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7" name="Oval 16"/>
                    <p:cNvSpPr/>
                    <p:nvPr/>
                  </p:nvSpPr>
                  <p:spPr bwMode="auto">
                    <a:xfrm>
                      <a:off x="6446021" y="409901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7"/>
                    <p:cNvSpPr/>
                    <p:nvPr/>
                  </p:nvSpPr>
                  <p:spPr bwMode="auto">
                    <a:xfrm>
                      <a:off x="6456040" y="4529597"/>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Oval 28"/>
                  <p:cNvSpPr/>
                  <p:nvPr/>
                </p:nvSpPr>
                <p:spPr bwMode="auto">
                  <a:xfrm>
                    <a:off x="8661913" y="5442320"/>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endParaRPr kumimoji="0" lang="en-GB" sz="1500" b="0" i="0" u="none" strike="noStrike" cap="none" normalizeH="0" baseline="0" smtClean="0">
                      <a:ln>
                        <a:noFill/>
                      </a:ln>
                      <a:solidFill>
                        <a:schemeClr val="tx1"/>
                      </a:solidFill>
                      <a:effectLst/>
                      <a:latin typeface="Arial" pitchFamily="34" charset="0"/>
                      <a:cs typeface="Arial" pitchFamily="34" charset="0"/>
                    </a:endParaRPr>
                  </a:p>
                </p:txBody>
              </p:sp>
            </p:grpSp>
            <p:sp>
              <p:nvSpPr>
                <p:cNvPr id="31" name="TextBox 30"/>
                <p:cNvSpPr txBox="1"/>
                <p:nvPr/>
              </p:nvSpPr>
              <p:spPr>
                <a:xfrm>
                  <a:off x="9398710" y="4991526"/>
                  <a:ext cx="679994" cy="333168"/>
                </a:xfrm>
                <a:prstGeom prst="rect">
                  <a:avLst/>
                </a:prstGeom>
                <a:noFill/>
              </p:spPr>
              <p:txBody>
                <a:bodyPr wrap="none" rtlCol="0">
                  <a:spAutoFit/>
                </a:bodyPr>
                <a:lstStyle/>
                <a:p>
                  <a:r>
                    <a:rPr lang="en-US" dirty="0" smtClean="0"/>
                    <a:t>Digit 8</a:t>
                  </a:r>
                  <a:endParaRPr lang="en-GB" dirty="0"/>
                </a:p>
              </p:txBody>
            </p:sp>
            <p:sp>
              <p:nvSpPr>
                <p:cNvPr id="32" name="TextBox 31"/>
                <p:cNvSpPr txBox="1"/>
                <p:nvPr/>
              </p:nvSpPr>
              <p:spPr>
                <a:xfrm>
                  <a:off x="9367962" y="5419160"/>
                  <a:ext cx="679994" cy="333168"/>
                </a:xfrm>
                <a:prstGeom prst="rect">
                  <a:avLst/>
                </a:prstGeom>
                <a:noFill/>
              </p:spPr>
              <p:txBody>
                <a:bodyPr wrap="none" rtlCol="0">
                  <a:spAutoFit/>
                </a:bodyPr>
                <a:lstStyle/>
                <a:p>
                  <a:r>
                    <a:rPr lang="en-US" dirty="0" smtClean="0"/>
                    <a:t>Digit 9</a:t>
                  </a:r>
                  <a:endParaRPr lang="en-GB" dirty="0"/>
                </a:p>
              </p:txBody>
            </p:sp>
          </p:grpSp>
          <p:grpSp>
            <p:nvGrpSpPr>
              <p:cNvPr id="59" name="Group 58"/>
              <p:cNvGrpSpPr/>
              <p:nvPr/>
            </p:nvGrpSpPr>
            <p:grpSpPr>
              <a:xfrm>
                <a:off x="5593417" y="1659358"/>
                <a:ext cx="1002666" cy="4258107"/>
                <a:chOff x="7501148" y="1525616"/>
                <a:chExt cx="1002666" cy="4258107"/>
              </a:xfrm>
            </p:grpSpPr>
            <p:sp>
              <p:nvSpPr>
                <p:cNvPr id="37" name="TextBox 36"/>
                <p:cNvSpPr txBox="1"/>
                <p:nvPr/>
              </p:nvSpPr>
              <p:spPr>
                <a:xfrm>
                  <a:off x="7647823" y="1525616"/>
                  <a:ext cx="708848" cy="333168"/>
                </a:xfrm>
                <a:prstGeom prst="rect">
                  <a:avLst/>
                </a:prstGeom>
                <a:noFill/>
              </p:spPr>
              <p:txBody>
                <a:bodyPr wrap="none" rtlCol="0">
                  <a:spAutoFit/>
                </a:bodyPr>
                <a:lstStyle/>
                <a:p>
                  <a:r>
                    <a:rPr lang="en-US" dirty="0" smtClean="0"/>
                    <a:t>Pixel 0</a:t>
                  </a:r>
                  <a:endParaRPr lang="en-GB" dirty="0"/>
                </a:p>
              </p:txBody>
            </p:sp>
            <p:sp>
              <p:nvSpPr>
                <p:cNvPr id="38" name="TextBox 37"/>
                <p:cNvSpPr txBox="1"/>
                <p:nvPr/>
              </p:nvSpPr>
              <p:spPr>
                <a:xfrm>
                  <a:off x="7647823" y="2004912"/>
                  <a:ext cx="708848" cy="333168"/>
                </a:xfrm>
                <a:prstGeom prst="rect">
                  <a:avLst/>
                </a:prstGeom>
                <a:noFill/>
              </p:spPr>
              <p:txBody>
                <a:bodyPr wrap="none" rtlCol="0">
                  <a:spAutoFit/>
                </a:bodyPr>
                <a:lstStyle/>
                <a:p>
                  <a:r>
                    <a:rPr lang="en-US" dirty="0" smtClean="0"/>
                    <a:t>Pixel 1</a:t>
                  </a:r>
                  <a:endParaRPr lang="en-GB" dirty="0"/>
                </a:p>
              </p:txBody>
            </p:sp>
            <p:sp>
              <p:nvSpPr>
                <p:cNvPr id="39" name="TextBox 38"/>
                <p:cNvSpPr txBox="1"/>
                <p:nvPr/>
              </p:nvSpPr>
              <p:spPr>
                <a:xfrm>
                  <a:off x="7647823" y="2454270"/>
                  <a:ext cx="708848" cy="333168"/>
                </a:xfrm>
                <a:prstGeom prst="rect">
                  <a:avLst/>
                </a:prstGeom>
                <a:noFill/>
              </p:spPr>
              <p:txBody>
                <a:bodyPr wrap="none" rtlCol="0">
                  <a:spAutoFit/>
                </a:bodyPr>
                <a:lstStyle/>
                <a:p>
                  <a:r>
                    <a:rPr lang="en-US" dirty="0" smtClean="0"/>
                    <a:t>Pixel 2</a:t>
                  </a:r>
                  <a:endParaRPr lang="en-GB" dirty="0"/>
                </a:p>
              </p:txBody>
            </p:sp>
            <p:sp>
              <p:nvSpPr>
                <p:cNvPr id="40" name="TextBox 39"/>
                <p:cNvSpPr txBox="1"/>
                <p:nvPr/>
              </p:nvSpPr>
              <p:spPr>
                <a:xfrm>
                  <a:off x="7647823" y="2876819"/>
                  <a:ext cx="708848" cy="333168"/>
                </a:xfrm>
                <a:prstGeom prst="rect">
                  <a:avLst/>
                </a:prstGeom>
                <a:noFill/>
              </p:spPr>
              <p:txBody>
                <a:bodyPr wrap="none" rtlCol="0">
                  <a:spAutoFit/>
                </a:bodyPr>
                <a:lstStyle/>
                <a:p>
                  <a:r>
                    <a:rPr lang="en-US" dirty="0" smtClean="0"/>
                    <a:t>Pixel 3</a:t>
                  </a:r>
                  <a:endParaRPr lang="en-GB" dirty="0"/>
                </a:p>
              </p:txBody>
            </p:sp>
            <p:sp>
              <p:nvSpPr>
                <p:cNvPr id="43" name="TextBox 42"/>
                <p:cNvSpPr txBox="1"/>
                <p:nvPr/>
              </p:nvSpPr>
              <p:spPr>
                <a:xfrm>
                  <a:off x="7501149" y="4150158"/>
                  <a:ext cx="1002197" cy="333168"/>
                </a:xfrm>
                <a:prstGeom prst="rect">
                  <a:avLst/>
                </a:prstGeom>
                <a:noFill/>
              </p:spPr>
              <p:txBody>
                <a:bodyPr wrap="none" rtlCol="0">
                  <a:spAutoFit/>
                </a:bodyPr>
                <a:lstStyle/>
                <a:p>
                  <a:r>
                    <a:rPr lang="en-US" dirty="0" smtClean="0"/>
                    <a:t>Pixel 1597</a:t>
                  </a:r>
                  <a:endParaRPr lang="en-GB" dirty="0"/>
                </a:p>
              </p:txBody>
            </p:sp>
            <p:sp>
              <p:nvSpPr>
                <p:cNvPr id="44" name="TextBox 43"/>
                <p:cNvSpPr txBox="1"/>
                <p:nvPr/>
              </p:nvSpPr>
              <p:spPr>
                <a:xfrm>
                  <a:off x="7501148" y="4600091"/>
                  <a:ext cx="1002197" cy="333168"/>
                </a:xfrm>
                <a:prstGeom prst="rect">
                  <a:avLst/>
                </a:prstGeom>
                <a:noFill/>
              </p:spPr>
              <p:txBody>
                <a:bodyPr wrap="none" rtlCol="0">
                  <a:spAutoFit/>
                </a:bodyPr>
                <a:lstStyle/>
                <a:p>
                  <a:r>
                    <a:rPr lang="en-US" dirty="0" smtClean="0"/>
                    <a:t>Pixel 1598</a:t>
                  </a:r>
                  <a:endParaRPr lang="en-GB" dirty="0"/>
                </a:p>
              </p:txBody>
            </p:sp>
            <p:sp>
              <p:nvSpPr>
                <p:cNvPr id="46" name="TextBox 45"/>
                <p:cNvSpPr txBox="1"/>
                <p:nvPr/>
              </p:nvSpPr>
              <p:spPr>
                <a:xfrm>
                  <a:off x="7501617" y="5052009"/>
                  <a:ext cx="1002197" cy="312714"/>
                </a:xfrm>
                <a:prstGeom prst="rect">
                  <a:avLst/>
                </a:prstGeom>
                <a:noFill/>
              </p:spPr>
              <p:txBody>
                <a:bodyPr wrap="none" rtlCol="0">
                  <a:spAutoFit/>
                </a:bodyPr>
                <a:lstStyle/>
                <a:p>
                  <a:r>
                    <a:rPr lang="en-US" dirty="0" smtClean="0"/>
                    <a:t>Pixel 1599</a:t>
                  </a:r>
                  <a:endParaRPr lang="en-GB" dirty="0"/>
                </a:p>
              </p:txBody>
            </p:sp>
            <p:sp>
              <p:nvSpPr>
                <p:cNvPr id="47" name="TextBox 46"/>
                <p:cNvSpPr txBox="1"/>
                <p:nvPr/>
              </p:nvSpPr>
              <p:spPr>
                <a:xfrm>
                  <a:off x="7501149" y="5471009"/>
                  <a:ext cx="1002197" cy="312714"/>
                </a:xfrm>
                <a:prstGeom prst="rect">
                  <a:avLst/>
                </a:prstGeom>
                <a:noFill/>
              </p:spPr>
              <p:txBody>
                <a:bodyPr wrap="none" rtlCol="0">
                  <a:spAutoFit/>
                </a:bodyPr>
                <a:lstStyle/>
                <a:p>
                  <a:r>
                    <a:rPr lang="en-US" dirty="0" smtClean="0"/>
                    <a:t>Pixel 1600</a:t>
                  </a:r>
                  <a:endParaRPr lang="en-GB" dirty="0"/>
                </a:p>
              </p:txBody>
            </p:sp>
          </p:grpSp>
          <p:grpSp>
            <p:nvGrpSpPr>
              <p:cNvPr id="76" name="Group 75"/>
              <p:cNvGrpSpPr/>
              <p:nvPr/>
            </p:nvGrpSpPr>
            <p:grpSpPr>
              <a:xfrm>
                <a:off x="6612924" y="1688999"/>
                <a:ext cx="373070" cy="4196246"/>
                <a:chOff x="6612924" y="1688999"/>
                <a:chExt cx="373070" cy="4196246"/>
              </a:xfrm>
            </p:grpSpPr>
            <p:sp>
              <p:nvSpPr>
                <p:cNvPr id="50" name="Oval 49"/>
                <p:cNvSpPr/>
                <p:nvPr/>
              </p:nvSpPr>
              <p:spPr bwMode="auto">
                <a:xfrm>
                  <a:off x="6649409" y="1688999"/>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15000"/>
                    </a:lnSpc>
                    <a:spcBef>
                      <a:spcPct val="0"/>
                    </a:spcBef>
                    <a:spcAft>
                      <a:spcPct val="0"/>
                    </a:spcAft>
                    <a:buClrTx/>
                    <a:buSzTx/>
                    <a:buFontTx/>
                    <a:buNone/>
                    <a:tabLst/>
                  </a:pPr>
                  <a:r>
                    <a:rPr lang="en-US" sz="1000" dirty="0"/>
                    <a:t>0</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Box 66"/>
                <p:cNvSpPr txBox="1"/>
                <p:nvPr/>
              </p:nvSpPr>
              <p:spPr>
                <a:xfrm>
                  <a:off x="6620141" y="2144949"/>
                  <a:ext cx="360996" cy="269304"/>
                </a:xfrm>
                <a:prstGeom prst="rect">
                  <a:avLst/>
                </a:prstGeom>
                <a:noFill/>
              </p:spPr>
              <p:txBody>
                <a:bodyPr wrap="none" rtlCol="0">
                  <a:spAutoFit/>
                </a:bodyPr>
                <a:lstStyle/>
                <a:p>
                  <a:r>
                    <a:rPr lang="en-US" sz="1000" dirty="0" smtClean="0"/>
                    <a:t>0.2</a:t>
                  </a:r>
                  <a:endParaRPr lang="en-GB" sz="1000" dirty="0"/>
                </a:p>
              </p:txBody>
            </p:sp>
            <p:sp>
              <p:nvSpPr>
                <p:cNvPr id="68" name="TextBox 67"/>
                <p:cNvSpPr txBox="1"/>
                <p:nvPr/>
              </p:nvSpPr>
              <p:spPr>
                <a:xfrm>
                  <a:off x="6624997" y="2588964"/>
                  <a:ext cx="360997" cy="269304"/>
                </a:xfrm>
                <a:prstGeom prst="rect">
                  <a:avLst/>
                </a:prstGeom>
                <a:noFill/>
              </p:spPr>
              <p:txBody>
                <a:bodyPr wrap="none" rtlCol="0">
                  <a:spAutoFit/>
                </a:bodyPr>
                <a:lstStyle/>
                <a:p>
                  <a:r>
                    <a:rPr lang="en-US" sz="1000" dirty="0" smtClean="0"/>
                    <a:t>0.5</a:t>
                  </a:r>
                  <a:endParaRPr lang="en-GB" sz="1000" dirty="0"/>
                </a:p>
              </p:txBody>
            </p:sp>
            <p:sp>
              <p:nvSpPr>
                <p:cNvPr id="69" name="TextBox 68"/>
                <p:cNvSpPr txBox="1"/>
                <p:nvPr/>
              </p:nvSpPr>
              <p:spPr>
                <a:xfrm>
                  <a:off x="6665824" y="3032094"/>
                  <a:ext cx="255199" cy="269304"/>
                </a:xfrm>
                <a:prstGeom prst="rect">
                  <a:avLst/>
                </a:prstGeom>
                <a:noFill/>
              </p:spPr>
              <p:txBody>
                <a:bodyPr wrap="none" rtlCol="0">
                  <a:spAutoFit/>
                </a:bodyPr>
                <a:lstStyle/>
                <a:p>
                  <a:r>
                    <a:rPr lang="en-US" sz="1000" dirty="0"/>
                    <a:t>1</a:t>
                  </a:r>
                  <a:endParaRPr lang="en-GB" sz="1000" dirty="0"/>
                </a:p>
              </p:txBody>
            </p:sp>
            <p:sp>
              <p:nvSpPr>
                <p:cNvPr id="70" name="TextBox 69"/>
                <p:cNvSpPr txBox="1"/>
                <p:nvPr/>
              </p:nvSpPr>
              <p:spPr>
                <a:xfrm>
                  <a:off x="6665823" y="4729944"/>
                  <a:ext cx="255199" cy="269304"/>
                </a:xfrm>
                <a:prstGeom prst="rect">
                  <a:avLst/>
                </a:prstGeom>
                <a:noFill/>
              </p:spPr>
              <p:txBody>
                <a:bodyPr wrap="none" rtlCol="0">
                  <a:spAutoFit/>
                </a:bodyPr>
                <a:lstStyle/>
                <a:p>
                  <a:r>
                    <a:rPr lang="en-US" sz="1000" dirty="0" smtClean="0"/>
                    <a:t>0</a:t>
                  </a:r>
                  <a:endParaRPr lang="en-GB" sz="1000" dirty="0"/>
                </a:p>
              </p:txBody>
            </p:sp>
            <p:sp>
              <p:nvSpPr>
                <p:cNvPr id="71" name="TextBox 70"/>
                <p:cNvSpPr txBox="1"/>
                <p:nvPr/>
              </p:nvSpPr>
              <p:spPr>
                <a:xfrm>
                  <a:off x="6673038" y="5178351"/>
                  <a:ext cx="255199" cy="269304"/>
                </a:xfrm>
                <a:prstGeom prst="rect">
                  <a:avLst/>
                </a:prstGeom>
                <a:noFill/>
              </p:spPr>
              <p:txBody>
                <a:bodyPr wrap="none" rtlCol="0">
                  <a:spAutoFit/>
                </a:bodyPr>
                <a:lstStyle/>
                <a:p>
                  <a:r>
                    <a:rPr lang="en-US" sz="1000" dirty="0"/>
                    <a:t>1</a:t>
                  </a:r>
                  <a:endParaRPr lang="en-GB" sz="1000" dirty="0"/>
                </a:p>
              </p:txBody>
            </p:sp>
            <p:sp>
              <p:nvSpPr>
                <p:cNvPr id="72" name="TextBox 71"/>
                <p:cNvSpPr txBox="1"/>
                <p:nvPr/>
              </p:nvSpPr>
              <p:spPr>
                <a:xfrm>
                  <a:off x="6672698" y="5615941"/>
                  <a:ext cx="255199" cy="269304"/>
                </a:xfrm>
                <a:prstGeom prst="rect">
                  <a:avLst/>
                </a:prstGeom>
                <a:noFill/>
              </p:spPr>
              <p:txBody>
                <a:bodyPr wrap="none" rtlCol="0">
                  <a:spAutoFit/>
                </a:bodyPr>
                <a:lstStyle/>
                <a:p>
                  <a:r>
                    <a:rPr lang="en-US" sz="1000" dirty="0"/>
                    <a:t>0</a:t>
                  </a:r>
                  <a:endParaRPr lang="en-GB" sz="1000" dirty="0"/>
                </a:p>
              </p:txBody>
            </p:sp>
            <p:sp>
              <p:nvSpPr>
                <p:cNvPr id="73" name="TextBox 72"/>
                <p:cNvSpPr txBox="1"/>
                <p:nvPr/>
              </p:nvSpPr>
              <p:spPr>
                <a:xfrm>
                  <a:off x="6612924" y="4307056"/>
                  <a:ext cx="360997" cy="269304"/>
                </a:xfrm>
                <a:prstGeom prst="rect">
                  <a:avLst/>
                </a:prstGeom>
                <a:noFill/>
              </p:spPr>
              <p:txBody>
                <a:bodyPr wrap="none" rtlCol="0">
                  <a:spAutoFit/>
                </a:bodyPr>
                <a:lstStyle/>
                <a:p>
                  <a:r>
                    <a:rPr lang="en-US" sz="1000" dirty="0" smtClean="0"/>
                    <a:t>0.8</a:t>
                  </a:r>
                  <a:endParaRPr lang="en-GB" sz="1000" dirty="0"/>
                </a:p>
              </p:txBody>
            </p:sp>
          </p:grpSp>
        </p:grpSp>
      </p:grpSp>
      <p:sp>
        <p:nvSpPr>
          <p:cNvPr id="74" name="TextBox 73"/>
          <p:cNvSpPr txBox="1"/>
          <p:nvPr/>
        </p:nvSpPr>
        <p:spPr>
          <a:xfrm>
            <a:off x="5735960" y="1119952"/>
            <a:ext cx="1800200" cy="333168"/>
          </a:xfrm>
          <a:prstGeom prst="rect">
            <a:avLst/>
          </a:prstGeom>
          <a:noFill/>
        </p:spPr>
        <p:txBody>
          <a:bodyPr wrap="square" rtlCol="0">
            <a:spAutoFit/>
          </a:bodyPr>
          <a:lstStyle/>
          <a:p>
            <a:r>
              <a:rPr lang="en-US" b="1" u="sng" dirty="0" smtClean="0">
                <a:solidFill>
                  <a:srgbClr val="FF0000"/>
                </a:solidFill>
              </a:rPr>
              <a:t>Input Layer</a:t>
            </a:r>
            <a:endParaRPr lang="en-GB" b="1" u="sng" dirty="0">
              <a:solidFill>
                <a:srgbClr val="FF0000"/>
              </a:solidFill>
            </a:endParaRPr>
          </a:p>
        </p:txBody>
      </p:sp>
      <p:sp>
        <p:nvSpPr>
          <p:cNvPr id="75" name="TextBox 74"/>
          <p:cNvSpPr txBox="1"/>
          <p:nvPr/>
        </p:nvSpPr>
        <p:spPr>
          <a:xfrm>
            <a:off x="8253617" y="1146045"/>
            <a:ext cx="1800200" cy="333168"/>
          </a:xfrm>
          <a:prstGeom prst="rect">
            <a:avLst/>
          </a:prstGeom>
          <a:noFill/>
        </p:spPr>
        <p:txBody>
          <a:bodyPr wrap="square" rtlCol="0">
            <a:spAutoFit/>
          </a:bodyPr>
          <a:lstStyle/>
          <a:p>
            <a:r>
              <a:rPr lang="en-US" b="1" u="sng" dirty="0" smtClean="0">
                <a:solidFill>
                  <a:srgbClr val="FF0000"/>
                </a:solidFill>
              </a:rPr>
              <a:t>Output Layer</a:t>
            </a:r>
            <a:endParaRPr lang="en-GB" b="1" u="sng" dirty="0">
              <a:solidFill>
                <a:srgbClr val="FF0000"/>
              </a:solidFill>
            </a:endParaRPr>
          </a:p>
        </p:txBody>
      </p:sp>
    </p:spTree>
    <p:extLst>
      <p:ext uri="{BB962C8B-B14F-4D97-AF65-F5344CB8AC3E}">
        <p14:creationId xmlns:p14="http://schemas.microsoft.com/office/powerpoint/2010/main" val="2263038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de-DE" smtClean="0"/>
              <a:t>DD Month, YEAR</a:t>
            </a:r>
            <a:endParaRPr lang="de-DE" altLang="de-DE" dirty="0"/>
          </a:p>
        </p:txBody>
      </p:sp>
      <p:sp>
        <p:nvSpPr>
          <p:cNvPr id="5" name="Footer Placeholder 4"/>
          <p:cNvSpPr>
            <a:spLocks noGrp="1"/>
          </p:cNvSpPr>
          <p:nvPr>
            <p:ph type="ftr" sz="quarter" idx="11"/>
          </p:nvPr>
        </p:nvSpPr>
        <p:spPr/>
        <p:txBody>
          <a:bodyPr/>
          <a:lstStyle/>
          <a:p>
            <a:r>
              <a:rPr lang="en-GB" altLang="de-DE" smtClean="0"/>
              <a:t>Presentation title runs here (go to Header and Footer to edit this text)</a:t>
            </a:r>
            <a:endParaRPr lang="de-DE" altLang="de-DE"/>
          </a:p>
        </p:txBody>
      </p:sp>
      <p:sp>
        <p:nvSpPr>
          <p:cNvPr id="6" name="Slide Number Placeholder 5"/>
          <p:cNvSpPr>
            <a:spLocks noGrp="1"/>
          </p:cNvSpPr>
          <p:nvPr>
            <p:ph type="sldNum" sz="quarter" idx="12"/>
          </p:nvPr>
        </p:nvSpPr>
        <p:spPr/>
        <p:txBody>
          <a:bodyPr/>
          <a:lstStyle/>
          <a:p>
            <a:fld id="{290114C8-F7F2-4E05-9CAE-DDD3D22A4BE8}" type="slidenum">
              <a:rPr lang="de-DE" altLang="de-DE" smtClean="0"/>
              <a:pPr/>
              <a:t>9</a:t>
            </a:fld>
            <a:endParaRPr lang="de-DE" altLang="de-DE"/>
          </a:p>
        </p:txBody>
      </p:sp>
      <p:sp>
        <p:nvSpPr>
          <p:cNvPr id="7" name="Text Placeholder 6"/>
          <p:cNvSpPr>
            <a:spLocks noGrp="1"/>
          </p:cNvSpPr>
          <p:nvPr>
            <p:ph type="body" sz="quarter" idx="13"/>
          </p:nvPr>
        </p:nvSpPr>
        <p:spPr/>
        <p:txBody>
          <a:bodyPr/>
          <a:lstStyle/>
          <a:p>
            <a:endParaRPr lang="en-GB"/>
          </a:p>
        </p:txBody>
      </p:sp>
      <p:pic>
        <p:nvPicPr>
          <p:cNvPr id="8194" name="Picture 2" descr="Image result for neural network weighed sum gif"/>
          <p:cNvPicPr>
            <a:picLocks noChangeAspect="1" noChangeArrowheads="1"/>
          </p:cNvPicPr>
          <p:nvPr/>
        </p:nvPicPr>
        <p:blipFill rotWithShape="1">
          <a:blip r:embed="rId3">
            <a:extLst>
              <a:ext uri="{28A0092B-C50C-407E-A947-70E740481C1C}">
                <a14:useLocalDpi xmlns:a14="http://schemas.microsoft.com/office/drawing/2010/main" val="0"/>
              </a:ext>
            </a:extLst>
          </a:blip>
          <a:srcRect r="26052"/>
          <a:stretch/>
        </p:blipFill>
        <p:spPr bwMode="auto">
          <a:xfrm>
            <a:off x="2063552" y="692696"/>
            <a:ext cx="7491733" cy="508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AB PPT template 16_9">
  <a:themeElements>
    <a:clrScheme name="Airbus colour theme">
      <a:dk1>
        <a:srgbClr val="000000"/>
      </a:dk1>
      <a:lt1>
        <a:srgbClr val="FFFFFF"/>
      </a:lt1>
      <a:dk2>
        <a:srgbClr val="00205B"/>
      </a:dk2>
      <a:lt2>
        <a:srgbClr val="005587"/>
      </a:lt2>
      <a:accent1>
        <a:srgbClr val="0085AD"/>
      </a:accent1>
      <a:accent2>
        <a:srgbClr val="B7C9D3"/>
      </a:accent2>
      <a:accent3>
        <a:srgbClr val="84BD00"/>
      </a:accent3>
      <a:accent4>
        <a:srgbClr val="E4002B"/>
      </a:accent4>
      <a:accent5>
        <a:srgbClr val="FE5000"/>
      </a:accent5>
      <a:accent6>
        <a:srgbClr val="A51890"/>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1042988" rtl="0" eaLnBrk="1" fontAlgn="base" latinLnBrk="0" hangingPunct="1">
          <a:lnSpc>
            <a:spcPct val="115000"/>
          </a:lnSpc>
          <a:spcBef>
            <a:spcPct val="0"/>
          </a:spcBef>
          <a:spcAft>
            <a:spcPct val="0"/>
          </a:spcAft>
          <a:buClrTx/>
          <a:buSzTx/>
          <a:buFontTx/>
          <a:buNone/>
          <a:tabLst/>
          <a:defRPr kumimoji="0" lang="de-DE" altLang="de-DE" sz="15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1042988" rtl="0" eaLnBrk="1" fontAlgn="base" latinLnBrk="0" hangingPunct="1">
          <a:lnSpc>
            <a:spcPct val="115000"/>
          </a:lnSpc>
          <a:spcBef>
            <a:spcPct val="0"/>
          </a:spcBef>
          <a:spcAft>
            <a:spcPct val="0"/>
          </a:spcAft>
          <a:buClrTx/>
          <a:buSzTx/>
          <a:buFontTx/>
          <a:buNone/>
          <a:tabLst/>
          <a:defRPr kumimoji="0" lang="de-DE" altLang="de-DE" sz="15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AIRBUS 1">
        <a:dk1>
          <a:srgbClr val="000000"/>
        </a:dk1>
        <a:lt1>
          <a:srgbClr val="FFFFFF"/>
        </a:lt1>
        <a:dk2>
          <a:srgbClr val="E0E0DF"/>
        </a:dk2>
        <a:lt2>
          <a:srgbClr val="E0E0DF"/>
        </a:lt2>
        <a:accent1>
          <a:srgbClr val="1E3174"/>
        </a:accent1>
        <a:accent2>
          <a:srgbClr val="0D5881"/>
        </a:accent2>
        <a:accent3>
          <a:srgbClr val="FFFFFF"/>
        </a:accent3>
        <a:accent4>
          <a:srgbClr val="000000"/>
        </a:accent4>
        <a:accent5>
          <a:srgbClr val="ABADBC"/>
        </a:accent5>
        <a:accent6>
          <a:srgbClr val="0B4F74"/>
        </a:accent6>
        <a:hlink>
          <a:srgbClr val="5A6F83"/>
        </a:hlink>
        <a:folHlink>
          <a:srgbClr val="9099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irbus PowerPoint template 16_9 - Corporate.potx" id="{C9D5E70E-C0AA-44F6-8017-1C0C958243CE}" vid="{E433F278-3389-4A0A-8CA5-129D055F329A}"/>
    </a:ext>
  </a:extLst>
</a:theme>
</file>

<file path=ppt/theme/theme2.xml><?xml version="1.0" encoding="utf-8"?>
<a:theme xmlns:a="http://schemas.openxmlformats.org/drawingml/2006/main" name="Larissa">
  <a:themeElements>
    <a:clrScheme name="AIRBUS">
      <a:dk1>
        <a:srgbClr val="000000"/>
      </a:dk1>
      <a:lt1>
        <a:srgbClr val="FFFFFF"/>
      </a:lt1>
      <a:dk2>
        <a:srgbClr val="E0E0DF"/>
      </a:dk2>
      <a:lt2>
        <a:srgbClr val="E0E0DF"/>
      </a:lt2>
      <a:accent1>
        <a:srgbClr val="1E3174"/>
      </a:accent1>
      <a:accent2>
        <a:srgbClr val="0D5881"/>
      </a:accent2>
      <a:accent3>
        <a:srgbClr val="5A6F83"/>
      </a:accent3>
      <a:accent4>
        <a:srgbClr val="9099A7"/>
      </a:accent4>
      <a:accent5>
        <a:srgbClr val="0085AD"/>
      </a:accent5>
      <a:accent6>
        <a:srgbClr val="9A339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AIRBUS">
      <a:dk1>
        <a:srgbClr val="000000"/>
      </a:dk1>
      <a:lt1>
        <a:srgbClr val="FFFFFF"/>
      </a:lt1>
      <a:dk2>
        <a:srgbClr val="E0E0DF"/>
      </a:dk2>
      <a:lt2>
        <a:srgbClr val="E0E0DF"/>
      </a:lt2>
      <a:accent1>
        <a:srgbClr val="1E3174"/>
      </a:accent1>
      <a:accent2>
        <a:srgbClr val="0D5881"/>
      </a:accent2>
      <a:accent3>
        <a:srgbClr val="5A6F83"/>
      </a:accent3>
      <a:accent4>
        <a:srgbClr val="9099A7"/>
      </a:accent4>
      <a:accent5>
        <a:srgbClr val="0085AD"/>
      </a:accent5>
      <a:accent6>
        <a:srgbClr val="9A339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Airbus169</Template>
  <TotalTime>0</TotalTime>
  <Words>2785</Words>
  <Application>Microsoft Office PowerPoint</Application>
  <PresentationFormat>Widescreen</PresentationFormat>
  <Paragraphs>509</Paragraphs>
  <Slides>33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Cambria Math</vt:lpstr>
      <vt:lpstr>Symbol</vt:lpstr>
      <vt:lpstr>AB PPT template 16_9</vt:lpstr>
      <vt:lpstr>Introduction to Machine Learning</vt:lpstr>
      <vt:lpstr>PowerPoint Presentation</vt:lpstr>
      <vt:lpstr>What is Machine Learning?</vt:lpstr>
      <vt:lpstr>PowerPoint Presentation</vt:lpstr>
      <vt:lpstr>Case Study: Reading Handwriting</vt:lpstr>
      <vt:lpstr>Case Study: Reading Handwriting</vt:lpstr>
      <vt:lpstr>Neural Network</vt:lpstr>
      <vt:lpstr>Neural Network</vt:lpstr>
      <vt:lpstr>PowerPoint Presentation</vt:lpstr>
      <vt:lpstr>Neural Network</vt:lpstr>
      <vt:lpstr>Neural Network</vt:lpstr>
      <vt:lpstr>Neural Network</vt:lpstr>
      <vt:lpstr>Neural Network</vt:lpstr>
      <vt:lpstr>Neural Network</vt:lpstr>
      <vt:lpstr>PowerPoint Presentation</vt:lpstr>
      <vt:lpstr>Neural Network</vt:lpstr>
      <vt:lpstr>Neural Network</vt:lpstr>
      <vt:lpstr>Neural Network</vt:lpstr>
      <vt:lpstr>REDACTED FOR CONFIDENTIALITY</vt:lpstr>
      <vt:lpstr>PowerPoint Presentation</vt:lpstr>
      <vt:lpstr>REDACTED FOR CONFIDENTIALITY</vt:lpstr>
      <vt:lpstr>REDACTED FOR CONFIDENTIALITY</vt:lpstr>
      <vt:lpstr>REDACTED FOR CONFIDENTIALITY</vt:lpstr>
      <vt:lpstr>REDACTED FOR CONFIDENTIALITY</vt:lpstr>
      <vt:lpstr>But first, like every game, let’s propose a cheat code… Genetic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Airbus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MCGOUGH, Billy</dc:creator>
  <cp:lastModifiedBy>MCGOUGH, Billy</cp:lastModifiedBy>
  <cp:revision>90</cp:revision>
  <cp:lastPrinted>2016-12-16T10:38:25Z</cp:lastPrinted>
  <dcterms:created xsi:type="dcterms:W3CDTF">2020-03-02T13:15:38Z</dcterms:created>
  <dcterms:modified xsi:type="dcterms:W3CDTF">2020-04-21T10:34:28Z</dcterms:modified>
</cp:coreProperties>
</file>