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306" r:id="rId3"/>
    <p:sldId id="316" r:id="rId4"/>
    <p:sldId id="317" r:id="rId5"/>
    <p:sldId id="318" r:id="rId6"/>
    <p:sldId id="336" r:id="rId7"/>
    <p:sldId id="337" r:id="rId8"/>
    <p:sldId id="338" r:id="rId9"/>
    <p:sldId id="339" r:id="rId10"/>
    <p:sldId id="340" r:id="rId11"/>
    <p:sldId id="295" r:id="rId12"/>
    <p:sldId id="326" r:id="rId13"/>
    <p:sldId id="307" r:id="rId14"/>
    <p:sldId id="327" r:id="rId15"/>
    <p:sldId id="332" r:id="rId16"/>
    <p:sldId id="330" r:id="rId17"/>
    <p:sldId id="341" r:id="rId18"/>
    <p:sldId id="342" r:id="rId19"/>
    <p:sldId id="308" r:id="rId20"/>
    <p:sldId id="334" r:id="rId21"/>
    <p:sldId id="310" r:id="rId22"/>
    <p:sldId id="273" r:id="rId23"/>
    <p:sldId id="312" r:id="rId24"/>
    <p:sldId id="314" r:id="rId25"/>
    <p:sldId id="319" r:id="rId26"/>
    <p:sldId id="320" r:id="rId27"/>
    <p:sldId id="321" r:id="rId28"/>
    <p:sldId id="323" r:id="rId29"/>
    <p:sldId id="30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658"/>
    <p:restoredTop sz="80247"/>
  </p:normalViewPr>
  <p:slideViewPr>
    <p:cSldViewPr snapToGrid="0">
      <p:cViewPr>
        <p:scale>
          <a:sx n="82" d="100"/>
          <a:sy n="82" d="100"/>
        </p:scale>
        <p:origin x="144" y="472"/>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E76E72-EF09-4149-8A92-ED7AF4A6046A}" type="doc">
      <dgm:prSet loTypeId="urn:microsoft.com/office/officeart/2005/8/layout/process1" loCatId="" qsTypeId="urn:microsoft.com/office/officeart/2005/8/quickstyle/simple1" qsCatId="simple" csTypeId="urn:microsoft.com/office/officeart/2005/8/colors/accent2_2" csCatId="accent2" phldr="1"/>
      <dgm:spPr/>
    </dgm:pt>
    <dgm:pt modelId="{DC82ED59-57F7-BE47-B657-972A0D920569}">
      <dgm:prSet phldrT="[Text]"/>
      <dgm:spPr/>
      <dgm:t>
        <a:bodyPr/>
        <a:lstStyle/>
        <a:p>
          <a:r>
            <a:rPr lang="en-GB" dirty="0"/>
            <a:t>Collect and prepare data</a:t>
          </a:r>
        </a:p>
      </dgm:t>
    </dgm:pt>
    <dgm:pt modelId="{1D2432E7-C77C-0E47-8FF6-A8E9A210AFBD}" type="parTrans" cxnId="{4F922C2B-DAE5-4440-8F74-B0DF6E6C417B}">
      <dgm:prSet/>
      <dgm:spPr/>
      <dgm:t>
        <a:bodyPr/>
        <a:lstStyle/>
        <a:p>
          <a:endParaRPr lang="en-GB"/>
        </a:p>
      </dgm:t>
    </dgm:pt>
    <dgm:pt modelId="{46A1EB3A-4B3D-8F4F-8CAE-546508905A6D}" type="sibTrans" cxnId="{4F922C2B-DAE5-4440-8F74-B0DF6E6C417B}">
      <dgm:prSet/>
      <dgm:spPr/>
      <dgm:t>
        <a:bodyPr/>
        <a:lstStyle/>
        <a:p>
          <a:endParaRPr lang="en-GB"/>
        </a:p>
      </dgm:t>
    </dgm:pt>
    <dgm:pt modelId="{1E42FA62-A265-B84F-98E2-9CD67C09D50F}">
      <dgm:prSet phldrT="[Text]"/>
      <dgm:spPr/>
      <dgm:t>
        <a:bodyPr/>
        <a:lstStyle/>
        <a:p>
          <a:r>
            <a:rPr lang="en-GB" dirty="0"/>
            <a:t>Select appropriate model</a:t>
          </a:r>
        </a:p>
      </dgm:t>
    </dgm:pt>
    <dgm:pt modelId="{CDD10C2A-BE24-F340-BDAF-AB2481AE82AD}" type="parTrans" cxnId="{ED81BBE6-D87C-8340-95CF-C5B598C7E308}">
      <dgm:prSet/>
      <dgm:spPr/>
      <dgm:t>
        <a:bodyPr/>
        <a:lstStyle/>
        <a:p>
          <a:endParaRPr lang="en-GB"/>
        </a:p>
      </dgm:t>
    </dgm:pt>
    <dgm:pt modelId="{8BD6451B-A672-EA4E-8D77-D7CB988D8DF2}" type="sibTrans" cxnId="{ED81BBE6-D87C-8340-95CF-C5B598C7E308}">
      <dgm:prSet/>
      <dgm:spPr/>
      <dgm:t>
        <a:bodyPr/>
        <a:lstStyle/>
        <a:p>
          <a:endParaRPr lang="en-GB"/>
        </a:p>
      </dgm:t>
    </dgm:pt>
    <dgm:pt modelId="{6B6303C9-D12D-7646-BA56-B10B74953869}">
      <dgm:prSet phldrT="[Text]"/>
      <dgm:spPr/>
      <dgm:t>
        <a:bodyPr/>
        <a:lstStyle/>
        <a:p>
          <a:r>
            <a:rPr lang="en-GB" dirty="0"/>
            <a:t>Train model</a:t>
          </a:r>
        </a:p>
      </dgm:t>
    </dgm:pt>
    <dgm:pt modelId="{629F1E5A-506D-D64E-897E-BB7A56EF9D04}" type="parTrans" cxnId="{80C1187F-10FB-9748-AD12-28AF892083F0}">
      <dgm:prSet/>
      <dgm:spPr/>
      <dgm:t>
        <a:bodyPr/>
        <a:lstStyle/>
        <a:p>
          <a:endParaRPr lang="en-GB"/>
        </a:p>
      </dgm:t>
    </dgm:pt>
    <dgm:pt modelId="{E909DBE6-8688-1B43-ACA7-159B199EF2DE}" type="sibTrans" cxnId="{80C1187F-10FB-9748-AD12-28AF892083F0}">
      <dgm:prSet/>
      <dgm:spPr/>
      <dgm:t>
        <a:bodyPr/>
        <a:lstStyle/>
        <a:p>
          <a:endParaRPr lang="en-GB"/>
        </a:p>
      </dgm:t>
    </dgm:pt>
    <dgm:pt modelId="{2CFCAC1D-F7A8-8348-8415-0B9487D47732}">
      <dgm:prSet/>
      <dgm:spPr/>
      <dgm:t>
        <a:bodyPr/>
        <a:lstStyle/>
        <a:p>
          <a:r>
            <a:rPr lang="en-GB" dirty="0"/>
            <a:t>Evaluate model</a:t>
          </a:r>
        </a:p>
      </dgm:t>
    </dgm:pt>
    <dgm:pt modelId="{32F7D6AB-164D-134F-B74F-12444625F8C9}" type="parTrans" cxnId="{BC312048-5362-D840-8890-79FA111B489D}">
      <dgm:prSet/>
      <dgm:spPr/>
      <dgm:t>
        <a:bodyPr/>
        <a:lstStyle/>
        <a:p>
          <a:endParaRPr lang="en-GB"/>
        </a:p>
      </dgm:t>
    </dgm:pt>
    <dgm:pt modelId="{16751915-A869-324C-99CD-73A0F51A1B05}" type="sibTrans" cxnId="{BC312048-5362-D840-8890-79FA111B489D}">
      <dgm:prSet/>
      <dgm:spPr/>
      <dgm:t>
        <a:bodyPr/>
        <a:lstStyle/>
        <a:p>
          <a:endParaRPr lang="en-GB"/>
        </a:p>
      </dgm:t>
    </dgm:pt>
    <dgm:pt modelId="{FFD5E011-661B-CB44-916B-4E5EB980D8FF}" type="pres">
      <dgm:prSet presAssocID="{88E76E72-EF09-4149-8A92-ED7AF4A6046A}" presName="Name0" presStyleCnt="0">
        <dgm:presLayoutVars>
          <dgm:dir/>
          <dgm:resizeHandles val="exact"/>
        </dgm:presLayoutVars>
      </dgm:prSet>
      <dgm:spPr/>
    </dgm:pt>
    <dgm:pt modelId="{393AD99C-4915-4346-BA3F-C4EE35D462D3}" type="pres">
      <dgm:prSet presAssocID="{DC82ED59-57F7-BE47-B657-972A0D920569}" presName="node" presStyleLbl="node1" presStyleIdx="0" presStyleCnt="4">
        <dgm:presLayoutVars>
          <dgm:bulletEnabled val="1"/>
        </dgm:presLayoutVars>
      </dgm:prSet>
      <dgm:spPr/>
    </dgm:pt>
    <dgm:pt modelId="{8F6D51CB-FF17-4E44-AFBC-9C6AA36CB0CB}" type="pres">
      <dgm:prSet presAssocID="{46A1EB3A-4B3D-8F4F-8CAE-546508905A6D}" presName="sibTrans" presStyleLbl="sibTrans2D1" presStyleIdx="0" presStyleCnt="3"/>
      <dgm:spPr/>
    </dgm:pt>
    <dgm:pt modelId="{21AFEC07-66EA-3345-9BE9-FDAFBB1858E3}" type="pres">
      <dgm:prSet presAssocID="{46A1EB3A-4B3D-8F4F-8CAE-546508905A6D}" presName="connectorText" presStyleLbl="sibTrans2D1" presStyleIdx="0" presStyleCnt="3"/>
      <dgm:spPr/>
    </dgm:pt>
    <dgm:pt modelId="{B9983D22-F74B-7E48-8632-AC53EC55E926}" type="pres">
      <dgm:prSet presAssocID="{1E42FA62-A265-B84F-98E2-9CD67C09D50F}" presName="node" presStyleLbl="node1" presStyleIdx="1" presStyleCnt="4">
        <dgm:presLayoutVars>
          <dgm:bulletEnabled val="1"/>
        </dgm:presLayoutVars>
      </dgm:prSet>
      <dgm:spPr/>
    </dgm:pt>
    <dgm:pt modelId="{B3F3FA49-3B27-7F40-8AA4-1E923862FC7C}" type="pres">
      <dgm:prSet presAssocID="{8BD6451B-A672-EA4E-8D77-D7CB988D8DF2}" presName="sibTrans" presStyleLbl="sibTrans2D1" presStyleIdx="1" presStyleCnt="3"/>
      <dgm:spPr/>
    </dgm:pt>
    <dgm:pt modelId="{F47F81BD-A649-C043-82E2-0F49A178BCCD}" type="pres">
      <dgm:prSet presAssocID="{8BD6451B-A672-EA4E-8D77-D7CB988D8DF2}" presName="connectorText" presStyleLbl="sibTrans2D1" presStyleIdx="1" presStyleCnt="3"/>
      <dgm:spPr/>
    </dgm:pt>
    <dgm:pt modelId="{36AD4CE0-28E5-B84B-A8C9-6B81418A990B}" type="pres">
      <dgm:prSet presAssocID="{6B6303C9-D12D-7646-BA56-B10B74953869}" presName="node" presStyleLbl="node1" presStyleIdx="2" presStyleCnt="4">
        <dgm:presLayoutVars>
          <dgm:bulletEnabled val="1"/>
        </dgm:presLayoutVars>
      </dgm:prSet>
      <dgm:spPr/>
    </dgm:pt>
    <dgm:pt modelId="{B01959C3-F7C2-7441-BFF2-FF6424658A25}" type="pres">
      <dgm:prSet presAssocID="{E909DBE6-8688-1B43-ACA7-159B199EF2DE}" presName="sibTrans" presStyleLbl="sibTrans2D1" presStyleIdx="2" presStyleCnt="3"/>
      <dgm:spPr/>
    </dgm:pt>
    <dgm:pt modelId="{1FDE0D80-8F3B-B748-86E6-0F9B5990266F}" type="pres">
      <dgm:prSet presAssocID="{E909DBE6-8688-1B43-ACA7-159B199EF2DE}" presName="connectorText" presStyleLbl="sibTrans2D1" presStyleIdx="2" presStyleCnt="3"/>
      <dgm:spPr/>
    </dgm:pt>
    <dgm:pt modelId="{8CB018AF-A035-CA41-9E28-CA041F04E277}" type="pres">
      <dgm:prSet presAssocID="{2CFCAC1D-F7A8-8348-8415-0B9487D47732}" presName="node" presStyleLbl="node1" presStyleIdx="3" presStyleCnt="4">
        <dgm:presLayoutVars>
          <dgm:bulletEnabled val="1"/>
        </dgm:presLayoutVars>
      </dgm:prSet>
      <dgm:spPr/>
    </dgm:pt>
  </dgm:ptLst>
  <dgm:cxnLst>
    <dgm:cxn modelId="{9CD8C80A-83AD-F143-8CD6-A529D978DBB1}" type="presOf" srcId="{6B6303C9-D12D-7646-BA56-B10B74953869}" destId="{36AD4CE0-28E5-B84B-A8C9-6B81418A990B}" srcOrd="0" destOrd="0" presId="urn:microsoft.com/office/officeart/2005/8/layout/process1"/>
    <dgm:cxn modelId="{DFCCA51D-E942-D241-8324-E6EB3E48E570}" type="presOf" srcId="{46A1EB3A-4B3D-8F4F-8CAE-546508905A6D}" destId="{21AFEC07-66EA-3345-9BE9-FDAFBB1858E3}" srcOrd="1" destOrd="0" presId="urn:microsoft.com/office/officeart/2005/8/layout/process1"/>
    <dgm:cxn modelId="{4F922C2B-DAE5-4440-8F74-B0DF6E6C417B}" srcId="{88E76E72-EF09-4149-8A92-ED7AF4A6046A}" destId="{DC82ED59-57F7-BE47-B657-972A0D920569}" srcOrd="0" destOrd="0" parTransId="{1D2432E7-C77C-0E47-8FF6-A8E9A210AFBD}" sibTransId="{46A1EB3A-4B3D-8F4F-8CAE-546508905A6D}"/>
    <dgm:cxn modelId="{BC312048-5362-D840-8890-79FA111B489D}" srcId="{88E76E72-EF09-4149-8A92-ED7AF4A6046A}" destId="{2CFCAC1D-F7A8-8348-8415-0B9487D47732}" srcOrd="3" destOrd="0" parTransId="{32F7D6AB-164D-134F-B74F-12444625F8C9}" sibTransId="{16751915-A869-324C-99CD-73A0F51A1B05}"/>
    <dgm:cxn modelId="{D8412160-90EA-E143-BB14-2C5AB9748051}" type="presOf" srcId="{46A1EB3A-4B3D-8F4F-8CAE-546508905A6D}" destId="{8F6D51CB-FF17-4E44-AFBC-9C6AA36CB0CB}" srcOrd="0" destOrd="0" presId="urn:microsoft.com/office/officeart/2005/8/layout/process1"/>
    <dgm:cxn modelId="{21B5AA68-1E27-FF4B-B76E-2701750D6023}" type="presOf" srcId="{8BD6451B-A672-EA4E-8D77-D7CB988D8DF2}" destId="{B3F3FA49-3B27-7F40-8AA4-1E923862FC7C}" srcOrd="0" destOrd="0" presId="urn:microsoft.com/office/officeart/2005/8/layout/process1"/>
    <dgm:cxn modelId="{5BB94D6D-6FC8-D146-9A44-0CBF4EBC446D}" type="presOf" srcId="{2CFCAC1D-F7A8-8348-8415-0B9487D47732}" destId="{8CB018AF-A035-CA41-9E28-CA041F04E277}" srcOrd="0" destOrd="0" presId="urn:microsoft.com/office/officeart/2005/8/layout/process1"/>
    <dgm:cxn modelId="{C5D3D170-6F1C-854D-8C93-63A0C0FDC102}" type="presOf" srcId="{DC82ED59-57F7-BE47-B657-972A0D920569}" destId="{393AD99C-4915-4346-BA3F-C4EE35D462D3}" srcOrd="0" destOrd="0" presId="urn:microsoft.com/office/officeart/2005/8/layout/process1"/>
    <dgm:cxn modelId="{E6E40076-2494-EC4D-87C8-95A33E43A3CB}" type="presOf" srcId="{E909DBE6-8688-1B43-ACA7-159B199EF2DE}" destId="{B01959C3-F7C2-7441-BFF2-FF6424658A25}" srcOrd="0" destOrd="0" presId="urn:microsoft.com/office/officeart/2005/8/layout/process1"/>
    <dgm:cxn modelId="{80C1187F-10FB-9748-AD12-28AF892083F0}" srcId="{88E76E72-EF09-4149-8A92-ED7AF4A6046A}" destId="{6B6303C9-D12D-7646-BA56-B10B74953869}" srcOrd="2" destOrd="0" parTransId="{629F1E5A-506D-D64E-897E-BB7A56EF9D04}" sibTransId="{E909DBE6-8688-1B43-ACA7-159B199EF2DE}"/>
    <dgm:cxn modelId="{F5522290-98CE-AD4F-81D3-E3F6519FA7C0}" type="presOf" srcId="{88E76E72-EF09-4149-8A92-ED7AF4A6046A}" destId="{FFD5E011-661B-CB44-916B-4E5EB980D8FF}" srcOrd="0" destOrd="0" presId="urn:microsoft.com/office/officeart/2005/8/layout/process1"/>
    <dgm:cxn modelId="{63B04E97-692F-3340-8CBA-6518A5DB6C8B}" type="presOf" srcId="{8BD6451B-A672-EA4E-8D77-D7CB988D8DF2}" destId="{F47F81BD-A649-C043-82E2-0F49A178BCCD}" srcOrd="1" destOrd="0" presId="urn:microsoft.com/office/officeart/2005/8/layout/process1"/>
    <dgm:cxn modelId="{A225BEB2-279E-E249-B959-AAFCCF78F538}" type="presOf" srcId="{E909DBE6-8688-1B43-ACA7-159B199EF2DE}" destId="{1FDE0D80-8F3B-B748-86E6-0F9B5990266F}" srcOrd="1" destOrd="0" presId="urn:microsoft.com/office/officeart/2005/8/layout/process1"/>
    <dgm:cxn modelId="{ED81BBE6-D87C-8340-95CF-C5B598C7E308}" srcId="{88E76E72-EF09-4149-8A92-ED7AF4A6046A}" destId="{1E42FA62-A265-B84F-98E2-9CD67C09D50F}" srcOrd="1" destOrd="0" parTransId="{CDD10C2A-BE24-F340-BDAF-AB2481AE82AD}" sibTransId="{8BD6451B-A672-EA4E-8D77-D7CB988D8DF2}"/>
    <dgm:cxn modelId="{90D1D2E7-A9A2-844A-8A3C-FEEF24103933}" type="presOf" srcId="{1E42FA62-A265-B84F-98E2-9CD67C09D50F}" destId="{B9983D22-F74B-7E48-8632-AC53EC55E926}" srcOrd="0" destOrd="0" presId="urn:microsoft.com/office/officeart/2005/8/layout/process1"/>
    <dgm:cxn modelId="{3DE12F2E-4044-3C43-A72A-4D662662DD58}" type="presParOf" srcId="{FFD5E011-661B-CB44-916B-4E5EB980D8FF}" destId="{393AD99C-4915-4346-BA3F-C4EE35D462D3}" srcOrd="0" destOrd="0" presId="urn:microsoft.com/office/officeart/2005/8/layout/process1"/>
    <dgm:cxn modelId="{58BC7636-D0EA-B741-BC2D-89FB9A38BEBD}" type="presParOf" srcId="{FFD5E011-661B-CB44-916B-4E5EB980D8FF}" destId="{8F6D51CB-FF17-4E44-AFBC-9C6AA36CB0CB}" srcOrd="1" destOrd="0" presId="urn:microsoft.com/office/officeart/2005/8/layout/process1"/>
    <dgm:cxn modelId="{C868715A-8654-FB4B-B05F-03829D39713D}" type="presParOf" srcId="{8F6D51CB-FF17-4E44-AFBC-9C6AA36CB0CB}" destId="{21AFEC07-66EA-3345-9BE9-FDAFBB1858E3}" srcOrd="0" destOrd="0" presId="urn:microsoft.com/office/officeart/2005/8/layout/process1"/>
    <dgm:cxn modelId="{1D31855F-8E1B-ED41-9B33-19DC281890DD}" type="presParOf" srcId="{FFD5E011-661B-CB44-916B-4E5EB980D8FF}" destId="{B9983D22-F74B-7E48-8632-AC53EC55E926}" srcOrd="2" destOrd="0" presId="urn:microsoft.com/office/officeart/2005/8/layout/process1"/>
    <dgm:cxn modelId="{4ACB6EE1-9149-CE47-AF4A-71092960E13E}" type="presParOf" srcId="{FFD5E011-661B-CB44-916B-4E5EB980D8FF}" destId="{B3F3FA49-3B27-7F40-8AA4-1E923862FC7C}" srcOrd="3" destOrd="0" presId="urn:microsoft.com/office/officeart/2005/8/layout/process1"/>
    <dgm:cxn modelId="{ACCA2753-A84E-864C-8FD3-A2256BB5512C}" type="presParOf" srcId="{B3F3FA49-3B27-7F40-8AA4-1E923862FC7C}" destId="{F47F81BD-A649-C043-82E2-0F49A178BCCD}" srcOrd="0" destOrd="0" presId="urn:microsoft.com/office/officeart/2005/8/layout/process1"/>
    <dgm:cxn modelId="{AAE7819B-476A-EC4D-B735-B9C8FF11F825}" type="presParOf" srcId="{FFD5E011-661B-CB44-916B-4E5EB980D8FF}" destId="{36AD4CE0-28E5-B84B-A8C9-6B81418A990B}" srcOrd="4" destOrd="0" presId="urn:microsoft.com/office/officeart/2005/8/layout/process1"/>
    <dgm:cxn modelId="{36AF6968-4CE8-544F-A366-547685A3CC82}" type="presParOf" srcId="{FFD5E011-661B-CB44-916B-4E5EB980D8FF}" destId="{B01959C3-F7C2-7441-BFF2-FF6424658A25}" srcOrd="5" destOrd="0" presId="urn:microsoft.com/office/officeart/2005/8/layout/process1"/>
    <dgm:cxn modelId="{9A60B90F-2423-B745-991F-6DB61F9EE27F}" type="presParOf" srcId="{B01959C3-F7C2-7441-BFF2-FF6424658A25}" destId="{1FDE0D80-8F3B-B748-86E6-0F9B5990266F}" srcOrd="0" destOrd="0" presId="urn:microsoft.com/office/officeart/2005/8/layout/process1"/>
    <dgm:cxn modelId="{A44D45A1-1FFD-9447-A65D-521E5B9A2A6B}" type="presParOf" srcId="{FFD5E011-661B-CB44-916B-4E5EB980D8FF}" destId="{8CB018AF-A035-CA41-9E28-CA041F04E277}"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6E5D47-D531-7046-9B1D-B7709781B72E}" type="doc">
      <dgm:prSet loTypeId="urn:microsoft.com/office/officeart/2005/8/layout/radial4" loCatId="" qsTypeId="urn:microsoft.com/office/officeart/2005/8/quickstyle/simple1" qsCatId="simple" csTypeId="urn:microsoft.com/office/officeart/2005/8/colors/accent2_2" csCatId="accent2" phldr="1"/>
      <dgm:spPr/>
      <dgm:t>
        <a:bodyPr/>
        <a:lstStyle/>
        <a:p>
          <a:endParaRPr lang="en-GB"/>
        </a:p>
      </dgm:t>
    </dgm:pt>
    <dgm:pt modelId="{55D40F60-F576-AA40-9584-75D46D2B7624}">
      <dgm:prSet phldrT="[Text]"/>
      <dgm:spPr/>
      <dgm:t>
        <a:bodyPr/>
        <a:lstStyle/>
        <a:p>
          <a:r>
            <a:rPr lang="en-GB" dirty="0"/>
            <a:t>Label</a:t>
          </a:r>
        </a:p>
      </dgm:t>
    </dgm:pt>
    <dgm:pt modelId="{BCCC98AE-C1D3-4A4F-8FCF-13916F99A641}" type="parTrans" cxnId="{F80B3440-0AFA-A247-B46F-AFAE86C37CA5}">
      <dgm:prSet/>
      <dgm:spPr/>
      <dgm:t>
        <a:bodyPr/>
        <a:lstStyle/>
        <a:p>
          <a:endParaRPr lang="en-GB"/>
        </a:p>
      </dgm:t>
    </dgm:pt>
    <dgm:pt modelId="{989952AA-D3A4-EF4C-83FF-97CAC31903EA}" type="sibTrans" cxnId="{F80B3440-0AFA-A247-B46F-AFAE86C37CA5}">
      <dgm:prSet/>
      <dgm:spPr/>
      <dgm:t>
        <a:bodyPr/>
        <a:lstStyle/>
        <a:p>
          <a:endParaRPr lang="en-GB"/>
        </a:p>
      </dgm:t>
    </dgm:pt>
    <dgm:pt modelId="{6F334069-ADC0-0F4C-83E4-CCDA11E5ACEA}">
      <dgm:prSet phldrT="[Text]"/>
      <dgm:spPr/>
      <dgm:t>
        <a:bodyPr/>
        <a:lstStyle/>
        <a:p>
          <a:r>
            <a:rPr lang="en-GB" dirty="0"/>
            <a:t>Feature 1</a:t>
          </a:r>
        </a:p>
      </dgm:t>
    </dgm:pt>
    <dgm:pt modelId="{34E611AF-581C-FA40-ADAF-CA4348D09D21}" type="parTrans" cxnId="{95D6853A-79F5-664D-8452-816E7F6EB471}">
      <dgm:prSet/>
      <dgm:spPr/>
      <dgm:t>
        <a:bodyPr/>
        <a:lstStyle/>
        <a:p>
          <a:endParaRPr lang="en-GB"/>
        </a:p>
      </dgm:t>
    </dgm:pt>
    <dgm:pt modelId="{4E576273-B785-BF4A-B135-33DAAB884DEA}" type="sibTrans" cxnId="{95D6853A-79F5-664D-8452-816E7F6EB471}">
      <dgm:prSet/>
      <dgm:spPr/>
      <dgm:t>
        <a:bodyPr/>
        <a:lstStyle/>
        <a:p>
          <a:endParaRPr lang="en-GB"/>
        </a:p>
      </dgm:t>
    </dgm:pt>
    <dgm:pt modelId="{3374A85F-13AF-DB4A-BDA0-36B25D6C8418}">
      <dgm:prSet phldrT="[Text]"/>
      <dgm:spPr/>
      <dgm:t>
        <a:bodyPr/>
        <a:lstStyle/>
        <a:p>
          <a:r>
            <a:rPr lang="en-GB" dirty="0"/>
            <a:t>Feature 2</a:t>
          </a:r>
        </a:p>
      </dgm:t>
    </dgm:pt>
    <dgm:pt modelId="{8B7AEDEC-B9C2-8C41-922E-BAE4DEDEE4CA}" type="parTrans" cxnId="{01DD6626-58BA-0849-9093-884653652AEE}">
      <dgm:prSet/>
      <dgm:spPr/>
      <dgm:t>
        <a:bodyPr/>
        <a:lstStyle/>
        <a:p>
          <a:endParaRPr lang="en-GB"/>
        </a:p>
      </dgm:t>
    </dgm:pt>
    <dgm:pt modelId="{0267B4EB-A0D4-0547-9572-556969841E98}" type="sibTrans" cxnId="{01DD6626-58BA-0849-9093-884653652AEE}">
      <dgm:prSet/>
      <dgm:spPr/>
      <dgm:t>
        <a:bodyPr/>
        <a:lstStyle/>
        <a:p>
          <a:endParaRPr lang="en-GB"/>
        </a:p>
      </dgm:t>
    </dgm:pt>
    <dgm:pt modelId="{5359D184-E11E-AA40-8598-B2B038F202E8}">
      <dgm:prSet phldrT="[Text]"/>
      <dgm:spPr/>
      <dgm:t>
        <a:bodyPr/>
        <a:lstStyle/>
        <a:p>
          <a:r>
            <a:rPr lang="en-GB" dirty="0"/>
            <a:t>Feature 3</a:t>
          </a:r>
        </a:p>
      </dgm:t>
    </dgm:pt>
    <dgm:pt modelId="{29F8BE52-397B-A84C-9714-14034F28FEE3}" type="parTrans" cxnId="{429A373A-70E4-5844-9584-677DC86E1E9E}">
      <dgm:prSet/>
      <dgm:spPr/>
      <dgm:t>
        <a:bodyPr/>
        <a:lstStyle/>
        <a:p>
          <a:endParaRPr lang="en-GB"/>
        </a:p>
      </dgm:t>
    </dgm:pt>
    <dgm:pt modelId="{12B5E8BF-E13A-7848-B76B-3546302AA75E}" type="sibTrans" cxnId="{429A373A-70E4-5844-9584-677DC86E1E9E}">
      <dgm:prSet/>
      <dgm:spPr/>
      <dgm:t>
        <a:bodyPr/>
        <a:lstStyle/>
        <a:p>
          <a:endParaRPr lang="en-GB"/>
        </a:p>
      </dgm:t>
    </dgm:pt>
    <dgm:pt modelId="{67F095F0-7C11-E84A-A40F-03E9BCE4096B}" type="pres">
      <dgm:prSet presAssocID="{C76E5D47-D531-7046-9B1D-B7709781B72E}" presName="cycle" presStyleCnt="0">
        <dgm:presLayoutVars>
          <dgm:chMax val="1"/>
          <dgm:dir/>
          <dgm:animLvl val="ctr"/>
          <dgm:resizeHandles val="exact"/>
        </dgm:presLayoutVars>
      </dgm:prSet>
      <dgm:spPr/>
    </dgm:pt>
    <dgm:pt modelId="{75AFDCAB-BDD7-764D-BE3A-4CA238EBA125}" type="pres">
      <dgm:prSet presAssocID="{55D40F60-F576-AA40-9584-75D46D2B7624}" presName="centerShape" presStyleLbl="node0" presStyleIdx="0" presStyleCnt="1"/>
      <dgm:spPr/>
    </dgm:pt>
    <dgm:pt modelId="{9975911E-4893-F043-B0FE-3843BBA9E066}" type="pres">
      <dgm:prSet presAssocID="{34E611AF-581C-FA40-ADAF-CA4348D09D21}" presName="parTrans" presStyleLbl="bgSibTrans2D1" presStyleIdx="0" presStyleCnt="3"/>
      <dgm:spPr/>
    </dgm:pt>
    <dgm:pt modelId="{E77EA218-8C10-504D-9B9B-71B31D27F327}" type="pres">
      <dgm:prSet presAssocID="{6F334069-ADC0-0F4C-83E4-CCDA11E5ACEA}" presName="node" presStyleLbl="node1" presStyleIdx="0" presStyleCnt="3">
        <dgm:presLayoutVars>
          <dgm:bulletEnabled val="1"/>
        </dgm:presLayoutVars>
      </dgm:prSet>
      <dgm:spPr/>
    </dgm:pt>
    <dgm:pt modelId="{5EFD69D0-7CDF-1741-B92B-0779E141DF3F}" type="pres">
      <dgm:prSet presAssocID="{8B7AEDEC-B9C2-8C41-922E-BAE4DEDEE4CA}" presName="parTrans" presStyleLbl="bgSibTrans2D1" presStyleIdx="1" presStyleCnt="3"/>
      <dgm:spPr/>
    </dgm:pt>
    <dgm:pt modelId="{BC0F30B8-6A16-024D-AF63-2517204277AC}" type="pres">
      <dgm:prSet presAssocID="{3374A85F-13AF-DB4A-BDA0-36B25D6C8418}" presName="node" presStyleLbl="node1" presStyleIdx="1" presStyleCnt="3">
        <dgm:presLayoutVars>
          <dgm:bulletEnabled val="1"/>
        </dgm:presLayoutVars>
      </dgm:prSet>
      <dgm:spPr/>
    </dgm:pt>
    <dgm:pt modelId="{84E9A8D3-F7FF-2048-93AE-4726137E0C35}" type="pres">
      <dgm:prSet presAssocID="{29F8BE52-397B-A84C-9714-14034F28FEE3}" presName="parTrans" presStyleLbl="bgSibTrans2D1" presStyleIdx="2" presStyleCnt="3"/>
      <dgm:spPr/>
    </dgm:pt>
    <dgm:pt modelId="{1DB04331-25E4-BF40-A570-882A4D32E93B}" type="pres">
      <dgm:prSet presAssocID="{5359D184-E11E-AA40-8598-B2B038F202E8}" presName="node" presStyleLbl="node1" presStyleIdx="2" presStyleCnt="3">
        <dgm:presLayoutVars>
          <dgm:bulletEnabled val="1"/>
        </dgm:presLayoutVars>
      </dgm:prSet>
      <dgm:spPr/>
    </dgm:pt>
  </dgm:ptLst>
  <dgm:cxnLst>
    <dgm:cxn modelId="{D295A107-5361-B340-A0FC-7DFD1A6E1571}" type="presOf" srcId="{6F334069-ADC0-0F4C-83E4-CCDA11E5ACEA}" destId="{E77EA218-8C10-504D-9B9B-71B31D27F327}" srcOrd="0" destOrd="0" presId="urn:microsoft.com/office/officeart/2005/8/layout/radial4"/>
    <dgm:cxn modelId="{0C8D1011-B6C2-0D46-A5C1-178276B9C2A9}" type="presOf" srcId="{29F8BE52-397B-A84C-9714-14034F28FEE3}" destId="{84E9A8D3-F7FF-2048-93AE-4726137E0C35}" srcOrd="0" destOrd="0" presId="urn:microsoft.com/office/officeart/2005/8/layout/radial4"/>
    <dgm:cxn modelId="{01DD6626-58BA-0849-9093-884653652AEE}" srcId="{55D40F60-F576-AA40-9584-75D46D2B7624}" destId="{3374A85F-13AF-DB4A-BDA0-36B25D6C8418}" srcOrd="1" destOrd="0" parTransId="{8B7AEDEC-B9C2-8C41-922E-BAE4DEDEE4CA}" sibTransId="{0267B4EB-A0D4-0547-9572-556969841E98}"/>
    <dgm:cxn modelId="{EB7B8838-833C-3E4E-89D6-A714C9E9479D}" type="presOf" srcId="{34E611AF-581C-FA40-ADAF-CA4348D09D21}" destId="{9975911E-4893-F043-B0FE-3843BBA9E066}" srcOrd="0" destOrd="0" presId="urn:microsoft.com/office/officeart/2005/8/layout/radial4"/>
    <dgm:cxn modelId="{429A373A-70E4-5844-9584-677DC86E1E9E}" srcId="{55D40F60-F576-AA40-9584-75D46D2B7624}" destId="{5359D184-E11E-AA40-8598-B2B038F202E8}" srcOrd="2" destOrd="0" parTransId="{29F8BE52-397B-A84C-9714-14034F28FEE3}" sibTransId="{12B5E8BF-E13A-7848-B76B-3546302AA75E}"/>
    <dgm:cxn modelId="{95D6853A-79F5-664D-8452-816E7F6EB471}" srcId="{55D40F60-F576-AA40-9584-75D46D2B7624}" destId="{6F334069-ADC0-0F4C-83E4-CCDA11E5ACEA}" srcOrd="0" destOrd="0" parTransId="{34E611AF-581C-FA40-ADAF-CA4348D09D21}" sibTransId="{4E576273-B785-BF4A-B135-33DAAB884DEA}"/>
    <dgm:cxn modelId="{F80B3440-0AFA-A247-B46F-AFAE86C37CA5}" srcId="{C76E5D47-D531-7046-9B1D-B7709781B72E}" destId="{55D40F60-F576-AA40-9584-75D46D2B7624}" srcOrd="0" destOrd="0" parTransId="{BCCC98AE-C1D3-4A4F-8FCF-13916F99A641}" sibTransId="{989952AA-D3A4-EF4C-83FF-97CAC31903EA}"/>
    <dgm:cxn modelId="{BC6D3B8A-4A65-D04A-96F3-FD16ECDEC763}" type="presOf" srcId="{C76E5D47-D531-7046-9B1D-B7709781B72E}" destId="{67F095F0-7C11-E84A-A40F-03E9BCE4096B}" srcOrd="0" destOrd="0" presId="urn:microsoft.com/office/officeart/2005/8/layout/radial4"/>
    <dgm:cxn modelId="{A09ABFA0-6986-0943-BF81-FEDCF6EA408B}" type="presOf" srcId="{8B7AEDEC-B9C2-8C41-922E-BAE4DEDEE4CA}" destId="{5EFD69D0-7CDF-1741-B92B-0779E141DF3F}" srcOrd="0" destOrd="0" presId="urn:microsoft.com/office/officeart/2005/8/layout/radial4"/>
    <dgm:cxn modelId="{AE30CEA2-CC17-774A-95D1-BAECA3139ECE}" type="presOf" srcId="{55D40F60-F576-AA40-9584-75D46D2B7624}" destId="{75AFDCAB-BDD7-764D-BE3A-4CA238EBA125}" srcOrd="0" destOrd="0" presId="urn:microsoft.com/office/officeart/2005/8/layout/radial4"/>
    <dgm:cxn modelId="{AC0DEDB1-7729-474E-98B0-3A8CDD6E9070}" type="presOf" srcId="{5359D184-E11E-AA40-8598-B2B038F202E8}" destId="{1DB04331-25E4-BF40-A570-882A4D32E93B}" srcOrd="0" destOrd="0" presId="urn:microsoft.com/office/officeart/2005/8/layout/radial4"/>
    <dgm:cxn modelId="{AF5B22D0-B77A-3943-BE72-1AAF570257CF}" type="presOf" srcId="{3374A85F-13AF-DB4A-BDA0-36B25D6C8418}" destId="{BC0F30B8-6A16-024D-AF63-2517204277AC}" srcOrd="0" destOrd="0" presId="urn:microsoft.com/office/officeart/2005/8/layout/radial4"/>
    <dgm:cxn modelId="{43994A7D-CE75-754F-ABCE-8CC5D3ED8DBE}" type="presParOf" srcId="{67F095F0-7C11-E84A-A40F-03E9BCE4096B}" destId="{75AFDCAB-BDD7-764D-BE3A-4CA238EBA125}" srcOrd="0" destOrd="0" presId="urn:microsoft.com/office/officeart/2005/8/layout/radial4"/>
    <dgm:cxn modelId="{3B750EB9-8637-9344-96B0-EFA4B1531A08}" type="presParOf" srcId="{67F095F0-7C11-E84A-A40F-03E9BCE4096B}" destId="{9975911E-4893-F043-B0FE-3843BBA9E066}" srcOrd="1" destOrd="0" presId="urn:microsoft.com/office/officeart/2005/8/layout/radial4"/>
    <dgm:cxn modelId="{F721E054-EBF3-E34A-8A94-E5C0B300E595}" type="presParOf" srcId="{67F095F0-7C11-E84A-A40F-03E9BCE4096B}" destId="{E77EA218-8C10-504D-9B9B-71B31D27F327}" srcOrd="2" destOrd="0" presId="urn:microsoft.com/office/officeart/2005/8/layout/radial4"/>
    <dgm:cxn modelId="{98137F3A-554C-AD47-8F00-83CB0A1CCA0C}" type="presParOf" srcId="{67F095F0-7C11-E84A-A40F-03E9BCE4096B}" destId="{5EFD69D0-7CDF-1741-B92B-0779E141DF3F}" srcOrd="3" destOrd="0" presId="urn:microsoft.com/office/officeart/2005/8/layout/radial4"/>
    <dgm:cxn modelId="{93BBCA02-D013-C642-B8EB-9A0AEDC09999}" type="presParOf" srcId="{67F095F0-7C11-E84A-A40F-03E9BCE4096B}" destId="{BC0F30B8-6A16-024D-AF63-2517204277AC}" srcOrd="4" destOrd="0" presId="urn:microsoft.com/office/officeart/2005/8/layout/radial4"/>
    <dgm:cxn modelId="{D074066B-526A-0E42-B01F-F4D0259EAC76}" type="presParOf" srcId="{67F095F0-7C11-E84A-A40F-03E9BCE4096B}" destId="{84E9A8D3-F7FF-2048-93AE-4726137E0C35}" srcOrd="5" destOrd="0" presId="urn:microsoft.com/office/officeart/2005/8/layout/radial4"/>
    <dgm:cxn modelId="{C032C6AE-FAFF-F84F-A288-D8AA4E9DC560}" type="presParOf" srcId="{67F095F0-7C11-E84A-A40F-03E9BCE4096B}" destId="{1DB04331-25E4-BF40-A570-882A4D32E93B}"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6E5D47-D531-7046-9B1D-B7709781B72E}" type="doc">
      <dgm:prSet loTypeId="urn:microsoft.com/office/officeart/2005/8/layout/radial4" loCatId="" qsTypeId="urn:microsoft.com/office/officeart/2005/8/quickstyle/simple1" qsCatId="simple" csTypeId="urn:microsoft.com/office/officeart/2005/8/colors/accent2_2" csCatId="accent2" phldr="1"/>
      <dgm:spPr/>
      <dgm:t>
        <a:bodyPr/>
        <a:lstStyle/>
        <a:p>
          <a:endParaRPr lang="en-GB"/>
        </a:p>
      </dgm:t>
    </dgm:pt>
    <dgm:pt modelId="{55D40F60-F576-AA40-9584-75D46D2B7624}">
      <dgm:prSet phldrT="[Text]"/>
      <dgm:spPr/>
      <dgm:t>
        <a:bodyPr/>
        <a:lstStyle/>
        <a:p>
          <a:r>
            <a:rPr lang="en-GB" dirty="0"/>
            <a:t>Price</a:t>
          </a:r>
        </a:p>
      </dgm:t>
    </dgm:pt>
    <dgm:pt modelId="{BCCC98AE-C1D3-4A4F-8FCF-13916F99A641}" type="parTrans" cxnId="{F80B3440-0AFA-A247-B46F-AFAE86C37CA5}">
      <dgm:prSet/>
      <dgm:spPr/>
      <dgm:t>
        <a:bodyPr/>
        <a:lstStyle/>
        <a:p>
          <a:endParaRPr lang="en-GB"/>
        </a:p>
      </dgm:t>
    </dgm:pt>
    <dgm:pt modelId="{989952AA-D3A4-EF4C-83FF-97CAC31903EA}" type="sibTrans" cxnId="{F80B3440-0AFA-A247-B46F-AFAE86C37CA5}">
      <dgm:prSet/>
      <dgm:spPr/>
      <dgm:t>
        <a:bodyPr/>
        <a:lstStyle/>
        <a:p>
          <a:endParaRPr lang="en-GB"/>
        </a:p>
      </dgm:t>
    </dgm:pt>
    <dgm:pt modelId="{6F334069-ADC0-0F4C-83E4-CCDA11E5ACEA}">
      <dgm:prSet phldrT="[Text]"/>
      <dgm:spPr/>
      <dgm:t>
        <a:bodyPr/>
        <a:lstStyle/>
        <a:p>
          <a:r>
            <a:rPr lang="en-GB" dirty="0"/>
            <a:t>Size</a:t>
          </a:r>
        </a:p>
      </dgm:t>
    </dgm:pt>
    <dgm:pt modelId="{34E611AF-581C-FA40-ADAF-CA4348D09D21}" type="parTrans" cxnId="{95D6853A-79F5-664D-8452-816E7F6EB471}">
      <dgm:prSet/>
      <dgm:spPr/>
      <dgm:t>
        <a:bodyPr/>
        <a:lstStyle/>
        <a:p>
          <a:endParaRPr lang="en-GB"/>
        </a:p>
      </dgm:t>
    </dgm:pt>
    <dgm:pt modelId="{4E576273-B785-BF4A-B135-33DAAB884DEA}" type="sibTrans" cxnId="{95D6853A-79F5-664D-8452-816E7F6EB471}">
      <dgm:prSet/>
      <dgm:spPr/>
      <dgm:t>
        <a:bodyPr/>
        <a:lstStyle/>
        <a:p>
          <a:endParaRPr lang="en-GB"/>
        </a:p>
      </dgm:t>
    </dgm:pt>
    <dgm:pt modelId="{3374A85F-13AF-DB4A-BDA0-36B25D6C8418}">
      <dgm:prSet phldrT="[Text]"/>
      <dgm:spPr/>
      <dgm:t>
        <a:bodyPr/>
        <a:lstStyle/>
        <a:p>
          <a:r>
            <a:rPr lang="en-GB" dirty="0"/>
            <a:t>No. of bedrooms</a:t>
          </a:r>
        </a:p>
      </dgm:t>
    </dgm:pt>
    <dgm:pt modelId="{8B7AEDEC-B9C2-8C41-922E-BAE4DEDEE4CA}" type="parTrans" cxnId="{01DD6626-58BA-0849-9093-884653652AEE}">
      <dgm:prSet/>
      <dgm:spPr/>
      <dgm:t>
        <a:bodyPr/>
        <a:lstStyle/>
        <a:p>
          <a:endParaRPr lang="en-GB"/>
        </a:p>
      </dgm:t>
    </dgm:pt>
    <dgm:pt modelId="{0267B4EB-A0D4-0547-9572-556969841E98}" type="sibTrans" cxnId="{01DD6626-58BA-0849-9093-884653652AEE}">
      <dgm:prSet/>
      <dgm:spPr/>
      <dgm:t>
        <a:bodyPr/>
        <a:lstStyle/>
        <a:p>
          <a:endParaRPr lang="en-GB"/>
        </a:p>
      </dgm:t>
    </dgm:pt>
    <dgm:pt modelId="{5359D184-E11E-AA40-8598-B2B038F202E8}">
      <dgm:prSet phldrT="[Text]"/>
      <dgm:spPr/>
      <dgm:t>
        <a:bodyPr/>
        <a:lstStyle/>
        <a:p>
          <a:r>
            <a:rPr lang="en-GB" dirty="0"/>
            <a:t>No. of bathrooms</a:t>
          </a:r>
        </a:p>
      </dgm:t>
    </dgm:pt>
    <dgm:pt modelId="{29F8BE52-397B-A84C-9714-14034F28FEE3}" type="parTrans" cxnId="{429A373A-70E4-5844-9584-677DC86E1E9E}">
      <dgm:prSet/>
      <dgm:spPr/>
      <dgm:t>
        <a:bodyPr/>
        <a:lstStyle/>
        <a:p>
          <a:endParaRPr lang="en-GB"/>
        </a:p>
      </dgm:t>
    </dgm:pt>
    <dgm:pt modelId="{12B5E8BF-E13A-7848-B76B-3546302AA75E}" type="sibTrans" cxnId="{429A373A-70E4-5844-9584-677DC86E1E9E}">
      <dgm:prSet/>
      <dgm:spPr/>
      <dgm:t>
        <a:bodyPr/>
        <a:lstStyle/>
        <a:p>
          <a:endParaRPr lang="en-GB"/>
        </a:p>
      </dgm:t>
    </dgm:pt>
    <dgm:pt modelId="{67F095F0-7C11-E84A-A40F-03E9BCE4096B}" type="pres">
      <dgm:prSet presAssocID="{C76E5D47-D531-7046-9B1D-B7709781B72E}" presName="cycle" presStyleCnt="0">
        <dgm:presLayoutVars>
          <dgm:chMax val="1"/>
          <dgm:dir/>
          <dgm:animLvl val="ctr"/>
          <dgm:resizeHandles val="exact"/>
        </dgm:presLayoutVars>
      </dgm:prSet>
      <dgm:spPr/>
    </dgm:pt>
    <dgm:pt modelId="{75AFDCAB-BDD7-764D-BE3A-4CA238EBA125}" type="pres">
      <dgm:prSet presAssocID="{55D40F60-F576-AA40-9584-75D46D2B7624}" presName="centerShape" presStyleLbl="node0" presStyleIdx="0" presStyleCnt="1"/>
      <dgm:spPr/>
    </dgm:pt>
    <dgm:pt modelId="{9975911E-4893-F043-B0FE-3843BBA9E066}" type="pres">
      <dgm:prSet presAssocID="{34E611AF-581C-FA40-ADAF-CA4348D09D21}" presName="parTrans" presStyleLbl="bgSibTrans2D1" presStyleIdx="0" presStyleCnt="3"/>
      <dgm:spPr/>
    </dgm:pt>
    <dgm:pt modelId="{E77EA218-8C10-504D-9B9B-71B31D27F327}" type="pres">
      <dgm:prSet presAssocID="{6F334069-ADC0-0F4C-83E4-CCDA11E5ACEA}" presName="node" presStyleLbl="node1" presStyleIdx="0" presStyleCnt="3">
        <dgm:presLayoutVars>
          <dgm:bulletEnabled val="1"/>
        </dgm:presLayoutVars>
      </dgm:prSet>
      <dgm:spPr/>
    </dgm:pt>
    <dgm:pt modelId="{5EFD69D0-7CDF-1741-B92B-0779E141DF3F}" type="pres">
      <dgm:prSet presAssocID="{8B7AEDEC-B9C2-8C41-922E-BAE4DEDEE4CA}" presName="parTrans" presStyleLbl="bgSibTrans2D1" presStyleIdx="1" presStyleCnt="3"/>
      <dgm:spPr/>
    </dgm:pt>
    <dgm:pt modelId="{BC0F30B8-6A16-024D-AF63-2517204277AC}" type="pres">
      <dgm:prSet presAssocID="{3374A85F-13AF-DB4A-BDA0-36B25D6C8418}" presName="node" presStyleLbl="node1" presStyleIdx="1" presStyleCnt="3">
        <dgm:presLayoutVars>
          <dgm:bulletEnabled val="1"/>
        </dgm:presLayoutVars>
      </dgm:prSet>
      <dgm:spPr/>
    </dgm:pt>
    <dgm:pt modelId="{84E9A8D3-F7FF-2048-93AE-4726137E0C35}" type="pres">
      <dgm:prSet presAssocID="{29F8BE52-397B-A84C-9714-14034F28FEE3}" presName="parTrans" presStyleLbl="bgSibTrans2D1" presStyleIdx="2" presStyleCnt="3"/>
      <dgm:spPr/>
    </dgm:pt>
    <dgm:pt modelId="{1DB04331-25E4-BF40-A570-882A4D32E93B}" type="pres">
      <dgm:prSet presAssocID="{5359D184-E11E-AA40-8598-B2B038F202E8}" presName="node" presStyleLbl="node1" presStyleIdx="2" presStyleCnt="3">
        <dgm:presLayoutVars>
          <dgm:bulletEnabled val="1"/>
        </dgm:presLayoutVars>
      </dgm:prSet>
      <dgm:spPr/>
    </dgm:pt>
  </dgm:ptLst>
  <dgm:cxnLst>
    <dgm:cxn modelId="{D295A107-5361-B340-A0FC-7DFD1A6E1571}" type="presOf" srcId="{6F334069-ADC0-0F4C-83E4-CCDA11E5ACEA}" destId="{E77EA218-8C10-504D-9B9B-71B31D27F327}" srcOrd="0" destOrd="0" presId="urn:microsoft.com/office/officeart/2005/8/layout/radial4"/>
    <dgm:cxn modelId="{0C8D1011-B6C2-0D46-A5C1-178276B9C2A9}" type="presOf" srcId="{29F8BE52-397B-A84C-9714-14034F28FEE3}" destId="{84E9A8D3-F7FF-2048-93AE-4726137E0C35}" srcOrd="0" destOrd="0" presId="urn:microsoft.com/office/officeart/2005/8/layout/radial4"/>
    <dgm:cxn modelId="{01DD6626-58BA-0849-9093-884653652AEE}" srcId="{55D40F60-F576-AA40-9584-75D46D2B7624}" destId="{3374A85F-13AF-DB4A-BDA0-36B25D6C8418}" srcOrd="1" destOrd="0" parTransId="{8B7AEDEC-B9C2-8C41-922E-BAE4DEDEE4CA}" sibTransId="{0267B4EB-A0D4-0547-9572-556969841E98}"/>
    <dgm:cxn modelId="{EB7B8838-833C-3E4E-89D6-A714C9E9479D}" type="presOf" srcId="{34E611AF-581C-FA40-ADAF-CA4348D09D21}" destId="{9975911E-4893-F043-B0FE-3843BBA9E066}" srcOrd="0" destOrd="0" presId="urn:microsoft.com/office/officeart/2005/8/layout/radial4"/>
    <dgm:cxn modelId="{429A373A-70E4-5844-9584-677DC86E1E9E}" srcId="{55D40F60-F576-AA40-9584-75D46D2B7624}" destId="{5359D184-E11E-AA40-8598-B2B038F202E8}" srcOrd="2" destOrd="0" parTransId="{29F8BE52-397B-A84C-9714-14034F28FEE3}" sibTransId="{12B5E8BF-E13A-7848-B76B-3546302AA75E}"/>
    <dgm:cxn modelId="{95D6853A-79F5-664D-8452-816E7F6EB471}" srcId="{55D40F60-F576-AA40-9584-75D46D2B7624}" destId="{6F334069-ADC0-0F4C-83E4-CCDA11E5ACEA}" srcOrd="0" destOrd="0" parTransId="{34E611AF-581C-FA40-ADAF-CA4348D09D21}" sibTransId="{4E576273-B785-BF4A-B135-33DAAB884DEA}"/>
    <dgm:cxn modelId="{F80B3440-0AFA-A247-B46F-AFAE86C37CA5}" srcId="{C76E5D47-D531-7046-9B1D-B7709781B72E}" destId="{55D40F60-F576-AA40-9584-75D46D2B7624}" srcOrd="0" destOrd="0" parTransId="{BCCC98AE-C1D3-4A4F-8FCF-13916F99A641}" sibTransId="{989952AA-D3A4-EF4C-83FF-97CAC31903EA}"/>
    <dgm:cxn modelId="{BC6D3B8A-4A65-D04A-96F3-FD16ECDEC763}" type="presOf" srcId="{C76E5D47-D531-7046-9B1D-B7709781B72E}" destId="{67F095F0-7C11-E84A-A40F-03E9BCE4096B}" srcOrd="0" destOrd="0" presId="urn:microsoft.com/office/officeart/2005/8/layout/radial4"/>
    <dgm:cxn modelId="{A09ABFA0-6986-0943-BF81-FEDCF6EA408B}" type="presOf" srcId="{8B7AEDEC-B9C2-8C41-922E-BAE4DEDEE4CA}" destId="{5EFD69D0-7CDF-1741-B92B-0779E141DF3F}" srcOrd="0" destOrd="0" presId="urn:microsoft.com/office/officeart/2005/8/layout/radial4"/>
    <dgm:cxn modelId="{AE30CEA2-CC17-774A-95D1-BAECA3139ECE}" type="presOf" srcId="{55D40F60-F576-AA40-9584-75D46D2B7624}" destId="{75AFDCAB-BDD7-764D-BE3A-4CA238EBA125}" srcOrd="0" destOrd="0" presId="urn:microsoft.com/office/officeart/2005/8/layout/radial4"/>
    <dgm:cxn modelId="{AC0DEDB1-7729-474E-98B0-3A8CDD6E9070}" type="presOf" srcId="{5359D184-E11E-AA40-8598-B2B038F202E8}" destId="{1DB04331-25E4-BF40-A570-882A4D32E93B}" srcOrd="0" destOrd="0" presId="urn:microsoft.com/office/officeart/2005/8/layout/radial4"/>
    <dgm:cxn modelId="{AF5B22D0-B77A-3943-BE72-1AAF570257CF}" type="presOf" srcId="{3374A85F-13AF-DB4A-BDA0-36B25D6C8418}" destId="{BC0F30B8-6A16-024D-AF63-2517204277AC}" srcOrd="0" destOrd="0" presId="urn:microsoft.com/office/officeart/2005/8/layout/radial4"/>
    <dgm:cxn modelId="{43994A7D-CE75-754F-ABCE-8CC5D3ED8DBE}" type="presParOf" srcId="{67F095F0-7C11-E84A-A40F-03E9BCE4096B}" destId="{75AFDCAB-BDD7-764D-BE3A-4CA238EBA125}" srcOrd="0" destOrd="0" presId="urn:microsoft.com/office/officeart/2005/8/layout/radial4"/>
    <dgm:cxn modelId="{3B750EB9-8637-9344-96B0-EFA4B1531A08}" type="presParOf" srcId="{67F095F0-7C11-E84A-A40F-03E9BCE4096B}" destId="{9975911E-4893-F043-B0FE-3843BBA9E066}" srcOrd="1" destOrd="0" presId="urn:microsoft.com/office/officeart/2005/8/layout/radial4"/>
    <dgm:cxn modelId="{F721E054-EBF3-E34A-8A94-E5C0B300E595}" type="presParOf" srcId="{67F095F0-7C11-E84A-A40F-03E9BCE4096B}" destId="{E77EA218-8C10-504D-9B9B-71B31D27F327}" srcOrd="2" destOrd="0" presId="urn:microsoft.com/office/officeart/2005/8/layout/radial4"/>
    <dgm:cxn modelId="{98137F3A-554C-AD47-8F00-83CB0A1CCA0C}" type="presParOf" srcId="{67F095F0-7C11-E84A-A40F-03E9BCE4096B}" destId="{5EFD69D0-7CDF-1741-B92B-0779E141DF3F}" srcOrd="3" destOrd="0" presId="urn:microsoft.com/office/officeart/2005/8/layout/radial4"/>
    <dgm:cxn modelId="{93BBCA02-D013-C642-B8EB-9A0AEDC09999}" type="presParOf" srcId="{67F095F0-7C11-E84A-A40F-03E9BCE4096B}" destId="{BC0F30B8-6A16-024D-AF63-2517204277AC}" srcOrd="4" destOrd="0" presId="urn:microsoft.com/office/officeart/2005/8/layout/radial4"/>
    <dgm:cxn modelId="{D074066B-526A-0E42-B01F-F4D0259EAC76}" type="presParOf" srcId="{67F095F0-7C11-E84A-A40F-03E9BCE4096B}" destId="{84E9A8D3-F7FF-2048-93AE-4726137E0C35}" srcOrd="5" destOrd="0" presId="urn:microsoft.com/office/officeart/2005/8/layout/radial4"/>
    <dgm:cxn modelId="{C032C6AE-FAFF-F84F-A288-D8AA4E9DC560}" type="presParOf" srcId="{67F095F0-7C11-E84A-A40F-03E9BCE4096B}" destId="{1DB04331-25E4-BF40-A570-882A4D32E93B}"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E76E72-EF09-4149-8A92-ED7AF4A6046A}" type="doc">
      <dgm:prSet loTypeId="urn:microsoft.com/office/officeart/2005/8/layout/process1" loCatId="" qsTypeId="urn:microsoft.com/office/officeart/2005/8/quickstyle/simple1" qsCatId="simple" csTypeId="urn:microsoft.com/office/officeart/2005/8/colors/accent2_2" csCatId="accent2" phldr="1"/>
      <dgm:spPr/>
    </dgm:pt>
    <dgm:pt modelId="{DC82ED59-57F7-BE47-B657-972A0D920569}">
      <dgm:prSet phldrT="[Text]"/>
      <dgm:spPr/>
      <dgm:t>
        <a:bodyPr/>
        <a:lstStyle/>
        <a:p>
          <a:r>
            <a:rPr lang="en-GB" dirty="0"/>
            <a:t>Collect and prepare data</a:t>
          </a:r>
        </a:p>
      </dgm:t>
    </dgm:pt>
    <dgm:pt modelId="{1D2432E7-C77C-0E47-8FF6-A8E9A210AFBD}" type="parTrans" cxnId="{4F922C2B-DAE5-4440-8F74-B0DF6E6C417B}">
      <dgm:prSet/>
      <dgm:spPr/>
      <dgm:t>
        <a:bodyPr/>
        <a:lstStyle/>
        <a:p>
          <a:endParaRPr lang="en-GB"/>
        </a:p>
      </dgm:t>
    </dgm:pt>
    <dgm:pt modelId="{46A1EB3A-4B3D-8F4F-8CAE-546508905A6D}" type="sibTrans" cxnId="{4F922C2B-DAE5-4440-8F74-B0DF6E6C417B}">
      <dgm:prSet/>
      <dgm:spPr/>
      <dgm:t>
        <a:bodyPr/>
        <a:lstStyle/>
        <a:p>
          <a:endParaRPr lang="en-GB"/>
        </a:p>
      </dgm:t>
    </dgm:pt>
    <dgm:pt modelId="{1E42FA62-A265-B84F-98E2-9CD67C09D50F}">
      <dgm:prSet phldrT="[Text]"/>
      <dgm:spPr/>
      <dgm:t>
        <a:bodyPr/>
        <a:lstStyle/>
        <a:p>
          <a:r>
            <a:rPr lang="en-GB" dirty="0"/>
            <a:t>Select appropriate model</a:t>
          </a:r>
        </a:p>
      </dgm:t>
    </dgm:pt>
    <dgm:pt modelId="{CDD10C2A-BE24-F340-BDAF-AB2481AE82AD}" type="parTrans" cxnId="{ED81BBE6-D87C-8340-95CF-C5B598C7E308}">
      <dgm:prSet/>
      <dgm:spPr/>
      <dgm:t>
        <a:bodyPr/>
        <a:lstStyle/>
        <a:p>
          <a:endParaRPr lang="en-GB"/>
        </a:p>
      </dgm:t>
    </dgm:pt>
    <dgm:pt modelId="{8BD6451B-A672-EA4E-8D77-D7CB988D8DF2}" type="sibTrans" cxnId="{ED81BBE6-D87C-8340-95CF-C5B598C7E308}">
      <dgm:prSet/>
      <dgm:spPr/>
      <dgm:t>
        <a:bodyPr/>
        <a:lstStyle/>
        <a:p>
          <a:endParaRPr lang="en-GB"/>
        </a:p>
      </dgm:t>
    </dgm:pt>
    <dgm:pt modelId="{6B6303C9-D12D-7646-BA56-B10B74953869}">
      <dgm:prSet phldrT="[Text]"/>
      <dgm:spPr/>
      <dgm:t>
        <a:bodyPr/>
        <a:lstStyle/>
        <a:p>
          <a:r>
            <a:rPr lang="en-GB" dirty="0"/>
            <a:t>Train model</a:t>
          </a:r>
        </a:p>
      </dgm:t>
    </dgm:pt>
    <dgm:pt modelId="{629F1E5A-506D-D64E-897E-BB7A56EF9D04}" type="parTrans" cxnId="{80C1187F-10FB-9748-AD12-28AF892083F0}">
      <dgm:prSet/>
      <dgm:spPr/>
      <dgm:t>
        <a:bodyPr/>
        <a:lstStyle/>
        <a:p>
          <a:endParaRPr lang="en-GB"/>
        </a:p>
      </dgm:t>
    </dgm:pt>
    <dgm:pt modelId="{E909DBE6-8688-1B43-ACA7-159B199EF2DE}" type="sibTrans" cxnId="{80C1187F-10FB-9748-AD12-28AF892083F0}">
      <dgm:prSet/>
      <dgm:spPr/>
      <dgm:t>
        <a:bodyPr/>
        <a:lstStyle/>
        <a:p>
          <a:endParaRPr lang="en-GB"/>
        </a:p>
      </dgm:t>
    </dgm:pt>
    <dgm:pt modelId="{2CFCAC1D-F7A8-8348-8415-0B9487D47732}">
      <dgm:prSet/>
      <dgm:spPr/>
      <dgm:t>
        <a:bodyPr/>
        <a:lstStyle/>
        <a:p>
          <a:r>
            <a:rPr lang="en-GB" dirty="0"/>
            <a:t>Evaluate model</a:t>
          </a:r>
        </a:p>
      </dgm:t>
    </dgm:pt>
    <dgm:pt modelId="{32F7D6AB-164D-134F-B74F-12444625F8C9}" type="parTrans" cxnId="{BC312048-5362-D840-8890-79FA111B489D}">
      <dgm:prSet/>
      <dgm:spPr/>
      <dgm:t>
        <a:bodyPr/>
        <a:lstStyle/>
        <a:p>
          <a:endParaRPr lang="en-GB"/>
        </a:p>
      </dgm:t>
    </dgm:pt>
    <dgm:pt modelId="{16751915-A869-324C-99CD-73A0F51A1B05}" type="sibTrans" cxnId="{BC312048-5362-D840-8890-79FA111B489D}">
      <dgm:prSet/>
      <dgm:spPr/>
      <dgm:t>
        <a:bodyPr/>
        <a:lstStyle/>
        <a:p>
          <a:endParaRPr lang="en-GB"/>
        </a:p>
      </dgm:t>
    </dgm:pt>
    <dgm:pt modelId="{FFD5E011-661B-CB44-916B-4E5EB980D8FF}" type="pres">
      <dgm:prSet presAssocID="{88E76E72-EF09-4149-8A92-ED7AF4A6046A}" presName="Name0" presStyleCnt="0">
        <dgm:presLayoutVars>
          <dgm:dir/>
          <dgm:resizeHandles val="exact"/>
        </dgm:presLayoutVars>
      </dgm:prSet>
      <dgm:spPr/>
    </dgm:pt>
    <dgm:pt modelId="{393AD99C-4915-4346-BA3F-C4EE35D462D3}" type="pres">
      <dgm:prSet presAssocID="{DC82ED59-57F7-BE47-B657-972A0D920569}" presName="node" presStyleLbl="node1" presStyleIdx="0" presStyleCnt="4">
        <dgm:presLayoutVars>
          <dgm:bulletEnabled val="1"/>
        </dgm:presLayoutVars>
      </dgm:prSet>
      <dgm:spPr/>
    </dgm:pt>
    <dgm:pt modelId="{8F6D51CB-FF17-4E44-AFBC-9C6AA36CB0CB}" type="pres">
      <dgm:prSet presAssocID="{46A1EB3A-4B3D-8F4F-8CAE-546508905A6D}" presName="sibTrans" presStyleLbl="sibTrans2D1" presStyleIdx="0" presStyleCnt="3"/>
      <dgm:spPr/>
    </dgm:pt>
    <dgm:pt modelId="{21AFEC07-66EA-3345-9BE9-FDAFBB1858E3}" type="pres">
      <dgm:prSet presAssocID="{46A1EB3A-4B3D-8F4F-8CAE-546508905A6D}" presName="connectorText" presStyleLbl="sibTrans2D1" presStyleIdx="0" presStyleCnt="3"/>
      <dgm:spPr/>
    </dgm:pt>
    <dgm:pt modelId="{B9983D22-F74B-7E48-8632-AC53EC55E926}" type="pres">
      <dgm:prSet presAssocID="{1E42FA62-A265-B84F-98E2-9CD67C09D50F}" presName="node" presStyleLbl="node1" presStyleIdx="1" presStyleCnt="4">
        <dgm:presLayoutVars>
          <dgm:bulletEnabled val="1"/>
        </dgm:presLayoutVars>
      </dgm:prSet>
      <dgm:spPr/>
    </dgm:pt>
    <dgm:pt modelId="{B3F3FA49-3B27-7F40-8AA4-1E923862FC7C}" type="pres">
      <dgm:prSet presAssocID="{8BD6451B-A672-EA4E-8D77-D7CB988D8DF2}" presName="sibTrans" presStyleLbl="sibTrans2D1" presStyleIdx="1" presStyleCnt="3"/>
      <dgm:spPr/>
    </dgm:pt>
    <dgm:pt modelId="{F47F81BD-A649-C043-82E2-0F49A178BCCD}" type="pres">
      <dgm:prSet presAssocID="{8BD6451B-A672-EA4E-8D77-D7CB988D8DF2}" presName="connectorText" presStyleLbl="sibTrans2D1" presStyleIdx="1" presStyleCnt="3"/>
      <dgm:spPr/>
    </dgm:pt>
    <dgm:pt modelId="{36AD4CE0-28E5-B84B-A8C9-6B81418A990B}" type="pres">
      <dgm:prSet presAssocID="{6B6303C9-D12D-7646-BA56-B10B74953869}" presName="node" presStyleLbl="node1" presStyleIdx="2" presStyleCnt="4">
        <dgm:presLayoutVars>
          <dgm:bulletEnabled val="1"/>
        </dgm:presLayoutVars>
      </dgm:prSet>
      <dgm:spPr/>
    </dgm:pt>
    <dgm:pt modelId="{B01959C3-F7C2-7441-BFF2-FF6424658A25}" type="pres">
      <dgm:prSet presAssocID="{E909DBE6-8688-1B43-ACA7-159B199EF2DE}" presName="sibTrans" presStyleLbl="sibTrans2D1" presStyleIdx="2" presStyleCnt="3"/>
      <dgm:spPr/>
    </dgm:pt>
    <dgm:pt modelId="{1FDE0D80-8F3B-B748-86E6-0F9B5990266F}" type="pres">
      <dgm:prSet presAssocID="{E909DBE6-8688-1B43-ACA7-159B199EF2DE}" presName="connectorText" presStyleLbl="sibTrans2D1" presStyleIdx="2" presStyleCnt="3"/>
      <dgm:spPr/>
    </dgm:pt>
    <dgm:pt modelId="{8CB018AF-A035-CA41-9E28-CA041F04E277}" type="pres">
      <dgm:prSet presAssocID="{2CFCAC1D-F7A8-8348-8415-0B9487D47732}" presName="node" presStyleLbl="node1" presStyleIdx="3" presStyleCnt="4">
        <dgm:presLayoutVars>
          <dgm:bulletEnabled val="1"/>
        </dgm:presLayoutVars>
      </dgm:prSet>
      <dgm:spPr/>
    </dgm:pt>
  </dgm:ptLst>
  <dgm:cxnLst>
    <dgm:cxn modelId="{9CD8C80A-83AD-F143-8CD6-A529D978DBB1}" type="presOf" srcId="{6B6303C9-D12D-7646-BA56-B10B74953869}" destId="{36AD4CE0-28E5-B84B-A8C9-6B81418A990B}" srcOrd="0" destOrd="0" presId="urn:microsoft.com/office/officeart/2005/8/layout/process1"/>
    <dgm:cxn modelId="{DFCCA51D-E942-D241-8324-E6EB3E48E570}" type="presOf" srcId="{46A1EB3A-4B3D-8F4F-8CAE-546508905A6D}" destId="{21AFEC07-66EA-3345-9BE9-FDAFBB1858E3}" srcOrd="1" destOrd="0" presId="urn:microsoft.com/office/officeart/2005/8/layout/process1"/>
    <dgm:cxn modelId="{4F922C2B-DAE5-4440-8F74-B0DF6E6C417B}" srcId="{88E76E72-EF09-4149-8A92-ED7AF4A6046A}" destId="{DC82ED59-57F7-BE47-B657-972A0D920569}" srcOrd="0" destOrd="0" parTransId="{1D2432E7-C77C-0E47-8FF6-A8E9A210AFBD}" sibTransId="{46A1EB3A-4B3D-8F4F-8CAE-546508905A6D}"/>
    <dgm:cxn modelId="{BC312048-5362-D840-8890-79FA111B489D}" srcId="{88E76E72-EF09-4149-8A92-ED7AF4A6046A}" destId="{2CFCAC1D-F7A8-8348-8415-0B9487D47732}" srcOrd="3" destOrd="0" parTransId="{32F7D6AB-164D-134F-B74F-12444625F8C9}" sibTransId="{16751915-A869-324C-99CD-73A0F51A1B05}"/>
    <dgm:cxn modelId="{D8412160-90EA-E143-BB14-2C5AB9748051}" type="presOf" srcId="{46A1EB3A-4B3D-8F4F-8CAE-546508905A6D}" destId="{8F6D51CB-FF17-4E44-AFBC-9C6AA36CB0CB}" srcOrd="0" destOrd="0" presId="urn:microsoft.com/office/officeart/2005/8/layout/process1"/>
    <dgm:cxn modelId="{21B5AA68-1E27-FF4B-B76E-2701750D6023}" type="presOf" srcId="{8BD6451B-A672-EA4E-8D77-D7CB988D8DF2}" destId="{B3F3FA49-3B27-7F40-8AA4-1E923862FC7C}" srcOrd="0" destOrd="0" presId="urn:microsoft.com/office/officeart/2005/8/layout/process1"/>
    <dgm:cxn modelId="{5BB94D6D-6FC8-D146-9A44-0CBF4EBC446D}" type="presOf" srcId="{2CFCAC1D-F7A8-8348-8415-0B9487D47732}" destId="{8CB018AF-A035-CA41-9E28-CA041F04E277}" srcOrd="0" destOrd="0" presId="urn:microsoft.com/office/officeart/2005/8/layout/process1"/>
    <dgm:cxn modelId="{C5D3D170-6F1C-854D-8C93-63A0C0FDC102}" type="presOf" srcId="{DC82ED59-57F7-BE47-B657-972A0D920569}" destId="{393AD99C-4915-4346-BA3F-C4EE35D462D3}" srcOrd="0" destOrd="0" presId="urn:microsoft.com/office/officeart/2005/8/layout/process1"/>
    <dgm:cxn modelId="{E6E40076-2494-EC4D-87C8-95A33E43A3CB}" type="presOf" srcId="{E909DBE6-8688-1B43-ACA7-159B199EF2DE}" destId="{B01959C3-F7C2-7441-BFF2-FF6424658A25}" srcOrd="0" destOrd="0" presId="urn:microsoft.com/office/officeart/2005/8/layout/process1"/>
    <dgm:cxn modelId="{80C1187F-10FB-9748-AD12-28AF892083F0}" srcId="{88E76E72-EF09-4149-8A92-ED7AF4A6046A}" destId="{6B6303C9-D12D-7646-BA56-B10B74953869}" srcOrd="2" destOrd="0" parTransId="{629F1E5A-506D-D64E-897E-BB7A56EF9D04}" sibTransId="{E909DBE6-8688-1B43-ACA7-159B199EF2DE}"/>
    <dgm:cxn modelId="{F5522290-98CE-AD4F-81D3-E3F6519FA7C0}" type="presOf" srcId="{88E76E72-EF09-4149-8A92-ED7AF4A6046A}" destId="{FFD5E011-661B-CB44-916B-4E5EB980D8FF}" srcOrd="0" destOrd="0" presId="urn:microsoft.com/office/officeart/2005/8/layout/process1"/>
    <dgm:cxn modelId="{63B04E97-692F-3340-8CBA-6518A5DB6C8B}" type="presOf" srcId="{8BD6451B-A672-EA4E-8D77-D7CB988D8DF2}" destId="{F47F81BD-A649-C043-82E2-0F49A178BCCD}" srcOrd="1" destOrd="0" presId="urn:microsoft.com/office/officeart/2005/8/layout/process1"/>
    <dgm:cxn modelId="{A225BEB2-279E-E249-B959-AAFCCF78F538}" type="presOf" srcId="{E909DBE6-8688-1B43-ACA7-159B199EF2DE}" destId="{1FDE0D80-8F3B-B748-86E6-0F9B5990266F}" srcOrd="1" destOrd="0" presId="urn:microsoft.com/office/officeart/2005/8/layout/process1"/>
    <dgm:cxn modelId="{ED81BBE6-D87C-8340-95CF-C5B598C7E308}" srcId="{88E76E72-EF09-4149-8A92-ED7AF4A6046A}" destId="{1E42FA62-A265-B84F-98E2-9CD67C09D50F}" srcOrd="1" destOrd="0" parTransId="{CDD10C2A-BE24-F340-BDAF-AB2481AE82AD}" sibTransId="{8BD6451B-A672-EA4E-8D77-D7CB988D8DF2}"/>
    <dgm:cxn modelId="{90D1D2E7-A9A2-844A-8A3C-FEEF24103933}" type="presOf" srcId="{1E42FA62-A265-B84F-98E2-9CD67C09D50F}" destId="{B9983D22-F74B-7E48-8632-AC53EC55E926}" srcOrd="0" destOrd="0" presId="urn:microsoft.com/office/officeart/2005/8/layout/process1"/>
    <dgm:cxn modelId="{3DE12F2E-4044-3C43-A72A-4D662662DD58}" type="presParOf" srcId="{FFD5E011-661B-CB44-916B-4E5EB980D8FF}" destId="{393AD99C-4915-4346-BA3F-C4EE35D462D3}" srcOrd="0" destOrd="0" presId="urn:microsoft.com/office/officeart/2005/8/layout/process1"/>
    <dgm:cxn modelId="{58BC7636-D0EA-B741-BC2D-89FB9A38BEBD}" type="presParOf" srcId="{FFD5E011-661B-CB44-916B-4E5EB980D8FF}" destId="{8F6D51CB-FF17-4E44-AFBC-9C6AA36CB0CB}" srcOrd="1" destOrd="0" presId="urn:microsoft.com/office/officeart/2005/8/layout/process1"/>
    <dgm:cxn modelId="{C868715A-8654-FB4B-B05F-03829D39713D}" type="presParOf" srcId="{8F6D51CB-FF17-4E44-AFBC-9C6AA36CB0CB}" destId="{21AFEC07-66EA-3345-9BE9-FDAFBB1858E3}" srcOrd="0" destOrd="0" presId="urn:microsoft.com/office/officeart/2005/8/layout/process1"/>
    <dgm:cxn modelId="{1D31855F-8E1B-ED41-9B33-19DC281890DD}" type="presParOf" srcId="{FFD5E011-661B-CB44-916B-4E5EB980D8FF}" destId="{B9983D22-F74B-7E48-8632-AC53EC55E926}" srcOrd="2" destOrd="0" presId="urn:microsoft.com/office/officeart/2005/8/layout/process1"/>
    <dgm:cxn modelId="{4ACB6EE1-9149-CE47-AF4A-71092960E13E}" type="presParOf" srcId="{FFD5E011-661B-CB44-916B-4E5EB980D8FF}" destId="{B3F3FA49-3B27-7F40-8AA4-1E923862FC7C}" srcOrd="3" destOrd="0" presId="urn:microsoft.com/office/officeart/2005/8/layout/process1"/>
    <dgm:cxn modelId="{ACCA2753-A84E-864C-8FD3-A2256BB5512C}" type="presParOf" srcId="{B3F3FA49-3B27-7F40-8AA4-1E923862FC7C}" destId="{F47F81BD-A649-C043-82E2-0F49A178BCCD}" srcOrd="0" destOrd="0" presId="urn:microsoft.com/office/officeart/2005/8/layout/process1"/>
    <dgm:cxn modelId="{AAE7819B-476A-EC4D-B735-B9C8FF11F825}" type="presParOf" srcId="{FFD5E011-661B-CB44-916B-4E5EB980D8FF}" destId="{36AD4CE0-28E5-B84B-A8C9-6B81418A990B}" srcOrd="4" destOrd="0" presId="urn:microsoft.com/office/officeart/2005/8/layout/process1"/>
    <dgm:cxn modelId="{36AF6968-4CE8-544F-A366-547685A3CC82}" type="presParOf" srcId="{FFD5E011-661B-CB44-916B-4E5EB980D8FF}" destId="{B01959C3-F7C2-7441-BFF2-FF6424658A25}" srcOrd="5" destOrd="0" presId="urn:microsoft.com/office/officeart/2005/8/layout/process1"/>
    <dgm:cxn modelId="{9A60B90F-2423-B745-991F-6DB61F9EE27F}" type="presParOf" srcId="{B01959C3-F7C2-7441-BFF2-FF6424658A25}" destId="{1FDE0D80-8F3B-B748-86E6-0F9B5990266F}" srcOrd="0" destOrd="0" presId="urn:microsoft.com/office/officeart/2005/8/layout/process1"/>
    <dgm:cxn modelId="{A44D45A1-1FFD-9447-A65D-521E5B9A2A6B}" type="presParOf" srcId="{FFD5E011-661B-CB44-916B-4E5EB980D8FF}" destId="{8CB018AF-A035-CA41-9E28-CA041F04E277}"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3AD99C-4915-4346-BA3F-C4EE35D462D3}">
      <dsp:nvSpPr>
        <dsp:cNvPr id="0" name=""/>
        <dsp:cNvSpPr/>
      </dsp:nvSpPr>
      <dsp:spPr>
        <a:xfrm>
          <a:off x="4621" y="1398611"/>
          <a:ext cx="2020453" cy="12122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Collect and prepare data</a:t>
          </a:r>
        </a:p>
      </dsp:txBody>
      <dsp:txXfrm>
        <a:off x="40127" y="1434117"/>
        <a:ext cx="1949441" cy="1141260"/>
      </dsp:txXfrm>
    </dsp:sp>
    <dsp:sp modelId="{8F6D51CB-FF17-4E44-AFBC-9C6AA36CB0CB}">
      <dsp:nvSpPr>
        <dsp:cNvPr id="0" name=""/>
        <dsp:cNvSpPr/>
      </dsp:nvSpPr>
      <dsp:spPr>
        <a:xfrm>
          <a:off x="2227119" y="1754211"/>
          <a:ext cx="428336" cy="50107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a:p>
      </dsp:txBody>
      <dsp:txXfrm>
        <a:off x="2227119" y="1854425"/>
        <a:ext cx="299835" cy="300644"/>
      </dsp:txXfrm>
    </dsp:sp>
    <dsp:sp modelId="{B9983D22-F74B-7E48-8632-AC53EC55E926}">
      <dsp:nvSpPr>
        <dsp:cNvPr id="0" name=""/>
        <dsp:cNvSpPr/>
      </dsp:nvSpPr>
      <dsp:spPr>
        <a:xfrm>
          <a:off x="2833255" y="1398611"/>
          <a:ext cx="2020453" cy="12122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Select appropriate model</a:t>
          </a:r>
        </a:p>
      </dsp:txBody>
      <dsp:txXfrm>
        <a:off x="2868761" y="1434117"/>
        <a:ext cx="1949441" cy="1141260"/>
      </dsp:txXfrm>
    </dsp:sp>
    <dsp:sp modelId="{B3F3FA49-3B27-7F40-8AA4-1E923862FC7C}">
      <dsp:nvSpPr>
        <dsp:cNvPr id="0" name=""/>
        <dsp:cNvSpPr/>
      </dsp:nvSpPr>
      <dsp:spPr>
        <a:xfrm>
          <a:off x="5055754" y="1754211"/>
          <a:ext cx="428336" cy="50107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a:p>
      </dsp:txBody>
      <dsp:txXfrm>
        <a:off x="5055754" y="1854425"/>
        <a:ext cx="299835" cy="300644"/>
      </dsp:txXfrm>
    </dsp:sp>
    <dsp:sp modelId="{36AD4CE0-28E5-B84B-A8C9-6B81418A990B}">
      <dsp:nvSpPr>
        <dsp:cNvPr id="0" name=""/>
        <dsp:cNvSpPr/>
      </dsp:nvSpPr>
      <dsp:spPr>
        <a:xfrm>
          <a:off x="5661890" y="1398611"/>
          <a:ext cx="2020453" cy="12122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Train model</a:t>
          </a:r>
        </a:p>
      </dsp:txBody>
      <dsp:txXfrm>
        <a:off x="5697396" y="1434117"/>
        <a:ext cx="1949441" cy="1141260"/>
      </dsp:txXfrm>
    </dsp:sp>
    <dsp:sp modelId="{B01959C3-F7C2-7441-BFF2-FF6424658A25}">
      <dsp:nvSpPr>
        <dsp:cNvPr id="0" name=""/>
        <dsp:cNvSpPr/>
      </dsp:nvSpPr>
      <dsp:spPr>
        <a:xfrm>
          <a:off x="7884389" y="1754211"/>
          <a:ext cx="428336" cy="50107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a:p>
      </dsp:txBody>
      <dsp:txXfrm>
        <a:off x="7884389" y="1854425"/>
        <a:ext cx="299835" cy="300644"/>
      </dsp:txXfrm>
    </dsp:sp>
    <dsp:sp modelId="{8CB018AF-A035-CA41-9E28-CA041F04E277}">
      <dsp:nvSpPr>
        <dsp:cNvPr id="0" name=""/>
        <dsp:cNvSpPr/>
      </dsp:nvSpPr>
      <dsp:spPr>
        <a:xfrm>
          <a:off x="8490525" y="1398611"/>
          <a:ext cx="2020453" cy="12122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Evaluate model</a:t>
          </a:r>
        </a:p>
      </dsp:txBody>
      <dsp:txXfrm>
        <a:off x="8526031" y="1434117"/>
        <a:ext cx="1949441" cy="11412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AFDCAB-BDD7-764D-BE3A-4CA238EBA125}">
      <dsp:nvSpPr>
        <dsp:cNvPr id="0" name=""/>
        <dsp:cNvSpPr/>
      </dsp:nvSpPr>
      <dsp:spPr>
        <a:xfrm>
          <a:off x="2267920" y="1524659"/>
          <a:ext cx="1280577" cy="1280577"/>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GB" sz="3100" kern="1200" dirty="0"/>
            <a:t>Label</a:t>
          </a:r>
        </a:p>
      </dsp:txBody>
      <dsp:txXfrm>
        <a:off x="2455456" y="1712195"/>
        <a:ext cx="905505" cy="905505"/>
      </dsp:txXfrm>
    </dsp:sp>
    <dsp:sp modelId="{9975911E-4893-F043-B0FE-3843BBA9E066}">
      <dsp:nvSpPr>
        <dsp:cNvPr id="0" name=""/>
        <dsp:cNvSpPr/>
      </dsp:nvSpPr>
      <dsp:spPr>
        <a:xfrm rot="12900000">
          <a:off x="1445421" y="1301381"/>
          <a:ext cx="980195" cy="364964"/>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77EA218-8C10-504D-9B9B-71B31D27F327}">
      <dsp:nvSpPr>
        <dsp:cNvPr id="0" name=""/>
        <dsp:cNvSpPr/>
      </dsp:nvSpPr>
      <dsp:spPr>
        <a:xfrm>
          <a:off x="925780" y="716135"/>
          <a:ext cx="1216548" cy="97323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1155700">
            <a:lnSpc>
              <a:spcPct val="90000"/>
            </a:lnSpc>
            <a:spcBef>
              <a:spcPct val="0"/>
            </a:spcBef>
            <a:spcAft>
              <a:spcPct val="35000"/>
            </a:spcAft>
            <a:buNone/>
          </a:pPr>
          <a:r>
            <a:rPr lang="en-GB" sz="2600" kern="1200" dirty="0"/>
            <a:t>Feature 1</a:t>
          </a:r>
        </a:p>
      </dsp:txBody>
      <dsp:txXfrm>
        <a:off x="954285" y="744640"/>
        <a:ext cx="1159538" cy="916229"/>
      </dsp:txXfrm>
    </dsp:sp>
    <dsp:sp modelId="{5EFD69D0-7CDF-1741-B92B-0779E141DF3F}">
      <dsp:nvSpPr>
        <dsp:cNvPr id="0" name=""/>
        <dsp:cNvSpPr/>
      </dsp:nvSpPr>
      <dsp:spPr>
        <a:xfrm rot="16200000">
          <a:off x="2418111" y="795030"/>
          <a:ext cx="980195" cy="364964"/>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C0F30B8-6A16-024D-AF63-2517204277AC}">
      <dsp:nvSpPr>
        <dsp:cNvPr id="0" name=""/>
        <dsp:cNvSpPr/>
      </dsp:nvSpPr>
      <dsp:spPr>
        <a:xfrm>
          <a:off x="2299935" y="795"/>
          <a:ext cx="1216548" cy="97323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1155700">
            <a:lnSpc>
              <a:spcPct val="90000"/>
            </a:lnSpc>
            <a:spcBef>
              <a:spcPct val="0"/>
            </a:spcBef>
            <a:spcAft>
              <a:spcPct val="35000"/>
            </a:spcAft>
            <a:buNone/>
          </a:pPr>
          <a:r>
            <a:rPr lang="en-GB" sz="2600" kern="1200" dirty="0"/>
            <a:t>Feature 2</a:t>
          </a:r>
        </a:p>
      </dsp:txBody>
      <dsp:txXfrm>
        <a:off x="2328440" y="29300"/>
        <a:ext cx="1159538" cy="916229"/>
      </dsp:txXfrm>
    </dsp:sp>
    <dsp:sp modelId="{84E9A8D3-F7FF-2048-93AE-4726137E0C35}">
      <dsp:nvSpPr>
        <dsp:cNvPr id="0" name=""/>
        <dsp:cNvSpPr/>
      </dsp:nvSpPr>
      <dsp:spPr>
        <a:xfrm rot="19500000">
          <a:off x="3390801" y="1301381"/>
          <a:ext cx="980195" cy="364964"/>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DB04331-25E4-BF40-A570-882A4D32E93B}">
      <dsp:nvSpPr>
        <dsp:cNvPr id="0" name=""/>
        <dsp:cNvSpPr/>
      </dsp:nvSpPr>
      <dsp:spPr>
        <a:xfrm>
          <a:off x="3674089" y="716135"/>
          <a:ext cx="1216548" cy="97323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1155700">
            <a:lnSpc>
              <a:spcPct val="90000"/>
            </a:lnSpc>
            <a:spcBef>
              <a:spcPct val="0"/>
            </a:spcBef>
            <a:spcAft>
              <a:spcPct val="35000"/>
            </a:spcAft>
            <a:buNone/>
          </a:pPr>
          <a:r>
            <a:rPr lang="en-GB" sz="2600" kern="1200" dirty="0"/>
            <a:t>Feature 3</a:t>
          </a:r>
        </a:p>
      </dsp:txBody>
      <dsp:txXfrm>
        <a:off x="3702594" y="744640"/>
        <a:ext cx="1159538" cy="9162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AFDCAB-BDD7-764D-BE3A-4CA238EBA125}">
      <dsp:nvSpPr>
        <dsp:cNvPr id="0" name=""/>
        <dsp:cNvSpPr/>
      </dsp:nvSpPr>
      <dsp:spPr>
        <a:xfrm>
          <a:off x="2267920" y="1524659"/>
          <a:ext cx="1280577" cy="1280577"/>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GB" sz="3300" kern="1200" dirty="0"/>
            <a:t>Price</a:t>
          </a:r>
        </a:p>
      </dsp:txBody>
      <dsp:txXfrm>
        <a:off x="2455456" y="1712195"/>
        <a:ext cx="905505" cy="905505"/>
      </dsp:txXfrm>
    </dsp:sp>
    <dsp:sp modelId="{9975911E-4893-F043-B0FE-3843BBA9E066}">
      <dsp:nvSpPr>
        <dsp:cNvPr id="0" name=""/>
        <dsp:cNvSpPr/>
      </dsp:nvSpPr>
      <dsp:spPr>
        <a:xfrm rot="12900000">
          <a:off x="1445421" y="1301381"/>
          <a:ext cx="980195" cy="364964"/>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77EA218-8C10-504D-9B9B-71B31D27F327}">
      <dsp:nvSpPr>
        <dsp:cNvPr id="0" name=""/>
        <dsp:cNvSpPr/>
      </dsp:nvSpPr>
      <dsp:spPr>
        <a:xfrm>
          <a:off x="925780" y="716135"/>
          <a:ext cx="1216548" cy="97323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GB" sz="1900" kern="1200" dirty="0"/>
            <a:t>Size</a:t>
          </a:r>
        </a:p>
      </dsp:txBody>
      <dsp:txXfrm>
        <a:off x="954285" y="744640"/>
        <a:ext cx="1159538" cy="916229"/>
      </dsp:txXfrm>
    </dsp:sp>
    <dsp:sp modelId="{5EFD69D0-7CDF-1741-B92B-0779E141DF3F}">
      <dsp:nvSpPr>
        <dsp:cNvPr id="0" name=""/>
        <dsp:cNvSpPr/>
      </dsp:nvSpPr>
      <dsp:spPr>
        <a:xfrm rot="16200000">
          <a:off x="2418111" y="795030"/>
          <a:ext cx="980195" cy="364964"/>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C0F30B8-6A16-024D-AF63-2517204277AC}">
      <dsp:nvSpPr>
        <dsp:cNvPr id="0" name=""/>
        <dsp:cNvSpPr/>
      </dsp:nvSpPr>
      <dsp:spPr>
        <a:xfrm>
          <a:off x="2299935" y="795"/>
          <a:ext cx="1216548" cy="97323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GB" sz="1900" kern="1200" dirty="0"/>
            <a:t>No. of bedrooms</a:t>
          </a:r>
        </a:p>
      </dsp:txBody>
      <dsp:txXfrm>
        <a:off x="2328440" y="29300"/>
        <a:ext cx="1159538" cy="916229"/>
      </dsp:txXfrm>
    </dsp:sp>
    <dsp:sp modelId="{84E9A8D3-F7FF-2048-93AE-4726137E0C35}">
      <dsp:nvSpPr>
        <dsp:cNvPr id="0" name=""/>
        <dsp:cNvSpPr/>
      </dsp:nvSpPr>
      <dsp:spPr>
        <a:xfrm rot="19500000">
          <a:off x="3390801" y="1301381"/>
          <a:ext cx="980195" cy="364964"/>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DB04331-25E4-BF40-A570-882A4D32E93B}">
      <dsp:nvSpPr>
        <dsp:cNvPr id="0" name=""/>
        <dsp:cNvSpPr/>
      </dsp:nvSpPr>
      <dsp:spPr>
        <a:xfrm>
          <a:off x="3674089" y="716135"/>
          <a:ext cx="1216548" cy="97323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GB" sz="1900" kern="1200" dirty="0"/>
            <a:t>No. of bathrooms</a:t>
          </a:r>
        </a:p>
      </dsp:txBody>
      <dsp:txXfrm>
        <a:off x="3702594" y="744640"/>
        <a:ext cx="1159538" cy="9162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3AD99C-4915-4346-BA3F-C4EE35D462D3}">
      <dsp:nvSpPr>
        <dsp:cNvPr id="0" name=""/>
        <dsp:cNvSpPr/>
      </dsp:nvSpPr>
      <dsp:spPr>
        <a:xfrm>
          <a:off x="4621" y="1398611"/>
          <a:ext cx="2020453" cy="12122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Collect and prepare data</a:t>
          </a:r>
        </a:p>
      </dsp:txBody>
      <dsp:txXfrm>
        <a:off x="40127" y="1434117"/>
        <a:ext cx="1949441" cy="1141260"/>
      </dsp:txXfrm>
    </dsp:sp>
    <dsp:sp modelId="{8F6D51CB-FF17-4E44-AFBC-9C6AA36CB0CB}">
      <dsp:nvSpPr>
        <dsp:cNvPr id="0" name=""/>
        <dsp:cNvSpPr/>
      </dsp:nvSpPr>
      <dsp:spPr>
        <a:xfrm>
          <a:off x="2227119" y="1754211"/>
          <a:ext cx="428336" cy="50107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a:p>
      </dsp:txBody>
      <dsp:txXfrm>
        <a:off x="2227119" y="1854425"/>
        <a:ext cx="299835" cy="300644"/>
      </dsp:txXfrm>
    </dsp:sp>
    <dsp:sp modelId="{B9983D22-F74B-7E48-8632-AC53EC55E926}">
      <dsp:nvSpPr>
        <dsp:cNvPr id="0" name=""/>
        <dsp:cNvSpPr/>
      </dsp:nvSpPr>
      <dsp:spPr>
        <a:xfrm>
          <a:off x="2833255" y="1398611"/>
          <a:ext cx="2020453" cy="12122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Select appropriate model</a:t>
          </a:r>
        </a:p>
      </dsp:txBody>
      <dsp:txXfrm>
        <a:off x="2868761" y="1434117"/>
        <a:ext cx="1949441" cy="1141260"/>
      </dsp:txXfrm>
    </dsp:sp>
    <dsp:sp modelId="{B3F3FA49-3B27-7F40-8AA4-1E923862FC7C}">
      <dsp:nvSpPr>
        <dsp:cNvPr id="0" name=""/>
        <dsp:cNvSpPr/>
      </dsp:nvSpPr>
      <dsp:spPr>
        <a:xfrm>
          <a:off x="5055754" y="1754211"/>
          <a:ext cx="428336" cy="50107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a:p>
      </dsp:txBody>
      <dsp:txXfrm>
        <a:off x="5055754" y="1854425"/>
        <a:ext cx="299835" cy="300644"/>
      </dsp:txXfrm>
    </dsp:sp>
    <dsp:sp modelId="{36AD4CE0-28E5-B84B-A8C9-6B81418A990B}">
      <dsp:nvSpPr>
        <dsp:cNvPr id="0" name=""/>
        <dsp:cNvSpPr/>
      </dsp:nvSpPr>
      <dsp:spPr>
        <a:xfrm>
          <a:off x="5661890" y="1398611"/>
          <a:ext cx="2020453" cy="12122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Train model</a:t>
          </a:r>
        </a:p>
      </dsp:txBody>
      <dsp:txXfrm>
        <a:off x="5697396" y="1434117"/>
        <a:ext cx="1949441" cy="1141260"/>
      </dsp:txXfrm>
    </dsp:sp>
    <dsp:sp modelId="{B01959C3-F7C2-7441-BFF2-FF6424658A25}">
      <dsp:nvSpPr>
        <dsp:cNvPr id="0" name=""/>
        <dsp:cNvSpPr/>
      </dsp:nvSpPr>
      <dsp:spPr>
        <a:xfrm>
          <a:off x="7884389" y="1754211"/>
          <a:ext cx="428336" cy="50107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a:p>
      </dsp:txBody>
      <dsp:txXfrm>
        <a:off x="7884389" y="1854425"/>
        <a:ext cx="299835" cy="300644"/>
      </dsp:txXfrm>
    </dsp:sp>
    <dsp:sp modelId="{8CB018AF-A035-CA41-9E28-CA041F04E277}">
      <dsp:nvSpPr>
        <dsp:cNvPr id="0" name=""/>
        <dsp:cNvSpPr/>
      </dsp:nvSpPr>
      <dsp:spPr>
        <a:xfrm>
          <a:off x="8490525" y="1398611"/>
          <a:ext cx="2020453" cy="12122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Evaluate model</a:t>
          </a:r>
        </a:p>
      </dsp:txBody>
      <dsp:txXfrm>
        <a:off x="8526031" y="1434117"/>
        <a:ext cx="1949441" cy="11412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B08E4D-BA57-0343-A75A-C119E575B45F}" type="datetimeFigureOut">
              <a:rPr lang="en-US" smtClean="0"/>
              <a:t>12/5/22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FF691D-2558-2242-A389-B6F786624B42}" type="slidenum">
              <a:rPr lang="en-US" smtClean="0"/>
              <a:t>‹#›</a:t>
            </a:fld>
            <a:endParaRPr lang="en-US"/>
          </a:p>
        </p:txBody>
      </p:sp>
    </p:spTree>
    <p:extLst>
      <p:ext uri="{BB962C8B-B14F-4D97-AF65-F5344CB8AC3E}">
        <p14:creationId xmlns:p14="http://schemas.microsoft.com/office/powerpoint/2010/main" val="1246410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time we introduced the basics of ML – what it is, applications and the general process of solving a ML problem (as shown in this flow chart). As in human learning, our machine needs something to learn from (data) and something to guide it in the learning process (the model or algorithm). We looked at a particular kind of supervised learning problem, linear regression (apartment price prediction). We spoke about how to train a linear regression model, and touched on gradient descent, the cost function and the learning rate. </a:t>
            </a:r>
          </a:p>
          <a:p>
            <a:endParaRPr lang="en-US" dirty="0"/>
          </a:p>
          <a:p>
            <a:r>
              <a:rPr lang="en-US" dirty="0"/>
              <a:t>This time, we’ll move onto dealing with classification problems, and later speak about ways of evaluating our model’s performance (the “test” or ”exam”). </a:t>
            </a:r>
          </a:p>
          <a:p>
            <a:endParaRPr lang="en-US" dirty="0"/>
          </a:p>
          <a:p>
            <a:r>
              <a:rPr lang="en-US" dirty="0"/>
              <a:t>First, wanted to make something clear about the data part…</a:t>
            </a:r>
          </a:p>
        </p:txBody>
      </p:sp>
      <p:sp>
        <p:nvSpPr>
          <p:cNvPr id="4" name="Slide Number Placeholder 3"/>
          <p:cNvSpPr>
            <a:spLocks noGrp="1"/>
          </p:cNvSpPr>
          <p:nvPr>
            <p:ph type="sldNum" sz="quarter" idx="5"/>
          </p:nvPr>
        </p:nvSpPr>
        <p:spPr/>
        <p:txBody>
          <a:bodyPr/>
          <a:lstStyle/>
          <a:p>
            <a:fld id="{BBFF691D-2558-2242-A389-B6F786624B42}" type="slidenum">
              <a:rPr lang="en-US" smtClean="0"/>
              <a:t>2</a:t>
            </a:fld>
            <a:endParaRPr lang="en-US"/>
          </a:p>
        </p:txBody>
      </p:sp>
    </p:spTree>
    <p:extLst>
      <p:ext uri="{BB962C8B-B14F-4D97-AF65-F5344CB8AC3E}">
        <p14:creationId xmlns:p14="http://schemas.microsoft.com/office/powerpoint/2010/main" val="1616723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two examples we just saw fall into the two types of supervised learning problems we introduced last week – regression for the price prediction and classification for the animal image identification. This week we’ll focus on classification (click to change </a:t>
            </a:r>
            <a:r>
              <a:rPr lang="en-US" dirty="0" err="1"/>
              <a:t>colour</a:t>
            </a:r>
            <a:r>
              <a:rPr lang="en-US" dirty="0"/>
              <a:t> of rectangle)</a:t>
            </a:r>
          </a:p>
        </p:txBody>
      </p:sp>
      <p:sp>
        <p:nvSpPr>
          <p:cNvPr id="4" name="Slide Number Placeholder 3"/>
          <p:cNvSpPr>
            <a:spLocks noGrp="1"/>
          </p:cNvSpPr>
          <p:nvPr>
            <p:ph type="sldNum" sz="quarter" idx="5"/>
          </p:nvPr>
        </p:nvSpPr>
        <p:spPr/>
        <p:txBody>
          <a:bodyPr/>
          <a:lstStyle/>
          <a:p>
            <a:fld id="{7F5114C7-38D7-A14C-A721-E01B38AB3211}" type="slidenum">
              <a:rPr lang="en-US" smtClean="0"/>
              <a:t>11</a:t>
            </a:fld>
            <a:endParaRPr lang="en-US"/>
          </a:p>
        </p:txBody>
      </p:sp>
    </p:spTree>
    <p:extLst>
      <p:ext uri="{BB962C8B-B14F-4D97-AF65-F5344CB8AC3E}">
        <p14:creationId xmlns:p14="http://schemas.microsoft.com/office/powerpoint/2010/main" val="4250680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images of animals, might want to predict what animal is in the image. The possible labels are discrete – cat, dog, cow. There are finitely many possibilities (vs price prediction – infinitely many prices possible (in theory))</a:t>
            </a:r>
          </a:p>
          <a:p>
            <a:endParaRPr lang="en-US" dirty="0"/>
          </a:p>
          <a:p>
            <a:r>
              <a:rPr lang="en-US" dirty="0"/>
              <a:t>In this example, we have three (or more) different possible labels. This is a multi-class classification problem. We’ll focus our attention to problems where there are only two possible labels – binary classification</a:t>
            </a:r>
          </a:p>
        </p:txBody>
      </p:sp>
      <p:sp>
        <p:nvSpPr>
          <p:cNvPr id="4" name="Slide Number Placeholder 3"/>
          <p:cNvSpPr>
            <a:spLocks noGrp="1"/>
          </p:cNvSpPr>
          <p:nvPr>
            <p:ph type="sldNum" sz="quarter" idx="5"/>
          </p:nvPr>
        </p:nvSpPr>
        <p:spPr/>
        <p:txBody>
          <a:bodyPr/>
          <a:lstStyle/>
          <a:p>
            <a:fld id="{7F5114C7-38D7-A14C-A721-E01B38AB3211}" type="slidenum">
              <a:rPr lang="en-US" smtClean="0"/>
              <a:t>12</a:t>
            </a:fld>
            <a:endParaRPr lang="en-US"/>
          </a:p>
        </p:txBody>
      </p:sp>
    </p:spTree>
    <p:extLst>
      <p:ext uri="{BB962C8B-B14F-4D97-AF65-F5344CB8AC3E}">
        <p14:creationId xmlns:p14="http://schemas.microsoft.com/office/powerpoint/2010/main" val="3471250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a:t>
            </a:r>
          </a:p>
          <a:p>
            <a:r>
              <a:rPr lang="en-US" dirty="0"/>
              <a:t>Yes = presence of something</a:t>
            </a:r>
          </a:p>
          <a:p>
            <a:r>
              <a:rPr lang="en-US" dirty="0"/>
              <a:t>No = absence of something</a:t>
            </a:r>
          </a:p>
        </p:txBody>
      </p:sp>
      <p:sp>
        <p:nvSpPr>
          <p:cNvPr id="4" name="Slide Number Placeholder 3"/>
          <p:cNvSpPr>
            <a:spLocks noGrp="1"/>
          </p:cNvSpPr>
          <p:nvPr>
            <p:ph type="sldNum" sz="quarter" idx="5"/>
          </p:nvPr>
        </p:nvSpPr>
        <p:spPr/>
        <p:txBody>
          <a:bodyPr/>
          <a:lstStyle/>
          <a:p>
            <a:fld id="{BBFF691D-2558-2242-A389-B6F786624B42}" type="slidenum">
              <a:rPr lang="en-US" smtClean="0"/>
              <a:t>13</a:t>
            </a:fld>
            <a:endParaRPr lang="en-US"/>
          </a:p>
        </p:txBody>
      </p:sp>
    </p:spTree>
    <p:extLst>
      <p:ext uri="{BB962C8B-B14F-4D97-AF65-F5344CB8AC3E}">
        <p14:creationId xmlns:p14="http://schemas.microsoft.com/office/powerpoint/2010/main" val="3701001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Want to find ”boundary” size: </a:t>
            </a:r>
            <a:r>
              <a:rPr lang="en-US" dirty="0" err="1"/>
              <a:t>tumours</a:t>
            </a:r>
            <a:r>
              <a:rPr lang="en-US" dirty="0"/>
              <a:t> below that size are benign and </a:t>
            </a:r>
            <a:r>
              <a:rPr lang="en-US" dirty="0" err="1"/>
              <a:t>tumours</a:t>
            </a:r>
            <a:r>
              <a:rPr lang="en-US" dirty="0"/>
              <a:t> above that size are malignant</a:t>
            </a:r>
          </a:p>
          <a:p>
            <a:endParaRPr lang="en-US" dirty="0"/>
          </a:p>
          <a:p>
            <a:r>
              <a:rPr lang="en-US" dirty="0"/>
              <a:t>Credit: format of next few slides copied from Andrew Ng’s Machine Learning Specialization on Coursera</a:t>
            </a:r>
          </a:p>
        </p:txBody>
      </p:sp>
      <p:sp>
        <p:nvSpPr>
          <p:cNvPr id="4" name="Slide Number Placeholder 3"/>
          <p:cNvSpPr>
            <a:spLocks noGrp="1"/>
          </p:cNvSpPr>
          <p:nvPr>
            <p:ph type="sldNum" sz="quarter" idx="5"/>
          </p:nvPr>
        </p:nvSpPr>
        <p:spPr/>
        <p:txBody>
          <a:bodyPr/>
          <a:lstStyle/>
          <a:p>
            <a:fld id="{BBFF691D-2558-2242-A389-B6F786624B42}" type="slidenum">
              <a:rPr lang="en-US" smtClean="0"/>
              <a:t>14</a:t>
            </a:fld>
            <a:endParaRPr lang="en-US"/>
          </a:p>
        </p:txBody>
      </p:sp>
    </p:spTree>
    <p:extLst>
      <p:ext uri="{BB962C8B-B14F-4D97-AF65-F5344CB8AC3E}">
        <p14:creationId xmlns:p14="http://schemas.microsoft.com/office/powerpoint/2010/main" val="480023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find that boundary?</a:t>
            </a:r>
          </a:p>
          <a:p>
            <a:endParaRPr lang="en-US" dirty="0"/>
          </a:p>
        </p:txBody>
      </p:sp>
      <p:sp>
        <p:nvSpPr>
          <p:cNvPr id="4" name="Slide Number Placeholder 3"/>
          <p:cNvSpPr>
            <a:spLocks noGrp="1"/>
          </p:cNvSpPr>
          <p:nvPr>
            <p:ph type="sldNum" sz="quarter" idx="5"/>
          </p:nvPr>
        </p:nvSpPr>
        <p:spPr/>
        <p:txBody>
          <a:bodyPr/>
          <a:lstStyle/>
          <a:p>
            <a:fld id="{BBFF691D-2558-2242-A389-B6F786624B42}" type="slidenum">
              <a:rPr lang="en-US" smtClean="0"/>
              <a:t>15</a:t>
            </a:fld>
            <a:endParaRPr lang="en-US"/>
          </a:p>
        </p:txBody>
      </p:sp>
    </p:spTree>
    <p:extLst>
      <p:ext uri="{BB962C8B-B14F-4D97-AF65-F5344CB8AC3E}">
        <p14:creationId xmlns:p14="http://schemas.microsoft.com/office/powerpoint/2010/main" val="2216452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try plotting data like this and doing a regression-type fit to the data like this… The regression line tells us about the probability of a particular </a:t>
            </a:r>
            <a:r>
              <a:rPr lang="en-US" dirty="0" err="1"/>
              <a:t>tumour</a:t>
            </a:r>
            <a:r>
              <a:rPr lang="en-US" dirty="0"/>
              <a:t> being malignant (higher y value = higher probability). We then need to choose a probability threshold above which we call the </a:t>
            </a:r>
            <a:r>
              <a:rPr lang="en-US" dirty="0" err="1"/>
              <a:t>tumour</a:t>
            </a:r>
            <a:r>
              <a:rPr lang="en-US" dirty="0"/>
              <a:t> malignant, and below which we call it benign. Standard = 0.5 (click to add line). This is the point. Notice that everywhere to the right the regression line is above 0.5, so all those </a:t>
            </a:r>
            <a:r>
              <a:rPr lang="en-US" dirty="0" err="1"/>
              <a:t>tumours</a:t>
            </a:r>
            <a:r>
              <a:rPr lang="en-US" dirty="0"/>
              <a:t> should be malignant. </a:t>
            </a:r>
          </a:p>
          <a:p>
            <a:endParaRPr lang="en-US" dirty="0"/>
          </a:p>
          <a:p>
            <a:r>
              <a:rPr lang="en-US" dirty="0"/>
              <a:t>Kind of works, but what if we added another point?</a:t>
            </a:r>
          </a:p>
          <a:p>
            <a:endParaRPr lang="en-US" dirty="0"/>
          </a:p>
          <a:p>
            <a:r>
              <a:rPr lang="en-US" dirty="0"/>
              <a:t>Add new point – skews line completely and now some points are misclassified. </a:t>
            </a:r>
          </a:p>
          <a:p>
            <a:endParaRPr lang="en-US" dirty="0"/>
          </a:p>
          <a:p>
            <a:r>
              <a:rPr lang="en-US" dirty="0"/>
              <a:t>Linear regression is highly susceptible to outliers</a:t>
            </a:r>
          </a:p>
          <a:p>
            <a:endParaRPr lang="en-US" dirty="0"/>
          </a:p>
          <a:p>
            <a:r>
              <a:rPr lang="en-US" dirty="0"/>
              <a:t>Need a better way of doing a fit to the data… use a logistic function!</a:t>
            </a:r>
          </a:p>
          <a:p>
            <a:endParaRPr lang="en-US" dirty="0"/>
          </a:p>
        </p:txBody>
      </p:sp>
      <p:sp>
        <p:nvSpPr>
          <p:cNvPr id="4" name="Slide Number Placeholder 3"/>
          <p:cNvSpPr>
            <a:spLocks noGrp="1"/>
          </p:cNvSpPr>
          <p:nvPr>
            <p:ph type="sldNum" sz="quarter" idx="5"/>
          </p:nvPr>
        </p:nvSpPr>
        <p:spPr/>
        <p:txBody>
          <a:bodyPr/>
          <a:lstStyle/>
          <a:p>
            <a:fld id="{BBFF691D-2558-2242-A389-B6F786624B42}" type="slidenum">
              <a:rPr lang="en-US" smtClean="0"/>
              <a:t>16</a:t>
            </a:fld>
            <a:endParaRPr lang="en-US"/>
          </a:p>
        </p:txBody>
      </p:sp>
    </p:spTree>
    <p:extLst>
      <p:ext uri="{BB962C8B-B14F-4D97-AF65-F5344CB8AC3E}">
        <p14:creationId xmlns:p14="http://schemas.microsoft.com/office/powerpoint/2010/main" val="1525136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Replacing z in the logistic function with the multivariate regression expression creates the logistic regression model.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won’t necessarily be centered around z=0 – need to be able to wiggle this. We can tweak the weights (the m’s) and bias (c) to smoosh/shift the logistic function to fit our data as needed</a:t>
            </a:r>
          </a:p>
          <a:p>
            <a:endParaRPr lang="en-US" dirty="0"/>
          </a:p>
        </p:txBody>
      </p:sp>
      <p:sp>
        <p:nvSpPr>
          <p:cNvPr id="4" name="Slide Number Placeholder 3"/>
          <p:cNvSpPr>
            <a:spLocks noGrp="1"/>
          </p:cNvSpPr>
          <p:nvPr>
            <p:ph type="sldNum" sz="quarter" idx="5"/>
          </p:nvPr>
        </p:nvSpPr>
        <p:spPr/>
        <p:txBody>
          <a:bodyPr/>
          <a:lstStyle/>
          <a:p>
            <a:fld id="{BBFF691D-2558-2242-A389-B6F786624B42}" type="slidenum">
              <a:rPr lang="en-US" smtClean="0"/>
              <a:t>18</a:t>
            </a:fld>
            <a:endParaRPr lang="en-US"/>
          </a:p>
        </p:txBody>
      </p:sp>
    </p:spTree>
    <p:extLst>
      <p:ext uri="{BB962C8B-B14F-4D97-AF65-F5344CB8AC3E}">
        <p14:creationId xmlns:p14="http://schemas.microsoft.com/office/powerpoint/2010/main" val="33037031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fitting straight line to data, fit sigmoid/logistic function – much better!</a:t>
            </a:r>
          </a:p>
        </p:txBody>
      </p:sp>
      <p:sp>
        <p:nvSpPr>
          <p:cNvPr id="4" name="Slide Number Placeholder 3"/>
          <p:cNvSpPr>
            <a:spLocks noGrp="1"/>
          </p:cNvSpPr>
          <p:nvPr>
            <p:ph type="sldNum" sz="quarter" idx="5"/>
          </p:nvPr>
        </p:nvSpPr>
        <p:spPr/>
        <p:txBody>
          <a:bodyPr/>
          <a:lstStyle/>
          <a:p>
            <a:fld id="{BBFF691D-2558-2242-A389-B6F786624B42}" type="slidenum">
              <a:rPr lang="en-US" smtClean="0"/>
              <a:t>19</a:t>
            </a:fld>
            <a:endParaRPr lang="en-US"/>
          </a:p>
        </p:txBody>
      </p:sp>
    </p:spTree>
    <p:extLst>
      <p:ext uri="{BB962C8B-B14F-4D97-AF65-F5344CB8AC3E}">
        <p14:creationId xmlns:p14="http://schemas.microsoft.com/office/powerpoint/2010/main" val="34345499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FF691D-2558-2242-A389-B6F786624B42}" type="slidenum">
              <a:rPr lang="en-US" smtClean="0"/>
              <a:t>20</a:t>
            </a:fld>
            <a:endParaRPr lang="en-US"/>
          </a:p>
        </p:txBody>
      </p:sp>
    </p:spTree>
    <p:extLst>
      <p:ext uri="{BB962C8B-B14F-4D97-AF65-F5344CB8AC3E}">
        <p14:creationId xmlns:p14="http://schemas.microsoft.com/office/powerpoint/2010/main" val="1186528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5114C7-38D7-A14C-A721-E01B38AB3211}" type="slidenum">
              <a:rPr lang="en-US" smtClean="0"/>
              <a:t>22</a:t>
            </a:fld>
            <a:endParaRPr lang="en-US"/>
          </a:p>
        </p:txBody>
      </p:sp>
    </p:spTree>
    <p:extLst>
      <p:ext uri="{BB962C8B-B14F-4D97-AF65-F5344CB8AC3E}">
        <p14:creationId xmlns:p14="http://schemas.microsoft.com/office/powerpoint/2010/main" val="1905291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Felt I didn’t make this clear enough last time</a:t>
            </a:r>
          </a:p>
          <a:p>
            <a:r>
              <a:rPr lang="en-US" dirty="0"/>
              <a:t>Use feature values to predict the label</a:t>
            </a:r>
          </a:p>
        </p:txBody>
      </p:sp>
      <p:sp>
        <p:nvSpPr>
          <p:cNvPr id="4" name="Slide Number Placeholder 3"/>
          <p:cNvSpPr>
            <a:spLocks noGrp="1"/>
          </p:cNvSpPr>
          <p:nvPr>
            <p:ph type="sldNum" sz="quarter" idx="5"/>
          </p:nvPr>
        </p:nvSpPr>
        <p:spPr/>
        <p:txBody>
          <a:bodyPr/>
          <a:lstStyle/>
          <a:p>
            <a:fld id="{BBFF691D-2558-2242-A389-B6F786624B42}" type="slidenum">
              <a:rPr lang="en-US" smtClean="0"/>
              <a:t>3</a:t>
            </a:fld>
            <a:endParaRPr lang="en-US"/>
          </a:p>
        </p:txBody>
      </p:sp>
    </p:spTree>
    <p:extLst>
      <p:ext uri="{BB962C8B-B14F-4D97-AF65-F5344CB8AC3E}">
        <p14:creationId xmlns:p14="http://schemas.microsoft.com/office/powerpoint/2010/main" val="16085652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full dataset, need to separate it into training and test sets. Very important that test set is not used during training, otherwise it won’t give a proper estimate of how “good” the model is at making the desired prediction. It’s like giving a student some of the exam questions and answers during class before the exam – they don’t need to learn as much to get a good mark on the exam then, as they could just memorize the right answer (i.e. the correct label) </a:t>
            </a:r>
          </a:p>
          <a:p>
            <a:endParaRPr lang="en-US" dirty="0"/>
          </a:p>
          <a:p>
            <a:r>
              <a:rPr lang="en-US" dirty="0"/>
              <a:t>Mention: training set can further be broken down into training and validation sets. We use the validation set to assess further tweaks to some model settings (hyperparameter tuning). </a:t>
            </a:r>
          </a:p>
        </p:txBody>
      </p:sp>
      <p:sp>
        <p:nvSpPr>
          <p:cNvPr id="4" name="Slide Number Placeholder 3"/>
          <p:cNvSpPr>
            <a:spLocks noGrp="1"/>
          </p:cNvSpPr>
          <p:nvPr>
            <p:ph type="sldNum" sz="quarter" idx="5"/>
          </p:nvPr>
        </p:nvSpPr>
        <p:spPr/>
        <p:txBody>
          <a:bodyPr/>
          <a:lstStyle/>
          <a:p>
            <a:fld id="{BBFF691D-2558-2242-A389-B6F786624B42}" type="slidenum">
              <a:rPr lang="en-US" smtClean="0"/>
              <a:t>23</a:t>
            </a:fld>
            <a:endParaRPr lang="en-US"/>
          </a:p>
        </p:txBody>
      </p:sp>
    </p:spTree>
    <p:extLst>
      <p:ext uri="{BB962C8B-B14F-4D97-AF65-F5344CB8AC3E}">
        <p14:creationId xmlns:p14="http://schemas.microsoft.com/office/powerpoint/2010/main" val="3871725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 need separate test ”questions” – if you just ask the same questions that the student saw in class, not really testing their understanding of the material</a:t>
            </a:r>
          </a:p>
        </p:txBody>
      </p:sp>
      <p:sp>
        <p:nvSpPr>
          <p:cNvPr id="4" name="Slide Number Placeholder 3"/>
          <p:cNvSpPr>
            <a:spLocks noGrp="1"/>
          </p:cNvSpPr>
          <p:nvPr>
            <p:ph type="sldNum" sz="quarter" idx="5"/>
          </p:nvPr>
        </p:nvSpPr>
        <p:spPr/>
        <p:txBody>
          <a:bodyPr/>
          <a:lstStyle/>
          <a:p>
            <a:fld id="{BBFF691D-2558-2242-A389-B6F786624B42}" type="slidenum">
              <a:rPr lang="en-US" smtClean="0"/>
              <a:t>24</a:t>
            </a:fld>
            <a:endParaRPr lang="en-US"/>
          </a:p>
        </p:txBody>
      </p:sp>
    </p:spTree>
    <p:extLst>
      <p:ext uri="{BB962C8B-B14F-4D97-AF65-F5344CB8AC3E}">
        <p14:creationId xmlns:p14="http://schemas.microsoft.com/office/powerpoint/2010/main" val="24348028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FF691D-2558-2242-A389-B6F786624B42}" type="slidenum">
              <a:rPr lang="en-US" smtClean="0"/>
              <a:t>25</a:t>
            </a:fld>
            <a:endParaRPr lang="en-US"/>
          </a:p>
        </p:txBody>
      </p:sp>
    </p:spTree>
    <p:extLst>
      <p:ext uri="{BB962C8B-B14F-4D97-AF65-F5344CB8AC3E}">
        <p14:creationId xmlns:p14="http://schemas.microsoft.com/office/powerpoint/2010/main" val="801834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FF691D-2558-2242-A389-B6F786624B42}" type="slidenum">
              <a:rPr lang="en-US" smtClean="0"/>
              <a:t>26</a:t>
            </a:fld>
            <a:endParaRPr lang="en-US"/>
          </a:p>
        </p:txBody>
      </p:sp>
    </p:spTree>
    <p:extLst>
      <p:ext uri="{BB962C8B-B14F-4D97-AF65-F5344CB8AC3E}">
        <p14:creationId xmlns:p14="http://schemas.microsoft.com/office/powerpoint/2010/main" val="4105406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FF691D-2558-2242-A389-B6F786624B42}" type="slidenum">
              <a:rPr lang="en-US" smtClean="0"/>
              <a:t>27</a:t>
            </a:fld>
            <a:endParaRPr lang="en-US"/>
          </a:p>
        </p:txBody>
      </p:sp>
    </p:spTree>
    <p:extLst>
      <p:ext uri="{BB962C8B-B14F-4D97-AF65-F5344CB8AC3E}">
        <p14:creationId xmlns:p14="http://schemas.microsoft.com/office/powerpoint/2010/main" val="41078304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test to diagnose disease. Sensitivity is probability of getting positive test given that the patient has the disease, while specificity is the probability of getting a negative result given that the patient is healthy. High sensitivity test: correctly picks up disease, a negative result can be trusted. High specificity: correctly rejects healthy patients, positive result is reliable.</a:t>
            </a:r>
          </a:p>
        </p:txBody>
      </p:sp>
      <p:sp>
        <p:nvSpPr>
          <p:cNvPr id="4" name="Slide Number Placeholder 3"/>
          <p:cNvSpPr>
            <a:spLocks noGrp="1"/>
          </p:cNvSpPr>
          <p:nvPr>
            <p:ph type="sldNum" sz="quarter" idx="5"/>
          </p:nvPr>
        </p:nvSpPr>
        <p:spPr/>
        <p:txBody>
          <a:bodyPr/>
          <a:lstStyle/>
          <a:p>
            <a:fld id="{BBFF691D-2558-2242-A389-B6F786624B42}" type="slidenum">
              <a:rPr lang="en-US" smtClean="0"/>
              <a:t>28</a:t>
            </a:fld>
            <a:endParaRPr lang="en-US"/>
          </a:p>
        </p:txBody>
      </p:sp>
    </p:spTree>
    <p:extLst>
      <p:ext uri="{BB962C8B-B14F-4D97-AF65-F5344CB8AC3E}">
        <p14:creationId xmlns:p14="http://schemas.microsoft.com/office/powerpoint/2010/main" val="22382407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5114C7-38D7-A14C-A721-E01B38AB3211}" type="slidenum">
              <a:rPr lang="en-US" smtClean="0"/>
              <a:t>29</a:t>
            </a:fld>
            <a:endParaRPr lang="en-US"/>
          </a:p>
        </p:txBody>
      </p:sp>
    </p:spTree>
    <p:extLst>
      <p:ext uri="{BB962C8B-B14F-4D97-AF65-F5344CB8AC3E}">
        <p14:creationId xmlns:p14="http://schemas.microsoft.com/office/powerpoint/2010/main" val="3104519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FF691D-2558-2242-A389-B6F786624B42}" type="slidenum">
              <a:rPr lang="en-US" smtClean="0"/>
              <a:t>4</a:t>
            </a:fld>
            <a:endParaRPr lang="en-US"/>
          </a:p>
        </p:txBody>
      </p:sp>
    </p:spTree>
    <p:extLst>
      <p:ext uri="{BB962C8B-B14F-4D97-AF65-F5344CB8AC3E}">
        <p14:creationId xmlns:p14="http://schemas.microsoft.com/office/powerpoint/2010/main" val="2466536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week’s example: apartment price prediction. The label was the price, and we looked at one feature (apartment size) – there could be other features e.g. number of bedrooms/bathrooms</a:t>
            </a:r>
          </a:p>
        </p:txBody>
      </p:sp>
      <p:sp>
        <p:nvSpPr>
          <p:cNvPr id="4" name="Slide Number Placeholder 3"/>
          <p:cNvSpPr>
            <a:spLocks noGrp="1"/>
          </p:cNvSpPr>
          <p:nvPr>
            <p:ph type="sldNum" sz="quarter" idx="5"/>
          </p:nvPr>
        </p:nvSpPr>
        <p:spPr/>
        <p:txBody>
          <a:bodyPr/>
          <a:lstStyle/>
          <a:p>
            <a:fld id="{BBFF691D-2558-2242-A389-B6F786624B42}" type="slidenum">
              <a:rPr lang="en-US" smtClean="0"/>
              <a:t>5</a:t>
            </a:fld>
            <a:endParaRPr lang="en-US"/>
          </a:p>
        </p:txBody>
      </p:sp>
    </p:spTree>
    <p:extLst>
      <p:ext uri="{BB962C8B-B14F-4D97-AF65-F5344CB8AC3E}">
        <p14:creationId xmlns:p14="http://schemas.microsoft.com/office/powerpoint/2010/main" val="96831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FF691D-2558-2242-A389-B6F786624B42}" type="slidenum">
              <a:rPr lang="en-US" smtClean="0"/>
              <a:t>6</a:t>
            </a:fld>
            <a:endParaRPr lang="en-US"/>
          </a:p>
        </p:txBody>
      </p:sp>
    </p:spTree>
    <p:extLst>
      <p:ext uri="{BB962C8B-B14F-4D97-AF65-F5344CB8AC3E}">
        <p14:creationId xmlns:p14="http://schemas.microsoft.com/office/powerpoint/2010/main" val="4112608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a very simplistic model – we know that size isn’t the only thing that determines house price. Many other factors – combine all of those in same model to make better prediction</a:t>
            </a:r>
          </a:p>
          <a:p>
            <a:endParaRPr lang="en-US" dirty="0"/>
          </a:p>
          <a:p>
            <a:r>
              <a:rPr lang="en-US" dirty="0"/>
              <a:t>Note: in other examples could also predict more that one output/label – we’ll see this in the tutorial</a:t>
            </a:r>
          </a:p>
        </p:txBody>
      </p:sp>
      <p:sp>
        <p:nvSpPr>
          <p:cNvPr id="4" name="Slide Number Placeholder 3"/>
          <p:cNvSpPr>
            <a:spLocks noGrp="1"/>
          </p:cNvSpPr>
          <p:nvPr>
            <p:ph type="sldNum" sz="quarter" idx="5"/>
          </p:nvPr>
        </p:nvSpPr>
        <p:spPr/>
        <p:txBody>
          <a:bodyPr/>
          <a:lstStyle/>
          <a:p>
            <a:fld id="{BBFF691D-2558-2242-A389-B6F786624B42}" type="slidenum">
              <a:rPr lang="en-US" smtClean="0"/>
              <a:t>7</a:t>
            </a:fld>
            <a:endParaRPr lang="en-US"/>
          </a:p>
        </p:txBody>
      </p:sp>
    </p:spTree>
    <p:extLst>
      <p:ext uri="{BB962C8B-B14F-4D97-AF65-F5344CB8AC3E}">
        <p14:creationId xmlns:p14="http://schemas.microsoft.com/office/powerpoint/2010/main" val="140880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a very simplistic model – we know that size isn’t the only thing that determines house price. Many other factors – combine all of those in same model to make better prediction</a:t>
            </a:r>
          </a:p>
          <a:p>
            <a:endParaRPr lang="en-US" dirty="0"/>
          </a:p>
          <a:p>
            <a:r>
              <a:rPr lang="en-US" dirty="0"/>
              <a:t>Note: in other examples could also predict more that one output/label – we’ll see this in the tutorial</a:t>
            </a:r>
          </a:p>
          <a:p>
            <a:endParaRPr lang="en-US" dirty="0"/>
          </a:p>
          <a:p>
            <a:r>
              <a:rPr lang="en-US" dirty="0"/>
              <a:t>Instead of just one x value, we now have three – label with subscripts</a:t>
            </a:r>
          </a:p>
        </p:txBody>
      </p:sp>
      <p:sp>
        <p:nvSpPr>
          <p:cNvPr id="4" name="Slide Number Placeholder 3"/>
          <p:cNvSpPr>
            <a:spLocks noGrp="1"/>
          </p:cNvSpPr>
          <p:nvPr>
            <p:ph type="sldNum" sz="quarter" idx="5"/>
          </p:nvPr>
        </p:nvSpPr>
        <p:spPr/>
        <p:txBody>
          <a:bodyPr/>
          <a:lstStyle/>
          <a:p>
            <a:fld id="{BBFF691D-2558-2242-A389-B6F786624B42}" type="slidenum">
              <a:rPr lang="en-US" smtClean="0"/>
              <a:t>8</a:t>
            </a:fld>
            <a:endParaRPr lang="en-US"/>
          </a:p>
        </p:txBody>
      </p:sp>
    </p:spTree>
    <p:extLst>
      <p:ext uri="{BB962C8B-B14F-4D97-AF65-F5344CB8AC3E}">
        <p14:creationId xmlns:p14="http://schemas.microsoft.com/office/powerpoint/2010/main" val="2878832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Mathematical expression for model – compare with single feature linear regression</a:t>
            </a:r>
          </a:p>
          <a:p>
            <a:endParaRPr lang="en-US" dirty="0"/>
          </a:p>
          <a:p>
            <a:r>
              <a:rPr lang="en-US" dirty="0"/>
              <a:t>Weights – bigger number tells us that feature is more important</a:t>
            </a:r>
          </a:p>
        </p:txBody>
      </p:sp>
      <p:sp>
        <p:nvSpPr>
          <p:cNvPr id="4" name="Slide Number Placeholder 3"/>
          <p:cNvSpPr>
            <a:spLocks noGrp="1"/>
          </p:cNvSpPr>
          <p:nvPr>
            <p:ph type="sldNum" sz="quarter" idx="5"/>
          </p:nvPr>
        </p:nvSpPr>
        <p:spPr/>
        <p:txBody>
          <a:bodyPr/>
          <a:lstStyle/>
          <a:p>
            <a:fld id="{BBFF691D-2558-2242-A389-B6F786624B42}" type="slidenum">
              <a:rPr lang="en-US" smtClean="0"/>
              <a:t>9</a:t>
            </a:fld>
            <a:endParaRPr lang="en-US"/>
          </a:p>
        </p:txBody>
      </p:sp>
    </p:spTree>
    <p:extLst>
      <p:ext uri="{BB962C8B-B14F-4D97-AF65-F5344CB8AC3E}">
        <p14:creationId xmlns:p14="http://schemas.microsoft.com/office/powerpoint/2010/main" val="529510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 form</a:t>
            </a:r>
            <a:r>
              <a:rPr lang="en-US" baseline="0" dirty="0"/>
              <a:t> </a:t>
            </a:r>
            <a:endParaRPr lang="en-US" dirty="0"/>
          </a:p>
        </p:txBody>
      </p:sp>
      <p:sp>
        <p:nvSpPr>
          <p:cNvPr id="4" name="Slide Number Placeholder 3"/>
          <p:cNvSpPr>
            <a:spLocks noGrp="1"/>
          </p:cNvSpPr>
          <p:nvPr>
            <p:ph type="sldNum" sz="quarter" idx="5"/>
          </p:nvPr>
        </p:nvSpPr>
        <p:spPr/>
        <p:txBody>
          <a:bodyPr/>
          <a:lstStyle/>
          <a:p>
            <a:fld id="{BBFF691D-2558-2242-A389-B6F786624B42}" type="slidenum">
              <a:rPr lang="en-US" smtClean="0"/>
              <a:t>10</a:t>
            </a:fld>
            <a:endParaRPr lang="en-US"/>
          </a:p>
        </p:txBody>
      </p:sp>
    </p:spTree>
    <p:extLst>
      <p:ext uri="{BB962C8B-B14F-4D97-AF65-F5344CB8AC3E}">
        <p14:creationId xmlns:p14="http://schemas.microsoft.com/office/powerpoint/2010/main" val="4107741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C493-D5C7-C047-698C-9F09BD513F5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C26E7B8-0994-A965-7841-E5AFF35272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B48C3F9-E9B3-AB40-CBE9-F763BFDBD2A2}"/>
              </a:ext>
            </a:extLst>
          </p:cNvPr>
          <p:cNvSpPr>
            <a:spLocks noGrp="1"/>
          </p:cNvSpPr>
          <p:nvPr>
            <p:ph type="dt" sz="half" idx="10"/>
          </p:nvPr>
        </p:nvSpPr>
        <p:spPr/>
        <p:txBody>
          <a:bodyPr/>
          <a:lstStyle/>
          <a:p>
            <a:fld id="{A06C123B-C8F5-4744-86E6-11E3ED04BCFB}" type="datetimeFigureOut">
              <a:rPr lang="en-US" smtClean="0"/>
              <a:t>12/5/22</a:t>
            </a:fld>
            <a:endParaRPr lang="en-US"/>
          </a:p>
        </p:txBody>
      </p:sp>
      <p:sp>
        <p:nvSpPr>
          <p:cNvPr id="5" name="Footer Placeholder 4">
            <a:extLst>
              <a:ext uri="{FF2B5EF4-FFF2-40B4-BE49-F238E27FC236}">
                <a16:creationId xmlns:a16="http://schemas.microsoft.com/office/drawing/2014/main" id="{DF220317-53EF-0BA6-9A31-DBE4E8FEA8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A820C-501F-86D5-7733-0D360F07E23D}"/>
              </a:ext>
            </a:extLst>
          </p:cNvPr>
          <p:cNvSpPr>
            <a:spLocks noGrp="1"/>
          </p:cNvSpPr>
          <p:nvPr>
            <p:ph type="sldNum" sz="quarter" idx="12"/>
          </p:nvPr>
        </p:nvSpPr>
        <p:spPr/>
        <p:txBody>
          <a:bodyPr/>
          <a:lstStyle/>
          <a:p>
            <a:fld id="{EEB89123-DB9A-ED4F-BCDE-DB88576D2CCA}" type="slidenum">
              <a:rPr lang="en-US" smtClean="0"/>
              <a:t>‹#›</a:t>
            </a:fld>
            <a:endParaRPr lang="en-US"/>
          </a:p>
        </p:txBody>
      </p:sp>
    </p:spTree>
    <p:extLst>
      <p:ext uri="{BB962C8B-B14F-4D97-AF65-F5344CB8AC3E}">
        <p14:creationId xmlns:p14="http://schemas.microsoft.com/office/powerpoint/2010/main" val="1501302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B6846-F446-28EB-D542-7DD28E94DF9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E15A918-5503-FD17-E64A-F3F1A8D6C70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03072B0-FDD5-E267-0A7C-D570BF537D06}"/>
              </a:ext>
            </a:extLst>
          </p:cNvPr>
          <p:cNvSpPr>
            <a:spLocks noGrp="1"/>
          </p:cNvSpPr>
          <p:nvPr>
            <p:ph type="dt" sz="half" idx="10"/>
          </p:nvPr>
        </p:nvSpPr>
        <p:spPr/>
        <p:txBody>
          <a:bodyPr/>
          <a:lstStyle/>
          <a:p>
            <a:fld id="{A06C123B-C8F5-4744-86E6-11E3ED04BCFB}" type="datetimeFigureOut">
              <a:rPr lang="en-US" smtClean="0"/>
              <a:t>12/5/22</a:t>
            </a:fld>
            <a:endParaRPr lang="en-US"/>
          </a:p>
        </p:txBody>
      </p:sp>
      <p:sp>
        <p:nvSpPr>
          <p:cNvPr id="5" name="Footer Placeholder 4">
            <a:extLst>
              <a:ext uri="{FF2B5EF4-FFF2-40B4-BE49-F238E27FC236}">
                <a16:creationId xmlns:a16="http://schemas.microsoft.com/office/drawing/2014/main" id="{97F80F52-59E8-C935-F5CB-98F91D2DC9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98FE7A-CBB9-4413-BDD3-258F5C9C333C}"/>
              </a:ext>
            </a:extLst>
          </p:cNvPr>
          <p:cNvSpPr>
            <a:spLocks noGrp="1"/>
          </p:cNvSpPr>
          <p:nvPr>
            <p:ph type="sldNum" sz="quarter" idx="12"/>
          </p:nvPr>
        </p:nvSpPr>
        <p:spPr/>
        <p:txBody>
          <a:bodyPr/>
          <a:lstStyle/>
          <a:p>
            <a:fld id="{EEB89123-DB9A-ED4F-BCDE-DB88576D2CCA}" type="slidenum">
              <a:rPr lang="en-US" smtClean="0"/>
              <a:t>‹#›</a:t>
            </a:fld>
            <a:endParaRPr lang="en-US"/>
          </a:p>
        </p:txBody>
      </p:sp>
    </p:spTree>
    <p:extLst>
      <p:ext uri="{BB962C8B-B14F-4D97-AF65-F5344CB8AC3E}">
        <p14:creationId xmlns:p14="http://schemas.microsoft.com/office/powerpoint/2010/main" val="647396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69AE68-07E1-5A09-D2B3-A03F778CFD2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ADA0B2F-87BC-2AFC-A99A-ADC9B229C4B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172CE12-05AD-86BB-B24F-87DA50D8F3C0}"/>
              </a:ext>
            </a:extLst>
          </p:cNvPr>
          <p:cNvSpPr>
            <a:spLocks noGrp="1"/>
          </p:cNvSpPr>
          <p:nvPr>
            <p:ph type="dt" sz="half" idx="10"/>
          </p:nvPr>
        </p:nvSpPr>
        <p:spPr/>
        <p:txBody>
          <a:bodyPr/>
          <a:lstStyle/>
          <a:p>
            <a:fld id="{A06C123B-C8F5-4744-86E6-11E3ED04BCFB}" type="datetimeFigureOut">
              <a:rPr lang="en-US" smtClean="0"/>
              <a:t>12/5/22</a:t>
            </a:fld>
            <a:endParaRPr lang="en-US"/>
          </a:p>
        </p:txBody>
      </p:sp>
      <p:sp>
        <p:nvSpPr>
          <p:cNvPr id="5" name="Footer Placeholder 4">
            <a:extLst>
              <a:ext uri="{FF2B5EF4-FFF2-40B4-BE49-F238E27FC236}">
                <a16:creationId xmlns:a16="http://schemas.microsoft.com/office/drawing/2014/main" id="{76D69AF0-8085-AFC1-BFDC-A5874E3FEF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6F9BC4-473C-8CA1-CCC0-846B0F7C072C}"/>
              </a:ext>
            </a:extLst>
          </p:cNvPr>
          <p:cNvSpPr>
            <a:spLocks noGrp="1"/>
          </p:cNvSpPr>
          <p:nvPr>
            <p:ph type="sldNum" sz="quarter" idx="12"/>
          </p:nvPr>
        </p:nvSpPr>
        <p:spPr/>
        <p:txBody>
          <a:bodyPr/>
          <a:lstStyle/>
          <a:p>
            <a:fld id="{EEB89123-DB9A-ED4F-BCDE-DB88576D2CCA}" type="slidenum">
              <a:rPr lang="en-US" smtClean="0"/>
              <a:t>‹#›</a:t>
            </a:fld>
            <a:endParaRPr lang="en-US"/>
          </a:p>
        </p:txBody>
      </p:sp>
    </p:spTree>
    <p:extLst>
      <p:ext uri="{BB962C8B-B14F-4D97-AF65-F5344CB8AC3E}">
        <p14:creationId xmlns:p14="http://schemas.microsoft.com/office/powerpoint/2010/main" val="2976821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13083-0E1D-31F8-94BD-383FBB8A95A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0FDAD69-96CC-7683-0264-9CE20734285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1ADDA89-CB39-4EA3-CC26-A765709C779E}"/>
              </a:ext>
            </a:extLst>
          </p:cNvPr>
          <p:cNvSpPr>
            <a:spLocks noGrp="1"/>
          </p:cNvSpPr>
          <p:nvPr>
            <p:ph type="dt" sz="half" idx="10"/>
          </p:nvPr>
        </p:nvSpPr>
        <p:spPr/>
        <p:txBody>
          <a:bodyPr/>
          <a:lstStyle/>
          <a:p>
            <a:fld id="{A06C123B-C8F5-4744-86E6-11E3ED04BCFB}" type="datetimeFigureOut">
              <a:rPr lang="en-US" smtClean="0"/>
              <a:t>12/5/22</a:t>
            </a:fld>
            <a:endParaRPr lang="en-US"/>
          </a:p>
        </p:txBody>
      </p:sp>
      <p:sp>
        <p:nvSpPr>
          <p:cNvPr id="5" name="Footer Placeholder 4">
            <a:extLst>
              <a:ext uri="{FF2B5EF4-FFF2-40B4-BE49-F238E27FC236}">
                <a16:creationId xmlns:a16="http://schemas.microsoft.com/office/drawing/2014/main" id="{F1E910D0-5294-D574-1C5E-DF84BC8C4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0325A4-6674-A8BE-3ECD-E9E739AE47F8}"/>
              </a:ext>
            </a:extLst>
          </p:cNvPr>
          <p:cNvSpPr>
            <a:spLocks noGrp="1"/>
          </p:cNvSpPr>
          <p:nvPr>
            <p:ph type="sldNum" sz="quarter" idx="12"/>
          </p:nvPr>
        </p:nvSpPr>
        <p:spPr/>
        <p:txBody>
          <a:bodyPr/>
          <a:lstStyle/>
          <a:p>
            <a:fld id="{EEB89123-DB9A-ED4F-BCDE-DB88576D2CCA}" type="slidenum">
              <a:rPr lang="en-US" smtClean="0"/>
              <a:t>‹#›</a:t>
            </a:fld>
            <a:endParaRPr lang="en-US"/>
          </a:p>
        </p:txBody>
      </p:sp>
    </p:spTree>
    <p:extLst>
      <p:ext uri="{BB962C8B-B14F-4D97-AF65-F5344CB8AC3E}">
        <p14:creationId xmlns:p14="http://schemas.microsoft.com/office/powerpoint/2010/main" val="3379944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7D523-12A4-FC43-C1BD-5EB2584D05F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8C766B9-A26A-405A-3F49-190B23C680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313AE5A-537F-879D-EE2B-67E340FDA0B0}"/>
              </a:ext>
            </a:extLst>
          </p:cNvPr>
          <p:cNvSpPr>
            <a:spLocks noGrp="1"/>
          </p:cNvSpPr>
          <p:nvPr>
            <p:ph type="dt" sz="half" idx="10"/>
          </p:nvPr>
        </p:nvSpPr>
        <p:spPr/>
        <p:txBody>
          <a:bodyPr/>
          <a:lstStyle/>
          <a:p>
            <a:fld id="{A06C123B-C8F5-4744-86E6-11E3ED04BCFB}" type="datetimeFigureOut">
              <a:rPr lang="en-US" smtClean="0"/>
              <a:t>12/5/22</a:t>
            </a:fld>
            <a:endParaRPr lang="en-US"/>
          </a:p>
        </p:txBody>
      </p:sp>
      <p:sp>
        <p:nvSpPr>
          <p:cNvPr id="5" name="Footer Placeholder 4">
            <a:extLst>
              <a:ext uri="{FF2B5EF4-FFF2-40B4-BE49-F238E27FC236}">
                <a16:creationId xmlns:a16="http://schemas.microsoft.com/office/drawing/2014/main" id="{3EC413DC-A3DC-EC0F-5EE2-8769597B7E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B36F2E-D1FF-0D31-E3FC-10847679EB24}"/>
              </a:ext>
            </a:extLst>
          </p:cNvPr>
          <p:cNvSpPr>
            <a:spLocks noGrp="1"/>
          </p:cNvSpPr>
          <p:nvPr>
            <p:ph type="sldNum" sz="quarter" idx="12"/>
          </p:nvPr>
        </p:nvSpPr>
        <p:spPr/>
        <p:txBody>
          <a:bodyPr/>
          <a:lstStyle/>
          <a:p>
            <a:fld id="{EEB89123-DB9A-ED4F-BCDE-DB88576D2CCA}" type="slidenum">
              <a:rPr lang="en-US" smtClean="0"/>
              <a:t>‹#›</a:t>
            </a:fld>
            <a:endParaRPr lang="en-US"/>
          </a:p>
        </p:txBody>
      </p:sp>
    </p:spTree>
    <p:extLst>
      <p:ext uri="{BB962C8B-B14F-4D97-AF65-F5344CB8AC3E}">
        <p14:creationId xmlns:p14="http://schemas.microsoft.com/office/powerpoint/2010/main" val="1814077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767ED-A8D0-BB15-3D2A-DAA867D7838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87593EF-5864-0A14-C85A-CB927D1374A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1538F52-F516-68A4-52FB-0B9D3B8E91B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58FC24F-CF77-E6F9-DA36-198F1BEA5164}"/>
              </a:ext>
            </a:extLst>
          </p:cNvPr>
          <p:cNvSpPr>
            <a:spLocks noGrp="1"/>
          </p:cNvSpPr>
          <p:nvPr>
            <p:ph type="dt" sz="half" idx="10"/>
          </p:nvPr>
        </p:nvSpPr>
        <p:spPr/>
        <p:txBody>
          <a:bodyPr/>
          <a:lstStyle/>
          <a:p>
            <a:fld id="{A06C123B-C8F5-4744-86E6-11E3ED04BCFB}" type="datetimeFigureOut">
              <a:rPr lang="en-US" smtClean="0"/>
              <a:t>12/5/22</a:t>
            </a:fld>
            <a:endParaRPr lang="en-US"/>
          </a:p>
        </p:txBody>
      </p:sp>
      <p:sp>
        <p:nvSpPr>
          <p:cNvPr id="6" name="Footer Placeholder 5">
            <a:extLst>
              <a:ext uri="{FF2B5EF4-FFF2-40B4-BE49-F238E27FC236}">
                <a16:creationId xmlns:a16="http://schemas.microsoft.com/office/drawing/2014/main" id="{E7E4E48A-CFE3-5E4A-2B7E-C41BF69650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6F3E8D-CFF8-F327-5CC9-6CED275F3BD6}"/>
              </a:ext>
            </a:extLst>
          </p:cNvPr>
          <p:cNvSpPr>
            <a:spLocks noGrp="1"/>
          </p:cNvSpPr>
          <p:nvPr>
            <p:ph type="sldNum" sz="quarter" idx="12"/>
          </p:nvPr>
        </p:nvSpPr>
        <p:spPr/>
        <p:txBody>
          <a:bodyPr/>
          <a:lstStyle/>
          <a:p>
            <a:fld id="{EEB89123-DB9A-ED4F-BCDE-DB88576D2CCA}" type="slidenum">
              <a:rPr lang="en-US" smtClean="0"/>
              <a:t>‹#›</a:t>
            </a:fld>
            <a:endParaRPr lang="en-US"/>
          </a:p>
        </p:txBody>
      </p:sp>
    </p:spTree>
    <p:extLst>
      <p:ext uri="{BB962C8B-B14F-4D97-AF65-F5344CB8AC3E}">
        <p14:creationId xmlns:p14="http://schemas.microsoft.com/office/powerpoint/2010/main" val="1548590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886B4-A564-88E8-F264-FBCDE0FF3A1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D2B63F1-1DA3-88D0-C38F-C7C42FFD1D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020A8EE-4C14-A60E-7E9A-151905B1A50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E027E90-B0B8-188D-55E2-340CFF431E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CE53560-BDF0-C1EA-899B-A555947B12F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6D62946-2F4F-4507-F279-3C18000B3EBE}"/>
              </a:ext>
            </a:extLst>
          </p:cNvPr>
          <p:cNvSpPr>
            <a:spLocks noGrp="1"/>
          </p:cNvSpPr>
          <p:nvPr>
            <p:ph type="dt" sz="half" idx="10"/>
          </p:nvPr>
        </p:nvSpPr>
        <p:spPr/>
        <p:txBody>
          <a:bodyPr/>
          <a:lstStyle/>
          <a:p>
            <a:fld id="{A06C123B-C8F5-4744-86E6-11E3ED04BCFB}" type="datetimeFigureOut">
              <a:rPr lang="en-US" smtClean="0"/>
              <a:t>12/5/22</a:t>
            </a:fld>
            <a:endParaRPr lang="en-US"/>
          </a:p>
        </p:txBody>
      </p:sp>
      <p:sp>
        <p:nvSpPr>
          <p:cNvPr id="8" name="Footer Placeholder 7">
            <a:extLst>
              <a:ext uri="{FF2B5EF4-FFF2-40B4-BE49-F238E27FC236}">
                <a16:creationId xmlns:a16="http://schemas.microsoft.com/office/drawing/2014/main" id="{DD54A1D5-F7C1-502D-BDB1-1E8196C558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45EC7A-F1D8-569E-EB50-DAA68F172D48}"/>
              </a:ext>
            </a:extLst>
          </p:cNvPr>
          <p:cNvSpPr>
            <a:spLocks noGrp="1"/>
          </p:cNvSpPr>
          <p:nvPr>
            <p:ph type="sldNum" sz="quarter" idx="12"/>
          </p:nvPr>
        </p:nvSpPr>
        <p:spPr/>
        <p:txBody>
          <a:bodyPr/>
          <a:lstStyle/>
          <a:p>
            <a:fld id="{EEB89123-DB9A-ED4F-BCDE-DB88576D2CCA}" type="slidenum">
              <a:rPr lang="en-US" smtClean="0"/>
              <a:t>‹#›</a:t>
            </a:fld>
            <a:endParaRPr lang="en-US"/>
          </a:p>
        </p:txBody>
      </p:sp>
    </p:spTree>
    <p:extLst>
      <p:ext uri="{BB962C8B-B14F-4D97-AF65-F5344CB8AC3E}">
        <p14:creationId xmlns:p14="http://schemas.microsoft.com/office/powerpoint/2010/main" val="3345919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6788B-6596-C0B5-9420-48BCC2966C6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86E7E14-AE72-8649-9A06-1CC7F278116A}"/>
              </a:ext>
            </a:extLst>
          </p:cNvPr>
          <p:cNvSpPr>
            <a:spLocks noGrp="1"/>
          </p:cNvSpPr>
          <p:nvPr>
            <p:ph type="dt" sz="half" idx="10"/>
          </p:nvPr>
        </p:nvSpPr>
        <p:spPr/>
        <p:txBody>
          <a:bodyPr/>
          <a:lstStyle/>
          <a:p>
            <a:fld id="{A06C123B-C8F5-4744-86E6-11E3ED04BCFB}" type="datetimeFigureOut">
              <a:rPr lang="en-US" smtClean="0"/>
              <a:t>12/5/22</a:t>
            </a:fld>
            <a:endParaRPr lang="en-US"/>
          </a:p>
        </p:txBody>
      </p:sp>
      <p:sp>
        <p:nvSpPr>
          <p:cNvPr id="4" name="Footer Placeholder 3">
            <a:extLst>
              <a:ext uri="{FF2B5EF4-FFF2-40B4-BE49-F238E27FC236}">
                <a16:creationId xmlns:a16="http://schemas.microsoft.com/office/drawing/2014/main" id="{E509C86B-6B0B-D6B3-88B8-1045908DCF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64E914-B4D7-D6D7-74EE-F1B30D9FF852}"/>
              </a:ext>
            </a:extLst>
          </p:cNvPr>
          <p:cNvSpPr>
            <a:spLocks noGrp="1"/>
          </p:cNvSpPr>
          <p:nvPr>
            <p:ph type="sldNum" sz="quarter" idx="12"/>
          </p:nvPr>
        </p:nvSpPr>
        <p:spPr/>
        <p:txBody>
          <a:bodyPr/>
          <a:lstStyle/>
          <a:p>
            <a:fld id="{EEB89123-DB9A-ED4F-BCDE-DB88576D2CCA}" type="slidenum">
              <a:rPr lang="en-US" smtClean="0"/>
              <a:t>‹#›</a:t>
            </a:fld>
            <a:endParaRPr lang="en-US"/>
          </a:p>
        </p:txBody>
      </p:sp>
    </p:spTree>
    <p:extLst>
      <p:ext uri="{BB962C8B-B14F-4D97-AF65-F5344CB8AC3E}">
        <p14:creationId xmlns:p14="http://schemas.microsoft.com/office/powerpoint/2010/main" val="2582261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290107-033C-4C19-7BAD-EF7F8C6C4E58}"/>
              </a:ext>
            </a:extLst>
          </p:cNvPr>
          <p:cNvSpPr>
            <a:spLocks noGrp="1"/>
          </p:cNvSpPr>
          <p:nvPr>
            <p:ph type="dt" sz="half" idx="10"/>
          </p:nvPr>
        </p:nvSpPr>
        <p:spPr/>
        <p:txBody>
          <a:bodyPr/>
          <a:lstStyle/>
          <a:p>
            <a:fld id="{A06C123B-C8F5-4744-86E6-11E3ED04BCFB}" type="datetimeFigureOut">
              <a:rPr lang="en-US" smtClean="0"/>
              <a:t>12/5/22</a:t>
            </a:fld>
            <a:endParaRPr lang="en-US"/>
          </a:p>
        </p:txBody>
      </p:sp>
      <p:sp>
        <p:nvSpPr>
          <p:cNvPr id="3" name="Footer Placeholder 2">
            <a:extLst>
              <a:ext uri="{FF2B5EF4-FFF2-40B4-BE49-F238E27FC236}">
                <a16:creationId xmlns:a16="http://schemas.microsoft.com/office/drawing/2014/main" id="{F82FF255-64DD-87B7-FD67-BE48CB288B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2C67E2-10DC-3381-CFBA-A5D017877B7F}"/>
              </a:ext>
            </a:extLst>
          </p:cNvPr>
          <p:cNvSpPr>
            <a:spLocks noGrp="1"/>
          </p:cNvSpPr>
          <p:nvPr>
            <p:ph type="sldNum" sz="quarter" idx="12"/>
          </p:nvPr>
        </p:nvSpPr>
        <p:spPr/>
        <p:txBody>
          <a:bodyPr/>
          <a:lstStyle/>
          <a:p>
            <a:fld id="{EEB89123-DB9A-ED4F-BCDE-DB88576D2CCA}" type="slidenum">
              <a:rPr lang="en-US" smtClean="0"/>
              <a:t>‹#›</a:t>
            </a:fld>
            <a:endParaRPr lang="en-US"/>
          </a:p>
        </p:txBody>
      </p:sp>
    </p:spTree>
    <p:extLst>
      <p:ext uri="{BB962C8B-B14F-4D97-AF65-F5344CB8AC3E}">
        <p14:creationId xmlns:p14="http://schemas.microsoft.com/office/powerpoint/2010/main" val="1957990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00B90-B8CC-4454-580E-48530445511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A3ADB18-9C7B-E27F-F8B6-DD45F58E6B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CC2E06D-8E3C-7697-A901-27DF2F868D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E3FBB82-06CE-C569-F7C1-EEB06242469E}"/>
              </a:ext>
            </a:extLst>
          </p:cNvPr>
          <p:cNvSpPr>
            <a:spLocks noGrp="1"/>
          </p:cNvSpPr>
          <p:nvPr>
            <p:ph type="dt" sz="half" idx="10"/>
          </p:nvPr>
        </p:nvSpPr>
        <p:spPr/>
        <p:txBody>
          <a:bodyPr/>
          <a:lstStyle/>
          <a:p>
            <a:fld id="{A06C123B-C8F5-4744-86E6-11E3ED04BCFB}" type="datetimeFigureOut">
              <a:rPr lang="en-US" smtClean="0"/>
              <a:t>12/5/22</a:t>
            </a:fld>
            <a:endParaRPr lang="en-US"/>
          </a:p>
        </p:txBody>
      </p:sp>
      <p:sp>
        <p:nvSpPr>
          <p:cNvPr id="6" name="Footer Placeholder 5">
            <a:extLst>
              <a:ext uri="{FF2B5EF4-FFF2-40B4-BE49-F238E27FC236}">
                <a16:creationId xmlns:a16="http://schemas.microsoft.com/office/drawing/2014/main" id="{93AC1DE7-6282-2E1A-A2B8-B3186BBE57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7755E3-E5F7-A9C1-0A61-32C0E04C85A7}"/>
              </a:ext>
            </a:extLst>
          </p:cNvPr>
          <p:cNvSpPr>
            <a:spLocks noGrp="1"/>
          </p:cNvSpPr>
          <p:nvPr>
            <p:ph type="sldNum" sz="quarter" idx="12"/>
          </p:nvPr>
        </p:nvSpPr>
        <p:spPr/>
        <p:txBody>
          <a:bodyPr/>
          <a:lstStyle/>
          <a:p>
            <a:fld id="{EEB89123-DB9A-ED4F-BCDE-DB88576D2CCA}" type="slidenum">
              <a:rPr lang="en-US" smtClean="0"/>
              <a:t>‹#›</a:t>
            </a:fld>
            <a:endParaRPr lang="en-US"/>
          </a:p>
        </p:txBody>
      </p:sp>
    </p:spTree>
    <p:extLst>
      <p:ext uri="{BB962C8B-B14F-4D97-AF65-F5344CB8AC3E}">
        <p14:creationId xmlns:p14="http://schemas.microsoft.com/office/powerpoint/2010/main" val="1098551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82AA6-8770-515E-17B0-BE6B581439C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B7AC455-9AEA-9973-EA7F-FBF2B701FB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75F5E8-BCB0-4960-F354-B1DA747BA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3F7BE53-1609-5512-8C6A-579622FFD9CC}"/>
              </a:ext>
            </a:extLst>
          </p:cNvPr>
          <p:cNvSpPr>
            <a:spLocks noGrp="1"/>
          </p:cNvSpPr>
          <p:nvPr>
            <p:ph type="dt" sz="half" idx="10"/>
          </p:nvPr>
        </p:nvSpPr>
        <p:spPr/>
        <p:txBody>
          <a:bodyPr/>
          <a:lstStyle/>
          <a:p>
            <a:fld id="{A06C123B-C8F5-4744-86E6-11E3ED04BCFB}" type="datetimeFigureOut">
              <a:rPr lang="en-US" smtClean="0"/>
              <a:t>12/5/22</a:t>
            </a:fld>
            <a:endParaRPr lang="en-US"/>
          </a:p>
        </p:txBody>
      </p:sp>
      <p:sp>
        <p:nvSpPr>
          <p:cNvPr id="6" name="Footer Placeholder 5">
            <a:extLst>
              <a:ext uri="{FF2B5EF4-FFF2-40B4-BE49-F238E27FC236}">
                <a16:creationId xmlns:a16="http://schemas.microsoft.com/office/drawing/2014/main" id="{E999D235-9FF7-D3FF-7EE0-E48B7F1717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A927A6-9EEC-ED72-4E5E-0E8D3799D683}"/>
              </a:ext>
            </a:extLst>
          </p:cNvPr>
          <p:cNvSpPr>
            <a:spLocks noGrp="1"/>
          </p:cNvSpPr>
          <p:nvPr>
            <p:ph type="sldNum" sz="quarter" idx="12"/>
          </p:nvPr>
        </p:nvSpPr>
        <p:spPr/>
        <p:txBody>
          <a:bodyPr/>
          <a:lstStyle/>
          <a:p>
            <a:fld id="{EEB89123-DB9A-ED4F-BCDE-DB88576D2CCA}" type="slidenum">
              <a:rPr lang="en-US" smtClean="0"/>
              <a:t>‹#›</a:t>
            </a:fld>
            <a:endParaRPr lang="en-US"/>
          </a:p>
        </p:txBody>
      </p:sp>
    </p:spTree>
    <p:extLst>
      <p:ext uri="{BB962C8B-B14F-4D97-AF65-F5344CB8AC3E}">
        <p14:creationId xmlns:p14="http://schemas.microsoft.com/office/powerpoint/2010/main" val="1699500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E52F5E-7CDB-2C11-1FA5-6988F72D82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4F6C28F-A00F-4C59-E9D9-19DF0FA46F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207A1FF-BBB3-394B-B621-B7BBFADD29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6C123B-C8F5-4744-86E6-11E3ED04BCFB}" type="datetimeFigureOut">
              <a:rPr lang="en-US" smtClean="0"/>
              <a:t>12/5/22</a:t>
            </a:fld>
            <a:endParaRPr lang="en-US"/>
          </a:p>
        </p:txBody>
      </p:sp>
      <p:sp>
        <p:nvSpPr>
          <p:cNvPr id="5" name="Footer Placeholder 4">
            <a:extLst>
              <a:ext uri="{FF2B5EF4-FFF2-40B4-BE49-F238E27FC236}">
                <a16:creationId xmlns:a16="http://schemas.microsoft.com/office/drawing/2014/main" id="{56E2566D-EF24-BCC8-5566-20CBAAFC97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04298E-21C7-9399-A3FC-EE1BDA167D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B89123-DB9A-ED4F-BCDE-DB88576D2CCA}" type="slidenum">
              <a:rPr lang="en-US" smtClean="0"/>
              <a:t>‹#›</a:t>
            </a:fld>
            <a:endParaRPr lang="en-US"/>
          </a:p>
        </p:txBody>
      </p:sp>
    </p:spTree>
    <p:extLst>
      <p:ext uri="{BB962C8B-B14F-4D97-AF65-F5344CB8AC3E}">
        <p14:creationId xmlns:p14="http://schemas.microsoft.com/office/powerpoint/2010/main" val="3764079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ww.freepik.com/author/pikisuperstar" TargetMode="Externa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E45E9-5072-7B7C-3608-022B21A778C6}"/>
              </a:ext>
            </a:extLst>
          </p:cNvPr>
          <p:cNvSpPr>
            <a:spLocks noGrp="1"/>
          </p:cNvSpPr>
          <p:nvPr>
            <p:ph type="ctrTitle"/>
          </p:nvPr>
        </p:nvSpPr>
        <p:spPr>
          <a:xfrm>
            <a:off x="1524000" y="3011117"/>
            <a:ext cx="9144000" cy="1355750"/>
          </a:xfrm>
        </p:spPr>
        <p:txBody>
          <a:bodyPr>
            <a:normAutofit/>
          </a:bodyPr>
          <a:lstStyle/>
          <a:p>
            <a:pPr algn="l"/>
            <a:r>
              <a:rPr lang="en-US" sz="5400"/>
              <a:t>Machine Learning Workshop</a:t>
            </a:r>
          </a:p>
        </p:txBody>
      </p:sp>
      <p:sp>
        <p:nvSpPr>
          <p:cNvPr id="3" name="Subtitle 2">
            <a:extLst>
              <a:ext uri="{FF2B5EF4-FFF2-40B4-BE49-F238E27FC236}">
                <a16:creationId xmlns:a16="http://schemas.microsoft.com/office/drawing/2014/main" id="{9A20AAA8-0248-F54E-79C0-7BF66B61309D}"/>
              </a:ext>
            </a:extLst>
          </p:cNvPr>
          <p:cNvSpPr>
            <a:spLocks noGrp="1"/>
          </p:cNvSpPr>
          <p:nvPr>
            <p:ph type="subTitle" idx="1"/>
          </p:nvPr>
        </p:nvSpPr>
        <p:spPr>
          <a:xfrm>
            <a:off x="1524000" y="4373823"/>
            <a:ext cx="9144000" cy="911117"/>
          </a:xfrm>
        </p:spPr>
        <p:txBody>
          <a:bodyPr>
            <a:normAutofit/>
          </a:bodyPr>
          <a:lstStyle/>
          <a:p>
            <a:pPr algn="l"/>
            <a:r>
              <a:rPr lang="en-US" sz="2000" dirty="0"/>
              <a:t>Week 2</a:t>
            </a:r>
          </a:p>
        </p:txBody>
      </p:sp>
      <p:sp>
        <p:nvSpPr>
          <p:cNvPr id="1035" name="Freeform 20">
            <a:extLst>
              <a:ext uri="{FF2B5EF4-FFF2-40B4-BE49-F238E27FC236}">
                <a16:creationId xmlns:a16="http://schemas.microsoft.com/office/drawing/2014/main" id="{B5128750-6DE7-4BD7-B6DD-399E90474D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2758"/>
            <a:ext cx="4522796" cy="2919017"/>
          </a:xfrm>
          <a:custGeom>
            <a:avLst/>
            <a:gdLst>
              <a:gd name="connsiteX0" fmla="*/ 0 w 4522796"/>
              <a:gd name="connsiteY0" fmla="*/ 2919017 h 2919017"/>
              <a:gd name="connsiteX1" fmla="*/ 4522796 w 4522796"/>
              <a:gd name="connsiteY1" fmla="*/ 2919017 h 2919017"/>
              <a:gd name="connsiteX2" fmla="*/ 3170909 w 4522796"/>
              <a:gd name="connsiteY2" fmla="*/ 0 h 2919017"/>
              <a:gd name="connsiteX3" fmla="*/ 0 w 4522796"/>
              <a:gd name="connsiteY3" fmla="*/ 0 h 2919017"/>
            </a:gdLst>
            <a:ahLst/>
            <a:cxnLst>
              <a:cxn ang="0">
                <a:pos x="connsiteX0" y="connsiteY0"/>
              </a:cxn>
              <a:cxn ang="0">
                <a:pos x="connsiteX1" y="connsiteY1"/>
              </a:cxn>
              <a:cxn ang="0">
                <a:pos x="connsiteX2" y="connsiteY2"/>
              </a:cxn>
              <a:cxn ang="0">
                <a:pos x="connsiteX3" y="connsiteY3"/>
              </a:cxn>
            </a:cxnLst>
            <a:rect l="l" t="t" r="r" b="b"/>
            <a:pathLst>
              <a:path w="4522796" h="2919017">
                <a:moveTo>
                  <a:pt x="0" y="2919017"/>
                </a:moveTo>
                <a:lnTo>
                  <a:pt x="4522796" y="2919017"/>
                </a:lnTo>
                <a:lnTo>
                  <a:pt x="3170909" y="0"/>
                </a:lnTo>
                <a:lnTo>
                  <a:pt x="0" y="0"/>
                </a:lnTo>
                <a:close/>
              </a:path>
            </a:pathLst>
          </a:custGeom>
          <a:solidFill>
            <a:schemeClr val="accent2">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pic>
        <p:nvPicPr>
          <p:cNvPr id="11" name="Picture 10" descr="A picture containing letter&#10;&#10;Description automatically generated">
            <a:extLst>
              <a:ext uri="{FF2B5EF4-FFF2-40B4-BE49-F238E27FC236}">
                <a16:creationId xmlns:a16="http://schemas.microsoft.com/office/drawing/2014/main" id="{037194E0-B5A3-0319-DAC5-1BB9A077A90C}"/>
              </a:ext>
            </a:extLst>
          </p:cNvPr>
          <p:cNvPicPr>
            <a:picLocks noChangeAspect="1"/>
          </p:cNvPicPr>
          <p:nvPr/>
        </p:nvPicPr>
        <p:blipFill rotWithShape="1">
          <a:blip r:embed="rId2"/>
          <a:srcRect l="19083" t="38942" r="19038" b="38658"/>
          <a:stretch/>
        </p:blipFill>
        <p:spPr>
          <a:xfrm>
            <a:off x="4579567" y="1065328"/>
            <a:ext cx="3410479" cy="1234584"/>
          </a:xfrm>
          <a:prstGeom prst="rect">
            <a:avLst/>
          </a:prstGeom>
        </p:spPr>
      </p:pic>
      <p:sp>
        <p:nvSpPr>
          <p:cNvPr id="1037" name="Freeform 12">
            <a:extLst>
              <a:ext uri="{FF2B5EF4-FFF2-40B4-BE49-F238E27FC236}">
                <a16:creationId xmlns:a16="http://schemas.microsoft.com/office/drawing/2014/main" id="{07BA6415-1CCB-4FE4-8D1D-DE0505D993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4A4A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22">
            <a:extLst>
              <a:ext uri="{FF2B5EF4-FFF2-40B4-BE49-F238E27FC236}">
                <a16:creationId xmlns:a16="http://schemas.microsoft.com/office/drawing/2014/main" id="{CA1B373B-0DE9-4AE4-A839-26F801A340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448626"/>
            <a:ext cx="6754821" cy="1409374"/>
          </a:xfrm>
          <a:custGeom>
            <a:avLst/>
            <a:gdLst>
              <a:gd name="connsiteX0" fmla="*/ 0 w 6754821"/>
              <a:gd name="connsiteY0" fmla="*/ 0 h 1409374"/>
              <a:gd name="connsiteX1" fmla="*/ 6754821 w 6754821"/>
              <a:gd name="connsiteY1" fmla="*/ 0 h 1409374"/>
              <a:gd name="connsiteX2" fmla="*/ 6102096 w 6754821"/>
              <a:gd name="connsiteY2" fmla="*/ 1409374 h 1409374"/>
              <a:gd name="connsiteX3" fmla="*/ 0 w 6754821"/>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6754821" h="1409374">
                <a:moveTo>
                  <a:pt x="0" y="0"/>
                </a:moveTo>
                <a:lnTo>
                  <a:pt x="6754821" y="0"/>
                </a:lnTo>
                <a:lnTo>
                  <a:pt x="6102096" y="1409374"/>
                </a:lnTo>
                <a:lnTo>
                  <a:pt x="0" y="1409374"/>
                </a:lnTo>
                <a:close/>
              </a:path>
            </a:pathLst>
          </a:custGeom>
          <a:solidFill>
            <a:srgbClr val="898989">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4">
            <a:extLst>
              <a:ext uri="{FF2B5EF4-FFF2-40B4-BE49-F238E27FC236}">
                <a16:creationId xmlns:a16="http://schemas.microsoft.com/office/drawing/2014/main" id="{76E31616-B30F-98DB-D892-8B80251272D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Blue robotic assistant or artificial intelligence robot with dog robot">
            <a:extLst>
              <a:ext uri="{FF2B5EF4-FFF2-40B4-BE49-F238E27FC236}">
                <a16:creationId xmlns:a16="http://schemas.microsoft.com/office/drawing/2014/main" id="{CBDA04A8-F985-7918-1A0D-3BE8472EF9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7380" y="41689"/>
            <a:ext cx="358140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098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Extension: multivariate regression</a:t>
            </a:r>
          </a:p>
        </p:txBody>
      </p:sp>
      <p:sp>
        <p:nvSpPr>
          <p:cNvPr id="9" name="Content Placeholder 8">
            <a:extLst>
              <a:ext uri="{FF2B5EF4-FFF2-40B4-BE49-F238E27FC236}">
                <a16:creationId xmlns:a16="http://schemas.microsoft.com/office/drawing/2014/main" id="{F887B177-062F-3AD5-C09D-E69EDC1BEC2C}"/>
              </a:ext>
            </a:extLst>
          </p:cNvPr>
          <p:cNvSpPr>
            <a:spLocks noGrp="1"/>
          </p:cNvSpPr>
          <p:nvPr>
            <p:ph idx="1"/>
          </p:nvPr>
        </p:nvSpPr>
        <p:spPr/>
        <p:txBody>
          <a:bodyPr/>
          <a:lstStyle/>
          <a:p>
            <a:r>
              <a:rPr lang="en-US" dirty="0"/>
              <a:t>In general, could have many more features than just 3…</a:t>
            </a:r>
          </a:p>
          <a:p>
            <a:r>
              <a:rPr lang="en-US" dirty="0"/>
              <a:t>In this case, have n features:</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D24C20D-6E08-DBBA-C3BF-AD2A4B44C0FA}"/>
                  </a:ext>
                </a:extLst>
              </p:cNvPr>
              <p:cNvSpPr/>
              <p:nvPr/>
            </p:nvSpPr>
            <p:spPr>
              <a:xfrm>
                <a:off x="1544181" y="4456238"/>
                <a:ext cx="5886418" cy="13965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400" b="0" i="1" smtClean="0">
                          <a:solidFill>
                            <a:schemeClr val="tx1"/>
                          </a:solidFill>
                          <a:latin typeface="Cambria Math" panose="02040503050406030204" pitchFamily="18" charset="0"/>
                        </a:rPr>
                        <m:t>=</m:t>
                      </m:r>
                      <m:d>
                        <m:dPr>
                          <m:ctrlPr>
                            <a:rPr lang="en-US" sz="4400" i="1">
                              <a:solidFill>
                                <a:schemeClr val="tx1"/>
                              </a:solidFill>
                              <a:latin typeface="Cambria Math" panose="02040503050406030204" pitchFamily="18" charset="0"/>
                            </a:rPr>
                          </m:ctrlPr>
                        </m:dPr>
                        <m:e>
                          <m:nary>
                            <m:naryPr>
                              <m:chr m:val="∑"/>
                              <m:ctrlPr>
                                <a:rPr lang="en-US" sz="4400" i="1">
                                  <a:solidFill>
                                    <a:schemeClr val="tx1"/>
                                  </a:solidFill>
                                  <a:latin typeface="Cambria Math" panose="02040503050406030204" pitchFamily="18" charset="0"/>
                                </a:rPr>
                              </m:ctrlPr>
                            </m:naryPr>
                            <m:sub>
                              <m:r>
                                <m:rPr>
                                  <m:brk m:alnAt="23"/>
                                </m:rPr>
                                <a:rPr lang="en-US" sz="4400" i="1">
                                  <a:solidFill>
                                    <a:schemeClr val="tx1"/>
                                  </a:solidFill>
                                  <a:latin typeface="Cambria Math" panose="02040503050406030204" pitchFamily="18" charset="0"/>
                                </a:rPr>
                                <m:t>𝑖</m:t>
                              </m:r>
                              <m:r>
                                <a:rPr lang="en-US" sz="4400" i="1">
                                  <a:solidFill>
                                    <a:schemeClr val="tx1"/>
                                  </a:solidFill>
                                  <a:latin typeface="Cambria Math" panose="02040503050406030204" pitchFamily="18" charset="0"/>
                                </a:rPr>
                                <m:t>=1</m:t>
                              </m:r>
                            </m:sub>
                            <m:sup>
                              <m:r>
                                <a:rPr lang="en-US" sz="4400" i="1">
                                  <a:solidFill>
                                    <a:schemeClr val="tx1"/>
                                  </a:solidFill>
                                  <a:latin typeface="Cambria Math" panose="02040503050406030204" pitchFamily="18" charset="0"/>
                                </a:rPr>
                                <m:t>𝑛</m:t>
                              </m:r>
                            </m:sup>
                            <m:e>
                              <m:sSub>
                                <m:sSubPr>
                                  <m:ctrlPr>
                                    <a:rPr lang="en-US" sz="4400" i="1">
                                      <a:solidFill>
                                        <a:schemeClr val="tx1"/>
                                      </a:solidFill>
                                      <a:latin typeface="Cambria Math" panose="02040503050406030204" pitchFamily="18" charset="0"/>
                                    </a:rPr>
                                  </m:ctrlPr>
                                </m:sSubPr>
                                <m:e>
                                  <m:r>
                                    <a:rPr lang="en-US" sz="4400" i="1">
                                      <a:solidFill>
                                        <a:schemeClr val="tx1"/>
                                      </a:solidFill>
                                      <a:latin typeface="Cambria Math" panose="02040503050406030204" pitchFamily="18" charset="0"/>
                                    </a:rPr>
                                    <m:t>𝑚</m:t>
                                  </m:r>
                                </m:e>
                                <m:sub>
                                  <m:r>
                                    <a:rPr lang="en-US" sz="4400" i="1">
                                      <a:solidFill>
                                        <a:schemeClr val="tx1"/>
                                      </a:solidFill>
                                      <a:latin typeface="Cambria Math" panose="02040503050406030204" pitchFamily="18" charset="0"/>
                                    </a:rPr>
                                    <m:t>𝑖</m:t>
                                  </m:r>
                                </m:sub>
                              </m:sSub>
                              <m:sSub>
                                <m:sSubPr>
                                  <m:ctrlPr>
                                    <a:rPr lang="en-US" sz="4400" i="1">
                                      <a:solidFill>
                                        <a:schemeClr val="tx1"/>
                                      </a:solidFill>
                                      <a:latin typeface="Cambria Math" panose="02040503050406030204" pitchFamily="18" charset="0"/>
                                    </a:rPr>
                                  </m:ctrlPr>
                                </m:sSubPr>
                                <m:e>
                                  <m:r>
                                    <a:rPr lang="en-US" sz="4400" i="1">
                                      <a:solidFill>
                                        <a:schemeClr val="tx1"/>
                                      </a:solidFill>
                                      <a:latin typeface="Cambria Math" panose="02040503050406030204" pitchFamily="18" charset="0"/>
                                    </a:rPr>
                                    <m:t>𝑥</m:t>
                                  </m:r>
                                </m:e>
                                <m:sub>
                                  <m:r>
                                    <a:rPr lang="en-US" sz="4400" i="1">
                                      <a:solidFill>
                                        <a:schemeClr val="tx1"/>
                                      </a:solidFill>
                                      <a:latin typeface="Cambria Math" panose="02040503050406030204" pitchFamily="18" charset="0"/>
                                    </a:rPr>
                                    <m:t>𝑖</m:t>
                                  </m:r>
                                </m:sub>
                              </m:sSub>
                            </m:e>
                          </m:nary>
                        </m:e>
                      </m:d>
                      <m:r>
                        <a:rPr lang="en-US" sz="4400" i="1">
                          <a:solidFill>
                            <a:schemeClr val="tx1"/>
                          </a:solidFill>
                          <a:latin typeface="Cambria Math" panose="02040503050406030204" pitchFamily="18" charset="0"/>
                        </a:rPr>
                        <m:t>+</m:t>
                      </m:r>
                      <m:r>
                        <a:rPr lang="en-US" sz="4400" i="1">
                          <a:solidFill>
                            <a:schemeClr val="tx1"/>
                          </a:solidFill>
                          <a:latin typeface="Cambria Math" panose="02040503050406030204" pitchFamily="18" charset="0"/>
                        </a:rPr>
                        <m:t>𝑐</m:t>
                      </m:r>
                    </m:oMath>
                  </m:oMathPara>
                </a14:m>
                <a:endParaRPr lang="en-US" sz="4400" dirty="0">
                  <a:solidFill>
                    <a:schemeClr val="tx1"/>
                  </a:solidFill>
                </a:endParaRPr>
              </a:p>
            </p:txBody>
          </p:sp>
        </mc:Choice>
        <mc:Fallback xmlns="">
          <p:sp>
            <p:nvSpPr>
              <p:cNvPr id="4" name="Rectangle 3">
                <a:extLst>
                  <a:ext uri="{FF2B5EF4-FFF2-40B4-BE49-F238E27FC236}">
                    <a16:creationId xmlns:a16="http://schemas.microsoft.com/office/drawing/2014/main" id="{4D24C20D-6E08-DBBA-C3BF-AD2A4B44C0FA}"/>
                  </a:ext>
                </a:extLst>
              </p:cNvPr>
              <p:cNvSpPr>
                <a:spLocks noRot="1" noChangeAspect="1" noMove="1" noResize="1" noEditPoints="1" noAdjustHandles="1" noChangeArrowheads="1" noChangeShapeType="1" noTextEdit="1"/>
              </p:cNvSpPr>
              <p:nvPr/>
            </p:nvSpPr>
            <p:spPr>
              <a:xfrm>
                <a:off x="1544181" y="4456238"/>
                <a:ext cx="5886418" cy="1396527"/>
              </a:xfrm>
              <a:prstGeom prst="rect">
                <a:avLst/>
              </a:prstGeom>
              <a:blipFill>
                <a:blip r:embed="rId3"/>
                <a:stretch>
                  <a:fillRect l="-7097" t="-174775" b="-25585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3FF28076-0996-DE8F-CF8C-938232BD9197}"/>
                  </a:ext>
                </a:extLst>
              </p:cNvPr>
              <p:cNvSpPr/>
              <p:nvPr/>
            </p:nvSpPr>
            <p:spPr>
              <a:xfrm>
                <a:off x="1544181" y="2924774"/>
                <a:ext cx="9103637" cy="13965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400" b="0" i="1" smtClean="0">
                          <a:solidFill>
                            <a:schemeClr val="tx1"/>
                          </a:solidFill>
                          <a:latin typeface="Cambria Math" panose="02040503050406030204" pitchFamily="18" charset="0"/>
                        </a:rPr>
                        <m:t>𝑦</m:t>
                      </m:r>
                      <m:r>
                        <a:rPr lang="en-US" sz="4400" b="0" i="1" smtClean="0">
                          <a:solidFill>
                            <a:schemeClr val="tx1"/>
                          </a:solidFill>
                          <a:latin typeface="Cambria Math" panose="02040503050406030204" pitchFamily="18" charset="0"/>
                        </a:rPr>
                        <m:t>=</m:t>
                      </m:r>
                      <m:sSub>
                        <m:sSubPr>
                          <m:ctrlPr>
                            <a:rPr lang="en-US" sz="4400" b="0" i="1" smtClean="0">
                              <a:solidFill>
                                <a:schemeClr val="tx1"/>
                              </a:solidFill>
                              <a:latin typeface="Cambria Math" panose="02040503050406030204" pitchFamily="18" charset="0"/>
                            </a:rPr>
                          </m:ctrlPr>
                        </m:sSubPr>
                        <m:e>
                          <m:r>
                            <a:rPr lang="en-US" sz="4400" b="0" i="1" smtClean="0">
                              <a:solidFill>
                                <a:schemeClr val="tx1"/>
                              </a:solidFill>
                              <a:latin typeface="Cambria Math" panose="02040503050406030204" pitchFamily="18" charset="0"/>
                            </a:rPr>
                            <m:t>𝑚</m:t>
                          </m:r>
                        </m:e>
                        <m:sub>
                          <m:r>
                            <a:rPr lang="en-US" sz="4400" b="0" i="1" smtClean="0">
                              <a:solidFill>
                                <a:schemeClr val="tx1"/>
                              </a:solidFill>
                              <a:latin typeface="Cambria Math" panose="02040503050406030204" pitchFamily="18" charset="0"/>
                            </a:rPr>
                            <m:t>1</m:t>
                          </m:r>
                        </m:sub>
                      </m:sSub>
                      <m:sSub>
                        <m:sSubPr>
                          <m:ctrlPr>
                            <a:rPr lang="en-US" sz="4400" b="0" i="1" smtClean="0">
                              <a:solidFill>
                                <a:schemeClr val="tx1"/>
                              </a:solidFill>
                              <a:latin typeface="Cambria Math" panose="02040503050406030204" pitchFamily="18" charset="0"/>
                            </a:rPr>
                          </m:ctrlPr>
                        </m:sSubPr>
                        <m:e>
                          <m:r>
                            <a:rPr lang="en-US" sz="4400" b="0" i="1" smtClean="0">
                              <a:solidFill>
                                <a:schemeClr val="tx1"/>
                              </a:solidFill>
                              <a:latin typeface="Cambria Math" panose="02040503050406030204" pitchFamily="18" charset="0"/>
                            </a:rPr>
                            <m:t>𝑥</m:t>
                          </m:r>
                        </m:e>
                        <m:sub>
                          <m:r>
                            <a:rPr lang="en-US" sz="4400" b="0" i="1" smtClean="0">
                              <a:solidFill>
                                <a:schemeClr val="tx1"/>
                              </a:solidFill>
                              <a:latin typeface="Cambria Math" panose="02040503050406030204" pitchFamily="18" charset="0"/>
                            </a:rPr>
                            <m:t>1</m:t>
                          </m:r>
                        </m:sub>
                      </m:sSub>
                      <m:r>
                        <a:rPr lang="en-US" sz="4400" b="0" i="1" smtClean="0">
                          <a:solidFill>
                            <a:schemeClr val="tx1"/>
                          </a:solidFill>
                          <a:latin typeface="Cambria Math" panose="02040503050406030204" pitchFamily="18" charset="0"/>
                        </a:rPr>
                        <m:t>+</m:t>
                      </m:r>
                      <m:sSub>
                        <m:sSubPr>
                          <m:ctrlPr>
                            <a:rPr lang="en-US" sz="4400" b="0" i="1" smtClean="0">
                              <a:solidFill>
                                <a:schemeClr val="tx1"/>
                              </a:solidFill>
                              <a:latin typeface="Cambria Math" panose="02040503050406030204" pitchFamily="18" charset="0"/>
                            </a:rPr>
                          </m:ctrlPr>
                        </m:sSubPr>
                        <m:e>
                          <m:r>
                            <a:rPr lang="en-US" sz="4400" b="0" i="1" smtClean="0">
                              <a:solidFill>
                                <a:schemeClr val="tx1"/>
                              </a:solidFill>
                              <a:latin typeface="Cambria Math" panose="02040503050406030204" pitchFamily="18" charset="0"/>
                            </a:rPr>
                            <m:t>𝑚</m:t>
                          </m:r>
                        </m:e>
                        <m:sub>
                          <m:r>
                            <a:rPr lang="en-US" sz="4400" b="0" i="1" smtClean="0">
                              <a:solidFill>
                                <a:schemeClr val="tx1"/>
                              </a:solidFill>
                              <a:latin typeface="Cambria Math" panose="02040503050406030204" pitchFamily="18" charset="0"/>
                            </a:rPr>
                            <m:t>2</m:t>
                          </m:r>
                        </m:sub>
                      </m:sSub>
                      <m:sSub>
                        <m:sSubPr>
                          <m:ctrlPr>
                            <a:rPr lang="en-US" sz="4400" b="0" i="1" smtClean="0">
                              <a:solidFill>
                                <a:schemeClr val="tx1"/>
                              </a:solidFill>
                              <a:latin typeface="Cambria Math" panose="02040503050406030204" pitchFamily="18" charset="0"/>
                            </a:rPr>
                          </m:ctrlPr>
                        </m:sSubPr>
                        <m:e>
                          <m:r>
                            <a:rPr lang="en-US" sz="4400" b="0" i="1" smtClean="0">
                              <a:solidFill>
                                <a:schemeClr val="tx1"/>
                              </a:solidFill>
                              <a:latin typeface="Cambria Math" panose="02040503050406030204" pitchFamily="18" charset="0"/>
                            </a:rPr>
                            <m:t>𝑥</m:t>
                          </m:r>
                        </m:e>
                        <m:sub>
                          <m:r>
                            <a:rPr lang="en-US" sz="4400" b="0" i="1" smtClean="0">
                              <a:solidFill>
                                <a:schemeClr val="tx1"/>
                              </a:solidFill>
                              <a:latin typeface="Cambria Math" panose="02040503050406030204" pitchFamily="18" charset="0"/>
                            </a:rPr>
                            <m:t>2</m:t>
                          </m:r>
                        </m:sub>
                      </m:sSub>
                      <m:r>
                        <a:rPr lang="en-US" sz="4400" b="0" i="1" smtClean="0">
                          <a:solidFill>
                            <a:schemeClr val="tx1"/>
                          </a:solidFill>
                          <a:latin typeface="Cambria Math" panose="02040503050406030204" pitchFamily="18" charset="0"/>
                        </a:rPr>
                        <m:t>+…+</m:t>
                      </m:r>
                      <m:sSub>
                        <m:sSubPr>
                          <m:ctrlPr>
                            <a:rPr lang="en-US" sz="4400" b="0" i="1" smtClean="0">
                              <a:solidFill>
                                <a:schemeClr val="tx1"/>
                              </a:solidFill>
                              <a:latin typeface="Cambria Math" panose="02040503050406030204" pitchFamily="18" charset="0"/>
                            </a:rPr>
                          </m:ctrlPr>
                        </m:sSubPr>
                        <m:e>
                          <m:r>
                            <a:rPr lang="en-US" sz="4400" b="0" i="1" smtClean="0">
                              <a:solidFill>
                                <a:schemeClr val="tx1"/>
                              </a:solidFill>
                              <a:latin typeface="Cambria Math" panose="02040503050406030204" pitchFamily="18" charset="0"/>
                            </a:rPr>
                            <m:t>𝑚</m:t>
                          </m:r>
                        </m:e>
                        <m:sub>
                          <m:r>
                            <a:rPr lang="en-US" sz="4400" b="0" i="1" smtClean="0">
                              <a:solidFill>
                                <a:schemeClr val="tx1"/>
                              </a:solidFill>
                              <a:latin typeface="Cambria Math" panose="02040503050406030204" pitchFamily="18" charset="0"/>
                            </a:rPr>
                            <m:t>𝑛</m:t>
                          </m:r>
                        </m:sub>
                      </m:sSub>
                      <m:sSub>
                        <m:sSubPr>
                          <m:ctrlPr>
                            <a:rPr lang="en-US" sz="4400" b="0" i="1" smtClean="0">
                              <a:solidFill>
                                <a:schemeClr val="tx1"/>
                              </a:solidFill>
                              <a:latin typeface="Cambria Math" panose="02040503050406030204" pitchFamily="18" charset="0"/>
                            </a:rPr>
                          </m:ctrlPr>
                        </m:sSubPr>
                        <m:e>
                          <m:r>
                            <a:rPr lang="en-US" sz="4400" b="0" i="1" smtClean="0">
                              <a:solidFill>
                                <a:schemeClr val="tx1"/>
                              </a:solidFill>
                              <a:latin typeface="Cambria Math" panose="02040503050406030204" pitchFamily="18" charset="0"/>
                            </a:rPr>
                            <m:t>𝑥</m:t>
                          </m:r>
                        </m:e>
                        <m:sub>
                          <m:r>
                            <a:rPr lang="en-US" sz="4400" b="0" i="1" smtClean="0">
                              <a:solidFill>
                                <a:schemeClr val="tx1"/>
                              </a:solidFill>
                              <a:latin typeface="Cambria Math" panose="02040503050406030204" pitchFamily="18" charset="0"/>
                            </a:rPr>
                            <m:t>𝑛</m:t>
                          </m:r>
                        </m:sub>
                      </m:sSub>
                      <m:r>
                        <a:rPr lang="en-US" sz="4400" i="1">
                          <a:solidFill>
                            <a:schemeClr val="tx1"/>
                          </a:solidFill>
                          <a:latin typeface="Cambria Math" panose="02040503050406030204" pitchFamily="18" charset="0"/>
                        </a:rPr>
                        <m:t>+</m:t>
                      </m:r>
                      <m:r>
                        <a:rPr lang="en-US" sz="4400" i="1">
                          <a:solidFill>
                            <a:schemeClr val="tx1"/>
                          </a:solidFill>
                          <a:latin typeface="Cambria Math" panose="02040503050406030204" pitchFamily="18" charset="0"/>
                        </a:rPr>
                        <m:t>𝑐</m:t>
                      </m:r>
                    </m:oMath>
                  </m:oMathPara>
                </a14:m>
                <a:endParaRPr lang="en-US" sz="4400" dirty="0">
                  <a:solidFill>
                    <a:schemeClr val="tx1"/>
                  </a:solidFill>
                </a:endParaRPr>
              </a:p>
            </p:txBody>
          </p:sp>
        </mc:Choice>
        <mc:Fallback xmlns="">
          <p:sp>
            <p:nvSpPr>
              <p:cNvPr id="6" name="Rectangle 5">
                <a:extLst>
                  <a:ext uri="{FF2B5EF4-FFF2-40B4-BE49-F238E27FC236}">
                    <a16:creationId xmlns:a16="http://schemas.microsoft.com/office/drawing/2014/main" id="{3FF28076-0996-DE8F-CF8C-938232BD9197}"/>
                  </a:ext>
                </a:extLst>
              </p:cNvPr>
              <p:cNvSpPr>
                <a:spLocks noRot="1" noChangeAspect="1" noMove="1" noResize="1" noEditPoints="1" noAdjustHandles="1" noChangeArrowheads="1" noChangeShapeType="1" noTextEdit="1"/>
              </p:cNvSpPr>
              <p:nvPr/>
            </p:nvSpPr>
            <p:spPr>
              <a:xfrm>
                <a:off x="1544181" y="2924774"/>
                <a:ext cx="9103637" cy="1396527"/>
              </a:xfrm>
              <a:prstGeom prst="rect">
                <a:avLst/>
              </a:prstGeom>
              <a:blipFill>
                <a:blip r:embed="rId4"/>
                <a:stretch>
                  <a:fillRect/>
                </a:stretch>
              </a:blipFill>
              <a:ln>
                <a:noFill/>
              </a:ln>
            </p:spPr>
            <p:txBody>
              <a:bodyPr/>
              <a:lstStyle/>
              <a:p>
                <a:r>
                  <a:rPr lang="en-US">
                    <a:noFill/>
                  </a:rPr>
                  <a:t> </a:t>
                </a:r>
              </a:p>
            </p:txBody>
          </p:sp>
        </mc:Fallback>
      </mc:AlternateContent>
      <p:sp>
        <p:nvSpPr>
          <p:cNvPr id="7" name="Rectangle 6">
            <a:extLst>
              <a:ext uri="{FF2B5EF4-FFF2-40B4-BE49-F238E27FC236}">
                <a16:creationId xmlns:a16="http://schemas.microsoft.com/office/drawing/2014/main" id="{7554BFE8-1794-3BBE-32FE-59E9F6D06C63}"/>
              </a:ext>
            </a:extLst>
          </p:cNvPr>
          <p:cNvSpPr/>
          <p:nvPr/>
        </p:nvSpPr>
        <p:spPr>
          <a:xfrm>
            <a:off x="8470232" y="5566611"/>
            <a:ext cx="3329190" cy="9262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See tutorial for more details…</a:t>
            </a:r>
          </a:p>
        </p:txBody>
      </p:sp>
    </p:spTree>
    <p:extLst>
      <p:ext uri="{BB962C8B-B14F-4D97-AF65-F5344CB8AC3E}">
        <p14:creationId xmlns:p14="http://schemas.microsoft.com/office/powerpoint/2010/main" val="4038134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Rectangle 171">
            <a:extLst>
              <a:ext uri="{FF2B5EF4-FFF2-40B4-BE49-F238E27FC236}">
                <a16:creationId xmlns:a16="http://schemas.microsoft.com/office/drawing/2014/main" id="{BADD9FAD-5E8C-A7A5-8836-5B08F74B302D}"/>
              </a:ext>
            </a:extLst>
          </p:cNvPr>
          <p:cNvSpPr/>
          <p:nvPr/>
        </p:nvSpPr>
        <p:spPr>
          <a:xfrm>
            <a:off x="710916" y="1243232"/>
            <a:ext cx="4943959" cy="511444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4" name="Content Placeholder 6">
            <a:extLst>
              <a:ext uri="{FF2B5EF4-FFF2-40B4-BE49-F238E27FC236}">
                <a16:creationId xmlns:a16="http://schemas.microsoft.com/office/drawing/2014/main" id="{D3921826-B4A0-C657-335E-AA71F4930268}"/>
              </a:ext>
            </a:extLst>
          </p:cNvPr>
          <p:cNvSpPr>
            <a:spLocks noGrp="1"/>
          </p:cNvSpPr>
          <p:nvPr>
            <p:ph sz="half" idx="2"/>
          </p:nvPr>
        </p:nvSpPr>
        <p:spPr>
          <a:xfrm>
            <a:off x="878747" y="1491647"/>
            <a:ext cx="5181600" cy="4351338"/>
          </a:xfrm>
        </p:spPr>
        <p:txBody>
          <a:bodyPr/>
          <a:lstStyle/>
          <a:p>
            <a:pPr marL="0" indent="0">
              <a:buNone/>
            </a:pPr>
            <a:r>
              <a:rPr lang="en-US" sz="3200" u="sng" dirty="0"/>
              <a:t>Regression</a:t>
            </a:r>
            <a:endParaRPr lang="en-US" u="sng" dirty="0"/>
          </a:p>
          <a:p>
            <a:r>
              <a:rPr lang="en-US" dirty="0"/>
              <a:t>Predict a </a:t>
            </a:r>
            <a:r>
              <a:rPr lang="en-US" dirty="0">
                <a:solidFill>
                  <a:srgbClr val="FF0000"/>
                </a:solidFill>
              </a:rPr>
              <a:t>number</a:t>
            </a:r>
          </a:p>
          <a:p>
            <a:r>
              <a:rPr lang="en-US" dirty="0"/>
              <a:t>“How much should this cost?”</a:t>
            </a:r>
          </a:p>
          <a:p>
            <a:endParaRPr lang="en-US" dirty="0">
              <a:solidFill>
                <a:srgbClr val="FF0000"/>
              </a:solidFill>
            </a:endParaRPr>
          </a:p>
        </p:txBody>
      </p:sp>
      <p:sp>
        <p:nvSpPr>
          <p:cNvPr id="171" name="Rectangle 170">
            <a:extLst>
              <a:ext uri="{FF2B5EF4-FFF2-40B4-BE49-F238E27FC236}">
                <a16:creationId xmlns:a16="http://schemas.microsoft.com/office/drawing/2014/main" id="{8B03E6C9-2985-64AF-1605-33E05FFE0291}"/>
              </a:ext>
            </a:extLst>
          </p:cNvPr>
          <p:cNvSpPr/>
          <p:nvPr/>
        </p:nvSpPr>
        <p:spPr>
          <a:xfrm>
            <a:off x="6537127" y="1243232"/>
            <a:ext cx="4943959" cy="511444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3" name="Content Placeholder 5">
            <a:extLst>
              <a:ext uri="{FF2B5EF4-FFF2-40B4-BE49-F238E27FC236}">
                <a16:creationId xmlns:a16="http://schemas.microsoft.com/office/drawing/2014/main" id="{11991C01-AF1C-7ABF-5ABA-A044C8CE74D0}"/>
              </a:ext>
            </a:extLst>
          </p:cNvPr>
          <p:cNvSpPr>
            <a:spLocks noGrp="1"/>
          </p:cNvSpPr>
          <p:nvPr>
            <p:ph sz="half" idx="1"/>
          </p:nvPr>
        </p:nvSpPr>
        <p:spPr>
          <a:xfrm>
            <a:off x="6708900" y="1503528"/>
            <a:ext cx="5181600" cy="4351338"/>
          </a:xfrm>
        </p:spPr>
        <p:txBody>
          <a:bodyPr/>
          <a:lstStyle/>
          <a:p>
            <a:pPr marL="0" indent="0">
              <a:buNone/>
            </a:pPr>
            <a:r>
              <a:rPr lang="en-US" sz="3200" u="sng" dirty="0"/>
              <a:t>Classification</a:t>
            </a:r>
            <a:endParaRPr lang="en-US" u="sng" dirty="0"/>
          </a:p>
          <a:p>
            <a:r>
              <a:rPr lang="en-US" dirty="0"/>
              <a:t>Predict </a:t>
            </a:r>
            <a:r>
              <a:rPr lang="en-US" dirty="0">
                <a:solidFill>
                  <a:srgbClr val="FF0000"/>
                </a:solidFill>
              </a:rPr>
              <a:t>categories</a:t>
            </a:r>
            <a:endParaRPr lang="en-US" dirty="0"/>
          </a:p>
          <a:p>
            <a:r>
              <a:rPr lang="en-US" dirty="0"/>
              <a:t>“Is this </a:t>
            </a:r>
            <a:r>
              <a:rPr lang="en-US" dirty="0" err="1"/>
              <a:t>tumour</a:t>
            </a:r>
            <a:r>
              <a:rPr lang="en-US" dirty="0"/>
              <a:t> malignant or    benign?”</a:t>
            </a:r>
          </a:p>
        </p:txBody>
      </p:sp>
      <p:sp>
        <p:nvSpPr>
          <p:cNvPr id="5" name="Title 1">
            <a:extLst>
              <a:ext uri="{FF2B5EF4-FFF2-40B4-BE49-F238E27FC236}">
                <a16:creationId xmlns:a16="http://schemas.microsoft.com/office/drawing/2014/main" id="{39BD8FF5-8FAB-16AA-595E-743C916FE3ED}"/>
              </a:ext>
            </a:extLst>
          </p:cNvPr>
          <p:cNvSpPr txBox="1">
            <a:spLocks/>
          </p:cNvSpPr>
          <p:nvPr/>
        </p:nvSpPr>
        <p:spPr>
          <a:xfrm>
            <a:off x="3751221" y="330533"/>
            <a:ext cx="5303634" cy="10380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u="sng" dirty="0"/>
              <a:t>Recap: Supervised learning</a:t>
            </a:r>
          </a:p>
          <a:p>
            <a:endParaRPr lang="en-US" sz="3200" dirty="0"/>
          </a:p>
        </p:txBody>
      </p:sp>
      <p:grpSp>
        <p:nvGrpSpPr>
          <p:cNvPr id="166" name="Group 165">
            <a:extLst>
              <a:ext uri="{FF2B5EF4-FFF2-40B4-BE49-F238E27FC236}">
                <a16:creationId xmlns:a16="http://schemas.microsoft.com/office/drawing/2014/main" id="{44562682-C74B-6086-CBAC-C6C7846855F3}"/>
              </a:ext>
            </a:extLst>
          </p:cNvPr>
          <p:cNvGrpSpPr/>
          <p:nvPr/>
        </p:nvGrpSpPr>
        <p:grpSpPr>
          <a:xfrm>
            <a:off x="7264341" y="3679197"/>
            <a:ext cx="3243355" cy="2513806"/>
            <a:chOff x="1393641" y="4001294"/>
            <a:chExt cx="3243355" cy="2513806"/>
          </a:xfrm>
        </p:grpSpPr>
        <p:cxnSp>
          <p:nvCxnSpPr>
            <p:cNvPr id="125" name="Straight Arrow Connector 124">
              <a:extLst>
                <a:ext uri="{FF2B5EF4-FFF2-40B4-BE49-F238E27FC236}">
                  <a16:creationId xmlns:a16="http://schemas.microsoft.com/office/drawing/2014/main" id="{82504370-5211-B619-4EFB-C40C73949570}"/>
                </a:ext>
              </a:extLst>
            </p:cNvPr>
            <p:cNvCxnSpPr>
              <a:cxnSpLocks/>
            </p:cNvCxnSpPr>
            <p:nvPr/>
          </p:nvCxnSpPr>
          <p:spPr>
            <a:xfrm flipV="1">
              <a:off x="1558741" y="4001294"/>
              <a:ext cx="0" cy="251380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26" name="Straight Arrow Connector 125">
              <a:extLst>
                <a:ext uri="{FF2B5EF4-FFF2-40B4-BE49-F238E27FC236}">
                  <a16:creationId xmlns:a16="http://schemas.microsoft.com/office/drawing/2014/main" id="{4E743AB2-8C9E-FB31-F62D-78A04691D7E1}"/>
                </a:ext>
              </a:extLst>
            </p:cNvPr>
            <p:cNvCxnSpPr/>
            <p:nvPr/>
          </p:nvCxnSpPr>
          <p:spPr>
            <a:xfrm>
              <a:off x="1393641" y="6324600"/>
              <a:ext cx="303530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27" name="Oval 126">
              <a:extLst>
                <a:ext uri="{FF2B5EF4-FFF2-40B4-BE49-F238E27FC236}">
                  <a16:creationId xmlns:a16="http://schemas.microsoft.com/office/drawing/2014/main" id="{E5F4315A-148E-9452-071C-A4934E8BE0E1}"/>
                </a:ext>
              </a:extLst>
            </p:cNvPr>
            <p:cNvSpPr/>
            <p:nvPr/>
          </p:nvSpPr>
          <p:spPr>
            <a:xfrm>
              <a:off x="2051802" y="5580062"/>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AAAC00F5-C28C-FB45-F127-3A6416C9A155}"/>
                </a:ext>
              </a:extLst>
            </p:cNvPr>
            <p:cNvSpPr/>
            <p:nvPr/>
          </p:nvSpPr>
          <p:spPr>
            <a:xfrm>
              <a:off x="2074027" y="5922962"/>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A5F9B4C4-239B-5239-3D6F-7F0C8580B157}"/>
                </a:ext>
              </a:extLst>
            </p:cNvPr>
            <p:cNvSpPr/>
            <p:nvPr/>
          </p:nvSpPr>
          <p:spPr>
            <a:xfrm>
              <a:off x="2324852" y="5719762"/>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DDD8C069-1D13-40E2-A1A5-759D7F72ED1F}"/>
                </a:ext>
              </a:extLst>
            </p:cNvPr>
            <p:cNvSpPr/>
            <p:nvPr/>
          </p:nvSpPr>
          <p:spPr>
            <a:xfrm>
              <a:off x="2283577" y="5499497"/>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FC9AFEB5-6E00-9803-8A1C-08145BBF9637}"/>
                </a:ext>
              </a:extLst>
            </p:cNvPr>
            <p:cNvSpPr/>
            <p:nvPr/>
          </p:nvSpPr>
          <p:spPr>
            <a:xfrm>
              <a:off x="2406282" y="5207398"/>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3CCDC82D-6FD9-638A-6215-904BEBDE1575}"/>
                </a:ext>
              </a:extLst>
            </p:cNvPr>
            <p:cNvSpPr/>
            <p:nvPr/>
          </p:nvSpPr>
          <p:spPr>
            <a:xfrm>
              <a:off x="2657291" y="5105400"/>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FDFB890A-5F31-D451-3EBA-C2FEC063FD2D}"/>
                </a:ext>
              </a:extLst>
            </p:cNvPr>
            <p:cNvSpPr/>
            <p:nvPr/>
          </p:nvSpPr>
          <p:spPr>
            <a:xfrm>
              <a:off x="2066557" y="4991200"/>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4B265EFB-F2F6-DF5A-A49B-FBD315808C9B}"/>
                </a:ext>
              </a:extLst>
            </p:cNvPr>
            <p:cNvSpPr/>
            <p:nvPr/>
          </p:nvSpPr>
          <p:spPr>
            <a:xfrm>
              <a:off x="3364294" y="4147543"/>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03AAC106-5654-E7F0-D44F-0B4A975280E3}"/>
                </a:ext>
              </a:extLst>
            </p:cNvPr>
            <p:cNvSpPr/>
            <p:nvPr/>
          </p:nvSpPr>
          <p:spPr>
            <a:xfrm>
              <a:off x="2717616" y="4597202"/>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42F62364-4500-6EAD-0B62-C984D07DADDC}"/>
                </a:ext>
              </a:extLst>
            </p:cNvPr>
            <p:cNvSpPr/>
            <p:nvPr/>
          </p:nvSpPr>
          <p:spPr>
            <a:xfrm>
              <a:off x="2486124" y="4242594"/>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6BFF030E-94C9-5B44-9E0F-BC725955951B}"/>
                </a:ext>
              </a:extLst>
            </p:cNvPr>
            <p:cNvSpPr/>
            <p:nvPr/>
          </p:nvSpPr>
          <p:spPr>
            <a:xfrm>
              <a:off x="1841132" y="4896048"/>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8FFB2016-E833-A3B5-A4CA-98AA41EE36D8}"/>
                </a:ext>
              </a:extLst>
            </p:cNvPr>
            <p:cNvSpPr/>
            <p:nvPr/>
          </p:nvSpPr>
          <p:spPr>
            <a:xfrm>
              <a:off x="3728894" y="5376651"/>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52F32E91-5597-3ABB-15B9-E893A1AC3386}"/>
                </a:ext>
              </a:extLst>
            </p:cNvPr>
            <p:cNvSpPr/>
            <p:nvPr/>
          </p:nvSpPr>
          <p:spPr>
            <a:xfrm>
              <a:off x="2747039" y="4326533"/>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1373A777-4215-0E7B-1759-1E2566248E17}"/>
                </a:ext>
              </a:extLst>
            </p:cNvPr>
            <p:cNvSpPr/>
            <p:nvPr/>
          </p:nvSpPr>
          <p:spPr>
            <a:xfrm>
              <a:off x="1933391" y="4160244"/>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A8FB4531-5A81-BAFE-2A6A-0C330ED07C49}"/>
                </a:ext>
              </a:extLst>
            </p:cNvPr>
            <p:cNvSpPr/>
            <p:nvPr/>
          </p:nvSpPr>
          <p:spPr>
            <a:xfrm>
              <a:off x="2193741" y="4482902"/>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BEA0D2DF-AD07-E3A9-9C4E-7FBB1C894C1C}"/>
                </a:ext>
              </a:extLst>
            </p:cNvPr>
            <p:cNvSpPr/>
            <p:nvPr/>
          </p:nvSpPr>
          <p:spPr>
            <a:xfrm>
              <a:off x="3361956" y="5601097"/>
              <a:ext cx="196850" cy="2032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2D299A72-5B0C-E1C3-D33C-99D2093F8BC1}"/>
                </a:ext>
              </a:extLst>
            </p:cNvPr>
            <p:cNvSpPr/>
            <p:nvPr/>
          </p:nvSpPr>
          <p:spPr>
            <a:xfrm>
              <a:off x="3479430" y="5288658"/>
              <a:ext cx="196850" cy="2032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916EABEF-6128-7BB0-24BF-DA54CAB4FB13}"/>
                </a:ext>
              </a:extLst>
            </p:cNvPr>
            <p:cNvSpPr/>
            <p:nvPr/>
          </p:nvSpPr>
          <p:spPr>
            <a:xfrm>
              <a:off x="4187455" y="5161658"/>
              <a:ext cx="196850" cy="2032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712A2D3C-372D-8899-E629-79EB47DC93DD}"/>
                </a:ext>
              </a:extLst>
            </p:cNvPr>
            <p:cNvSpPr/>
            <p:nvPr/>
          </p:nvSpPr>
          <p:spPr>
            <a:xfrm>
              <a:off x="3990605" y="4825308"/>
              <a:ext cx="196850" cy="2032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0D4D5333-C571-1B7E-4811-D682AF6EF7D0}"/>
                </a:ext>
              </a:extLst>
            </p:cNvPr>
            <p:cNvSpPr/>
            <p:nvPr/>
          </p:nvSpPr>
          <p:spPr>
            <a:xfrm>
              <a:off x="3479430" y="5288658"/>
              <a:ext cx="196850" cy="2032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777A59D8-3EB1-AC38-28F3-4EB9D749545E}"/>
                </a:ext>
              </a:extLst>
            </p:cNvPr>
            <p:cNvSpPr/>
            <p:nvPr/>
          </p:nvSpPr>
          <p:spPr>
            <a:xfrm>
              <a:off x="2228014" y="4190803"/>
              <a:ext cx="196850" cy="2032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1AFC28F6-9077-2F8D-527B-887332AD3C66}"/>
                </a:ext>
              </a:extLst>
            </p:cNvPr>
            <p:cNvSpPr/>
            <p:nvPr/>
          </p:nvSpPr>
          <p:spPr>
            <a:xfrm>
              <a:off x="3946155" y="5022158"/>
              <a:ext cx="196850" cy="2032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A329FA36-E1E1-A886-B706-110039412F14}"/>
                </a:ext>
              </a:extLst>
            </p:cNvPr>
            <p:cNvSpPr/>
            <p:nvPr/>
          </p:nvSpPr>
          <p:spPr>
            <a:xfrm>
              <a:off x="4019180" y="5499795"/>
              <a:ext cx="196850" cy="2032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FC22DD11-AFA2-F9BE-9377-51CDC9F4A4D3}"/>
                </a:ext>
              </a:extLst>
            </p:cNvPr>
            <p:cNvSpPr/>
            <p:nvPr/>
          </p:nvSpPr>
          <p:spPr>
            <a:xfrm>
              <a:off x="4099874" y="4469000"/>
              <a:ext cx="196850" cy="2032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ACC55139-7FF5-A0EF-1657-2D4C786C8483}"/>
                </a:ext>
              </a:extLst>
            </p:cNvPr>
            <p:cNvSpPr/>
            <p:nvPr/>
          </p:nvSpPr>
          <p:spPr>
            <a:xfrm>
              <a:off x="3479430" y="5288658"/>
              <a:ext cx="196850" cy="2032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4E863EA2-B850-A5BB-99B7-84E024126C70}"/>
                </a:ext>
              </a:extLst>
            </p:cNvPr>
            <p:cNvSpPr/>
            <p:nvPr/>
          </p:nvSpPr>
          <p:spPr>
            <a:xfrm>
              <a:off x="2532566" y="5359799"/>
              <a:ext cx="196850" cy="2032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FDCD41FA-AE2C-A987-DAD0-84D1DACE8F16}"/>
                </a:ext>
              </a:extLst>
            </p:cNvPr>
            <p:cNvSpPr/>
            <p:nvPr/>
          </p:nvSpPr>
          <p:spPr>
            <a:xfrm>
              <a:off x="3305260" y="5945899"/>
              <a:ext cx="196850" cy="2032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381053BE-19DC-E088-23DF-6FFF96A4FF2A}"/>
                </a:ext>
              </a:extLst>
            </p:cNvPr>
            <p:cNvSpPr/>
            <p:nvPr/>
          </p:nvSpPr>
          <p:spPr>
            <a:xfrm>
              <a:off x="3054690" y="5834806"/>
              <a:ext cx="196850" cy="2032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485CE483-EDF1-1BEC-A676-70D8DFB8ADCB}"/>
                </a:ext>
              </a:extLst>
            </p:cNvPr>
            <p:cNvSpPr/>
            <p:nvPr/>
          </p:nvSpPr>
          <p:spPr>
            <a:xfrm>
              <a:off x="3361956" y="5177491"/>
              <a:ext cx="196850" cy="2032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142950F2-0AAC-E638-AE0D-2E31895B3557}"/>
                </a:ext>
              </a:extLst>
            </p:cNvPr>
            <p:cNvSpPr/>
            <p:nvPr/>
          </p:nvSpPr>
          <p:spPr>
            <a:xfrm>
              <a:off x="3782374" y="4616990"/>
              <a:ext cx="196850" cy="2032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EE2C26EC-3312-3669-9B89-8DE85F48CCED}"/>
                </a:ext>
              </a:extLst>
            </p:cNvPr>
            <p:cNvSpPr/>
            <p:nvPr/>
          </p:nvSpPr>
          <p:spPr>
            <a:xfrm>
              <a:off x="3578754" y="4903787"/>
              <a:ext cx="196850" cy="2032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A5B5D011-C3A5-D39D-408E-AFE567F36B7F}"/>
                </a:ext>
              </a:extLst>
            </p:cNvPr>
            <p:cNvSpPr/>
            <p:nvPr/>
          </p:nvSpPr>
          <p:spPr>
            <a:xfrm>
              <a:off x="2870016" y="4749602"/>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24472B47-9126-865A-9B2A-825F4CB11090}"/>
                </a:ext>
              </a:extLst>
            </p:cNvPr>
            <p:cNvSpPr/>
            <p:nvPr/>
          </p:nvSpPr>
          <p:spPr>
            <a:xfrm>
              <a:off x="3196587" y="4662517"/>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70DA7FEC-7B70-4658-2EDA-EDAE128A5394}"/>
                </a:ext>
              </a:extLst>
            </p:cNvPr>
            <p:cNvSpPr/>
            <p:nvPr/>
          </p:nvSpPr>
          <p:spPr>
            <a:xfrm>
              <a:off x="3927572" y="5790506"/>
              <a:ext cx="196850" cy="2032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0A50666A-2120-026A-3C9E-6DBD288581D5}"/>
                </a:ext>
              </a:extLst>
            </p:cNvPr>
            <p:cNvSpPr/>
            <p:nvPr/>
          </p:nvSpPr>
          <p:spPr>
            <a:xfrm>
              <a:off x="2477252" y="5872162"/>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5E27A8A3-1DEE-CDCC-BCDC-A30C70C07DB0}"/>
                </a:ext>
              </a:extLst>
            </p:cNvPr>
            <p:cNvSpPr/>
            <p:nvPr/>
          </p:nvSpPr>
          <p:spPr>
            <a:xfrm>
              <a:off x="2757465" y="5376651"/>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BEEFFC20-96B1-1CE6-5791-77B361EAAF84}"/>
                </a:ext>
              </a:extLst>
            </p:cNvPr>
            <p:cNvSpPr/>
            <p:nvPr/>
          </p:nvSpPr>
          <p:spPr>
            <a:xfrm>
              <a:off x="4440146" y="4903787"/>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a:extLst>
                <a:ext uri="{FF2B5EF4-FFF2-40B4-BE49-F238E27FC236}">
                  <a16:creationId xmlns:a16="http://schemas.microsoft.com/office/drawing/2014/main" id="{48379681-0BC9-EAFA-E61C-491BBD407FFF}"/>
                </a:ext>
              </a:extLst>
            </p:cNvPr>
            <p:cNvCxnSpPr/>
            <p:nvPr/>
          </p:nvCxnSpPr>
          <p:spPr>
            <a:xfrm flipH="1">
              <a:off x="2630090" y="4147543"/>
              <a:ext cx="1228539" cy="2177057"/>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167" name="Group 166">
            <a:extLst>
              <a:ext uri="{FF2B5EF4-FFF2-40B4-BE49-F238E27FC236}">
                <a16:creationId xmlns:a16="http://schemas.microsoft.com/office/drawing/2014/main" id="{DC5C56EF-3C95-8424-B2AA-CBB45F8001BE}"/>
              </a:ext>
            </a:extLst>
          </p:cNvPr>
          <p:cNvGrpSpPr/>
          <p:nvPr/>
        </p:nvGrpSpPr>
        <p:grpSpPr>
          <a:xfrm>
            <a:off x="1700171" y="3667316"/>
            <a:ext cx="3035300" cy="2513806"/>
            <a:chOff x="7353300" y="4001294"/>
            <a:chExt cx="3035300" cy="2513806"/>
          </a:xfrm>
        </p:grpSpPr>
        <p:cxnSp>
          <p:nvCxnSpPr>
            <p:cNvPr id="105" name="Straight Arrow Connector 104">
              <a:extLst>
                <a:ext uri="{FF2B5EF4-FFF2-40B4-BE49-F238E27FC236}">
                  <a16:creationId xmlns:a16="http://schemas.microsoft.com/office/drawing/2014/main" id="{AA1442BE-E4EA-AA0A-AE06-DE96AF498264}"/>
                </a:ext>
              </a:extLst>
            </p:cNvPr>
            <p:cNvCxnSpPr>
              <a:cxnSpLocks/>
            </p:cNvCxnSpPr>
            <p:nvPr/>
          </p:nvCxnSpPr>
          <p:spPr>
            <a:xfrm flipV="1">
              <a:off x="7518400" y="4001294"/>
              <a:ext cx="0" cy="251380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06" name="Straight Arrow Connector 105">
              <a:extLst>
                <a:ext uri="{FF2B5EF4-FFF2-40B4-BE49-F238E27FC236}">
                  <a16:creationId xmlns:a16="http://schemas.microsoft.com/office/drawing/2014/main" id="{F09F927B-68E1-BB19-E3F9-913A0FCB2A3C}"/>
                </a:ext>
              </a:extLst>
            </p:cNvPr>
            <p:cNvCxnSpPr/>
            <p:nvPr/>
          </p:nvCxnSpPr>
          <p:spPr>
            <a:xfrm>
              <a:off x="7353300" y="6324600"/>
              <a:ext cx="303530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07" name="Oval 106">
              <a:extLst>
                <a:ext uri="{FF2B5EF4-FFF2-40B4-BE49-F238E27FC236}">
                  <a16:creationId xmlns:a16="http://schemas.microsoft.com/office/drawing/2014/main" id="{4F94586D-B08E-E201-CA22-9A871881D02B}"/>
                </a:ext>
              </a:extLst>
            </p:cNvPr>
            <p:cNvSpPr/>
            <p:nvPr/>
          </p:nvSpPr>
          <p:spPr>
            <a:xfrm>
              <a:off x="8011461" y="5580062"/>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A423D72F-DB90-E5CF-1040-8F9F0AC212F4}"/>
                </a:ext>
              </a:extLst>
            </p:cNvPr>
            <p:cNvSpPr/>
            <p:nvPr/>
          </p:nvSpPr>
          <p:spPr>
            <a:xfrm>
              <a:off x="8033686" y="5922962"/>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6A00D83E-9B8F-A200-8058-A10B9FCE280B}"/>
                </a:ext>
              </a:extLst>
            </p:cNvPr>
            <p:cNvSpPr/>
            <p:nvPr/>
          </p:nvSpPr>
          <p:spPr>
            <a:xfrm>
              <a:off x="8284511" y="5719762"/>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C564762F-ED15-C75F-C211-37AE00C6BEBC}"/>
                </a:ext>
              </a:extLst>
            </p:cNvPr>
            <p:cNvSpPr/>
            <p:nvPr/>
          </p:nvSpPr>
          <p:spPr>
            <a:xfrm>
              <a:off x="8243236" y="5499497"/>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89944B45-506C-8A1D-ACD8-AB951ECC1E2B}"/>
                </a:ext>
              </a:extLst>
            </p:cNvPr>
            <p:cNvSpPr/>
            <p:nvPr/>
          </p:nvSpPr>
          <p:spPr>
            <a:xfrm>
              <a:off x="8595845" y="5715397"/>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80CE72E2-D78A-F464-8FF3-50ACD3797D7A}"/>
                </a:ext>
              </a:extLst>
            </p:cNvPr>
            <p:cNvSpPr/>
            <p:nvPr/>
          </p:nvSpPr>
          <p:spPr>
            <a:xfrm>
              <a:off x="8616950" y="5105400"/>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101C2AE6-4DEE-F947-DEDF-5D750F62F4A2}"/>
                </a:ext>
              </a:extLst>
            </p:cNvPr>
            <p:cNvSpPr/>
            <p:nvPr/>
          </p:nvSpPr>
          <p:spPr>
            <a:xfrm>
              <a:off x="8737600" y="5410398"/>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E42C0E35-AF1F-9EBF-FB81-9561E43DA07B}"/>
                </a:ext>
              </a:extLst>
            </p:cNvPr>
            <p:cNvSpPr/>
            <p:nvPr/>
          </p:nvSpPr>
          <p:spPr>
            <a:xfrm>
              <a:off x="9197975" y="4730949"/>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E8578624-551C-2F03-C4F7-7B2CC3674496}"/>
                </a:ext>
              </a:extLst>
            </p:cNvPr>
            <p:cNvSpPr/>
            <p:nvPr/>
          </p:nvSpPr>
          <p:spPr>
            <a:xfrm>
              <a:off x="9029700" y="5099248"/>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4BAF6AAC-F4F1-EB38-16CD-4222C8CED173}"/>
                </a:ext>
              </a:extLst>
            </p:cNvPr>
            <p:cNvSpPr/>
            <p:nvPr/>
          </p:nvSpPr>
          <p:spPr>
            <a:xfrm>
              <a:off x="8839200" y="4800600"/>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4ECA084D-62BB-3D39-6F97-F5EFDE5358CC}"/>
                </a:ext>
              </a:extLst>
            </p:cNvPr>
            <p:cNvSpPr/>
            <p:nvPr/>
          </p:nvSpPr>
          <p:spPr>
            <a:xfrm>
              <a:off x="9547225" y="4673600"/>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34B69995-21C2-EE10-25AF-04C68629216F}"/>
                </a:ext>
              </a:extLst>
            </p:cNvPr>
            <p:cNvSpPr/>
            <p:nvPr/>
          </p:nvSpPr>
          <p:spPr>
            <a:xfrm>
              <a:off x="9350375" y="4337250"/>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11B4D957-D555-C839-F408-844B9C7A2F8A}"/>
                </a:ext>
              </a:extLst>
            </p:cNvPr>
            <p:cNvSpPr/>
            <p:nvPr/>
          </p:nvSpPr>
          <p:spPr>
            <a:xfrm>
              <a:off x="8839200" y="4800600"/>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2CB0DFCF-6A38-62B2-327F-D89AEDBE37EE}"/>
                </a:ext>
              </a:extLst>
            </p:cNvPr>
            <p:cNvSpPr/>
            <p:nvPr/>
          </p:nvSpPr>
          <p:spPr>
            <a:xfrm>
              <a:off x="9744075" y="4540450"/>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A63E22EF-1942-7281-8CDE-C8F689A3C608}"/>
                </a:ext>
              </a:extLst>
            </p:cNvPr>
            <p:cNvSpPr/>
            <p:nvPr/>
          </p:nvSpPr>
          <p:spPr>
            <a:xfrm>
              <a:off x="9305925" y="4534100"/>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7B0BB58E-EF4F-CE1A-B150-0B0528A560A0}"/>
                </a:ext>
              </a:extLst>
            </p:cNvPr>
            <p:cNvSpPr/>
            <p:nvPr/>
          </p:nvSpPr>
          <p:spPr>
            <a:xfrm>
              <a:off x="9378950" y="5011737"/>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BC5F9436-C129-C233-850C-30470B7EB970}"/>
                </a:ext>
              </a:extLst>
            </p:cNvPr>
            <p:cNvSpPr/>
            <p:nvPr/>
          </p:nvSpPr>
          <p:spPr>
            <a:xfrm>
              <a:off x="9798050" y="4242594"/>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1B1821FC-F0AF-C5F5-A4C8-A85E30CC0A8F}"/>
                </a:ext>
              </a:extLst>
            </p:cNvPr>
            <p:cNvSpPr/>
            <p:nvPr/>
          </p:nvSpPr>
          <p:spPr>
            <a:xfrm>
              <a:off x="8839200" y="4800600"/>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5" name="Straight Connector 164">
              <a:extLst>
                <a:ext uri="{FF2B5EF4-FFF2-40B4-BE49-F238E27FC236}">
                  <a16:creationId xmlns:a16="http://schemas.microsoft.com/office/drawing/2014/main" id="{876F3084-A1B6-252B-6A2E-4E2A96710799}"/>
                </a:ext>
              </a:extLst>
            </p:cNvPr>
            <p:cNvCxnSpPr>
              <a:cxnSpLocks/>
            </p:cNvCxnSpPr>
            <p:nvPr/>
          </p:nvCxnSpPr>
          <p:spPr>
            <a:xfrm flipH="1">
              <a:off x="7921268" y="4224933"/>
              <a:ext cx="2071502" cy="1914921"/>
            </a:xfrm>
            <a:prstGeom prst="line">
              <a:avLst/>
            </a:prstGeom>
            <a:ln w="28575"/>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080857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10" fill="hold"/>
                                        <p:tgtEl>
                                          <p:spTgt spid="171"/>
                                        </p:tgtEl>
                                        <p:attrNameLst>
                                          <p:attrName>stroke.color</p:attrName>
                                        </p:attrNameLst>
                                      </p:cBhvr>
                                      <p:to>
                                        <a:srgbClr val="F40000"/>
                                      </p:to>
                                    </p:animClr>
                                    <p:set>
                                      <p:cBhvr>
                                        <p:cTn id="7" dur="10" fill="hold"/>
                                        <p:tgtEl>
                                          <p:spTgt spid="171"/>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ontent Placeholder 5">
            <a:extLst>
              <a:ext uri="{FF2B5EF4-FFF2-40B4-BE49-F238E27FC236}">
                <a16:creationId xmlns:a16="http://schemas.microsoft.com/office/drawing/2014/main" id="{11991C01-AF1C-7ABF-5ABA-A044C8CE74D0}"/>
              </a:ext>
            </a:extLst>
          </p:cNvPr>
          <p:cNvSpPr>
            <a:spLocks noGrp="1"/>
          </p:cNvSpPr>
          <p:nvPr>
            <p:ph sz="half" idx="1"/>
          </p:nvPr>
        </p:nvSpPr>
        <p:spPr>
          <a:xfrm>
            <a:off x="6708900" y="1503528"/>
            <a:ext cx="2435100" cy="663202"/>
          </a:xfrm>
        </p:spPr>
        <p:txBody>
          <a:bodyPr/>
          <a:lstStyle/>
          <a:p>
            <a:pPr marL="0" indent="0">
              <a:buNone/>
            </a:pPr>
            <a:r>
              <a:rPr lang="en-US" sz="3200" u="sng" dirty="0"/>
              <a:t>Classification</a:t>
            </a:r>
            <a:endParaRPr lang="en-US" u="sng" dirty="0"/>
          </a:p>
        </p:txBody>
      </p:sp>
      <p:sp>
        <p:nvSpPr>
          <p:cNvPr id="4" name="Content Placeholder 2">
            <a:extLst>
              <a:ext uri="{FF2B5EF4-FFF2-40B4-BE49-F238E27FC236}">
                <a16:creationId xmlns:a16="http://schemas.microsoft.com/office/drawing/2014/main" id="{5FA83820-E9AC-C55C-DB44-397FCF088BB8}"/>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Aim: predict categories/classes</a:t>
            </a:r>
          </a:p>
          <a:p>
            <a:endParaRPr lang="en-US" dirty="0"/>
          </a:p>
        </p:txBody>
      </p:sp>
      <p:sp>
        <p:nvSpPr>
          <p:cNvPr id="9" name="TextBox 8">
            <a:extLst>
              <a:ext uri="{FF2B5EF4-FFF2-40B4-BE49-F238E27FC236}">
                <a16:creationId xmlns:a16="http://schemas.microsoft.com/office/drawing/2014/main" id="{CFD9D6BA-79AD-1B6C-419A-C2FDBE513328}"/>
              </a:ext>
            </a:extLst>
          </p:cNvPr>
          <p:cNvSpPr txBox="1"/>
          <p:nvPr/>
        </p:nvSpPr>
        <p:spPr>
          <a:xfrm>
            <a:off x="2395822" y="2899866"/>
            <a:ext cx="604974" cy="461665"/>
          </a:xfrm>
          <a:prstGeom prst="rect">
            <a:avLst/>
          </a:prstGeom>
          <a:noFill/>
        </p:spPr>
        <p:txBody>
          <a:bodyPr wrap="none" rtlCol="0">
            <a:spAutoFit/>
          </a:bodyPr>
          <a:lstStyle/>
          <a:p>
            <a:r>
              <a:rPr lang="en-US" sz="2400" u="sng" dirty="0"/>
              <a:t>Cat</a:t>
            </a:r>
            <a:endParaRPr lang="en-US" sz="2000" dirty="0"/>
          </a:p>
        </p:txBody>
      </p:sp>
      <p:sp>
        <p:nvSpPr>
          <p:cNvPr id="10" name="TextBox 9">
            <a:extLst>
              <a:ext uri="{FF2B5EF4-FFF2-40B4-BE49-F238E27FC236}">
                <a16:creationId xmlns:a16="http://schemas.microsoft.com/office/drawing/2014/main" id="{34B6A64C-5D97-D89D-D11D-F6056FBEA17D}"/>
              </a:ext>
            </a:extLst>
          </p:cNvPr>
          <p:cNvSpPr txBox="1"/>
          <p:nvPr/>
        </p:nvSpPr>
        <p:spPr>
          <a:xfrm>
            <a:off x="8799194" y="2899866"/>
            <a:ext cx="689612" cy="461665"/>
          </a:xfrm>
          <a:prstGeom prst="rect">
            <a:avLst/>
          </a:prstGeom>
          <a:noFill/>
        </p:spPr>
        <p:txBody>
          <a:bodyPr wrap="none" rtlCol="0">
            <a:spAutoFit/>
          </a:bodyPr>
          <a:lstStyle/>
          <a:p>
            <a:r>
              <a:rPr lang="en-US" sz="2400" u="sng" dirty="0"/>
              <a:t>Dog</a:t>
            </a:r>
            <a:endParaRPr lang="en-US" sz="2000" dirty="0"/>
          </a:p>
        </p:txBody>
      </p:sp>
      <p:sp>
        <p:nvSpPr>
          <p:cNvPr id="11" name="TextBox 10">
            <a:extLst>
              <a:ext uri="{FF2B5EF4-FFF2-40B4-BE49-F238E27FC236}">
                <a16:creationId xmlns:a16="http://schemas.microsoft.com/office/drawing/2014/main" id="{802551A3-D405-4F86-50FD-9BAACF80876F}"/>
              </a:ext>
            </a:extLst>
          </p:cNvPr>
          <p:cNvSpPr txBox="1"/>
          <p:nvPr/>
        </p:nvSpPr>
        <p:spPr>
          <a:xfrm>
            <a:off x="5632160" y="2899866"/>
            <a:ext cx="686983" cy="461665"/>
          </a:xfrm>
          <a:prstGeom prst="rect">
            <a:avLst/>
          </a:prstGeom>
          <a:noFill/>
        </p:spPr>
        <p:txBody>
          <a:bodyPr wrap="none" rtlCol="0">
            <a:spAutoFit/>
          </a:bodyPr>
          <a:lstStyle/>
          <a:p>
            <a:r>
              <a:rPr lang="en-US" sz="2400" u="sng" dirty="0"/>
              <a:t>Bird</a:t>
            </a:r>
            <a:endParaRPr lang="en-US" sz="2000" dirty="0"/>
          </a:p>
        </p:txBody>
      </p:sp>
      <p:sp>
        <p:nvSpPr>
          <p:cNvPr id="13" name="TextBox 12">
            <a:extLst>
              <a:ext uri="{FF2B5EF4-FFF2-40B4-BE49-F238E27FC236}">
                <a16:creationId xmlns:a16="http://schemas.microsoft.com/office/drawing/2014/main" id="{CA62A539-D3FE-55D8-81A4-7E0CD8B19872}"/>
              </a:ext>
            </a:extLst>
          </p:cNvPr>
          <p:cNvSpPr txBox="1"/>
          <p:nvPr/>
        </p:nvSpPr>
        <p:spPr>
          <a:xfrm>
            <a:off x="2593919" y="5982822"/>
            <a:ext cx="7004162" cy="523220"/>
          </a:xfrm>
          <a:prstGeom prst="rect">
            <a:avLst/>
          </a:prstGeom>
          <a:noFill/>
        </p:spPr>
        <p:txBody>
          <a:bodyPr wrap="none" rtlCol="0">
            <a:spAutoFit/>
          </a:bodyPr>
          <a:lstStyle/>
          <a:p>
            <a:r>
              <a:rPr lang="en-US" sz="2800" dirty="0"/>
              <a:t>Several possibilities -&gt; </a:t>
            </a:r>
            <a:r>
              <a:rPr lang="en-US" sz="2800" b="1" dirty="0"/>
              <a:t>multi-class</a:t>
            </a:r>
            <a:r>
              <a:rPr lang="en-US" sz="2800" dirty="0"/>
              <a:t> classification</a:t>
            </a:r>
            <a:endParaRPr lang="en-US" sz="2400" dirty="0"/>
          </a:p>
        </p:txBody>
      </p:sp>
      <p:pic>
        <p:nvPicPr>
          <p:cNvPr id="14" name="Picture 1" descr="Different pets concept">
            <a:extLst>
              <a:ext uri="{FF2B5EF4-FFF2-40B4-BE49-F238E27FC236}">
                <a16:creationId xmlns:a16="http://schemas.microsoft.com/office/drawing/2014/main" id="{55990007-01DF-DA85-2ACD-C3A3E4C883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0044" t="18992" r="4741" b="50000"/>
          <a:stretch/>
        </p:blipFill>
        <p:spPr bwMode="auto">
          <a:xfrm>
            <a:off x="4667360" y="3429000"/>
            <a:ext cx="2616584" cy="2304000"/>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pic>
        <p:nvPicPr>
          <p:cNvPr id="15" name="Picture 1" descr="Different pets concept">
            <a:extLst>
              <a:ext uri="{FF2B5EF4-FFF2-40B4-BE49-F238E27FC236}">
                <a16:creationId xmlns:a16="http://schemas.microsoft.com/office/drawing/2014/main" id="{990910B4-26B1-CDD2-F4D7-626385281B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413" t="53580" r="52752" b="3580"/>
          <a:stretch/>
        </p:blipFill>
        <p:spPr bwMode="auto">
          <a:xfrm>
            <a:off x="1626442" y="3429000"/>
            <a:ext cx="2143733" cy="2305520"/>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pic>
        <p:nvPicPr>
          <p:cNvPr id="16" name="Picture 1" descr="Different pets concept">
            <a:extLst>
              <a:ext uri="{FF2B5EF4-FFF2-40B4-BE49-F238E27FC236}">
                <a16:creationId xmlns:a16="http://schemas.microsoft.com/office/drawing/2014/main" id="{71620917-EB47-9008-088A-D1322616C37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9221" t="50378" r="9126" b="4939"/>
          <a:stretch/>
        </p:blipFill>
        <p:spPr bwMode="auto">
          <a:xfrm>
            <a:off x="8181129" y="3427481"/>
            <a:ext cx="2149196" cy="2305519"/>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669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1.66667E-6 -3.7037E-6 L -0.14987 -0.12755 " pathEditMode="relative" rAng="0" ptsTypes="AA">
                                      <p:cBhvr>
                                        <p:cTn id="6" dur="2000" fill="hold"/>
                                        <p:tgtEl>
                                          <p:spTgt spid="103">
                                            <p:txEl>
                                              <p:pRg st="0" end="0"/>
                                            </p:txEl>
                                          </p:spTgt>
                                        </p:tgtEl>
                                        <p:attrNameLst>
                                          <p:attrName>ppt_x</p:attrName>
                                          <p:attrName>ppt_y</p:attrName>
                                        </p:attrNameLst>
                                      </p:cBhvr>
                                      <p:rCtr x="-7448" y="-6806"/>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build="p"/>
      <p:bldP spid="4" grpId="0"/>
      <p:bldP spid="9" grpId="0"/>
      <p:bldP spid="10" grpId="0"/>
      <p:bldP spid="11"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Binary classification</a:t>
            </a:r>
          </a:p>
        </p:txBody>
      </p:sp>
      <p:sp>
        <p:nvSpPr>
          <p:cNvPr id="3" name="Content Placeholder 2">
            <a:extLst>
              <a:ext uri="{FF2B5EF4-FFF2-40B4-BE49-F238E27FC236}">
                <a16:creationId xmlns:a16="http://schemas.microsoft.com/office/drawing/2014/main" id="{0AE20D8F-A863-3AF4-2EC8-A1A9FCA3BC4B}"/>
              </a:ext>
            </a:extLst>
          </p:cNvPr>
          <p:cNvSpPr>
            <a:spLocks noGrp="1"/>
          </p:cNvSpPr>
          <p:nvPr>
            <p:ph idx="1"/>
          </p:nvPr>
        </p:nvSpPr>
        <p:spPr/>
        <p:txBody>
          <a:bodyPr/>
          <a:lstStyle/>
          <a:p>
            <a:r>
              <a:rPr lang="en-US" dirty="0"/>
              <a:t>The model output (y) can only be one of </a:t>
            </a:r>
            <a:r>
              <a:rPr lang="en-US" b="1" dirty="0"/>
              <a:t>two</a:t>
            </a:r>
            <a:r>
              <a:rPr lang="en-US" dirty="0"/>
              <a:t> values</a:t>
            </a:r>
          </a:p>
          <a:p>
            <a:endParaRPr lang="en-US" dirty="0"/>
          </a:p>
          <a:p>
            <a:endParaRPr lang="en-US" dirty="0"/>
          </a:p>
          <a:p>
            <a:endParaRPr lang="en-US" dirty="0"/>
          </a:p>
          <a:p>
            <a:endParaRPr lang="en-US" dirty="0"/>
          </a:p>
          <a:p>
            <a:endParaRPr lang="en-US" dirty="0"/>
          </a:p>
          <a:p>
            <a:r>
              <a:rPr lang="en-US" dirty="0"/>
              <a:t>Examples:</a:t>
            </a:r>
          </a:p>
          <a:p>
            <a:pPr lvl="1"/>
            <a:r>
              <a:rPr lang="en-US" dirty="0"/>
              <a:t>Is this email spam?</a:t>
            </a:r>
          </a:p>
          <a:p>
            <a:pPr lvl="1"/>
            <a:r>
              <a:rPr lang="en-US" dirty="0"/>
              <a:t>Is this </a:t>
            </a:r>
            <a:r>
              <a:rPr lang="en-US" dirty="0" err="1"/>
              <a:t>tumour</a:t>
            </a:r>
            <a:r>
              <a:rPr lang="en-US" dirty="0"/>
              <a:t> malignant or benign?</a:t>
            </a:r>
          </a:p>
          <a:p>
            <a:pPr lvl="1"/>
            <a:endParaRPr lang="en-US" dirty="0"/>
          </a:p>
          <a:p>
            <a:pPr marL="0" indent="0">
              <a:buNone/>
            </a:pPr>
            <a:endParaRPr lang="en-US" dirty="0"/>
          </a:p>
        </p:txBody>
      </p:sp>
      <p:graphicFrame>
        <p:nvGraphicFramePr>
          <p:cNvPr id="6" name="Table 6">
            <a:extLst>
              <a:ext uri="{FF2B5EF4-FFF2-40B4-BE49-F238E27FC236}">
                <a16:creationId xmlns:a16="http://schemas.microsoft.com/office/drawing/2014/main" id="{742890D9-CAFD-EB12-D721-C20EEDF8292A}"/>
              </a:ext>
            </a:extLst>
          </p:cNvPr>
          <p:cNvGraphicFramePr>
            <a:graphicFrameLocks noGrp="1"/>
          </p:cNvGraphicFramePr>
          <p:nvPr>
            <p:extLst>
              <p:ext uri="{D42A27DB-BD31-4B8C-83A1-F6EECF244321}">
                <p14:modId xmlns:p14="http://schemas.microsoft.com/office/powerpoint/2010/main" val="3210442713"/>
              </p:ext>
            </p:extLst>
          </p:nvPr>
        </p:nvGraphicFramePr>
        <p:xfrm>
          <a:off x="3315804" y="2836007"/>
          <a:ext cx="5560392" cy="1554480"/>
        </p:xfrm>
        <a:graphic>
          <a:graphicData uri="http://schemas.openxmlformats.org/drawingml/2006/table">
            <a:tbl>
              <a:tblPr firstRow="1" bandRow="1">
                <a:tableStyleId>{2D5ABB26-0587-4C30-8999-92F81FD0307C}</a:tableStyleId>
              </a:tblPr>
              <a:tblGrid>
                <a:gridCol w="2780196">
                  <a:extLst>
                    <a:ext uri="{9D8B030D-6E8A-4147-A177-3AD203B41FA5}">
                      <a16:colId xmlns:a16="http://schemas.microsoft.com/office/drawing/2014/main" val="195297185"/>
                    </a:ext>
                  </a:extLst>
                </a:gridCol>
                <a:gridCol w="2780196">
                  <a:extLst>
                    <a:ext uri="{9D8B030D-6E8A-4147-A177-3AD203B41FA5}">
                      <a16:colId xmlns:a16="http://schemas.microsoft.com/office/drawing/2014/main" val="1434070140"/>
                    </a:ext>
                  </a:extLst>
                </a:gridCol>
              </a:tblGrid>
              <a:tr h="464406">
                <a:tc>
                  <a:txBody>
                    <a:bodyPr/>
                    <a:lstStyle/>
                    <a:p>
                      <a:pPr algn="ctr"/>
                      <a:r>
                        <a:rPr lang="en-US" sz="2800" dirty="0"/>
                        <a:t>Yes</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800" dirty="0"/>
                        <a:t>No</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1078533"/>
                  </a:ext>
                </a:extLst>
              </a:tr>
              <a:tr h="464406">
                <a:tc>
                  <a:txBody>
                    <a:bodyPr/>
                    <a:lstStyle/>
                    <a:p>
                      <a:pPr algn="ctr"/>
                      <a:r>
                        <a:rPr lang="en-US" sz="2800" dirty="0"/>
                        <a:t>True</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800" dirty="0"/>
                        <a:t>False</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594302"/>
                  </a:ext>
                </a:extLst>
              </a:tr>
              <a:tr h="464406">
                <a:tc>
                  <a:txBody>
                    <a:bodyPr/>
                    <a:lstStyle/>
                    <a:p>
                      <a:pPr algn="ctr"/>
                      <a:r>
                        <a:rPr lang="en-US" sz="2800" dirty="0"/>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800" dirty="0"/>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5187146"/>
                  </a:ext>
                </a:extLst>
              </a:tr>
            </a:tbl>
          </a:graphicData>
        </a:graphic>
      </p:graphicFrame>
      <p:pic>
        <p:nvPicPr>
          <p:cNvPr id="7" name="Picture 4" descr="Check mark, tick and cross signs, green checkmark OK and red X icons,  symbols YES and NO button for vote, decision vecto… | Illustration, Vector  illustration, Ticks">
            <a:extLst>
              <a:ext uri="{FF2B5EF4-FFF2-40B4-BE49-F238E27FC236}">
                <a16:creationId xmlns:a16="http://schemas.microsoft.com/office/drawing/2014/main" id="{9929ACE5-DFA2-2D59-93AA-62C9B2ABC3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328" b="50328"/>
          <a:stretch/>
        </p:blipFill>
        <p:spPr bwMode="auto">
          <a:xfrm>
            <a:off x="1756743" y="2836007"/>
            <a:ext cx="1419378" cy="1419378"/>
          </a:xfrm>
          <a:prstGeom prst="rect">
            <a:avLst/>
          </a:prstGeom>
          <a:noFill/>
          <a:extLst>
            <a:ext uri="{909E8E84-426E-40DD-AFC4-6F175D3DCCD1}">
              <a14:hiddenFill xmlns:a14="http://schemas.microsoft.com/office/drawing/2010/main">
                <a:solidFill>
                  <a:srgbClr val="FFFFFF"/>
                </a:solidFill>
              </a14:hiddenFill>
            </a:ext>
          </a:extLst>
        </p:spPr>
      </p:pic>
      <p:pic>
        <p:nvPicPr>
          <p:cNvPr id="15362" name="Picture 2" descr="Premium Vector | Check mark tick icon as correct positive vote answer or  correct and accepted red and black checkmark">
            <a:extLst>
              <a:ext uri="{FF2B5EF4-FFF2-40B4-BE49-F238E27FC236}">
                <a16:creationId xmlns:a16="http://schemas.microsoft.com/office/drawing/2014/main" id="{50CE386B-5791-00DC-77C3-B31FB3B8CE4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6375"/>
          <a:stretch/>
        </p:blipFill>
        <p:spPr bwMode="auto">
          <a:xfrm>
            <a:off x="1399309" y="2730957"/>
            <a:ext cx="1700338" cy="1764579"/>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descr="❌ Cross Mark - Royalty-Free GIF - Animated Sticker - Free PNG - Animated  Icon">
            <a:extLst>
              <a:ext uri="{FF2B5EF4-FFF2-40B4-BE49-F238E27FC236}">
                <a16:creationId xmlns:a16="http://schemas.microsoft.com/office/drawing/2014/main" id="{DCA4747F-0E52-2601-25AD-56F53CA1F9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761445">
            <a:off x="8891115" y="2754137"/>
            <a:ext cx="1583118" cy="1583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8704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BABFE8EE-394B-1961-0852-CBEDD6DEE299}"/>
              </a:ext>
            </a:extLst>
          </p:cNvPr>
          <p:cNvSpPr/>
          <p:nvPr/>
        </p:nvSpPr>
        <p:spPr>
          <a:xfrm>
            <a:off x="3861832" y="4208716"/>
            <a:ext cx="616226" cy="636103"/>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Example: binary classification</a:t>
            </a:r>
          </a:p>
        </p:txBody>
      </p:sp>
      <p:sp>
        <p:nvSpPr>
          <p:cNvPr id="11" name="Content Placeholder 10">
            <a:extLst>
              <a:ext uri="{FF2B5EF4-FFF2-40B4-BE49-F238E27FC236}">
                <a16:creationId xmlns:a16="http://schemas.microsoft.com/office/drawing/2014/main" id="{98F6CA3E-9FB0-7779-9EC8-568FCBCC206B}"/>
              </a:ext>
            </a:extLst>
          </p:cNvPr>
          <p:cNvSpPr>
            <a:spLocks noGrp="1"/>
          </p:cNvSpPr>
          <p:nvPr>
            <p:ph idx="1"/>
          </p:nvPr>
        </p:nvSpPr>
        <p:spPr/>
        <p:txBody>
          <a:bodyPr/>
          <a:lstStyle/>
          <a:p>
            <a:r>
              <a:rPr lang="en-US" dirty="0"/>
              <a:t>Have list of </a:t>
            </a:r>
            <a:r>
              <a:rPr lang="en-US" dirty="0" err="1"/>
              <a:t>tumour</a:t>
            </a:r>
            <a:r>
              <a:rPr lang="en-US" dirty="0"/>
              <a:t> sizes and whether it was malignant (1) or not (0)</a:t>
            </a:r>
          </a:p>
          <a:p>
            <a:r>
              <a:rPr lang="en-US" dirty="0"/>
              <a:t>Given new </a:t>
            </a:r>
            <a:r>
              <a:rPr lang="en-US" dirty="0" err="1"/>
              <a:t>tumour</a:t>
            </a:r>
            <a:r>
              <a:rPr lang="en-US" dirty="0"/>
              <a:t> size, want to predict malignancy</a:t>
            </a:r>
          </a:p>
        </p:txBody>
      </p:sp>
      <p:cxnSp>
        <p:nvCxnSpPr>
          <p:cNvPr id="8" name="Straight Arrow Connector 7">
            <a:extLst>
              <a:ext uri="{FF2B5EF4-FFF2-40B4-BE49-F238E27FC236}">
                <a16:creationId xmlns:a16="http://schemas.microsoft.com/office/drawing/2014/main" id="{C11093BA-9FDF-B09B-6257-395DC4623F98}"/>
              </a:ext>
            </a:extLst>
          </p:cNvPr>
          <p:cNvCxnSpPr>
            <a:cxnSpLocks/>
          </p:cNvCxnSpPr>
          <p:nvPr/>
        </p:nvCxnSpPr>
        <p:spPr>
          <a:xfrm>
            <a:off x="2564296" y="4552120"/>
            <a:ext cx="75736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1306AC9C-BD86-C7F6-86FA-78040E7683BC}"/>
              </a:ext>
            </a:extLst>
          </p:cNvPr>
          <p:cNvCxnSpPr/>
          <p:nvPr/>
        </p:nvCxnSpPr>
        <p:spPr>
          <a:xfrm>
            <a:off x="2564296" y="4228838"/>
            <a:ext cx="0" cy="636104"/>
          </a:xfrm>
          <a:prstGeom prst="line">
            <a:avLst/>
          </a:prstGeom>
          <a:ln w="38100"/>
        </p:spPr>
        <p:style>
          <a:lnRef idx="1">
            <a:schemeClr val="dk1"/>
          </a:lnRef>
          <a:fillRef idx="0">
            <a:schemeClr val="dk1"/>
          </a:fillRef>
          <a:effectRef idx="0">
            <a:schemeClr val="dk1"/>
          </a:effectRef>
          <a:fontRef idx="minor">
            <a:schemeClr val="tx1"/>
          </a:fontRef>
        </p:style>
      </p:cxnSp>
      <p:sp>
        <p:nvSpPr>
          <p:cNvPr id="14" name="5-point Star 13">
            <a:extLst>
              <a:ext uri="{FF2B5EF4-FFF2-40B4-BE49-F238E27FC236}">
                <a16:creationId xmlns:a16="http://schemas.microsoft.com/office/drawing/2014/main" id="{C65E8504-8EB9-0037-CD90-7CE91E99CC94}"/>
              </a:ext>
            </a:extLst>
          </p:cNvPr>
          <p:cNvSpPr/>
          <p:nvPr/>
        </p:nvSpPr>
        <p:spPr>
          <a:xfrm>
            <a:off x="6917635" y="4159733"/>
            <a:ext cx="715617" cy="710441"/>
          </a:xfrm>
          <a:prstGeom prst="star5">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5-point Star 14">
            <a:extLst>
              <a:ext uri="{FF2B5EF4-FFF2-40B4-BE49-F238E27FC236}">
                <a16:creationId xmlns:a16="http://schemas.microsoft.com/office/drawing/2014/main" id="{90A5739F-BE64-4E8B-039F-59A66399A20E}"/>
              </a:ext>
            </a:extLst>
          </p:cNvPr>
          <p:cNvSpPr/>
          <p:nvPr/>
        </p:nvSpPr>
        <p:spPr>
          <a:xfrm>
            <a:off x="6096000" y="4159732"/>
            <a:ext cx="715617" cy="710441"/>
          </a:xfrm>
          <a:prstGeom prst="star5">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AFBFA34C-5A6D-0F29-EDE9-DCA5EA36AAD4}"/>
              </a:ext>
            </a:extLst>
          </p:cNvPr>
          <p:cNvSpPr/>
          <p:nvPr/>
        </p:nvSpPr>
        <p:spPr>
          <a:xfrm>
            <a:off x="7738311" y="4159731"/>
            <a:ext cx="715617" cy="710441"/>
          </a:xfrm>
          <a:prstGeom prst="star5">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E68E9840-7AE9-7970-3C6D-F0648AB9A063}"/>
              </a:ext>
            </a:extLst>
          </p:cNvPr>
          <p:cNvSpPr/>
          <p:nvPr/>
        </p:nvSpPr>
        <p:spPr>
          <a:xfrm>
            <a:off x="8725379" y="4159730"/>
            <a:ext cx="715617" cy="710441"/>
          </a:xfrm>
          <a:prstGeom prst="star5">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5471ADD-0ACF-B2F7-80D2-7A116576ECD9}"/>
              </a:ext>
            </a:extLst>
          </p:cNvPr>
          <p:cNvSpPr/>
          <p:nvPr/>
        </p:nvSpPr>
        <p:spPr>
          <a:xfrm>
            <a:off x="2858814" y="4189342"/>
            <a:ext cx="616226" cy="636103"/>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891E3B0-9F3C-3367-634F-FA7903B5882D}"/>
              </a:ext>
            </a:extLst>
          </p:cNvPr>
          <p:cNvSpPr/>
          <p:nvPr/>
        </p:nvSpPr>
        <p:spPr>
          <a:xfrm>
            <a:off x="4634140" y="4196898"/>
            <a:ext cx="616226" cy="636103"/>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C7C884C3-6371-6F62-2701-3C8473224C69}"/>
              </a:ext>
            </a:extLst>
          </p:cNvPr>
          <p:cNvSpPr txBox="1"/>
          <p:nvPr/>
        </p:nvSpPr>
        <p:spPr>
          <a:xfrm>
            <a:off x="1672271" y="5920489"/>
            <a:ext cx="1186543" cy="523220"/>
          </a:xfrm>
          <a:prstGeom prst="rect">
            <a:avLst/>
          </a:prstGeom>
          <a:noFill/>
        </p:spPr>
        <p:txBody>
          <a:bodyPr wrap="none" rtlCol="0">
            <a:spAutoFit/>
          </a:bodyPr>
          <a:lstStyle/>
          <a:p>
            <a:r>
              <a:rPr lang="en-US" sz="2800" dirty="0"/>
              <a:t>Benign</a:t>
            </a:r>
          </a:p>
        </p:txBody>
      </p:sp>
      <p:sp>
        <p:nvSpPr>
          <p:cNvPr id="24" name="TextBox 23">
            <a:extLst>
              <a:ext uri="{FF2B5EF4-FFF2-40B4-BE49-F238E27FC236}">
                <a16:creationId xmlns:a16="http://schemas.microsoft.com/office/drawing/2014/main" id="{2AB0A33B-36AC-A1E9-73A9-860DD2D6F874}"/>
              </a:ext>
            </a:extLst>
          </p:cNvPr>
          <p:cNvSpPr txBox="1"/>
          <p:nvPr/>
        </p:nvSpPr>
        <p:spPr>
          <a:xfrm>
            <a:off x="4145817" y="5920489"/>
            <a:ext cx="1662506" cy="523220"/>
          </a:xfrm>
          <a:prstGeom prst="rect">
            <a:avLst/>
          </a:prstGeom>
          <a:noFill/>
        </p:spPr>
        <p:txBody>
          <a:bodyPr wrap="none" rtlCol="0">
            <a:spAutoFit/>
          </a:bodyPr>
          <a:lstStyle/>
          <a:p>
            <a:r>
              <a:rPr lang="en-US" sz="2800" dirty="0"/>
              <a:t>Malignant</a:t>
            </a:r>
          </a:p>
        </p:txBody>
      </p:sp>
      <p:sp>
        <p:nvSpPr>
          <p:cNvPr id="25" name="TextBox 24">
            <a:extLst>
              <a:ext uri="{FF2B5EF4-FFF2-40B4-BE49-F238E27FC236}">
                <a16:creationId xmlns:a16="http://schemas.microsoft.com/office/drawing/2014/main" id="{3693B0AB-0442-5E03-6EF6-3218DEF54EEA}"/>
              </a:ext>
            </a:extLst>
          </p:cNvPr>
          <p:cNvSpPr txBox="1"/>
          <p:nvPr/>
        </p:nvSpPr>
        <p:spPr>
          <a:xfrm>
            <a:off x="9607675" y="4687057"/>
            <a:ext cx="1932067" cy="523220"/>
          </a:xfrm>
          <a:prstGeom prst="rect">
            <a:avLst/>
          </a:prstGeom>
          <a:noFill/>
        </p:spPr>
        <p:txBody>
          <a:bodyPr wrap="none" rtlCol="0">
            <a:spAutoFit/>
          </a:bodyPr>
          <a:lstStyle/>
          <a:p>
            <a:r>
              <a:rPr lang="en-US" sz="2800" dirty="0" err="1"/>
              <a:t>Tumour</a:t>
            </a:r>
            <a:r>
              <a:rPr lang="en-US" sz="2800" dirty="0"/>
              <a:t> size</a:t>
            </a:r>
          </a:p>
        </p:txBody>
      </p:sp>
      <p:sp>
        <p:nvSpPr>
          <p:cNvPr id="26" name="Oval 25">
            <a:extLst>
              <a:ext uri="{FF2B5EF4-FFF2-40B4-BE49-F238E27FC236}">
                <a16:creationId xmlns:a16="http://schemas.microsoft.com/office/drawing/2014/main" id="{68FC5972-1CA7-6E49-24A2-04443C6E5733}"/>
              </a:ext>
            </a:extLst>
          </p:cNvPr>
          <p:cNvSpPr/>
          <p:nvPr/>
        </p:nvSpPr>
        <p:spPr>
          <a:xfrm>
            <a:off x="838200" y="5885562"/>
            <a:ext cx="616226" cy="636103"/>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5-point Star 26">
            <a:extLst>
              <a:ext uri="{FF2B5EF4-FFF2-40B4-BE49-F238E27FC236}">
                <a16:creationId xmlns:a16="http://schemas.microsoft.com/office/drawing/2014/main" id="{C302DBCF-80B1-E1A1-8831-EA640D10ADEE}"/>
              </a:ext>
            </a:extLst>
          </p:cNvPr>
          <p:cNvSpPr/>
          <p:nvPr/>
        </p:nvSpPr>
        <p:spPr>
          <a:xfrm>
            <a:off x="3212355" y="5837396"/>
            <a:ext cx="715617" cy="710441"/>
          </a:xfrm>
          <a:prstGeom prst="star5">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F4716D8B-530A-26E7-4D1F-4162643AD2C5}"/>
              </a:ext>
            </a:extLst>
          </p:cNvPr>
          <p:cNvCxnSpPr/>
          <p:nvPr/>
        </p:nvCxnSpPr>
        <p:spPr>
          <a:xfrm>
            <a:off x="5585791" y="3429000"/>
            <a:ext cx="0" cy="2156791"/>
          </a:xfrm>
          <a:prstGeom prst="line">
            <a:avLst/>
          </a:prstGeom>
          <a:ln w="38100">
            <a:solidFill>
              <a:srgbClr val="7030A0"/>
            </a:solidFill>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2344E3EC-6461-B7A3-1581-5C9B5031E29D}"/>
              </a:ext>
            </a:extLst>
          </p:cNvPr>
          <p:cNvSpPr txBox="1"/>
          <p:nvPr/>
        </p:nvSpPr>
        <p:spPr>
          <a:xfrm>
            <a:off x="5701185" y="3083106"/>
            <a:ext cx="3201646" cy="523220"/>
          </a:xfrm>
          <a:prstGeom prst="rect">
            <a:avLst/>
          </a:prstGeom>
          <a:noFill/>
        </p:spPr>
        <p:txBody>
          <a:bodyPr wrap="none" rtlCol="0">
            <a:spAutoFit/>
          </a:bodyPr>
          <a:lstStyle/>
          <a:p>
            <a:r>
              <a:rPr lang="en-US" sz="2800" dirty="0">
                <a:solidFill>
                  <a:srgbClr val="7030A0"/>
                </a:solidFill>
              </a:rPr>
              <a:t>“Decision boundary”</a:t>
            </a:r>
          </a:p>
        </p:txBody>
      </p:sp>
    </p:spTree>
    <p:extLst>
      <p:ext uri="{BB962C8B-B14F-4D97-AF65-F5344CB8AC3E}">
        <p14:creationId xmlns:p14="http://schemas.microsoft.com/office/powerpoint/2010/main" val="3468676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te and small artificial intelligence assistant robot open hand">
            <a:extLst>
              <a:ext uri="{FF2B5EF4-FFF2-40B4-BE49-F238E27FC236}">
                <a16:creationId xmlns:a16="http://schemas.microsoft.com/office/drawing/2014/main" id="{0D5D7973-2066-9E21-B5A9-F906DF6220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1203" y="810299"/>
            <a:ext cx="3105944" cy="3429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Example: binary classification</a:t>
            </a:r>
          </a:p>
        </p:txBody>
      </p:sp>
      <p:cxnSp>
        <p:nvCxnSpPr>
          <p:cNvPr id="8" name="Straight Arrow Connector 7">
            <a:extLst>
              <a:ext uri="{FF2B5EF4-FFF2-40B4-BE49-F238E27FC236}">
                <a16:creationId xmlns:a16="http://schemas.microsoft.com/office/drawing/2014/main" id="{C11093BA-9FDF-B09B-6257-395DC4623F98}"/>
              </a:ext>
            </a:extLst>
          </p:cNvPr>
          <p:cNvCxnSpPr>
            <a:cxnSpLocks/>
          </p:cNvCxnSpPr>
          <p:nvPr/>
        </p:nvCxnSpPr>
        <p:spPr>
          <a:xfrm>
            <a:off x="2564296" y="4552120"/>
            <a:ext cx="75736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1306AC9C-BD86-C7F6-86FA-78040E7683BC}"/>
              </a:ext>
            </a:extLst>
          </p:cNvPr>
          <p:cNvCxnSpPr/>
          <p:nvPr/>
        </p:nvCxnSpPr>
        <p:spPr>
          <a:xfrm>
            <a:off x="2564296" y="4228838"/>
            <a:ext cx="0" cy="636104"/>
          </a:xfrm>
          <a:prstGeom prst="line">
            <a:avLst/>
          </a:prstGeom>
          <a:ln w="38100"/>
        </p:spPr>
        <p:style>
          <a:lnRef idx="1">
            <a:schemeClr val="dk1"/>
          </a:lnRef>
          <a:fillRef idx="0">
            <a:schemeClr val="dk1"/>
          </a:fillRef>
          <a:effectRef idx="0">
            <a:schemeClr val="dk1"/>
          </a:effectRef>
          <a:fontRef idx="minor">
            <a:schemeClr val="tx1"/>
          </a:fontRef>
        </p:style>
      </p:cxnSp>
      <p:sp>
        <p:nvSpPr>
          <p:cNvPr id="14" name="5-point Star 13">
            <a:extLst>
              <a:ext uri="{FF2B5EF4-FFF2-40B4-BE49-F238E27FC236}">
                <a16:creationId xmlns:a16="http://schemas.microsoft.com/office/drawing/2014/main" id="{C65E8504-8EB9-0037-CD90-7CE91E99CC94}"/>
              </a:ext>
            </a:extLst>
          </p:cNvPr>
          <p:cNvSpPr/>
          <p:nvPr/>
        </p:nvSpPr>
        <p:spPr>
          <a:xfrm>
            <a:off x="6917635" y="4159733"/>
            <a:ext cx="715617" cy="710441"/>
          </a:xfrm>
          <a:prstGeom prst="star5">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5-point Star 14">
            <a:extLst>
              <a:ext uri="{FF2B5EF4-FFF2-40B4-BE49-F238E27FC236}">
                <a16:creationId xmlns:a16="http://schemas.microsoft.com/office/drawing/2014/main" id="{90A5739F-BE64-4E8B-039F-59A66399A20E}"/>
              </a:ext>
            </a:extLst>
          </p:cNvPr>
          <p:cNvSpPr/>
          <p:nvPr/>
        </p:nvSpPr>
        <p:spPr>
          <a:xfrm>
            <a:off x="6096000" y="4159732"/>
            <a:ext cx="715617" cy="710441"/>
          </a:xfrm>
          <a:prstGeom prst="star5">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AFBFA34C-5A6D-0F29-EDE9-DCA5EA36AAD4}"/>
              </a:ext>
            </a:extLst>
          </p:cNvPr>
          <p:cNvSpPr/>
          <p:nvPr/>
        </p:nvSpPr>
        <p:spPr>
          <a:xfrm>
            <a:off x="7738311" y="4159731"/>
            <a:ext cx="715617" cy="710441"/>
          </a:xfrm>
          <a:prstGeom prst="star5">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E68E9840-7AE9-7970-3C6D-F0648AB9A063}"/>
              </a:ext>
            </a:extLst>
          </p:cNvPr>
          <p:cNvSpPr/>
          <p:nvPr/>
        </p:nvSpPr>
        <p:spPr>
          <a:xfrm>
            <a:off x="8725379" y="4159730"/>
            <a:ext cx="715617" cy="710441"/>
          </a:xfrm>
          <a:prstGeom prst="star5">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5471ADD-0ACF-B2F7-80D2-7A116576ECD9}"/>
              </a:ext>
            </a:extLst>
          </p:cNvPr>
          <p:cNvSpPr/>
          <p:nvPr/>
        </p:nvSpPr>
        <p:spPr>
          <a:xfrm>
            <a:off x="2858814" y="4189342"/>
            <a:ext cx="616226" cy="636103"/>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891E3B0-9F3C-3367-634F-FA7903B5882D}"/>
              </a:ext>
            </a:extLst>
          </p:cNvPr>
          <p:cNvSpPr/>
          <p:nvPr/>
        </p:nvSpPr>
        <p:spPr>
          <a:xfrm>
            <a:off x="4634140" y="4196898"/>
            <a:ext cx="616226" cy="636103"/>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C7C884C3-6371-6F62-2701-3C8473224C69}"/>
              </a:ext>
            </a:extLst>
          </p:cNvPr>
          <p:cNvSpPr txBox="1"/>
          <p:nvPr/>
        </p:nvSpPr>
        <p:spPr>
          <a:xfrm>
            <a:off x="1672271" y="5920489"/>
            <a:ext cx="1186543" cy="523220"/>
          </a:xfrm>
          <a:prstGeom prst="rect">
            <a:avLst/>
          </a:prstGeom>
          <a:noFill/>
        </p:spPr>
        <p:txBody>
          <a:bodyPr wrap="none" rtlCol="0">
            <a:spAutoFit/>
          </a:bodyPr>
          <a:lstStyle/>
          <a:p>
            <a:r>
              <a:rPr lang="en-US" sz="2800" dirty="0"/>
              <a:t>Benign</a:t>
            </a:r>
          </a:p>
        </p:txBody>
      </p:sp>
      <p:sp>
        <p:nvSpPr>
          <p:cNvPr id="24" name="TextBox 23">
            <a:extLst>
              <a:ext uri="{FF2B5EF4-FFF2-40B4-BE49-F238E27FC236}">
                <a16:creationId xmlns:a16="http://schemas.microsoft.com/office/drawing/2014/main" id="{2AB0A33B-36AC-A1E9-73A9-860DD2D6F874}"/>
              </a:ext>
            </a:extLst>
          </p:cNvPr>
          <p:cNvSpPr txBox="1"/>
          <p:nvPr/>
        </p:nvSpPr>
        <p:spPr>
          <a:xfrm>
            <a:off x="4145817" y="5920489"/>
            <a:ext cx="1662506" cy="523220"/>
          </a:xfrm>
          <a:prstGeom prst="rect">
            <a:avLst/>
          </a:prstGeom>
          <a:noFill/>
        </p:spPr>
        <p:txBody>
          <a:bodyPr wrap="none" rtlCol="0">
            <a:spAutoFit/>
          </a:bodyPr>
          <a:lstStyle/>
          <a:p>
            <a:r>
              <a:rPr lang="en-US" sz="2800" dirty="0"/>
              <a:t>Malignant</a:t>
            </a:r>
          </a:p>
        </p:txBody>
      </p:sp>
      <p:sp>
        <p:nvSpPr>
          <p:cNvPr id="25" name="TextBox 24">
            <a:extLst>
              <a:ext uri="{FF2B5EF4-FFF2-40B4-BE49-F238E27FC236}">
                <a16:creationId xmlns:a16="http://schemas.microsoft.com/office/drawing/2014/main" id="{3693B0AB-0442-5E03-6EF6-3218DEF54EEA}"/>
              </a:ext>
            </a:extLst>
          </p:cNvPr>
          <p:cNvSpPr txBox="1"/>
          <p:nvPr/>
        </p:nvSpPr>
        <p:spPr>
          <a:xfrm>
            <a:off x="9607675" y="4687057"/>
            <a:ext cx="1932067" cy="523220"/>
          </a:xfrm>
          <a:prstGeom prst="rect">
            <a:avLst/>
          </a:prstGeom>
          <a:noFill/>
        </p:spPr>
        <p:txBody>
          <a:bodyPr wrap="none" rtlCol="0">
            <a:spAutoFit/>
          </a:bodyPr>
          <a:lstStyle/>
          <a:p>
            <a:r>
              <a:rPr lang="en-US" sz="2800" dirty="0" err="1"/>
              <a:t>Tumour</a:t>
            </a:r>
            <a:r>
              <a:rPr lang="en-US" sz="2800" dirty="0"/>
              <a:t> size</a:t>
            </a:r>
          </a:p>
        </p:txBody>
      </p:sp>
      <p:sp>
        <p:nvSpPr>
          <p:cNvPr id="26" name="Oval 25">
            <a:extLst>
              <a:ext uri="{FF2B5EF4-FFF2-40B4-BE49-F238E27FC236}">
                <a16:creationId xmlns:a16="http://schemas.microsoft.com/office/drawing/2014/main" id="{68FC5972-1CA7-6E49-24A2-04443C6E5733}"/>
              </a:ext>
            </a:extLst>
          </p:cNvPr>
          <p:cNvSpPr/>
          <p:nvPr/>
        </p:nvSpPr>
        <p:spPr>
          <a:xfrm>
            <a:off x="838200" y="5885562"/>
            <a:ext cx="616226" cy="636103"/>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5-point Star 26">
            <a:extLst>
              <a:ext uri="{FF2B5EF4-FFF2-40B4-BE49-F238E27FC236}">
                <a16:creationId xmlns:a16="http://schemas.microsoft.com/office/drawing/2014/main" id="{C302DBCF-80B1-E1A1-8831-EA640D10ADEE}"/>
              </a:ext>
            </a:extLst>
          </p:cNvPr>
          <p:cNvSpPr/>
          <p:nvPr/>
        </p:nvSpPr>
        <p:spPr>
          <a:xfrm>
            <a:off x="3212355" y="5837396"/>
            <a:ext cx="715617" cy="710441"/>
          </a:xfrm>
          <a:prstGeom prst="star5">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F4716D8B-530A-26E7-4D1F-4162643AD2C5}"/>
              </a:ext>
            </a:extLst>
          </p:cNvPr>
          <p:cNvCxnSpPr/>
          <p:nvPr/>
        </p:nvCxnSpPr>
        <p:spPr>
          <a:xfrm>
            <a:off x="5585791" y="3429000"/>
            <a:ext cx="0" cy="2156791"/>
          </a:xfrm>
          <a:prstGeom prst="line">
            <a:avLst/>
          </a:prstGeom>
          <a:ln w="38100">
            <a:solidFill>
              <a:srgbClr val="7030A0"/>
            </a:solidFill>
          </a:ln>
        </p:spPr>
        <p:style>
          <a:lnRef idx="1">
            <a:schemeClr val="dk1"/>
          </a:lnRef>
          <a:fillRef idx="0">
            <a:schemeClr val="dk1"/>
          </a:fillRef>
          <a:effectRef idx="0">
            <a:schemeClr val="dk1"/>
          </a:effectRef>
          <a:fontRef idx="minor">
            <a:schemeClr val="tx1"/>
          </a:fontRef>
        </p:style>
      </p:cxnSp>
      <p:sp>
        <p:nvSpPr>
          <p:cNvPr id="5" name="Oval Callout 4">
            <a:extLst>
              <a:ext uri="{FF2B5EF4-FFF2-40B4-BE49-F238E27FC236}">
                <a16:creationId xmlns:a16="http://schemas.microsoft.com/office/drawing/2014/main" id="{1E3FBEF0-80A1-C62A-E8AC-D3C63FE6EBDF}"/>
              </a:ext>
            </a:extLst>
          </p:cNvPr>
          <p:cNvSpPr/>
          <p:nvPr/>
        </p:nvSpPr>
        <p:spPr>
          <a:xfrm flipH="1">
            <a:off x="5867249" y="1445347"/>
            <a:ext cx="2987187" cy="2073103"/>
          </a:xfrm>
          <a:prstGeom prst="wedgeEllipseCallout">
            <a:avLst>
              <a:gd name="adj1" fmla="val -71407"/>
              <a:gd name="adj2" fmla="val -228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Wait wait… how do I decide on that boundary?</a:t>
            </a:r>
          </a:p>
        </p:txBody>
      </p:sp>
      <p:sp>
        <p:nvSpPr>
          <p:cNvPr id="3" name="Oval 2">
            <a:extLst>
              <a:ext uri="{FF2B5EF4-FFF2-40B4-BE49-F238E27FC236}">
                <a16:creationId xmlns:a16="http://schemas.microsoft.com/office/drawing/2014/main" id="{D77544C0-A708-003E-C5BD-54F2797997C5}"/>
              </a:ext>
            </a:extLst>
          </p:cNvPr>
          <p:cNvSpPr/>
          <p:nvPr/>
        </p:nvSpPr>
        <p:spPr>
          <a:xfrm>
            <a:off x="3861832" y="4208716"/>
            <a:ext cx="616226" cy="636103"/>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7852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Example: binary classification</a:t>
            </a:r>
          </a:p>
        </p:txBody>
      </p:sp>
      <p:cxnSp>
        <p:nvCxnSpPr>
          <p:cNvPr id="8" name="Straight Arrow Connector 7">
            <a:extLst>
              <a:ext uri="{FF2B5EF4-FFF2-40B4-BE49-F238E27FC236}">
                <a16:creationId xmlns:a16="http://schemas.microsoft.com/office/drawing/2014/main" id="{C11093BA-9FDF-B09B-6257-395DC4623F98}"/>
              </a:ext>
            </a:extLst>
          </p:cNvPr>
          <p:cNvCxnSpPr>
            <a:cxnSpLocks/>
          </p:cNvCxnSpPr>
          <p:nvPr/>
        </p:nvCxnSpPr>
        <p:spPr>
          <a:xfrm>
            <a:off x="2564296" y="4552120"/>
            <a:ext cx="75736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3693B0AB-0442-5E03-6EF6-3218DEF54EEA}"/>
              </a:ext>
            </a:extLst>
          </p:cNvPr>
          <p:cNvSpPr txBox="1"/>
          <p:nvPr/>
        </p:nvSpPr>
        <p:spPr>
          <a:xfrm>
            <a:off x="9607675" y="4687057"/>
            <a:ext cx="1932067" cy="523220"/>
          </a:xfrm>
          <a:prstGeom prst="rect">
            <a:avLst/>
          </a:prstGeom>
          <a:noFill/>
        </p:spPr>
        <p:txBody>
          <a:bodyPr wrap="none" rtlCol="0">
            <a:spAutoFit/>
          </a:bodyPr>
          <a:lstStyle/>
          <a:p>
            <a:r>
              <a:rPr lang="en-US" sz="2800" dirty="0" err="1"/>
              <a:t>Tumour</a:t>
            </a:r>
            <a:r>
              <a:rPr lang="en-US" sz="2800" dirty="0"/>
              <a:t> size</a:t>
            </a:r>
          </a:p>
        </p:txBody>
      </p:sp>
      <p:sp>
        <p:nvSpPr>
          <p:cNvPr id="9" name="5-point Star 8">
            <a:extLst>
              <a:ext uri="{FF2B5EF4-FFF2-40B4-BE49-F238E27FC236}">
                <a16:creationId xmlns:a16="http://schemas.microsoft.com/office/drawing/2014/main" id="{AF05DA3D-6590-651F-9BFA-D4FF068EC242}"/>
              </a:ext>
            </a:extLst>
          </p:cNvPr>
          <p:cNvSpPr/>
          <p:nvPr/>
        </p:nvSpPr>
        <p:spPr>
          <a:xfrm>
            <a:off x="6917635" y="4159733"/>
            <a:ext cx="715617" cy="710441"/>
          </a:xfrm>
          <a:prstGeom prst="star5">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5-point Star 9">
            <a:extLst>
              <a:ext uri="{FF2B5EF4-FFF2-40B4-BE49-F238E27FC236}">
                <a16:creationId xmlns:a16="http://schemas.microsoft.com/office/drawing/2014/main" id="{354FAEF6-8520-0B81-5C7A-F9000D42D1FC}"/>
              </a:ext>
            </a:extLst>
          </p:cNvPr>
          <p:cNvSpPr/>
          <p:nvPr/>
        </p:nvSpPr>
        <p:spPr>
          <a:xfrm>
            <a:off x="6096000" y="4159732"/>
            <a:ext cx="715617" cy="710441"/>
          </a:xfrm>
          <a:prstGeom prst="star5">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871F37E4-1610-F610-1C7E-8B5E510187B5}"/>
              </a:ext>
            </a:extLst>
          </p:cNvPr>
          <p:cNvSpPr/>
          <p:nvPr/>
        </p:nvSpPr>
        <p:spPr>
          <a:xfrm>
            <a:off x="7738311" y="4159731"/>
            <a:ext cx="715617" cy="710441"/>
          </a:xfrm>
          <a:prstGeom prst="star5">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C775D17F-4B2D-F731-851F-B8D3ED8D38B7}"/>
              </a:ext>
            </a:extLst>
          </p:cNvPr>
          <p:cNvSpPr/>
          <p:nvPr/>
        </p:nvSpPr>
        <p:spPr>
          <a:xfrm>
            <a:off x="8725379" y="4159730"/>
            <a:ext cx="715617" cy="710441"/>
          </a:xfrm>
          <a:prstGeom prst="star5">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1CFE5D65-47D0-2C17-8DD4-D5D30819B9F1}"/>
              </a:ext>
            </a:extLst>
          </p:cNvPr>
          <p:cNvSpPr/>
          <p:nvPr/>
        </p:nvSpPr>
        <p:spPr>
          <a:xfrm>
            <a:off x="2858814" y="4189342"/>
            <a:ext cx="616226" cy="636103"/>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A8637B8-A36C-2D4C-BAC0-E3C0AE61FFDF}"/>
              </a:ext>
            </a:extLst>
          </p:cNvPr>
          <p:cNvSpPr/>
          <p:nvPr/>
        </p:nvSpPr>
        <p:spPr>
          <a:xfrm>
            <a:off x="3861832" y="4208716"/>
            <a:ext cx="616226" cy="636103"/>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67C42FB1-B391-ACDA-B261-EFA487AE8201}"/>
              </a:ext>
            </a:extLst>
          </p:cNvPr>
          <p:cNvSpPr/>
          <p:nvPr/>
        </p:nvSpPr>
        <p:spPr>
          <a:xfrm>
            <a:off x="4634140" y="4196898"/>
            <a:ext cx="616226" cy="636103"/>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75F32FC5-EFD7-1ACF-D6D0-463F0C6AA4BD}"/>
              </a:ext>
            </a:extLst>
          </p:cNvPr>
          <p:cNvCxnSpPr>
            <a:cxnSpLocks/>
          </p:cNvCxnSpPr>
          <p:nvPr/>
        </p:nvCxnSpPr>
        <p:spPr>
          <a:xfrm flipV="1">
            <a:off x="2564295" y="1690688"/>
            <a:ext cx="0" cy="449476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FFEBC6D4-561A-2433-13C0-C4AFBD69677E}"/>
              </a:ext>
            </a:extLst>
          </p:cNvPr>
          <p:cNvSpPr txBox="1"/>
          <p:nvPr/>
        </p:nvSpPr>
        <p:spPr>
          <a:xfrm>
            <a:off x="947528" y="2577735"/>
            <a:ext cx="1280928" cy="584775"/>
          </a:xfrm>
          <a:prstGeom prst="rect">
            <a:avLst/>
          </a:prstGeom>
          <a:noFill/>
        </p:spPr>
        <p:txBody>
          <a:bodyPr wrap="none" rtlCol="0">
            <a:spAutoFit/>
          </a:bodyPr>
          <a:lstStyle/>
          <a:p>
            <a:r>
              <a:rPr lang="en-US" sz="3200" dirty="0"/>
              <a:t>(</a:t>
            </a:r>
            <a:r>
              <a:rPr lang="en-US" sz="3200" dirty="0">
                <a:solidFill>
                  <a:srgbClr val="FF0000"/>
                </a:solidFill>
              </a:rPr>
              <a:t>yes</a:t>
            </a:r>
            <a:r>
              <a:rPr lang="en-US" sz="3200" dirty="0"/>
              <a:t>) </a:t>
            </a:r>
            <a:r>
              <a:rPr lang="en-US" sz="3200" dirty="0">
                <a:solidFill>
                  <a:srgbClr val="FF0000"/>
                </a:solidFill>
              </a:rPr>
              <a:t>1</a:t>
            </a:r>
          </a:p>
        </p:txBody>
      </p:sp>
      <p:cxnSp>
        <p:nvCxnSpPr>
          <p:cNvPr id="29" name="Straight Connector 28">
            <a:extLst>
              <a:ext uri="{FF2B5EF4-FFF2-40B4-BE49-F238E27FC236}">
                <a16:creationId xmlns:a16="http://schemas.microsoft.com/office/drawing/2014/main" id="{8E6966D8-4621-CF51-817E-26D350EF3322}"/>
              </a:ext>
            </a:extLst>
          </p:cNvPr>
          <p:cNvCxnSpPr>
            <a:cxnSpLocks/>
          </p:cNvCxnSpPr>
          <p:nvPr/>
        </p:nvCxnSpPr>
        <p:spPr>
          <a:xfrm>
            <a:off x="2239615" y="2875114"/>
            <a:ext cx="3246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C5601E07-A94C-6FE0-808B-D8F7B70C43D9}"/>
              </a:ext>
            </a:extLst>
          </p:cNvPr>
          <p:cNvSpPr txBox="1"/>
          <p:nvPr/>
        </p:nvSpPr>
        <p:spPr>
          <a:xfrm>
            <a:off x="961791" y="5478092"/>
            <a:ext cx="1168910" cy="584775"/>
          </a:xfrm>
          <a:prstGeom prst="rect">
            <a:avLst/>
          </a:prstGeom>
          <a:noFill/>
        </p:spPr>
        <p:txBody>
          <a:bodyPr wrap="none" rtlCol="0">
            <a:spAutoFit/>
          </a:bodyPr>
          <a:lstStyle/>
          <a:p>
            <a:r>
              <a:rPr lang="en-US" sz="3200" dirty="0"/>
              <a:t>(</a:t>
            </a:r>
            <a:r>
              <a:rPr lang="en-US" sz="3200" dirty="0">
                <a:solidFill>
                  <a:srgbClr val="00B0F0"/>
                </a:solidFill>
              </a:rPr>
              <a:t>no</a:t>
            </a:r>
            <a:r>
              <a:rPr lang="en-US" sz="3200" dirty="0"/>
              <a:t>) </a:t>
            </a:r>
            <a:r>
              <a:rPr lang="en-US" sz="3200" dirty="0">
                <a:solidFill>
                  <a:srgbClr val="00B0F0"/>
                </a:solidFill>
              </a:rPr>
              <a:t>0</a:t>
            </a:r>
          </a:p>
        </p:txBody>
      </p:sp>
      <p:sp>
        <p:nvSpPr>
          <p:cNvPr id="33" name="TextBox 32">
            <a:extLst>
              <a:ext uri="{FF2B5EF4-FFF2-40B4-BE49-F238E27FC236}">
                <a16:creationId xmlns:a16="http://schemas.microsoft.com/office/drawing/2014/main" id="{297E5B1C-15BB-9886-A5BC-35BE3C3F32F5}"/>
              </a:ext>
            </a:extLst>
          </p:cNvPr>
          <p:cNvSpPr txBox="1"/>
          <p:nvPr/>
        </p:nvSpPr>
        <p:spPr>
          <a:xfrm>
            <a:off x="426754" y="1829587"/>
            <a:ext cx="1829219" cy="523220"/>
          </a:xfrm>
          <a:prstGeom prst="rect">
            <a:avLst/>
          </a:prstGeom>
          <a:noFill/>
        </p:spPr>
        <p:txBody>
          <a:bodyPr wrap="none" rtlCol="0">
            <a:spAutoFit/>
          </a:bodyPr>
          <a:lstStyle/>
          <a:p>
            <a:r>
              <a:rPr lang="en-US" sz="2800" dirty="0"/>
              <a:t>Malignant?</a:t>
            </a:r>
          </a:p>
        </p:txBody>
      </p:sp>
      <p:cxnSp>
        <p:nvCxnSpPr>
          <p:cNvPr id="34" name="Straight Connector 33">
            <a:extLst>
              <a:ext uri="{FF2B5EF4-FFF2-40B4-BE49-F238E27FC236}">
                <a16:creationId xmlns:a16="http://schemas.microsoft.com/office/drawing/2014/main" id="{851D8C09-C5C1-4827-1044-BFC567017FB9}"/>
              </a:ext>
            </a:extLst>
          </p:cNvPr>
          <p:cNvCxnSpPr>
            <a:cxnSpLocks/>
          </p:cNvCxnSpPr>
          <p:nvPr/>
        </p:nvCxnSpPr>
        <p:spPr>
          <a:xfrm>
            <a:off x="2239615" y="5764694"/>
            <a:ext cx="3246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00B1862-5658-B1E6-241A-19FF31A99FC1}"/>
              </a:ext>
            </a:extLst>
          </p:cNvPr>
          <p:cNvCxnSpPr>
            <a:cxnSpLocks/>
          </p:cNvCxnSpPr>
          <p:nvPr/>
        </p:nvCxnSpPr>
        <p:spPr>
          <a:xfrm flipH="1">
            <a:off x="3442485" y="2186609"/>
            <a:ext cx="5482854" cy="39988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549C4899-8DB5-DDB0-4DA3-79929BD29DF1}"/>
              </a:ext>
            </a:extLst>
          </p:cNvPr>
          <p:cNvCxnSpPr>
            <a:cxnSpLocks/>
          </p:cNvCxnSpPr>
          <p:nvPr/>
        </p:nvCxnSpPr>
        <p:spPr>
          <a:xfrm>
            <a:off x="2564295" y="4241966"/>
            <a:ext cx="3531705" cy="0"/>
          </a:xfrm>
          <a:prstGeom prst="line">
            <a:avLst/>
          </a:prstGeom>
          <a:ln w="1905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5BCBBCC-07B8-4265-2295-D081BCCAA1B6}"/>
              </a:ext>
            </a:extLst>
          </p:cNvPr>
          <p:cNvCxnSpPr>
            <a:cxnSpLocks/>
          </p:cNvCxnSpPr>
          <p:nvPr/>
        </p:nvCxnSpPr>
        <p:spPr>
          <a:xfrm flipV="1">
            <a:off x="6096000" y="1690688"/>
            <a:ext cx="0" cy="4066243"/>
          </a:xfrm>
          <a:prstGeom prst="line">
            <a:avLst/>
          </a:prstGeom>
          <a:ln w="19050">
            <a:solidFill>
              <a:srgbClr val="7030A0"/>
            </a:solidFill>
            <a:prstDash val="sysDash"/>
          </a:ln>
        </p:spPr>
        <p:style>
          <a:lnRef idx="1">
            <a:schemeClr val="accent1"/>
          </a:lnRef>
          <a:fillRef idx="0">
            <a:schemeClr val="accent1"/>
          </a:fillRef>
          <a:effectRef idx="0">
            <a:schemeClr val="accent1"/>
          </a:effectRef>
          <a:fontRef idx="minor">
            <a:schemeClr val="tx1"/>
          </a:fontRef>
        </p:style>
      </p:cxnSp>
      <p:sp>
        <p:nvSpPr>
          <p:cNvPr id="38" name="Right Arrow 37">
            <a:extLst>
              <a:ext uri="{FF2B5EF4-FFF2-40B4-BE49-F238E27FC236}">
                <a16:creationId xmlns:a16="http://schemas.microsoft.com/office/drawing/2014/main" id="{9D024B2A-7F6F-D4D2-4AD3-7679114E4C31}"/>
              </a:ext>
            </a:extLst>
          </p:cNvPr>
          <p:cNvSpPr/>
          <p:nvPr/>
        </p:nvSpPr>
        <p:spPr>
          <a:xfrm>
            <a:off x="6361750" y="1401930"/>
            <a:ext cx="1956875" cy="68952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Malignant</a:t>
            </a:r>
          </a:p>
        </p:txBody>
      </p:sp>
      <p:sp>
        <p:nvSpPr>
          <p:cNvPr id="39" name="Right Arrow 38">
            <a:extLst>
              <a:ext uri="{FF2B5EF4-FFF2-40B4-BE49-F238E27FC236}">
                <a16:creationId xmlns:a16="http://schemas.microsoft.com/office/drawing/2014/main" id="{23923F3C-AF22-6309-FC06-66F42E70B520}"/>
              </a:ext>
            </a:extLst>
          </p:cNvPr>
          <p:cNvSpPr/>
          <p:nvPr/>
        </p:nvSpPr>
        <p:spPr>
          <a:xfrm flipH="1">
            <a:off x="3873375" y="1401929"/>
            <a:ext cx="1956875" cy="689527"/>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Benign</a:t>
            </a:r>
          </a:p>
        </p:txBody>
      </p:sp>
      <p:sp>
        <p:nvSpPr>
          <p:cNvPr id="40" name="5-point Star 39">
            <a:extLst>
              <a:ext uri="{FF2B5EF4-FFF2-40B4-BE49-F238E27FC236}">
                <a16:creationId xmlns:a16="http://schemas.microsoft.com/office/drawing/2014/main" id="{A4B89140-9086-956E-9E33-F59209F939E5}"/>
              </a:ext>
            </a:extLst>
          </p:cNvPr>
          <p:cNvSpPr/>
          <p:nvPr/>
        </p:nvSpPr>
        <p:spPr>
          <a:xfrm>
            <a:off x="10995991" y="2503003"/>
            <a:ext cx="715617" cy="710441"/>
          </a:xfrm>
          <a:prstGeom prst="star5">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BF01E038-8C08-91ED-7C5A-A1FEF984433C}"/>
              </a:ext>
            </a:extLst>
          </p:cNvPr>
          <p:cNvCxnSpPr>
            <a:cxnSpLocks/>
          </p:cNvCxnSpPr>
          <p:nvPr/>
        </p:nvCxnSpPr>
        <p:spPr>
          <a:xfrm flipH="1">
            <a:off x="3442485" y="2503003"/>
            <a:ext cx="7911315" cy="368245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F52FF1F7-7817-4DC9-8A71-23225A564BB5}"/>
              </a:ext>
            </a:extLst>
          </p:cNvPr>
          <p:cNvCxnSpPr>
            <a:cxnSpLocks/>
          </p:cNvCxnSpPr>
          <p:nvPr/>
        </p:nvCxnSpPr>
        <p:spPr>
          <a:xfrm>
            <a:off x="2564295" y="4241966"/>
            <a:ext cx="5068957" cy="0"/>
          </a:xfrm>
          <a:prstGeom prst="line">
            <a:avLst/>
          </a:prstGeom>
          <a:ln w="1905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23E9E3-F311-233D-7CF2-B3747568B9E3}"/>
              </a:ext>
            </a:extLst>
          </p:cNvPr>
          <p:cNvCxnSpPr>
            <a:cxnSpLocks/>
          </p:cNvCxnSpPr>
          <p:nvPr/>
        </p:nvCxnSpPr>
        <p:spPr>
          <a:xfrm flipV="1">
            <a:off x="7602587" y="1690688"/>
            <a:ext cx="0" cy="4074005"/>
          </a:xfrm>
          <a:prstGeom prst="line">
            <a:avLst/>
          </a:prstGeom>
          <a:ln w="19050">
            <a:solidFill>
              <a:srgbClr val="7030A0"/>
            </a:solidFill>
            <a:prstDash val="sysDash"/>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E67111F6-FA15-E121-B3B3-D33F61239420}"/>
              </a:ext>
            </a:extLst>
          </p:cNvPr>
          <p:cNvSpPr txBox="1"/>
          <p:nvPr/>
        </p:nvSpPr>
        <p:spPr>
          <a:xfrm>
            <a:off x="424930" y="4013673"/>
            <a:ext cx="2038869" cy="461665"/>
          </a:xfrm>
          <a:prstGeom prst="rect">
            <a:avLst/>
          </a:prstGeom>
          <a:noFill/>
        </p:spPr>
        <p:txBody>
          <a:bodyPr wrap="square" rtlCol="0">
            <a:spAutoFit/>
          </a:bodyPr>
          <a:lstStyle/>
          <a:p>
            <a:r>
              <a:rPr lang="en-US" sz="2400" dirty="0"/>
              <a:t>(threshold) 0.5</a:t>
            </a:r>
          </a:p>
        </p:txBody>
      </p:sp>
      <p:sp>
        <p:nvSpPr>
          <p:cNvPr id="46" name="Right Arrow 45">
            <a:extLst>
              <a:ext uri="{FF2B5EF4-FFF2-40B4-BE49-F238E27FC236}">
                <a16:creationId xmlns:a16="http://schemas.microsoft.com/office/drawing/2014/main" id="{80D2426B-D9BE-1C79-0EAD-7622A8998F74}"/>
              </a:ext>
            </a:extLst>
          </p:cNvPr>
          <p:cNvSpPr/>
          <p:nvPr/>
        </p:nvSpPr>
        <p:spPr>
          <a:xfrm>
            <a:off x="7859517" y="1398726"/>
            <a:ext cx="1956875" cy="68952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Malignant</a:t>
            </a:r>
          </a:p>
        </p:txBody>
      </p:sp>
      <p:sp>
        <p:nvSpPr>
          <p:cNvPr id="47" name="Right Arrow 46">
            <a:extLst>
              <a:ext uri="{FF2B5EF4-FFF2-40B4-BE49-F238E27FC236}">
                <a16:creationId xmlns:a16="http://schemas.microsoft.com/office/drawing/2014/main" id="{E159348D-2F66-8998-42B6-661DA24D21CD}"/>
              </a:ext>
            </a:extLst>
          </p:cNvPr>
          <p:cNvSpPr/>
          <p:nvPr/>
        </p:nvSpPr>
        <p:spPr>
          <a:xfrm flipH="1">
            <a:off x="5371142" y="1398725"/>
            <a:ext cx="1956875" cy="689527"/>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Benign</a:t>
            </a:r>
          </a:p>
        </p:txBody>
      </p:sp>
    </p:spTree>
    <p:extLst>
      <p:ext uri="{BB962C8B-B14F-4D97-AF65-F5344CB8AC3E}">
        <p14:creationId xmlns:p14="http://schemas.microsoft.com/office/powerpoint/2010/main" val="387223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2.5E-6 2.22222E-6 L -0.03568 0.18032 " pathEditMode="relative" rAng="0" ptsTypes="AA">
                                      <p:cBhvr>
                                        <p:cTn id="6" dur="2000" fill="hold"/>
                                        <p:tgtEl>
                                          <p:spTgt spid="25"/>
                                        </p:tgtEl>
                                        <p:attrNameLst>
                                          <p:attrName>ppt_x</p:attrName>
                                          <p:attrName>ppt_y</p:attrName>
                                        </p:attrNameLst>
                                      </p:cBhvr>
                                      <p:rCtr x="-1784" y="9005"/>
                                    </p:animMotion>
                                  </p:childTnLst>
                                </p:cTn>
                              </p:par>
                              <p:par>
                                <p:cTn id="7" presetID="0" presetClass="path" presetSubtype="0" accel="50000" decel="50000" fill="hold" grpId="0" nodeType="withEffect">
                                  <p:stCondLst>
                                    <p:cond delay="0"/>
                                  </p:stCondLst>
                                  <p:childTnLst>
                                    <p:animMotion origin="layout" path="M 4.375E-6 4.07407E-6 L 4.375E-6 0.18333 " pathEditMode="relative" rAng="0" ptsTypes="AA">
                                      <p:cBhvr>
                                        <p:cTn id="8" dur="2000" fill="hold"/>
                                        <p:tgtEl>
                                          <p:spTgt spid="19"/>
                                        </p:tgtEl>
                                        <p:attrNameLst>
                                          <p:attrName>ppt_x</p:attrName>
                                          <p:attrName>ppt_y</p:attrName>
                                        </p:attrNameLst>
                                      </p:cBhvr>
                                      <p:rCtr x="0" y="9167"/>
                                    </p:animMotion>
                                  </p:childTnLst>
                                </p:cTn>
                              </p:par>
                              <p:par>
                                <p:cTn id="9" presetID="0" presetClass="path" presetSubtype="0" accel="50000" decel="50000" fill="hold" grpId="0" nodeType="withEffect">
                                  <p:stCondLst>
                                    <p:cond delay="0"/>
                                  </p:stCondLst>
                                  <p:childTnLst>
                                    <p:animMotion origin="layout" path="M 1.25E-6 2.59259E-6 L -0.00352 0.18218 " pathEditMode="relative" rAng="0" ptsTypes="AA">
                                      <p:cBhvr>
                                        <p:cTn id="10" dur="2000" fill="hold"/>
                                        <p:tgtEl>
                                          <p:spTgt spid="28"/>
                                        </p:tgtEl>
                                        <p:attrNameLst>
                                          <p:attrName>ppt_x</p:attrName>
                                          <p:attrName>ppt_y</p:attrName>
                                        </p:attrNameLst>
                                      </p:cBhvr>
                                      <p:rCtr x="-221" y="8912"/>
                                    </p:animMotion>
                                  </p:childTnLst>
                                </p:cTn>
                              </p:par>
                              <p:par>
                                <p:cTn id="11" presetID="0" presetClass="path" presetSubtype="0" accel="50000" decel="50000" fill="hold" grpId="0" nodeType="withEffect">
                                  <p:stCondLst>
                                    <p:cond delay="0"/>
                                  </p:stCondLst>
                                  <p:childTnLst>
                                    <p:animMotion origin="layout" path="M 1.45833E-6 -3.33333E-6 L 1.45833E-6 0.18473 " pathEditMode="relative" rAng="0" ptsTypes="AA">
                                      <p:cBhvr>
                                        <p:cTn id="12" dur="2000" fill="hold"/>
                                        <p:tgtEl>
                                          <p:spTgt spid="30"/>
                                        </p:tgtEl>
                                        <p:attrNameLst>
                                          <p:attrName>ppt_x</p:attrName>
                                          <p:attrName>ppt_y</p:attrName>
                                        </p:attrNameLst>
                                      </p:cBhvr>
                                      <p:rCtr x="0" y="9236"/>
                                    </p:animMotion>
                                  </p:childTnLst>
                                </p:cTn>
                              </p:par>
                              <p:par>
                                <p:cTn id="13" presetID="42" presetClass="path" presetSubtype="0" accel="50000" decel="50000" fill="hold" grpId="0" nodeType="withEffect">
                                  <p:stCondLst>
                                    <p:cond delay="0"/>
                                  </p:stCondLst>
                                  <p:childTnLst>
                                    <p:animMotion origin="layout" path="M 3.125E-6 -3.33333E-6 L 0.00052 -0.23495 " pathEditMode="relative" rAng="0" ptsTypes="AA">
                                      <p:cBhvr>
                                        <p:cTn id="14" dur="2000" fill="hold"/>
                                        <p:tgtEl>
                                          <p:spTgt spid="10"/>
                                        </p:tgtEl>
                                        <p:attrNameLst>
                                          <p:attrName>ppt_x</p:attrName>
                                          <p:attrName>ppt_y</p:attrName>
                                        </p:attrNameLst>
                                      </p:cBhvr>
                                      <p:rCtr x="26" y="-11759"/>
                                    </p:animMotion>
                                  </p:childTnLst>
                                </p:cTn>
                              </p:par>
                              <p:par>
                                <p:cTn id="15" presetID="42" presetClass="path" presetSubtype="0" accel="50000" decel="50000" fill="hold" grpId="0" nodeType="withEffect">
                                  <p:stCondLst>
                                    <p:cond delay="0"/>
                                  </p:stCondLst>
                                  <p:childTnLst>
                                    <p:animMotion origin="layout" path="M -4.79167E-6 -3.33333E-6 L -4.79167E-6 -0.23495 " pathEditMode="relative" rAng="0" ptsTypes="AA">
                                      <p:cBhvr>
                                        <p:cTn id="16" dur="2000" fill="hold"/>
                                        <p:tgtEl>
                                          <p:spTgt spid="9"/>
                                        </p:tgtEl>
                                        <p:attrNameLst>
                                          <p:attrName>ppt_x</p:attrName>
                                          <p:attrName>ppt_y</p:attrName>
                                        </p:attrNameLst>
                                      </p:cBhvr>
                                      <p:rCtr x="0" y="-11759"/>
                                    </p:animMotion>
                                  </p:childTnLst>
                                </p:cTn>
                              </p:par>
                              <p:par>
                                <p:cTn id="17" presetID="42" presetClass="path" presetSubtype="0" accel="50000" decel="50000" fill="hold" grpId="0" nodeType="withEffect">
                                  <p:stCondLst>
                                    <p:cond delay="0"/>
                                  </p:stCondLst>
                                  <p:childTnLst>
                                    <p:animMotion origin="layout" path="M -2.5E-6 -3.33333E-6 L -2.5E-6 -0.23495 " pathEditMode="relative" rAng="0" ptsTypes="AA">
                                      <p:cBhvr>
                                        <p:cTn id="18" dur="2000" fill="hold"/>
                                        <p:tgtEl>
                                          <p:spTgt spid="12"/>
                                        </p:tgtEl>
                                        <p:attrNameLst>
                                          <p:attrName>ppt_x</p:attrName>
                                          <p:attrName>ppt_y</p:attrName>
                                        </p:attrNameLst>
                                      </p:cBhvr>
                                      <p:rCtr x="0" y="-11759"/>
                                    </p:animMotion>
                                  </p:childTnLst>
                                </p:cTn>
                              </p:par>
                              <p:par>
                                <p:cTn id="19" presetID="42" presetClass="path" presetSubtype="0" accel="50000" decel="50000" fill="hold" grpId="0" nodeType="withEffect">
                                  <p:stCondLst>
                                    <p:cond delay="0"/>
                                  </p:stCondLst>
                                  <p:childTnLst>
                                    <p:animMotion origin="layout" path="M -1.875E-6 -3.33333E-6 L -1.875E-6 -0.23495 " pathEditMode="relative" rAng="0" ptsTypes="AA">
                                      <p:cBhvr>
                                        <p:cTn id="20" dur="2000" fill="hold"/>
                                        <p:tgtEl>
                                          <p:spTgt spid="17"/>
                                        </p:tgtEl>
                                        <p:attrNameLst>
                                          <p:attrName>ppt_x</p:attrName>
                                          <p:attrName>ppt_y</p:attrName>
                                        </p:attrNameLst>
                                      </p:cBhvr>
                                      <p:rCtr x="0" y="-11759"/>
                                    </p:animMotion>
                                  </p:childTnLst>
                                </p:cTn>
                              </p:par>
                              <p:par>
                                <p:cTn id="21" presetID="0" presetClass="path" presetSubtype="0" accel="50000" decel="50000" fill="hold" nodeType="withEffect">
                                  <p:stCondLst>
                                    <p:cond delay="0"/>
                                  </p:stCondLst>
                                  <p:childTnLst>
                                    <p:animMotion origin="layout" path="M -3.33333E-6 2.59259E-6 L -3.33333E-6 0.17685 " pathEditMode="relative" rAng="0" ptsTypes="AA">
                                      <p:cBhvr>
                                        <p:cTn id="22" dur="2000" fill="hold"/>
                                        <p:tgtEl>
                                          <p:spTgt spid="8"/>
                                        </p:tgtEl>
                                        <p:attrNameLst>
                                          <p:attrName>ppt_x</p:attrName>
                                          <p:attrName>ppt_y</p:attrName>
                                        </p:attrNameLst>
                                      </p:cBhvr>
                                      <p:rCtr x="0" y="8843"/>
                                    </p:animMotion>
                                  </p:childTnLst>
                                </p:cTn>
                              </p:par>
                            </p:childTnLst>
                          </p:cTn>
                        </p:par>
                        <p:par>
                          <p:cTn id="23" fill="hold">
                            <p:stCondLst>
                              <p:cond delay="2000"/>
                            </p:stCondLst>
                            <p:childTnLst>
                              <p:par>
                                <p:cTn id="24" presetID="1" presetClass="entr" presetSubtype="0" fill="hold" grpId="0" nodeType="afterEffect">
                                  <p:stCondLst>
                                    <p:cond delay="0"/>
                                  </p:stCondLst>
                                  <p:childTnLst>
                                    <p:set>
                                      <p:cBhvr>
                                        <p:cTn id="25" dur="1" fill="hold">
                                          <p:stCondLst>
                                            <p:cond delay="0"/>
                                          </p:stCondLst>
                                        </p:cTn>
                                        <p:tgtEl>
                                          <p:spTgt spid="32"/>
                                        </p:tgtEl>
                                        <p:attrNameLst>
                                          <p:attrName>style.visibility</p:attrName>
                                        </p:attrNameLst>
                                      </p:cBhvr>
                                      <p:to>
                                        <p:strVal val="visible"/>
                                      </p:to>
                                    </p:set>
                                  </p:childTnLst>
                                </p:cTn>
                              </p:par>
                            </p:childTnLst>
                          </p:cTn>
                        </p:par>
                        <p:par>
                          <p:cTn id="26" fill="hold">
                            <p:stCondLst>
                              <p:cond delay="2000"/>
                            </p:stCondLst>
                            <p:childTnLst>
                              <p:par>
                                <p:cTn id="27" presetID="1" presetClass="entr" presetSubtype="0"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par>
                          <p:cTn id="29" fill="hold">
                            <p:stCondLst>
                              <p:cond delay="2000"/>
                            </p:stCondLst>
                            <p:childTnLst>
                              <p:par>
                                <p:cTn id="30" presetID="1" presetClass="entr" presetSubtype="0" fill="hold" nodeType="afterEffect">
                                  <p:stCondLst>
                                    <p:cond delay="0"/>
                                  </p:stCondLst>
                                  <p:childTnLst>
                                    <p:set>
                                      <p:cBhvr>
                                        <p:cTn id="31" dur="1" fill="hold">
                                          <p:stCondLst>
                                            <p:cond delay="0"/>
                                          </p:stCondLst>
                                        </p:cTn>
                                        <p:tgtEl>
                                          <p:spTgt spid="29"/>
                                        </p:tgtEl>
                                        <p:attrNameLst>
                                          <p:attrName>style.visibility</p:attrName>
                                        </p:attrNameLst>
                                      </p:cBhvr>
                                      <p:to>
                                        <p:strVal val="visible"/>
                                      </p:to>
                                    </p:set>
                                  </p:childTnLst>
                                </p:cTn>
                              </p:par>
                            </p:childTnLst>
                          </p:cTn>
                        </p:par>
                        <p:par>
                          <p:cTn id="32" fill="hold">
                            <p:stCondLst>
                              <p:cond delay="2000"/>
                            </p:stCondLst>
                            <p:childTnLst>
                              <p:par>
                                <p:cTn id="33" presetID="1" presetClass="entr" presetSubtype="0" fill="hold" nodeType="after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par>
                          <p:cTn id="35" fill="hold">
                            <p:stCondLst>
                              <p:cond delay="2000"/>
                            </p:stCondLst>
                            <p:childTnLst>
                              <p:par>
                                <p:cTn id="36" presetID="1" presetClass="entr" presetSubtype="0" fill="hold" nodeType="afterEffect">
                                  <p:stCondLst>
                                    <p:cond delay="0"/>
                                  </p:stCondLst>
                                  <p:childTnLst>
                                    <p:set>
                                      <p:cBhvr>
                                        <p:cTn id="37" dur="1" fill="hold">
                                          <p:stCondLst>
                                            <p:cond delay="0"/>
                                          </p:stCondLst>
                                        </p:cTn>
                                        <p:tgtEl>
                                          <p:spTgt spid="5"/>
                                        </p:tgtEl>
                                        <p:attrNameLst>
                                          <p:attrName>style.visibility</p:attrName>
                                        </p:attrNameLst>
                                      </p:cBhvr>
                                      <p:to>
                                        <p:strVal val="visible"/>
                                      </p:to>
                                    </p:set>
                                  </p:childTnLst>
                                </p:cTn>
                              </p:par>
                            </p:childTnLst>
                          </p:cTn>
                        </p:par>
                        <p:par>
                          <p:cTn id="38" fill="hold">
                            <p:stCondLst>
                              <p:cond delay="2000"/>
                            </p:stCondLst>
                            <p:childTnLst>
                              <p:par>
                                <p:cTn id="39" presetID="1" presetClass="entr" presetSubtype="0" fill="hold" grpId="0" nodeType="after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35"/>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37"/>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36"/>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38"/>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39"/>
                                        </p:tgtEl>
                                        <p:attrNameLst>
                                          <p:attrName>style.visibility</p:attrName>
                                        </p:attrNameLst>
                                      </p:cBhvr>
                                      <p:to>
                                        <p:strVal val="hidden"/>
                                      </p:to>
                                    </p:set>
                                  </p:childTnLst>
                                </p:cTn>
                              </p:par>
                              <p:par>
                                <p:cTn id="73" presetID="1" presetClass="exit" presetSubtype="0" fill="hold" grpId="2" nodeType="withEffect">
                                  <p:stCondLst>
                                    <p:cond delay="0"/>
                                  </p:stCondLst>
                                  <p:childTnLst>
                                    <p:set>
                                      <p:cBhvr>
                                        <p:cTn id="74" dur="1" fill="hold">
                                          <p:stCondLst>
                                            <p:cond delay="0"/>
                                          </p:stCondLst>
                                        </p:cTn>
                                        <p:tgtEl>
                                          <p:spTgt spid="45"/>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mph" presetSubtype="2" fill="hold" nodeType="clickEffect">
                                  <p:stCondLst>
                                    <p:cond delay="0"/>
                                  </p:stCondLst>
                                  <p:childTnLst>
                                    <p:animClr clrSpc="rgb" dir="cw">
                                      <p:cBhvr>
                                        <p:cTn id="100" dur="10" fill="hold"/>
                                        <p:tgtEl>
                                          <p:spTgt spid="10"/>
                                        </p:tgtEl>
                                        <p:attrNameLst>
                                          <p:attrName>fillcolor</p:attrName>
                                        </p:attrNameLst>
                                      </p:cBhvr>
                                      <p:to>
                                        <a:srgbClr val="FF0000"/>
                                      </p:to>
                                    </p:animClr>
                                    <p:set>
                                      <p:cBhvr>
                                        <p:cTn id="101" dur="10" fill="hold"/>
                                        <p:tgtEl>
                                          <p:spTgt spid="10"/>
                                        </p:tgtEl>
                                        <p:attrNameLst>
                                          <p:attrName>fill.type</p:attrName>
                                        </p:attrNameLst>
                                      </p:cBhvr>
                                      <p:to>
                                        <p:strVal val="solid"/>
                                      </p:to>
                                    </p:set>
                                    <p:set>
                                      <p:cBhvr>
                                        <p:cTn id="102" dur="10" fill="hold"/>
                                        <p:tgtEl>
                                          <p:spTgt spid="10"/>
                                        </p:tgtEl>
                                        <p:attrNameLst>
                                          <p:attrName>fill.on</p:attrName>
                                        </p:attrNameLst>
                                      </p:cBhvr>
                                      <p:to>
                                        <p:strVal val="true"/>
                                      </p:to>
                                    </p:set>
                                  </p:childTnLst>
                                </p:cTn>
                              </p:par>
                              <p:par>
                                <p:cTn id="103" presetID="1" presetClass="emph" presetSubtype="2" fill="hold" nodeType="withEffect">
                                  <p:stCondLst>
                                    <p:cond delay="0"/>
                                  </p:stCondLst>
                                  <p:childTnLst>
                                    <p:animClr clrSpc="rgb" dir="cw">
                                      <p:cBhvr>
                                        <p:cTn id="104" dur="10" fill="hold"/>
                                        <p:tgtEl>
                                          <p:spTgt spid="9"/>
                                        </p:tgtEl>
                                        <p:attrNameLst>
                                          <p:attrName>fillcolor</p:attrName>
                                        </p:attrNameLst>
                                      </p:cBhvr>
                                      <p:to>
                                        <a:srgbClr val="FF0000"/>
                                      </p:to>
                                    </p:animClr>
                                    <p:set>
                                      <p:cBhvr>
                                        <p:cTn id="105" dur="10" fill="hold"/>
                                        <p:tgtEl>
                                          <p:spTgt spid="9"/>
                                        </p:tgtEl>
                                        <p:attrNameLst>
                                          <p:attrName>fill.type</p:attrName>
                                        </p:attrNameLst>
                                      </p:cBhvr>
                                      <p:to>
                                        <p:strVal val="solid"/>
                                      </p:to>
                                    </p:set>
                                    <p:set>
                                      <p:cBhvr>
                                        <p:cTn id="106" dur="10" fill="hold"/>
                                        <p:tgtEl>
                                          <p:spTgt spid="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9" grpId="0" animBg="1"/>
      <p:bldP spid="10" grpId="0" animBg="1"/>
      <p:bldP spid="12" grpId="0" animBg="1"/>
      <p:bldP spid="17" grpId="0" animBg="1"/>
      <p:bldP spid="19" grpId="0" animBg="1"/>
      <p:bldP spid="28" grpId="0" animBg="1"/>
      <p:bldP spid="30" grpId="0" animBg="1"/>
      <p:bldP spid="27" grpId="0"/>
      <p:bldP spid="32" grpId="0"/>
      <p:bldP spid="33" grpId="0"/>
      <p:bldP spid="38" grpId="0" animBg="1"/>
      <p:bldP spid="38" grpId="1" animBg="1"/>
      <p:bldP spid="39" grpId="0" animBg="1"/>
      <p:bldP spid="39" grpId="1" animBg="1"/>
      <p:bldP spid="40" grpId="0" animBg="1"/>
      <p:bldP spid="45" grpId="0"/>
      <p:bldP spid="45" grpId="1"/>
      <p:bldP spid="45" grpId="2"/>
      <p:bldP spid="46" grpId="0" animBg="1"/>
      <p:bldP spid="4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Logistic/sigmoid function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FF1BD54-B72A-B317-0AEC-89DA74D50755}"/>
                  </a:ext>
                </a:extLst>
              </p:cNvPr>
              <p:cNvSpPr txBox="1"/>
              <p:nvPr/>
            </p:nvSpPr>
            <p:spPr>
              <a:xfrm>
                <a:off x="7955963" y="573422"/>
                <a:ext cx="2861195" cy="908967"/>
              </a:xfrm>
              <a:prstGeom prst="rect">
                <a:avLst/>
              </a:prstGeom>
              <a:noFill/>
              <a:ln w="28575">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𝑦</m:t>
                      </m:r>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1+</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m:t>
                              </m:r>
                              <m:r>
                                <a:rPr lang="en-US" sz="2800" b="0" i="1" smtClean="0">
                                  <a:latin typeface="Cambria Math" panose="02040503050406030204" pitchFamily="18" charset="0"/>
                                </a:rPr>
                                <m:t>𝑧</m:t>
                              </m:r>
                            </m:sup>
                          </m:sSup>
                        </m:den>
                      </m:f>
                    </m:oMath>
                  </m:oMathPara>
                </a14:m>
                <a:endParaRPr lang="en-US" sz="2800" dirty="0"/>
              </a:p>
            </p:txBody>
          </p:sp>
        </mc:Choice>
        <mc:Fallback xmlns="">
          <p:sp>
            <p:nvSpPr>
              <p:cNvPr id="3" name="TextBox 2">
                <a:extLst>
                  <a:ext uri="{FF2B5EF4-FFF2-40B4-BE49-F238E27FC236}">
                    <a16:creationId xmlns:a16="http://schemas.microsoft.com/office/drawing/2014/main" id="{CFF1BD54-B72A-B317-0AEC-89DA74D50755}"/>
                  </a:ext>
                </a:extLst>
              </p:cNvPr>
              <p:cNvSpPr txBox="1">
                <a:spLocks noRot="1" noChangeAspect="1" noMove="1" noResize="1" noEditPoints="1" noAdjustHandles="1" noChangeArrowheads="1" noChangeShapeType="1" noTextEdit="1"/>
              </p:cNvSpPr>
              <p:nvPr/>
            </p:nvSpPr>
            <p:spPr>
              <a:xfrm>
                <a:off x="7955963" y="573422"/>
                <a:ext cx="2861195" cy="908967"/>
              </a:xfrm>
              <a:prstGeom prst="rect">
                <a:avLst/>
              </a:prstGeom>
              <a:blipFill>
                <a:blip r:embed="rId2"/>
                <a:stretch>
                  <a:fillRect b="-4000"/>
                </a:stretch>
              </a:blipFill>
              <a:ln w="28575">
                <a:solidFill>
                  <a:schemeClr val="tx1"/>
                </a:solidFill>
              </a:ln>
            </p:spPr>
            <p:txBody>
              <a:bodyPr/>
              <a:lstStyle/>
              <a:p>
                <a:r>
                  <a:rPr lang="en-US">
                    <a:noFill/>
                  </a:rPr>
                  <a:t> </a:t>
                </a:r>
              </a:p>
            </p:txBody>
          </p:sp>
        </mc:Fallback>
      </mc:AlternateContent>
      <p:pic>
        <p:nvPicPr>
          <p:cNvPr id="31746" name="Picture 2">
            <a:extLst>
              <a:ext uri="{FF2B5EF4-FFF2-40B4-BE49-F238E27FC236}">
                <a16:creationId xmlns:a16="http://schemas.microsoft.com/office/drawing/2014/main" id="{D03E0271-D3B9-627C-AC66-8F75FB9FED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736" y="2155713"/>
            <a:ext cx="6128329" cy="4184818"/>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a:extLst>
              <a:ext uri="{FF2B5EF4-FFF2-40B4-BE49-F238E27FC236}">
                <a16:creationId xmlns:a16="http://schemas.microsoft.com/office/drawing/2014/main" id="{2D3193D0-C086-FFA7-2959-F83EDE1A57EC}"/>
              </a:ext>
            </a:extLst>
          </p:cNvPr>
          <p:cNvCxnSpPr/>
          <p:nvPr/>
        </p:nvCxnSpPr>
        <p:spPr>
          <a:xfrm>
            <a:off x="1382233" y="2392326"/>
            <a:ext cx="5263116"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2D1908F-DD26-8B03-516B-D3CDCE5E0958}"/>
              </a:ext>
            </a:extLst>
          </p:cNvPr>
          <p:cNvCxnSpPr/>
          <p:nvPr/>
        </p:nvCxnSpPr>
        <p:spPr>
          <a:xfrm>
            <a:off x="1382233" y="5532475"/>
            <a:ext cx="5263116"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7E2393A-57FC-8E2F-A522-64AA7D31659E}"/>
              </a:ext>
            </a:extLst>
          </p:cNvPr>
          <p:cNvCxnSpPr/>
          <p:nvPr/>
        </p:nvCxnSpPr>
        <p:spPr>
          <a:xfrm>
            <a:off x="1382233" y="3947857"/>
            <a:ext cx="5263116"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C52155B-2402-6FB6-B888-76278C91B68C}"/>
              </a:ext>
            </a:extLst>
          </p:cNvPr>
          <p:cNvCxnSpPr/>
          <p:nvPr/>
        </p:nvCxnSpPr>
        <p:spPr>
          <a:xfrm flipV="1">
            <a:off x="4004840" y="2257063"/>
            <a:ext cx="0" cy="3414532"/>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FDFEB2D4-E74F-CFEE-3B55-8E418E310242}"/>
              </a:ext>
            </a:extLst>
          </p:cNvPr>
          <p:cNvSpPr txBox="1"/>
          <p:nvPr/>
        </p:nvSpPr>
        <p:spPr>
          <a:xfrm>
            <a:off x="918958" y="3747802"/>
            <a:ext cx="508473" cy="400110"/>
          </a:xfrm>
          <a:prstGeom prst="rect">
            <a:avLst/>
          </a:prstGeom>
          <a:noFill/>
        </p:spPr>
        <p:txBody>
          <a:bodyPr wrap="none" rtlCol="0">
            <a:spAutoFit/>
          </a:bodyPr>
          <a:lstStyle/>
          <a:p>
            <a:r>
              <a:rPr lang="en-US" sz="2000" dirty="0">
                <a:solidFill>
                  <a:srgbClr val="FF0000"/>
                </a:solidFill>
              </a:rPr>
              <a:t>0.5</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99D9EC4F-A4CA-86FB-1EA5-1D1BEB1669B8}"/>
                  </a:ext>
                </a:extLst>
              </p:cNvPr>
              <p:cNvSpPr txBox="1"/>
              <p:nvPr/>
            </p:nvSpPr>
            <p:spPr>
              <a:xfrm>
                <a:off x="7497514" y="2635957"/>
                <a:ext cx="3856286" cy="954107"/>
              </a:xfrm>
              <a:prstGeom prst="rect">
                <a:avLst/>
              </a:prstGeom>
              <a:noFill/>
              <a:ln w="28575">
                <a:solidFill>
                  <a:schemeClr val="tx1"/>
                </a:solidFill>
              </a:ln>
            </p:spPr>
            <p:txBody>
              <a:bodyPr wrap="square" rtlCol="0">
                <a:spAutoFit/>
              </a:bodyPr>
              <a:lstStyle/>
              <a:p>
                <a:pPr algn="ctr"/>
                <a:r>
                  <a:rPr lang="en-US" sz="2800" dirty="0"/>
                  <a:t>Output between 0 and 1</a:t>
                </a:r>
                <a:endParaRPr lang="en-US" sz="2800" b="0" dirty="0"/>
              </a:p>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0&lt;</m:t>
                      </m:r>
                      <m:r>
                        <a:rPr lang="en-US" sz="2800" b="0" i="1" smtClean="0">
                          <a:latin typeface="Cambria Math" panose="02040503050406030204" pitchFamily="18" charset="0"/>
                        </a:rPr>
                        <m:t>𝑦</m:t>
                      </m:r>
                      <m:r>
                        <a:rPr lang="en-US" sz="2800" b="0" i="1" smtClean="0">
                          <a:latin typeface="Cambria Math" panose="02040503050406030204" pitchFamily="18" charset="0"/>
                        </a:rPr>
                        <m:t>&lt;1</m:t>
                      </m:r>
                    </m:oMath>
                  </m:oMathPara>
                </a14:m>
                <a:endParaRPr lang="en-US" sz="2800" dirty="0"/>
              </a:p>
            </p:txBody>
          </p:sp>
        </mc:Choice>
        <mc:Fallback xmlns="">
          <p:sp>
            <p:nvSpPr>
              <p:cNvPr id="28" name="TextBox 27">
                <a:extLst>
                  <a:ext uri="{FF2B5EF4-FFF2-40B4-BE49-F238E27FC236}">
                    <a16:creationId xmlns:a16="http://schemas.microsoft.com/office/drawing/2014/main" id="{99D9EC4F-A4CA-86FB-1EA5-1D1BEB1669B8}"/>
                  </a:ext>
                </a:extLst>
              </p:cNvPr>
              <p:cNvSpPr txBox="1">
                <a:spLocks noRot="1" noChangeAspect="1" noMove="1" noResize="1" noEditPoints="1" noAdjustHandles="1" noChangeArrowheads="1" noChangeShapeType="1" noTextEdit="1"/>
              </p:cNvSpPr>
              <p:nvPr/>
            </p:nvSpPr>
            <p:spPr>
              <a:xfrm>
                <a:off x="7497514" y="2635957"/>
                <a:ext cx="3856286" cy="954107"/>
              </a:xfrm>
              <a:prstGeom prst="rect">
                <a:avLst/>
              </a:prstGeom>
              <a:blipFill>
                <a:blip r:embed="rId4"/>
                <a:stretch>
                  <a:fillRect l="-1303" t="-5063" r="-977" b="-3797"/>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FFFDD25-DBF1-23EF-C50C-EF4F01C71A9D}"/>
                  </a:ext>
                </a:extLst>
              </p:cNvPr>
              <p:cNvSpPr txBox="1"/>
              <p:nvPr/>
            </p:nvSpPr>
            <p:spPr>
              <a:xfrm>
                <a:off x="7497514" y="3918138"/>
                <a:ext cx="3856286" cy="1384995"/>
              </a:xfrm>
              <a:prstGeom prst="rect">
                <a:avLst/>
              </a:prstGeom>
              <a:noFill/>
              <a:ln w="28575">
                <a:solidFill>
                  <a:schemeClr val="tx1"/>
                </a:solidFill>
              </a:ln>
            </p:spPr>
            <p:txBody>
              <a:bodyPr wrap="square" rtlCol="0">
                <a:spAutoFit/>
              </a:bodyPr>
              <a:lstStyle/>
              <a:p>
                <a:pPr algn="ctr"/>
                <a:r>
                  <a:rPr lang="en-US" sz="2800" dirty="0"/>
                  <a:t>If </a:t>
                </a:r>
                <a14:m>
                  <m:oMath xmlns:m="http://schemas.openxmlformats.org/officeDocument/2006/math">
                    <m:r>
                      <a:rPr lang="en-US" sz="2800" b="0" i="1" smtClean="0">
                        <a:latin typeface="Cambria Math" panose="02040503050406030204" pitchFamily="18" charset="0"/>
                      </a:rPr>
                      <m:t>𝑧</m:t>
                    </m:r>
                    <m:r>
                      <a:rPr lang="en-US" sz="2800" b="0" i="1" smtClean="0">
                        <a:latin typeface="Cambria Math" panose="02040503050406030204" pitchFamily="18" charset="0"/>
                      </a:rPr>
                      <m:t>&lt;0</m:t>
                    </m:r>
                  </m:oMath>
                </a14:m>
                <a:r>
                  <a:rPr lang="en-US" sz="2800" b="0" dirty="0"/>
                  <a:t>:	y &lt; 0.5</a:t>
                </a:r>
              </a:p>
              <a:p>
                <a:pPr algn="ctr"/>
                <a:r>
                  <a:rPr lang="en-US" sz="2800" dirty="0"/>
                  <a:t>If </a:t>
                </a:r>
                <a14:m>
                  <m:oMath xmlns:m="http://schemas.openxmlformats.org/officeDocument/2006/math">
                    <m:r>
                      <a:rPr lang="en-US" sz="2800" i="1">
                        <a:latin typeface="Cambria Math" panose="02040503050406030204" pitchFamily="18" charset="0"/>
                      </a:rPr>
                      <m:t>𝑧</m:t>
                    </m:r>
                    <m:r>
                      <a:rPr lang="en-US" sz="2800" b="0" i="1" smtClean="0">
                        <a:latin typeface="Cambria Math" panose="02040503050406030204" pitchFamily="18" charset="0"/>
                      </a:rPr>
                      <m:t>=</m:t>
                    </m:r>
                    <m:r>
                      <a:rPr lang="en-US" sz="2800" i="1">
                        <a:latin typeface="Cambria Math" panose="02040503050406030204" pitchFamily="18" charset="0"/>
                      </a:rPr>
                      <m:t>0</m:t>
                    </m:r>
                  </m:oMath>
                </a14:m>
                <a:r>
                  <a:rPr lang="en-US" sz="2800" dirty="0"/>
                  <a:t>: 	y = 0.5</a:t>
                </a:r>
              </a:p>
              <a:p>
                <a:pPr algn="ctr"/>
                <a:r>
                  <a:rPr lang="en-US" sz="2800" b="0" dirty="0"/>
                  <a:t>If </a:t>
                </a:r>
                <a14:m>
                  <m:oMath xmlns:m="http://schemas.openxmlformats.org/officeDocument/2006/math">
                    <m:r>
                      <a:rPr lang="en-US" sz="2800" i="1">
                        <a:latin typeface="Cambria Math" panose="02040503050406030204" pitchFamily="18" charset="0"/>
                      </a:rPr>
                      <m:t>𝑧</m:t>
                    </m:r>
                    <m:r>
                      <a:rPr lang="en-US" sz="2800" b="0" i="1" smtClean="0">
                        <a:latin typeface="Cambria Math" panose="02040503050406030204" pitchFamily="18" charset="0"/>
                      </a:rPr>
                      <m:t>&gt;</m:t>
                    </m:r>
                    <m:r>
                      <a:rPr lang="en-US" sz="2800" i="1">
                        <a:latin typeface="Cambria Math" panose="02040503050406030204" pitchFamily="18" charset="0"/>
                      </a:rPr>
                      <m:t>0</m:t>
                    </m:r>
                  </m:oMath>
                </a14:m>
                <a:r>
                  <a:rPr lang="en-US" sz="2800" dirty="0"/>
                  <a:t>: 	y &gt; 0.5</a:t>
                </a:r>
                <a:endParaRPr lang="en-US" sz="2800" b="0" dirty="0"/>
              </a:p>
            </p:txBody>
          </p:sp>
        </mc:Choice>
        <mc:Fallback xmlns="">
          <p:sp>
            <p:nvSpPr>
              <p:cNvPr id="29" name="TextBox 28">
                <a:extLst>
                  <a:ext uri="{FF2B5EF4-FFF2-40B4-BE49-F238E27FC236}">
                    <a16:creationId xmlns:a16="http://schemas.microsoft.com/office/drawing/2014/main" id="{2FFFDD25-DBF1-23EF-C50C-EF4F01C71A9D}"/>
                  </a:ext>
                </a:extLst>
              </p:cNvPr>
              <p:cNvSpPr txBox="1">
                <a:spLocks noRot="1" noChangeAspect="1" noMove="1" noResize="1" noEditPoints="1" noAdjustHandles="1" noChangeArrowheads="1" noChangeShapeType="1" noTextEdit="1"/>
              </p:cNvSpPr>
              <p:nvPr/>
            </p:nvSpPr>
            <p:spPr>
              <a:xfrm>
                <a:off x="7497514" y="3918138"/>
                <a:ext cx="3856286" cy="1384995"/>
              </a:xfrm>
              <a:prstGeom prst="rect">
                <a:avLst/>
              </a:prstGeom>
              <a:blipFill>
                <a:blip r:embed="rId5"/>
                <a:stretch>
                  <a:fillRect t="-3540" b="-8850"/>
                </a:stretch>
              </a:blipFill>
              <a:ln w="28575">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91880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4"/>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6"/>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26"/>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Logistic regression</a:t>
            </a:r>
          </a:p>
        </p:txBody>
      </p:sp>
      <p:sp>
        <p:nvSpPr>
          <p:cNvPr id="26" name="Content Placeholder 25">
            <a:extLst>
              <a:ext uri="{FF2B5EF4-FFF2-40B4-BE49-F238E27FC236}">
                <a16:creationId xmlns:a16="http://schemas.microsoft.com/office/drawing/2014/main" id="{1B2E86FC-172E-019D-4EF6-23709266CA19}"/>
              </a:ext>
            </a:extLst>
          </p:cNvPr>
          <p:cNvSpPr>
            <a:spLocks noGrp="1"/>
          </p:cNvSpPr>
          <p:nvPr>
            <p:ph idx="1"/>
          </p:nvPr>
        </p:nvSpPr>
        <p:spPr>
          <a:xfrm>
            <a:off x="1415768" y="5833208"/>
            <a:ext cx="10515600" cy="421791"/>
          </a:xfrm>
        </p:spPr>
        <p:txBody>
          <a:bodyPr>
            <a:normAutofit fontScale="92500" lnSpcReduction="10000"/>
          </a:bodyPr>
          <a:lstStyle/>
          <a:p>
            <a:pPr marL="0" indent="0">
              <a:buNone/>
            </a:pPr>
            <a:r>
              <a:rPr lang="en-US" b="1" dirty="0"/>
              <a:t>Goal for model training</a:t>
            </a:r>
            <a:r>
              <a:rPr lang="en-US" dirty="0"/>
              <a:t>: find optimal model parameters to fit the data</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C013606-1F2A-E854-BC6C-D556D2766566}"/>
                  </a:ext>
                </a:extLst>
              </p:cNvPr>
              <p:cNvSpPr txBox="1"/>
              <p:nvPr/>
            </p:nvSpPr>
            <p:spPr>
              <a:xfrm>
                <a:off x="4665402" y="1690688"/>
                <a:ext cx="2861195" cy="908967"/>
              </a:xfrm>
              <a:prstGeom prst="rect">
                <a:avLst/>
              </a:prstGeom>
              <a:noFill/>
              <a:ln w="28575">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𝑦</m:t>
                      </m:r>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1+</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m:t>
                              </m:r>
                              <m:r>
                                <a:rPr lang="en-US" sz="2800" b="0" i="1" smtClean="0">
                                  <a:latin typeface="Cambria Math" panose="02040503050406030204" pitchFamily="18" charset="0"/>
                                </a:rPr>
                                <m:t>𝑧</m:t>
                              </m:r>
                            </m:sup>
                          </m:sSup>
                        </m:den>
                      </m:f>
                    </m:oMath>
                  </m:oMathPara>
                </a14:m>
                <a:endParaRPr lang="en-US" sz="2800" dirty="0"/>
              </a:p>
            </p:txBody>
          </p:sp>
        </mc:Choice>
        <mc:Fallback xmlns="">
          <p:sp>
            <p:nvSpPr>
              <p:cNvPr id="3" name="TextBox 2">
                <a:extLst>
                  <a:ext uri="{FF2B5EF4-FFF2-40B4-BE49-F238E27FC236}">
                    <a16:creationId xmlns:a16="http://schemas.microsoft.com/office/drawing/2014/main" id="{6C013606-1F2A-E854-BC6C-D556D2766566}"/>
                  </a:ext>
                </a:extLst>
              </p:cNvPr>
              <p:cNvSpPr txBox="1">
                <a:spLocks noRot="1" noChangeAspect="1" noMove="1" noResize="1" noEditPoints="1" noAdjustHandles="1" noChangeArrowheads="1" noChangeShapeType="1" noTextEdit="1"/>
              </p:cNvSpPr>
              <p:nvPr/>
            </p:nvSpPr>
            <p:spPr>
              <a:xfrm>
                <a:off x="4665402" y="1690688"/>
                <a:ext cx="2861195" cy="908967"/>
              </a:xfrm>
              <a:prstGeom prst="rect">
                <a:avLst/>
              </a:prstGeom>
              <a:blipFill>
                <a:blip r:embed="rId3"/>
                <a:stretch>
                  <a:fillRect b="-5405"/>
                </a:stretch>
              </a:blipFill>
              <a:ln w="28575">
                <a:solidFill>
                  <a:schemeClr val="tx1"/>
                </a:solidFill>
              </a:ln>
            </p:spPr>
            <p:txBody>
              <a:bodyPr/>
              <a:lstStyle/>
              <a:p>
                <a:r>
                  <a:rPr lang="en-US">
                    <a:noFill/>
                  </a:rPr>
                  <a:t> </a:t>
                </a:r>
              </a:p>
            </p:txBody>
          </p:sp>
        </mc:Fallback>
      </mc:AlternateContent>
      <p:sp>
        <p:nvSpPr>
          <p:cNvPr id="4" name="Down Arrow 3">
            <a:extLst>
              <a:ext uri="{FF2B5EF4-FFF2-40B4-BE49-F238E27FC236}">
                <a16:creationId xmlns:a16="http://schemas.microsoft.com/office/drawing/2014/main" id="{CD0A884E-4985-9071-3FF1-6A5712DAB50C}"/>
              </a:ext>
            </a:extLst>
          </p:cNvPr>
          <p:cNvSpPr/>
          <p:nvPr/>
        </p:nvSpPr>
        <p:spPr>
          <a:xfrm>
            <a:off x="5788699" y="2942187"/>
            <a:ext cx="614599" cy="860080"/>
          </a:xfrm>
          <a:prstGeom prst="downArrow">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3521826-155E-42E0-4B85-14EA5A90BAB2}"/>
                  </a:ext>
                </a:extLst>
              </p:cNvPr>
              <p:cNvSpPr txBox="1"/>
              <p:nvPr/>
            </p:nvSpPr>
            <p:spPr>
              <a:xfrm>
                <a:off x="3279576" y="4143420"/>
                <a:ext cx="5632843" cy="939809"/>
              </a:xfrm>
              <a:prstGeom prst="rect">
                <a:avLst/>
              </a:prstGeom>
              <a:noFill/>
              <a:ln w="28575">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𝑦</m:t>
                      </m:r>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1+</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m:t>
                              </m:r>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𝑚</m:t>
                                  </m:r>
                                </m:e>
                                <m:sub>
                                  <m:r>
                                    <a:rPr lang="en-US" sz="2800" b="0" i="1" smtClean="0">
                                      <a:solidFill>
                                        <a:srgbClr val="FF0000"/>
                                      </a:solidFill>
                                      <a:latin typeface="Cambria Math" panose="02040503050406030204" pitchFamily="18" charset="0"/>
                                    </a:rPr>
                                    <m:t>1</m:t>
                                  </m:r>
                                </m:sub>
                              </m:sSub>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𝑥</m:t>
                                  </m:r>
                                </m:e>
                                <m:sub>
                                  <m:r>
                                    <a:rPr lang="en-US" sz="2800" b="0" i="1" smtClean="0">
                                      <a:solidFill>
                                        <a:srgbClr val="FF0000"/>
                                      </a:solidFill>
                                      <a:latin typeface="Cambria Math" panose="02040503050406030204" pitchFamily="18" charset="0"/>
                                    </a:rPr>
                                    <m:t>1</m:t>
                                  </m:r>
                                </m:sub>
                              </m:sSub>
                              <m:r>
                                <a:rPr lang="en-US" sz="2800" b="0" i="1" smtClean="0">
                                  <a:solidFill>
                                    <a:srgbClr val="FF0000"/>
                                  </a:solidFill>
                                  <a:latin typeface="Cambria Math" panose="02040503050406030204" pitchFamily="18" charset="0"/>
                                </a:rPr>
                                <m:t>+…+</m:t>
                              </m:r>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𝑚</m:t>
                                  </m:r>
                                </m:e>
                                <m:sub>
                                  <m:r>
                                    <a:rPr lang="en-US" sz="2800" b="0" i="1" smtClean="0">
                                      <a:solidFill>
                                        <a:srgbClr val="FF0000"/>
                                      </a:solidFill>
                                      <a:latin typeface="Cambria Math" panose="02040503050406030204" pitchFamily="18" charset="0"/>
                                    </a:rPr>
                                    <m:t>𝑛</m:t>
                                  </m:r>
                                </m:sub>
                              </m:sSub>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𝑥</m:t>
                                  </m:r>
                                </m:e>
                                <m:sub>
                                  <m:r>
                                    <a:rPr lang="en-US" sz="2800" b="0" i="1" smtClean="0">
                                      <a:solidFill>
                                        <a:srgbClr val="FF0000"/>
                                      </a:solidFill>
                                      <a:latin typeface="Cambria Math" panose="02040503050406030204" pitchFamily="18" charset="0"/>
                                    </a:rPr>
                                    <m:t>𝑛</m:t>
                                  </m:r>
                                </m:sub>
                              </m:sSub>
                              <m:r>
                                <a:rPr lang="en-US" sz="2800" b="0" i="1" smtClean="0">
                                  <a:solidFill>
                                    <a:srgbClr val="FF0000"/>
                                  </a:solidFill>
                                  <a:latin typeface="Cambria Math" panose="02040503050406030204" pitchFamily="18" charset="0"/>
                                </a:rPr>
                                <m:t>+</m:t>
                              </m:r>
                              <m:r>
                                <a:rPr lang="en-US" sz="2800" b="0" i="1" smtClean="0">
                                  <a:solidFill>
                                    <a:srgbClr val="FF0000"/>
                                  </a:solidFill>
                                  <a:latin typeface="Cambria Math" panose="02040503050406030204" pitchFamily="18" charset="0"/>
                                </a:rPr>
                                <m:t>𝑐</m:t>
                              </m:r>
                              <m:r>
                                <a:rPr lang="en-US" sz="2800" b="0" i="1" smtClean="0">
                                  <a:latin typeface="Cambria Math" panose="02040503050406030204" pitchFamily="18" charset="0"/>
                                </a:rPr>
                                <m:t>)</m:t>
                              </m:r>
                            </m:sup>
                          </m:sSup>
                        </m:den>
                      </m:f>
                    </m:oMath>
                  </m:oMathPara>
                </a14:m>
                <a:endParaRPr lang="en-US" sz="2800" dirty="0"/>
              </a:p>
            </p:txBody>
          </p:sp>
        </mc:Choice>
        <mc:Fallback xmlns="">
          <p:sp>
            <p:nvSpPr>
              <p:cNvPr id="5" name="TextBox 4">
                <a:extLst>
                  <a:ext uri="{FF2B5EF4-FFF2-40B4-BE49-F238E27FC236}">
                    <a16:creationId xmlns:a16="http://schemas.microsoft.com/office/drawing/2014/main" id="{83521826-155E-42E0-4B85-14EA5A90BAB2}"/>
                  </a:ext>
                </a:extLst>
              </p:cNvPr>
              <p:cNvSpPr txBox="1">
                <a:spLocks noRot="1" noChangeAspect="1" noMove="1" noResize="1" noEditPoints="1" noAdjustHandles="1" noChangeArrowheads="1" noChangeShapeType="1" noTextEdit="1"/>
              </p:cNvSpPr>
              <p:nvPr/>
            </p:nvSpPr>
            <p:spPr>
              <a:xfrm>
                <a:off x="3279576" y="4143420"/>
                <a:ext cx="5632843" cy="939809"/>
              </a:xfrm>
              <a:prstGeom prst="rect">
                <a:avLst/>
              </a:prstGeom>
              <a:blipFill>
                <a:blip r:embed="rId4"/>
                <a:stretch>
                  <a:fillRect b="-1299"/>
                </a:stretch>
              </a:blipFill>
              <a:ln w="28575">
                <a:solidFill>
                  <a:schemeClr val="tx1"/>
                </a:solidFill>
              </a:ln>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5880EF6D-9F4E-CCAA-7CCB-47CA0F97C59B}"/>
              </a:ext>
            </a:extLst>
          </p:cNvPr>
          <p:cNvCxnSpPr/>
          <p:nvPr/>
        </p:nvCxnSpPr>
        <p:spPr>
          <a:xfrm flipH="1">
            <a:off x="8334531" y="4023500"/>
            <a:ext cx="1573967" cy="7345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C3FCE30-5B7D-9860-A54E-6C768D0C9E26}"/>
              </a:ext>
            </a:extLst>
          </p:cNvPr>
          <p:cNvSpPr/>
          <p:nvPr/>
        </p:nvSpPr>
        <p:spPr>
          <a:xfrm rot="20531187">
            <a:off x="1183499" y="3813705"/>
            <a:ext cx="3582650" cy="7345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Logistic regression model</a:t>
            </a:r>
          </a:p>
        </p:txBody>
      </p:sp>
      <p:sp>
        <p:nvSpPr>
          <p:cNvPr id="14" name="TextBox 13">
            <a:extLst>
              <a:ext uri="{FF2B5EF4-FFF2-40B4-BE49-F238E27FC236}">
                <a16:creationId xmlns:a16="http://schemas.microsoft.com/office/drawing/2014/main" id="{EEE99406-8E5F-6C41-EABD-B6BF0B01706C}"/>
              </a:ext>
            </a:extLst>
          </p:cNvPr>
          <p:cNvSpPr txBox="1"/>
          <p:nvPr/>
        </p:nvSpPr>
        <p:spPr>
          <a:xfrm>
            <a:off x="9301396" y="3503521"/>
            <a:ext cx="2581540" cy="707886"/>
          </a:xfrm>
          <a:prstGeom prst="rect">
            <a:avLst/>
          </a:prstGeom>
          <a:noFill/>
        </p:spPr>
        <p:txBody>
          <a:bodyPr wrap="square" rtlCol="0">
            <a:spAutoFit/>
          </a:bodyPr>
          <a:lstStyle/>
          <a:p>
            <a:pPr algn="ctr"/>
            <a:r>
              <a:rPr lang="en-US" sz="2000" dirty="0"/>
              <a:t>Multivariate regression equation</a:t>
            </a:r>
          </a:p>
        </p:txBody>
      </p:sp>
      <p:cxnSp>
        <p:nvCxnSpPr>
          <p:cNvPr id="15" name="Straight Arrow Connector 14">
            <a:extLst>
              <a:ext uri="{FF2B5EF4-FFF2-40B4-BE49-F238E27FC236}">
                <a16:creationId xmlns:a16="http://schemas.microsoft.com/office/drawing/2014/main" id="{20BC7DF3-8F76-2C7E-6379-B07545956E37}"/>
              </a:ext>
            </a:extLst>
          </p:cNvPr>
          <p:cNvCxnSpPr>
            <a:cxnSpLocks/>
          </p:cNvCxnSpPr>
          <p:nvPr/>
        </p:nvCxnSpPr>
        <p:spPr>
          <a:xfrm flipH="1" flipV="1">
            <a:off x="6403298" y="4946754"/>
            <a:ext cx="511870" cy="11883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82A6621-C5EB-C37A-AB79-CDFE21839027}"/>
              </a:ext>
            </a:extLst>
          </p:cNvPr>
          <p:cNvCxnSpPr>
            <a:cxnSpLocks/>
          </p:cNvCxnSpPr>
          <p:nvPr/>
        </p:nvCxnSpPr>
        <p:spPr>
          <a:xfrm flipV="1">
            <a:off x="7285220" y="4982954"/>
            <a:ext cx="375187" cy="11521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98F88A1-16CE-5C94-F037-154391EA3323}"/>
              </a:ext>
            </a:extLst>
          </p:cNvPr>
          <p:cNvSpPr txBox="1"/>
          <p:nvPr/>
        </p:nvSpPr>
        <p:spPr>
          <a:xfrm>
            <a:off x="5752991" y="6135078"/>
            <a:ext cx="2581540" cy="400110"/>
          </a:xfrm>
          <a:prstGeom prst="rect">
            <a:avLst/>
          </a:prstGeom>
          <a:noFill/>
        </p:spPr>
        <p:txBody>
          <a:bodyPr wrap="square" rtlCol="0">
            <a:spAutoFit/>
          </a:bodyPr>
          <a:lstStyle/>
          <a:p>
            <a:pPr algn="ctr"/>
            <a:r>
              <a:rPr lang="en-US" sz="2000" dirty="0"/>
              <a:t>Model features</a:t>
            </a:r>
          </a:p>
        </p:txBody>
      </p:sp>
      <p:cxnSp>
        <p:nvCxnSpPr>
          <p:cNvPr id="21" name="Straight Arrow Connector 20">
            <a:extLst>
              <a:ext uri="{FF2B5EF4-FFF2-40B4-BE49-F238E27FC236}">
                <a16:creationId xmlns:a16="http://schemas.microsoft.com/office/drawing/2014/main" id="{CD7F5FA2-42D5-F572-A75D-A4D38DD5C7D9}"/>
              </a:ext>
            </a:extLst>
          </p:cNvPr>
          <p:cNvCxnSpPr>
            <a:cxnSpLocks/>
          </p:cNvCxnSpPr>
          <p:nvPr/>
        </p:nvCxnSpPr>
        <p:spPr>
          <a:xfrm flipH="1" flipV="1">
            <a:off x="6014321" y="4950639"/>
            <a:ext cx="511870" cy="11883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0909784-950F-7B3E-014C-0CAB9670C221}"/>
              </a:ext>
            </a:extLst>
          </p:cNvPr>
          <p:cNvCxnSpPr>
            <a:cxnSpLocks/>
          </p:cNvCxnSpPr>
          <p:nvPr/>
        </p:nvCxnSpPr>
        <p:spPr>
          <a:xfrm flipV="1">
            <a:off x="6896243" y="4986839"/>
            <a:ext cx="375187" cy="11521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B2CD536-4BA3-EB11-923B-5150FBDA0DAE}"/>
              </a:ext>
            </a:extLst>
          </p:cNvPr>
          <p:cNvCxnSpPr>
            <a:cxnSpLocks/>
          </p:cNvCxnSpPr>
          <p:nvPr/>
        </p:nvCxnSpPr>
        <p:spPr>
          <a:xfrm flipV="1">
            <a:off x="7420898" y="4982954"/>
            <a:ext cx="628791" cy="11521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1826FC3-6DFF-7A63-4DDF-FB870B9D61AC}"/>
              </a:ext>
            </a:extLst>
          </p:cNvPr>
          <p:cNvSpPr txBox="1"/>
          <p:nvPr/>
        </p:nvSpPr>
        <p:spPr>
          <a:xfrm>
            <a:off x="5752991" y="6135078"/>
            <a:ext cx="2581540" cy="400110"/>
          </a:xfrm>
          <a:prstGeom prst="rect">
            <a:avLst/>
          </a:prstGeom>
          <a:noFill/>
        </p:spPr>
        <p:txBody>
          <a:bodyPr wrap="square" rtlCol="0">
            <a:spAutoFit/>
          </a:bodyPr>
          <a:lstStyle/>
          <a:p>
            <a:pPr algn="ctr"/>
            <a:r>
              <a:rPr lang="en-US" sz="2000" dirty="0"/>
              <a:t>Model parameters</a:t>
            </a:r>
          </a:p>
        </p:txBody>
      </p:sp>
    </p:spTree>
    <p:extLst>
      <p:ext uri="{BB962C8B-B14F-4D97-AF65-F5344CB8AC3E}">
        <p14:creationId xmlns:p14="http://schemas.microsoft.com/office/powerpoint/2010/main" val="278992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5"/>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8"/>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21"/>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2"/>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3"/>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5"/>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P spid="13" grpId="0" animBg="1"/>
      <p:bldP spid="14" grpId="0"/>
      <p:bldP spid="20" grpId="0"/>
      <p:bldP spid="20" grpId="1"/>
      <p:bldP spid="25" grpId="0"/>
      <p:bldP spid="25"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2" name="Picture 6">
            <a:extLst>
              <a:ext uri="{FF2B5EF4-FFF2-40B4-BE49-F238E27FC236}">
                <a16:creationId xmlns:a16="http://schemas.microsoft.com/office/drawing/2014/main" id="{EB7E8A79-6B9D-67DC-B9E2-BE0D5D5F03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681" t="4945" r="2686" b="10958"/>
          <a:stretch/>
        </p:blipFill>
        <p:spPr bwMode="auto">
          <a:xfrm>
            <a:off x="3351782" y="2846728"/>
            <a:ext cx="8048018" cy="289228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Logistic regression</a:t>
            </a:r>
          </a:p>
        </p:txBody>
      </p:sp>
      <p:cxnSp>
        <p:nvCxnSpPr>
          <p:cNvPr id="6" name="Straight Arrow Connector 5">
            <a:extLst>
              <a:ext uri="{FF2B5EF4-FFF2-40B4-BE49-F238E27FC236}">
                <a16:creationId xmlns:a16="http://schemas.microsoft.com/office/drawing/2014/main" id="{0241B5EE-7A6D-5CEF-F7EE-A04AAAAAECD2}"/>
              </a:ext>
            </a:extLst>
          </p:cNvPr>
          <p:cNvCxnSpPr>
            <a:cxnSpLocks/>
          </p:cNvCxnSpPr>
          <p:nvPr/>
        </p:nvCxnSpPr>
        <p:spPr>
          <a:xfrm>
            <a:off x="2206487" y="5764694"/>
            <a:ext cx="793142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9B7B5E4E-9CBA-6F55-CD12-E865E9F1D90D}"/>
              </a:ext>
            </a:extLst>
          </p:cNvPr>
          <p:cNvSpPr txBox="1"/>
          <p:nvPr/>
        </p:nvSpPr>
        <p:spPr>
          <a:xfrm>
            <a:off x="9230140" y="5923843"/>
            <a:ext cx="2387320" cy="523220"/>
          </a:xfrm>
          <a:prstGeom prst="rect">
            <a:avLst/>
          </a:prstGeom>
          <a:noFill/>
        </p:spPr>
        <p:txBody>
          <a:bodyPr wrap="none" rtlCol="0">
            <a:spAutoFit/>
          </a:bodyPr>
          <a:lstStyle/>
          <a:p>
            <a:r>
              <a:rPr lang="en-US" sz="2800" dirty="0" err="1"/>
              <a:t>Tumour</a:t>
            </a:r>
            <a:r>
              <a:rPr lang="en-US" sz="2800" dirty="0"/>
              <a:t> size (x)</a:t>
            </a:r>
          </a:p>
        </p:txBody>
      </p:sp>
      <p:cxnSp>
        <p:nvCxnSpPr>
          <p:cNvPr id="8" name="Straight Arrow Connector 7">
            <a:extLst>
              <a:ext uri="{FF2B5EF4-FFF2-40B4-BE49-F238E27FC236}">
                <a16:creationId xmlns:a16="http://schemas.microsoft.com/office/drawing/2014/main" id="{2FD3075C-EBA8-6E7A-6555-863F2C3968B9}"/>
              </a:ext>
            </a:extLst>
          </p:cNvPr>
          <p:cNvCxnSpPr>
            <a:cxnSpLocks/>
          </p:cNvCxnSpPr>
          <p:nvPr/>
        </p:nvCxnSpPr>
        <p:spPr>
          <a:xfrm flipV="1">
            <a:off x="2564295" y="1690688"/>
            <a:ext cx="0" cy="449476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5-point Star 8">
            <a:extLst>
              <a:ext uri="{FF2B5EF4-FFF2-40B4-BE49-F238E27FC236}">
                <a16:creationId xmlns:a16="http://schemas.microsoft.com/office/drawing/2014/main" id="{DC1C3D0A-39E9-1823-F687-4E03D792DD08}"/>
              </a:ext>
            </a:extLst>
          </p:cNvPr>
          <p:cNvSpPr/>
          <p:nvPr/>
        </p:nvSpPr>
        <p:spPr>
          <a:xfrm>
            <a:off x="6917635" y="2529717"/>
            <a:ext cx="715617" cy="710441"/>
          </a:xfrm>
          <a:prstGeom prst="star5">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5-point Star 9">
            <a:extLst>
              <a:ext uri="{FF2B5EF4-FFF2-40B4-BE49-F238E27FC236}">
                <a16:creationId xmlns:a16="http://schemas.microsoft.com/office/drawing/2014/main" id="{0E765D60-1B53-4C15-76AA-62F36AA9F996}"/>
              </a:ext>
            </a:extLst>
          </p:cNvPr>
          <p:cNvSpPr/>
          <p:nvPr/>
        </p:nvSpPr>
        <p:spPr>
          <a:xfrm>
            <a:off x="6096000" y="2529716"/>
            <a:ext cx="715617" cy="710441"/>
          </a:xfrm>
          <a:prstGeom prst="star5">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737BDA9A-03C1-3CD6-50D7-21B7C6194FB9}"/>
              </a:ext>
            </a:extLst>
          </p:cNvPr>
          <p:cNvSpPr/>
          <p:nvPr/>
        </p:nvSpPr>
        <p:spPr>
          <a:xfrm>
            <a:off x="7738311" y="2529715"/>
            <a:ext cx="715617" cy="710441"/>
          </a:xfrm>
          <a:prstGeom prst="star5">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A3104565-0446-13E3-755F-07312A07EFC6}"/>
              </a:ext>
            </a:extLst>
          </p:cNvPr>
          <p:cNvSpPr/>
          <p:nvPr/>
        </p:nvSpPr>
        <p:spPr>
          <a:xfrm>
            <a:off x="8725379" y="2529714"/>
            <a:ext cx="715617" cy="710441"/>
          </a:xfrm>
          <a:prstGeom prst="star5">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44E0DBF-6E55-C0B3-CF1F-AE81B49D4D82}"/>
              </a:ext>
            </a:extLst>
          </p:cNvPr>
          <p:cNvSpPr/>
          <p:nvPr/>
        </p:nvSpPr>
        <p:spPr>
          <a:xfrm>
            <a:off x="2826259" y="5446642"/>
            <a:ext cx="616226" cy="636103"/>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FC37551-79F2-FAA7-DCB4-156E085103C0}"/>
              </a:ext>
            </a:extLst>
          </p:cNvPr>
          <p:cNvSpPr/>
          <p:nvPr/>
        </p:nvSpPr>
        <p:spPr>
          <a:xfrm>
            <a:off x="3862371" y="5454198"/>
            <a:ext cx="616226" cy="636103"/>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B009D16-E032-206D-9BC3-E6C8B0096B74}"/>
              </a:ext>
            </a:extLst>
          </p:cNvPr>
          <p:cNvSpPr/>
          <p:nvPr/>
        </p:nvSpPr>
        <p:spPr>
          <a:xfrm>
            <a:off x="4601585" y="5454198"/>
            <a:ext cx="616226" cy="636103"/>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175D134-9267-BE86-BF8F-B80C11360655}"/>
              </a:ext>
            </a:extLst>
          </p:cNvPr>
          <p:cNvSpPr txBox="1"/>
          <p:nvPr/>
        </p:nvSpPr>
        <p:spPr>
          <a:xfrm>
            <a:off x="947528" y="2577735"/>
            <a:ext cx="1280928" cy="584775"/>
          </a:xfrm>
          <a:prstGeom prst="rect">
            <a:avLst/>
          </a:prstGeom>
          <a:noFill/>
        </p:spPr>
        <p:txBody>
          <a:bodyPr wrap="none" rtlCol="0">
            <a:spAutoFit/>
          </a:bodyPr>
          <a:lstStyle/>
          <a:p>
            <a:r>
              <a:rPr lang="en-US" sz="3200" dirty="0"/>
              <a:t>(</a:t>
            </a:r>
            <a:r>
              <a:rPr lang="en-US" sz="3200" dirty="0">
                <a:solidFill>
                  <a:srgbClr val="FF0000"/>
                </a:solidFill>
              </a:rPr>
              <a:t>yes</a:t>
            </a:r>
            <a:r>
              <a:rPr lang="en-US" sz="3200" dirty="0"/>
              <a:t>) </a:t>
            </a:r>
            <a:r>
              <a:rPr lang="en-US" sz="3200" dirty="0">
                <a:solidFill>
                  <a:srgbClr val="FF0000"/>
                </a:solidFill>
              </a:rPr>
              <a:t>1</a:t>
            </a:r>
          </a:p>
        </p:txBody>
      </p:sp>
      <p:sp>
        <p:nvSpPr>
          <p:cNvPr id="17" name="TextBox 16">
            <a:extLst>
              <a:ext uri="{FF2B5EF4-FFF2-40B4-BE49-F238E27FC236}">
                <a16:creationId xmlns:a16="http://schemas.microsoft.com/office/drawing/2014/main" id="{9CEACB57-E61F-2CAF-CB65-2F0EC19BA8E8}"/>
              </a:ext>
            </a:extLst>
          </p:cNvPr>
          <p:cNvSpPr txBox="1"/>
          <p:nvPr/>
        </p:nvSpPr>
        <p:spPr>
          <a:xfrm>
            <a:off x="961791" y="5478092"/>
            <a:ext cx="1168910" cy="584775"/>
          </a:xfrm>
          <a:prstGeom prst="rect">
            <a:avLst/>
          </a:prstGeom>
          <a:noFill/>
        </p:spPr>
        <p:txBody>
          <a:bodyPr wrap="none" rtlCol="0">
            <a:spAutoFit/>
          </a:bodyPr>
          <a:lstStyle/>
          <a:p>
            <a:r>
              <a:rPr lang="en-US" sz="3200" dirty="0"/>
              <a:t>(</a:t>
            </a:r>
            <a:r>
              <a:rPr lang="en-US" sz="3200" dirty="0">
                <a:solidFill>
                  <a:srgbClr val="00B0F0"/>
                </a:solidFill>
              </a:rPr>
              <a:t>no</a:t>
            </a:r>
            <a:r>
              <a:rPr lang="en-US" sz="3200" dirty="0"/>
              <a:t>) </a:t>
            </a:r>
            <a:r>
              <a:rPr lang="en-US" sz="3200" dirty="0">
                <a:solidFill>
                  <a:srgbClr val="00B0F0"/>
                </a:solidFill>
              </a:rPr>
              <a:t>0</a:t>
            </a:r>
          </a:p>
        </p:txBody>
      </p:sp>
      <p:sp>
        <p:nvSpPr>
          <p:cNvPr id="18" name="TextBox 17">
            <a:extLst>
              <a:ext uri="{FF2B5EF4-FFF2-40B4-BE49-F238E27FC236}">
                <a16:creationId xmlns:a16="http://schemas.microsoft.com/office/drawing/2014/main" id="{71BB2ED6-C19E-A88B-0BBD-FCD9CA2D541E}"/>
              </a:ext>
            </a:extLst>
          </p:cNvPr>
          <p:cNvSpPr txBox="1"/>
          <p:nvPr/>
        </p:nvSpPr>
        <p:spPr>
          <a:xfrm>
            <a:off x="426754" y="1829587"/>
            <a:ext cx="1829219" cy="523220"/>
          </a:xfrm>
          <a:prstGeom prst="rect">
            <a:avLst/>
          </a:prstGeom>
          <a:noFill/>
        </p:spPr>
        <p:txBody>
          <a:bodyPr wrap="none" rtlCol="0">
            <a:spAutoFit/>
          </a:bodyPr>
          <a:lstStyle/>
          <a:p>
            <a:r>
              <a:rPr lang="en-US" sz="2800" dirty="0"/>
              <a:t>Malignant?</a:t>
            </a:r>
          </a:p>
        </p:txBody>
      </p:sp>
      <p:cxnSp>
        <p:nvCxnSpPr>
          <p:cNvPr id="21" name="Straight Connector 20">
            <a:extLst>
              <a:ext uri="{FF2B5EF4-FFF2-40B4-BE49-F238E27FC236}">
                <a16:creationId xmlns:a16="http://schemas.microsoft.com/office/drawing/2014/main" id="{D27A581C-6C77-3FC7-439E-258AAA6BD273}"/>
              </a:ext>
            </a:extLst>
          </p:cNvPr>
          <p:cNvCxnSpPr>
            <a:cxnSpLocks/>
          </p:cNvCxnSpPr>
          <p:nvPr/>
        </p:nvCxnSpPr>
        <p:spPr>
          <a:xfrm>
            <a:off x="2239615" y="2875114"/>
            <a:ext cx="3246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5-point Star 25">
            <a:extLst>
              <a:ext uri="{FF2B5EF4-FFF2-40B4-BE49-F238E27FC236}">
                <a16:creationId xmlns:a16="http://schemas.microsoft.com/office/drawing/2014/main" id="{F8211A03-8D94-1916-F3FA-EFD7B107C046}"/>
              </a:ext>
            </a:extLst>
          </p:cNvPr>
          <p:cNvSpPr/>
          <p:nvPr/>
        </p:nvSpPr>
        <p:spPr>
          <a:xfrm>
            <a:off x="10995991" y="2503003"/>
            <a:ext cx="715617" cy="710441"/>
          </a:xfrm>
          <a:prstGeom prst="star5">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714D4660-A0D3-9057-D140-264E842A389C}"/>
              </a:ext>
            </a:extLst>
          </p:cNvPr>
          <p:cNvCxnSpPr>
            <a:cxnSpLocks/>
          </p:cNvCxnSpPr>
          <p:nvPr/>
        </p:nvCxnSpPr>
        <p:spPr>
          <a:xfrm>
            <a:off x="2564295" y="4241966"/>
            <a:ext cx="3066484" cy="0"/>
          </a:xfrm>
          <a:prstGeom prst="line">
            <a:avLst/>
          </a:prstGeom>
          <a:ln w="19050">
            <a:solidFill>
              <a:srgbClr val="7030A0"/>
            </a:solidFill>
            <a:prstDash val="sysDash"/>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F86CCF3-6530-8D35-A5AB-C2F26EC584DA}"/>
              </a:ext>
            </a:extLst>
          </p:cNvPr>
          <p:cNvSpPr txBox="1"/>
          <p:nvPr/>
        </p:nvSpPr>
        <p:spPr>
          <a:xfrm>
            <a:off x="424930" y="4013673"/>
            <a:ext cx="2038869" cy="461665"/>
          </a:xfrm>
          <a:prstGeom prst="rect">
            <a:avLst/>
          </a:prstGeom>
          <a:noFill/>
        </p:spPr>
        <p:txBody>
          <a:bodyPr wrap="square" rtlCol="0">
            <a:spAutoFit/>
          </a:bodyPr>
          <a:lstStyle/>
          <a:p>
            <a:r>
              <a:rPr lang="en-US" sz="2400" dirty="0"/>
              <a:t>(threshold) 0.5</a:t>
            </a:r>
          </a:p>
        </p:txBody>
      </p:sp>
      <p:cxnSp>
        <p:nvCxnSpPr>
          <p:cNvPr id="39" name="Straight Connector 38">
            <a:extLst>
              <a:ext uri="{FF2B5EF4-FFF2-40B4-BE49-F238E27FC236}">
                <a16:creationId xmlns:a16="http://schemas.microsoft.com/office/drawing/2014/main" id="{EDEB0D7E-376B-A2DB-64CB-DB44F8E35826}"/>
              </a:ext>
            </a:extLst>
          </p:cNvPr>
          <p:cNvCxnSpPr>
            <a:cxnSpLocks/>
          </p:cNvCxnSpPr>
          <p:nvPr/>
        </p:nvCxnSpPr>
        <p:spPr>
          <a:xfrm flipV="1">
            <a:off x="5671596" y="1690689"/>
            <a:ext cx="0" cy="4074005"/>
          </a:xfrm>
          <a:prstGeom prst="line">
            <a:avLst/>
          </a:prstGeom>
          <a:ln w="19050">
            <a:solidFill>
              <a:srgbClr val="7030A0"/>
            </a:solidFill>
            <a:prstDash val="sysDash"/>
          </a:ln>
        </p:spPr>
        <p:style>
          <a:lnRef idx="1">
            <a:schemeClr val="accent1"/>
          </a:lnRef>
          <a:fillRef idx="0">
            <a:schemeClr val="accent1"/>
          </a:fillRef>
          <a:effectRef idx="0">
            <a:schemeClr val="accent1"/>
          </a:effectRef>
          <a:fontRef idx="minor">
            <a:schemeClr val="tx1"/>
          </a:fontRef>
        </p:style>
      </p:cxnSp>
      <p:sp>
        <p:nvSpPr>
          <p:cNvPr id="40" name="Right Arrow 39">
            <a:extLst>
              <a:ext uri="{FF2B5EF4-FFF2-40B4-BE49-F238E27FC236}">
                <a16:creationId xmlns:a16="http://schemas.microsoft.com/office/drawing/2014/main" id="{036B4446-D88B-22A7-3C0D-E2D4F071CDB6}"/>
              </a:ext>
            </a:extLst>
          </p:cNvPr>
          <p:cNvSpPr/>
          <p:nvPr/>
        </p:nvSpPr>
        <p:spPr>
          <a:xfrm>
            <a:off x="5943378" y="1398726"/>
            <a:ext cx="1956875" cy="68952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Malignant</a:t>
            </a:r>
          </a:p>
        </p:txBody>
      </p:sp>
      <p:sp>
        <p:nvSpPr>
          <p:cNvPr id="41" name="Right Arrow 40">
            <a:extLst>
              <a:ext uri="{FF2B5EF4-FFF2-40B4-BE49-F238E27FC236}">
                <a16:creationId xmlns:a16="http://schemas.microsoft.com/office/drawing/2014/main" id="{515D463B-98DD-4470-9DD5-ABCAAAC9BAC0}"/>
              </a:ext>
            </a:extLst>
          </p:cNvPr>
          <p:cNvSpPr/>
          <p:nvPr/>
        </p:nvSpPr>
        <p:spPr>
          <a:xfrm flipH="1">
            <a:off x="3455003" y="1398725"/>
            <a:ext cx="1956875" cy="689527"/>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Benign</a:t>
            </a: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390EFFE-27DA-5202-B590-375D84590379}"/>
                  </a:ext>
                </a:extLst>
              </p:cNvPr>
              <p:cNvSpPr txBox="1"/>
              <p:nvPr/>
            </p:nvSpPr>
            <p:spPr>
              <a:xfrm>
                <a:off x="8617651" y="537617"/>
                <a:ext cx="3147595" cy="916213"/>
              </a:xfrm>
              <a:prstGeom prst="rect">
                <a:avLst/>
              </a:prstGeom>
              <a:noFill/>
              <a:ln w="28575">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𝑦</m:t>
                      </m:r>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1+</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m:t>
                              </m:r>
                              <m:r>
                                <a:rPr lang="en-US" sz="2800" b="0" i="1" smtClean="0">
                                  <a:latin typeface="Cambria Math" panose="02040503050406030204" pitchFamily="18" charset="0"/>
                                </a:rPr>
                                <m:t>𝑚𝑥</m:t>
                              </m:r>
                              <m:r>
                                <a:rPr lang="en-US" sz="2800" b="0" i="1" smtClean="0">
                                  <a:latin typeface="Cambria Math" panose="02040503050406030204" pitchFamily="18" charset="0"/>
                                </a:rPr>
                                <m:t>+</m:t>
                              </m:r>
                              <m:r>
                                <a:rPr lang="en-US" sz="2800" b="0" i="1" smtClean="0">
                                  <a:latin typeface="Cambria Math" panose="02040503050406030204" pitchFamily="18" charset="0"/>
                                </a:rPr>
                                <m:t>𝑐</m:t>
                              </m:r>
                              <m:r>
                                <a:rPr lang="en-US" sz="2800" b="0" i="1" smtClean="0">
                                  <a:latin typeface="Cambria Math" panose="02040503050406030204" pitchFamily="18" charset="0"/>
                                </a:rPr>
                                <m:t>)</m:t>
                              </m:r>
                            </m:sup>
                          </m:sSup>
                        </m:den>
                      </m:f>
                    </m:oMath>
                  </m:oMathPara>
                </a14:m>
                <a:endParaRPr lang="en-US" sz="2800" dirty="0"/>
              </a:p>
            </p:txBody>
          </p:sp>
        </mc:Choice>
        <mc:Fallback xmlns="">
          <p:sp>
            <p:nvSpPr>
              <p:cNvPr id="42" name="TextBox 41">
                <a:extLst>
                  <a:ext uri="{FF2B5EF4-FFF2-40B4-BE49-F238E27FC236}">
                    <a16:creationId xmlns:a16="http://schemas.microsoft.com/office/drawing/2014/main" id="{C390EFFE-27DA-5202-B590-375D84590379}"/>
                  </a:ext>
                </a:extLst>
              </p:cNvPr>
              <p:cNvSpPr txBox="1">
                <a:spLocks noRot="1" noChangeAspect="1" noMove="1" noResize="1" noEditPoints="1" noAdjustHandles="1" noChangeArrowheads="1" noChangeShapeType="1" noTextEdit="1"/>
              </p:cNvSpPr>
              <p:nvPr/>
            </p:nvSpPr>
            <p:spPr>
              <a:xfrm>
                <a:off x="8617651" y="537617"/>
                <a:ext cx="3147595" cy="916213"/>
              </a:xfrm>
              <a:prstGeom prst="rect">
                <a:avLst/>
              </a:prstGeom>
              <a:blipFill>
                <a:blip r:embed="rId4"/>
                <a:stretch>
                  <a:fillRect b="-5333"/>
                </a:stretch>
              </a:blipFill>
              <a:ln w="28575">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65933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0" grpId="0" animBg="1"/>
      <p:bldP spid="4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Recap: ML process</a:t>
            </a:r>
          </a:p>
        </p:txBody>
      </p:sp>
      <p:graphicFrame>
        <p:nvGraphicFramePr>
          <p:cNvPr id="4" name="Content Placeholder 9">
            <a:extLst>
              <a:ext uri="{FF2B5EF4-FFF2-40B4-BE49-F238E27FC236}">
                <a16:creationId xmlns:a16="http://schemas.microsoft.com/office/drawing/2014/main" id="{7C2B5F55-60DF-AF5C-1946-15F8B3B9C3B2}"/>
              </a:ext>
            </a:extLst>
          </p:cNvPr>
          <p:cNvGraphicFramePr>
            <a:graphicFrameLocks/>
          </p:cNvGraphicFramePr>
          <p:nvPr>
            <p:extLst>
              <p:ext uri="{D42A27DB-BD31-4B8C-83A1-F6EECF244321}">
                <p14:modId xmlns:p14="http://schemas.microsoft.com/office/powerpoint/2010/main" val="1054283391"/>
              </p:ext>
            </p:extLst>
          </p:nvPr>
        </p:nvGraphicFramePr>
        <p:xfrm>
          <a:off x="838200" y="1690688"/>
          <a:ext cx="10515600" cy="40094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542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Logistic regression: interpretation</a:t>
            </a:r>
          </a:p>
        </p:txBody>
      </p:sp>
      <p:sp>
        <p:nvSpPr>
          <p:cNvPr id="5" name="Content Placeholder 4">
            <a:extLst>
              <a:ext uri="{FF2B5EF4-FFF2-40B4-BE49-F238E27FC236}">
                <a16:creationId xmlns:a16="http://schemas.microsoft.com/office/drawing/2014/main" id="{D5826B3B-7B66-B6DD-F299-95905EFFEA06}"/>
              </a:ext>
            </a:extLst>
          </p:cNvPr>
          <p:cNvSpPr>
            <a:spLocks noGrp="1"/>
          </p:cNvSpPr>
          <p:nvPr>
            <p:ph idx="1"/>
          </p:nvPr>
        </p:nvSpPr>
        <p:spPr>
          <a:xfrm>
            <a:off x="838200" y="3016251"/>
            <a:ext cx="10515600" cy="3376613"/>
          </a:xfrm>
        </p:spPr>
        <p:txBody>
          <a:bodyPr>
            <a:normAutofit lnSpcReduction="10000"/>
          </a:bodyPr>
          <a:lstStyle/>
          <a:p>
            <a:r>
              <a:rPr lang="en-US" dirty="0"/>
              <a:t>Output of logistic regression is a number between 0 and 1, not the class label</a:t>
            </a:r>
          </a:p>
          <a:p>
            <a:pPr lvl="1"/>
            <a:r>
              <a:rPr lang="en-US" dirty="0"/>
              <a:t>Interpret output as the </a:t>
            </a:r>
            <a:r>
              <a:rPr lang="en-US" b="1" dirty="0"/>
              <a:t>probability</a:t>
            </a:r>
            <a:r>
              <a:rPr lang="en-US" dirty="0"/>
              <a:t> of something being in class 1</a:t>
            </a:r>
          </a:p>
          <a:p>
            <a:pPr lvl="1"/>
            <a:r>
              <a:rPr lang="en-US" dirty="0"/>
              <a:t>Need to pick </a:t>
            </a:r>
            <a:r>
              <a:rPr lang="en-US" b="1" dirty="0"/>
              <a:t>threshold </a:t>
            </a:r>
            <a:r>
              <a:rPr lang="en-US" dirty="0"/>
              <a:t>to turn probability into </a:t>
            </a:r>
            <a:r>
              <a:rPr lang="en-US" b="1" dirty="0"/>
              <a:t>class prediction</a:t>
            </a:r>
            <a:r>
              <a:rPr lang="en-US" dirty="0"/>
              <a:t> </a:t>
            </a:r>
          </a:p>
          <a:p>
            <a:pPr lvl="2"/>
            <a:r>
              <a:rPr lang="en-US" dirty="0"/>
              <a:t>If output &gt; threshold, then predict class 1</a:t>
            </a:r>
          </a:p>
          <a:p>
            <a:pPr lvl="2"/>
            <a:r>
              <a:rPr lang="en-US" dirty="0"/>
              <a:t>If output &lt; threshold, then predict class 0</a:t>
            </a:r>
          </a:p>
          <a:p>
            <a:pPr lvl="1"/>
            <a:endParaRPr lang="en-US" b="1" dirty="0"/>
          </a:p>
          <a:p>
            <a:pPr lvl="1"/>
            <a:r>
              <a:rPr lang="en-US" b="1" dirty="0"/>
              <a:t>Example: </a:t>
            </a:r>
            <a:r>
              <a:rPr lang="en-US" dirty="0"/>
              <a:t>If model outputs y = 0.3, then probability of being class 1 is 30%. If threshold is 0.5, then we predict class 0 (since 0.3 &lt; 0.5)</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E0BDD6-8C00-C831-F7BE-613CADE7475F}"/>
                  </a:ext>
                </a:extLst>
              </p:cNvPr>
              <p:cNvSpPr txBox="1"/>
              <p:nvPr/>
            </p:nvSpPr>
            <p:spPr>
              <a:xfrm>
                <a:off x="3279578" y="1690688"/>
                <a:ext cx="5632843" cy="939809"/>
              </a:xfrm>
              <a:prstGeom prst="rect">
                <a:avLst/>
              </a:prstGeom>
              <a:noFill/>
              <a:ln w="28575">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𝑦</m:t>
                      </m:r>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1+</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𝑚</m:t>
                                  </m:r>
                                </m:e>
                                <m:sub>
                                  <m:r>
                                    <a:rPr lang="en-US" sz="2800" b="0" i="1" smtClean="0">
                                      <a:solidFill>
                                        <a:schemeClr val="tx1"/>
                                      </a:solidFill>
                                      <a:latin typeface="Cambria Math" panose="02040503050406030204" pitchFamily="18" charset="0"/>
                                    </a:rPr>
                                    <m:t>1</m:t>
                                  </m:r>
                                </m:sub>
                              </m:sSub>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𝑥</m:t>
                                  </m:r>
                                </m:e>
                                <m:sub>
                                  <m:r>
                                    <a:rPr lang="en-US" sz="2800" b="0" i="1" smtClean="0">
                                      <a:solidFill>
                                        <a:schemeClr val="tx1"/>
                                      </a:solidFill>
                                      <a:latin typeface="Cambria Math" panose="02040503050406030204" pitchFamily="18" charset="0"/>
                                    </a:rPr>
                                    <m:t>1</m:t>
                                  </m:r>
                                </m:sub>
                              </m:sSub>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𝑚</m:t>
                                  </m:r>
                                </m:e>
                                <m:sub>
                                  <m:r>
                                    <a:rPr lang="en-US" sz="2800" b="0" i="1" smtClean="0">
                                      <a:solidFill>
                                        <a:schemeClr val="tx1"/>
                                      </a:solidFill>
                                      <a:latin typeface="Cambria Math" panose="02040503050406030204" pitchFamily="18" charset="0"/>
                                    </a:rPr>
                                    <m:t>𝑛</m:t>
                                  </m:r>
                                </m:sub>
                              </m:sSub>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𝑥</m:t>
                                  </m:r>
                                </m:e>
                                <m:sub>
                                  <m:r>
                                    <a:rPr lang="en-US" sz="2800" b="0" i="1" smtClean="0">
                                      <a:solidFill>
                                        <a:schemeClr val="tx1"/>
                                      </a:solidFill>
                                      <a:latin typeface="Cambria Math" panose="02040503050406030204" pitchFamily="18" charset="0"/>
                                    </a:rPr>
                                    <m:t>𝑛</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𝑐</m:t>
                              </m:r>
                              <m:r>
                                <a:rPr lang="en-US" sz="2800" b="0" i="1" smtClean="0">
                                  <a:latin typeface="Cambria Math" panose="02040503050406030204" pitchFamily="18" charset="0"/>
                                </a:rPr>
                                <m:t>)</m:t>
                              </m:r>
                            </m:sup>
                          </m:sSup>
                        </m:den>
                      </m:f>
                    </m:oMath>
                  </m:oMathPara>
                </a14:m>
                <a:endParaRPr lang="en-US" sz="2800" dirty="0"/>
              </a:p>
            </p:txBody>
          </p:sp>
        </mc:Choice>
        <mc:Fallback xmlns="">
          <p:sp>
            <p:nvSpPr>
              <p:cNvPr id="3" name="TextBox 2">
                <a:extLst>
                  <a:ext uri="{FF2B5EF4-FFF2-40B4-BE49-F238E27FC236}">
                    <a16:creationId xmlns:a16="http://schemas.microsoft.com/office/drawing/2014/main" id="{A0E0BDD6-8C00-C831-F7BE-613CADE7475F}"/>
                  </a:ext>
                </a:extLst>
              </p:cNvPr>
              <p:cNvSpPr txBox="1">
                <a:spLocks noRot="1" noChangeAspect="1" noMove="1" noResize="1" noEditPoints="1" noAdjustHandles="1" noChangeArrowheads="1" noChangeShapeType="1" noTextEdit="1"/>
              </p:cNvSpPr>
              <p:nvPr/>
            </p:nvSpPr>
            <p:spPr>
              <a:xfrm>
                <a:off x="3279578" y="1690688"/>
                <a:ext cx="5632843" cy="939809"/>
              </a:xfrm>
              <a:prstGeom prst="rect">
                <a:avLst/>
              </a:prstGeom>
              <a:blipFill>
                <a:blip r:embed="rId3"/>
                <a:stretch>
                  <a:fillRect b="-1299"/>
                </a:stretch>
              </a:blipFill>
              <a:ln w="28575">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716971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How do we evaluate model performance?</a:t>
            </a:r>
          </a:p>
        </p:txBody>
      </p:sp>
      <p:sp>
        <p:nvSpPr>
          <p:cNvPr id="3" name="Content Placeholder 2">
            <a:extLst>
              <a:ext uri="{FF2B5EF4-FFF2-40B4-BE49-F238E27FC236}">
                <a16:creationId xmlns:a16="http://schemas.microsoft.com/office/drawing/2014/main" id="{0AE20D8F-A863-3AF4-2EC8-A1A9FCA3BC4B}"/>
              </a:ext>
            </a:extLst>
          </p:cNvPr>
          <p:cNvSpPr>
            <a:spLocks noGrp="1"/>
          </p:cNvSpPr>
          <p:nvPr>
            <p:ph idx="1"/>
          </p:nvPr>
        </p:nvSpPr>
        <p:spPr/>
        <p:txBody>
          <a:bodyPr/>
          <a:lstStyle/>
          <a:p>
            <a:endParaRPr lang="en-US" dirty="0"/>
          </a:p>
        </p:txBody>
      </p:sp>
      <p:graphicFrame>
        <p:nvGraphicFramePr>
          <p:cNvPr id="4" name="Content Placeholder 9">
            <a:extLst>
              <a:ext uri="{FF2B5EF4-FFF2-40B4-BE49-F238E27FC236}">
                <a16:creationId xmlns:a16="http://schemas.microsoft.com/office/drawing/2014/main" id="{117BEB13-0E1B-5823-EA10-FDB81269B467}"/>
              </a:ext>
            </a:extLst>
          </p:cNvPr>
          <p:cNvGraphicFramePr>
            <a:graphicFrameLocks/>
          </p:cNvGraphicFramePr>
          <p:nvPr>
            <p:extLst>
              <p:ext uri="{D42A27DB-BD31-4B8C-83A1-F6EECF244321}">
                <p14:modId xmlns:p14="http://schemas.microsoft.com/office/powerpoint/2010/main" val="1808415107"/>
              </p:ext>
            </p:extLst>
          </p:nvPr>
        </p:nvGraphicFramePr>
        <p:xfrm>
          <a:off x="838200" y="1690688"/>
          <a:ext cx="10515600" cy="4009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397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grpId="0" nodeType="withEffect">
                                  <p:stCondLst>
                                    <p:cond delay="0"/>
                                  </p:stCondLst>
                                  <p:childTnLst>
                                    <p:animClr clrSpc="rgb" dir="cw">
                                      <p:cBhvr>
                                        <p:cTn id="6" dur="10" fill="hold"/>
                                        <p:tgtEl>
                                          <p:spTgt spid="4">
                                            <p:graphicEl>
                                              <a:dgm id="{8CB018AF-A035-CA41-9E28-CA041F04E277}"/>
                                            </p:graphicEl>
                                          </p:spTgt>
                                        </p:tgtEl>
                                        <p:attrNameLst>
                                          <p:attrName>fillcolor</p:attrName>
                                        </p:attrNameLst>
                                      </p:cBhvr>
                                      <p:to>
                                        <a:srgbClr val="FF0000"/>
                                      </p:to>
                                    </p:animClr>
                                    <p:set>
                                      <p:cBhvr>
                                        <p:cTn id="7" dur="10" fill="hold"/>
                                        <p:tgtEl>
                                          <p:spTgt spid="4">
                                            <p:graphicEl>
                                              <a:dgm id="{8CB018AF-A035-CA41-9E28-CA041F04E277}"/>
                                            </p:graphicEl>
                                          </p:spTgt>
                                        </p:tgtEl>
                                        <p:attrNameLst>
                                          <p:attrName>fill.type</p:attrName>
                                        </p:attrNameLst>
                                      </p:cBhvr>
                                      <p:to>
                                        <p:strVal val="solid"/>
                                      </p:to>
                                    </p:set>
                                    <p:set>
                                      <p:cBhvr>
                                        <p:cTn id="8" dur="10" fill="hold"/>
                                        <p:tgtEl>
                                          <p:spTgt spid="4">
                                            <p:graphicEl>
                                              <a:dgm id="{8CB018AF-A035-CA41-9E28-CA041F04E277}"/>
                                            </p:graphic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0CBF71E6-C54A-4E15-90AD-354C39435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65697" y="1303083"/>
            <a:ext cx="9226303" cy="4251821"/>
          </a:xfrm>
          <a:custGeom>
            <a:avLst/>
            <a:gdLst>
              <a:gd name="connsiteX0" fmla="*/ 0 w 9226303"/>
              <a:gd name="connsiteY0" fmla="*/ 0 h 4251821"/>
              <a:gd name="connsiteX1" fmla="*/ 9226303 w 9226303"/>
              <a:gd name="connsiteY1" fmla="*/ 0 h 4251821"/>
              <a:gd name="connsiteX2" fmla="*/ 7263661 w 9226303"/>
              <a:gd name="connsiteY2" fmla="*/ 4251821 h 4251821"/>
              <a:gd name="connsiteX3" fmla="*/ 0 w 9226303"/>
              <a:gd name="connsiteY3" fmla="*/ 4251821 h 4251821"/>
            </a:gdLst>
            <a:ahLst/>
            <a:cxnLst>
              <a:cxn ang="0">
                <a:pos x="connsiteX0" y="connsiteY0"/>
              </a:cxn>
              <a:cxn ang="0">
                <a:pos x="connsiteX1" y="connsiteY1"/>
              </a:cxn>
              <a:cxn ang="0">
                <a:pos x="connsiteX2" y="connsiteY2"/>
              </a:cxn>
              <a:cxn ang="0">
                <a:pos x="connsiteX3" y="connsiteY3"/>
              </a:cxn>
            </a:cxnLst>
            <a:rect l="l" t="t" r="r" b="b"/>
            <a:pathLst>
              <a:path w="9226303" h="4251821">
                <a:moveTo>
                  <a:pt x="0" y="0"/>
                </a:moveTo>
                <a:lnTo>
                  <a:pt x="9226303" y="0"/>
                </a:lnTo>
                <a:lnTo>
                  <a:pt x="7263661" y="4251821"/>
                </a:lnTo>
                <a:lnTo>
                  <a:pt x="0" y="425182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5" name="Title 4">
            <a:extLst>
              <a:ext uri="{FF2B5EF4-FFF2-40B4-BE49-F238E27FC236}">
                <a16:creationId xmlns:a16="http://schemas.microsoft.com/office/drawing/2014/main" id="{D0AD8E85-9556-D58A-18CE-22595E5FC2DC}"/>
              </a:ext>
            </a:extLst>
          </p:cNvPr>
          <p:cNvSpPr>
            <a:spLocks noGrp="1"/>
          </p:cNvSpPr>
          <p:nvPr>
            <p:ph type="title"/>
          </p:nvPr>
        </p:nvSpPr>
        <p:spPr>
          <a:xfrm>
            <a:off x="4978589" y="1828800"/>
            <a:ext cx="6378259" cy="2027941"/>
          </a:xfrm>
        </p:spPr>
        <p:txBody>
          <a:bodyPr vert="horz" lIns="91440" tIns="45720" rIns="91440" bIns="45720" rtlCol="0" anchor="b">
            <a:normAutofit/>
          </a:bodyPr>
          <a:lstStyle/>
          <a:p>
            <a:r>
              <a:rPr lang="en-US" sz="5600">
                <a:solidFill>
                  <a:srgbClr val="FFFFFF"/>
                </a:solidFill>
              </a:rPr>
              <a:t>How do I know if I’m doing a good job?</a:t>
            </a:r>
          </a:p>
        </p:txBody>
      </p:sp>
      <p:pic>
        <p:nvPicPr>
          <p:cNvPr id="2" name="Picture 2" descr="Cute and small artificial intelligence assistant robot think or analyze">
            <a:extLst>
              <a:ext uri="{FF2B5EF4-FFF2-40B4-BE49-F238E27FC236}">
                <a16:creationId xmlns:a16="http://schemas.microsoft.com/office/drawing/2014/main" id="{F4ADB14C-6501-803C-44D8-34051F19757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091" t="1087" r="-8291" b="5829"/>
          <a:stretch/>
        </p:blipFill>
        <p:spPr bwMode="auto">
          <a:xfrm>
            <a:off x="20" y="1302606"/>
            <a:ext cx="4815820" cy="4519074"/>
          </a:xfrm>
          <a:custGeom>
            <a:avLst/>
            <a:gdLst/>
            <a:ahLst/>
            <a:cxnLst/>
            <a:rect l="l" t="t" r="r" b="b"/>
            <a:pathLst>
              <a:path w="4413586" h="4252313">
                <a:moveTo>
                  <a:pt x="0" y="0"/>
                </a:moveTo>
                <a:lnTo>
                  <a:pt x="2062856" y="0"/>
                </a:lnTo>
                <a:lnTo>
                  <a:pt x="2063084" y="493"/>
                </a:lnTo>
                <a:lnTo>
                  <a:pt x="2450944" y="493"/>
                </a:lnTo>
                <a:lnTo>
                  <a:pt x="4413586" y="4252313"/>
                </a:lnTo>
                <a:lnTo>
                  <a:pt x="388087" y="4252313"/>
                </a:lnTo>
                <a:lnTo>
                  <a:pt x="388087" y="4251820"/>
                </a:lnTo>
                <a:lnTo>
                  <a:pt x="0" y="425182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636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Training vs test data</a:t>
            </a:r>
          </a:p>
        </p:txBody>
      </p:sp>
      <p:grpSp>
        <p:nvGrpSpPr>
          <p:cNvPr id="14" name="Group 13">
            <a:extLst>
              <a:ext uri="{FF2B5EF4-FFF2-40B4-BE49-F238E27FC236}">
                <a16:creationId xmlns:a16="http://schemas.microsoft.com/office/drawing/2014/main" id="{48389A94-1037-C2E0-126F-9F1574BC0339}"/>
              </a:ext>
            </a:extLst>
          </p:cNvPr>
          <p:cNvGrpSpPr/>
          <p:nvPr/>
        </p:nvGrpSpPr>
        <p:grpSpPr>
          <a:xfrm>
            <a:off x="2711245" y="1690688"/>
            <a:ext cx="6769510" cy="2131965"/>
            <a:chOff x="2595715" y="1757126"/>
            <a:chExt cx="6769510" cy="2131965"/>
          </a:xfrm>
        </p:grpSpPr>
        <p:sp>
          <p:nvSpPr>
            <p:cNvPr id="10" name="Rectangle 9">
              <a:extLst>
                <a:ext uri="{FF2B5EF4-FFF2-40B4-BE49-F238E27FC236}">
                  <a16:creationId xmlns:a16="http://schemas.microsoft.com/office/drawing/2014/main" id="{9D608E13-1056-7D33-C3F6-859B786F462A}"/>
                </a:ext>
              </a:extLst>
            </p:cNvPr>
            <p:cNvSpPr/>
            <p:nvPr/>
          </p:nvSpPr>
          <p:spPr>
            <a:xfrm>
              <a:off x="2595716" y="2989441"/>
              <a:ext cx="4424516" cy="899650"/>
            </a:xfrm>
            <a:prstGeom prst="rect">
              <a:avLst/>
            </a:prstGeom>
            <a:solidFill>
              <a:schemeClr val="accent2"/>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800" dirty="0"/>
                <a:t>Training set</a:t>
              </a:r>
            </a:p>
          </p:txBody>
        </p:sp>
        <p:sp>
          <p:nvSpPr>
            <p:cNvPr id="11" name="Rectangle 10">
              <a:extLst>
                <a:ext uri="{FF2B5EF4-FFF2-40B4-BE49-F238E27FC236}">
                  <a16:creationId xmlns:a16="http://schemas.microsoft.com/office/drawing/2014/main" id="{FC632D63-22E0-CA74-3E1E-92BEDEE487E2}"/>
                </a:ext>
              </a:extLst>
            </p:cNvPr>
            <p:cNvSpPr/>
            <p:nvPr/>
          </p:nvSpPr>
          <p:spPr>
            <a:xfrm>
              <a:off x="7020232" y="2989441"/>
              <a:ext cx="2344993" cy="8996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Test set</a:t>
              </a:r>
            </a:p>
          </p:txBody>
        </p:sp>
        <p:sp>
          <p:nvSpPr>
            <p:cNvPr id="12" name="Right Brace 11">
              <a:extLst>
                <a:ext uri="{FF2B5EF4-FFF2-40B4-BE49-F238E27FC236}">
                  <a16:creationId xmlns:a16="http://schemas.microsoft.com/office/drawing/2014/main" id="{E5E6AF55-3DBC-182A-D27C-3B435508692F}"/>
                </a:ext>
              </a:extLst>
            </p:cNvPr>
            <p:cNvSpPr/>
            <p:nvPr/>
          </p:nvSpPr>
          <p:spPr>
            <a:xfrm rot="16200000">
              <a:off x="5788741" y="-846240"/>
              <a:ext cx="383458" cy="6769509"/>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9FEB88A4-8FAE-A0AD-79C9-12BEDE1FD2BA}"/>
                </a:ext>
              </a:extLst>
            </p:cNvPr>
            <p:cNvSpPr txBox="1"/>
            <p:nvPr/>
          </p:nvSpPr>
          <p:spPr>
            <a:xfrm>
              <a:off x="5331093" y="1757126"/>
              <a:ext cx="1298753" cy="523220"/>
            </a:xfrm>
            <a:prstGeom prst="rect">
              <a:avLst/>
            </a:prstGeom>
            <a:noFill/>
          </p:spPr>
          <p:txBody>
            <a:bodyPr wrap="none" rtlCol="0">
              <a:spAutoFit/>
            </a:bodyPr>
            <a:lstStyle/>
            <a:p>
              <a:r>
                <a:rPr lang="en-US" sz="2800" dirty="0"/>
                <a:t>Dataset</a:t>
              </a:r>
            </a:p>
          </p:txBody>
        </p:sp>
      </p:grpSp>
      <p:cxnSp>
        <p:nvCxnSpPr>
          <p:cNvPr id="16" name="Straight Arrow Connector 15">
            <a:extLst>
              <a:ext uri="{FF2B5EF4-FFF2-40B4-BE49-F238E27FC236}">
                <a16:creationId xmlns:a16="http://schemas.microsoft.com/office/drawing/2014/main" id="{D0DBE68C-E8E8-E08A-81AD-FE3BFBC58724}"/>
              </a:ext>
            </a:extLst>
          </p:cNvPr>
          <p:cNvCxnSpPr/>
          <p:nvPr/>
        </p:nvCxnSpPr>
        <p:spPr>
          <a:xfrm flipH="1">
            <a:off x="2212258" y="3672348"/>
            <a:ext cx="1371600" cy="109138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22CF374F-3731-6F92-3A7F-8BFEDC842C66}"/>
              </a:ext>
            </a:extLst>
          </p:cNvPr>
          <p:cNvCxnSpPr>
            <a:cxnSpLocks/>
          </p:cNvCxnSpPr>
          <p:nvPr/>
        </p:nvCxnSpPr>
        <p:spPr>
          <a:xfrm>
            <a:off x="8996516" y="3672348"/>
            <a:ext cx="730044" cy="106753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0C38483C-92A4-A279-C31D-33FC225B428F}"/>
              </a:ext>
            </a:extLst>
          </p:cNvPr>
          <p:cNvSpPr txBox="1"/>
          <p:nvPr/>
        </p:nvSpPr>
        <p:spPr>
          <a:xfrm>
            <a:off x="1029034" y="4839667"/>
            <a:ext cx="3080010" cy="523220"/>
          </a:xfrm>
          <a:prstGeom prst="rect">
            <a:avLst/>
          </a:prstGeom>
          <a:noFill/>
        </p:spPr>
        <p:txBody>
          <a:bodyPr wrap="none" rtlCol="0">
            <a:spAutoFit/>
          </a:bodyPr>
          <a:lstStyle/>
          <a:p>
            <a:r>
              <a:rPr lang="en-US" sz="2800" dirty="0"/>
              <a:t>Used to train model</a:t>
            </a:r>
          </a:p>
        </p:txBody>
      </p:sp>
      <p:sp>
        <p:nvSpPr>
          <p:cNvPr id="20" name="TextBox 19">
            <a:extLst>
              <a:ext uri="{FF2B5EF4-FFF2-40B4-BE49-F238E27FC236}">
                <a16:creationId xmlns:a16="http://schemas.microsoft.com/office/drawing/2014/main" id="{82FA06D1-CBBB-840B-0EA4-ED344AD0543D}"/>
              </a:ext>
            </a:extLst>
          </p:cNvPr>
          <p:cNvSpPr txBox="1"/>
          <p:nvPr/>
        </p:nvSpPr>
        <p:spPr>
          <a:xfrm>
            <a:off x="8308258" y="4841863"/>
            <a:ext cx="3080008" cy="954107"/>
          </a:xfrm>
          <a:prstGeom prst="rect">
            <a:avLst/>
          </a:prstGeom>
          <a:noFill/>
        </p:spPr>
        <p:txBody>
          <a:bodyPr wrap="square" rtlCol="0">
            <a:spAutoFit/>
          </a:bodyPr>
          <a:lstStyle/>
          <a:p>
            <a:r>
              <a:rPr lang="en-US" sz="2800" dirty="0"/>
              <a:t>Used to evaluate model performance</a:t>
            </a:r>
          </a:p>
        </p:txBody>
      </p:sp>
    </p:spTree>
    <p:extLst>
      <p:ext uri="{BB962C8B-B14F-4D97-AF65-F5344CB8AC3E}">
        <p14:creationId xmlns:p14="http://schemas.microsoft.com/office/powerpoint/2010/main" val="158918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E20D8F-A863-3AF4-2EC8-A1A9FCA3BC4B}"/>
              </a:ext>
            </a:extLst>
          </p:cNvPr>
          <p:cNvSpPr>
            <a:spLocks noGrp="1"/>
          </p:cNvSpPr>
          <p:nvPr>
            <p:ph idx="1"/>
          </p:nvPr>
        </p:nvSpPr>
        <p:spPr/>
        <p:txBody>
          <a:bodyPr/>
          <a:lstStyle/>
          <a:p>
            <a:r>
              <a:rPr lang="en-US" dirty="0"/>
              <a:t>Performance metric = measure of how good the model is at making the desired prediction</a:t>
            </a:r>
          </a:p>
          <a:p>
            <a:r>
              <a:rPr lang="en-US" dirty="0"/>
              <a:t>Some useful metrics:</a:t>
            </a:r>
          </a:p>
          <a:p>
            <a:pPr lvl="1"/>
            <a:r>
              <a:rPr lang="en-US" dirty="0"/>
              <a:t>Accuracy </a:t>
            </a:r>
          </a:p>
          <a:p>
            <a:pPr lvl="1"/>
            <a:r>
              <a:rPr lang="en-US" dirty="0"/>
              <a:t>Sensitivity</a:t>
            </a:r>
          </a:p>
          <a:p>
            <a:pPr lvl="1"/>
            <a:r>
              <a:rPr lang="en-US" dirty="0"/>
              <a:t>Specificity</a:t>
            </a:r>
          </a:p>
        </p:txBody>
      </p:sp>
      <p:pic>
        <p:nvPicPr>
          <p:cNvPr id="5122" name="Picture 2" descr="Cartoon Exam stock illustration. Illustration of questions - 22162286">
            <a:extLst>
              <a:ext uri="{FF2B5EF4-FFF2-40B4-BE49-F238E27FC236}">
                <a16:creationId xmlns:a16="http://schemas.microsoft.com/office/drawing/2014/main" id="{60C7D2AD-D5A6-0E6B-E1E7-B567EB5F9DA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422"/>
          <a:stretch/>
        </p:blipFill>
        <p:spPr bwMode="auto">
          <a:xfrm>
            <a:off x="8156148" y="3429000"/>
            <a:ext cx="3197652" cy="28829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a:t>Classification performance metrics</a:t>
            </a:r>
            <a:endParaRPr lang="en-US" dirty="0"/>
          </a:p>
        </p:txBody>
      </p:sp>
    </p:spTree>
    <p:extLst>
      <p:ext uri="{BB962C8B-B14F-4D97-AF65-F5344CB8AC3E}">
        <p14:creationId xmlns:p14="http://schemas.microsoft.com/office/powerpoint/2010/main" val="3532119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What could happen?</a:t>
            </a:r>
          </a:p>
        </p:txBody>
      </p:sp>
      <p:sp>
        <p:nvSpPr>
          <p:cNvPr id="6" name="TextBox 5">
            <a:extLst>
              <a:ext uri="{FF2B5EF4-FFF2-40B4-BE49-F238E27FC236}">
                <a16:creationId xmlns:a16="http://schemas.microsoft.com/office/drawing/2014/main" id="{53D38E5F-1724-F16B-A9E7-3BF764DD9521}"/>
              </a:ext>
            </a:extLst>
          </p:cNvPr>
          <p:cNvSpPr txBox="1"/>
          <p:nvPr/>
        </p:nvSpPr>
        <p:spPr>
          <a:xfrm>
            <a:off x="3840093" y="1904107"/>
            <a:ext cx="4511813" cy="584775"/>
          </a:xfrm>
          <a:prstGeom prst="rect">
            <a:avLst/>
          </a:prstGeom>
          <a:noFill/>
        </p:spPr>
        <p:txBody>
          <a:bodyPr wrap="none" rtlCol="0">
            <a:spAutoFit/>
          </a:bodyPr>
          <a:lstStyle/>
          <a:p>
            <a:r>
              <a:rPr lang="en-US" sz="3200" dirty="0"/>
              <a:t>Model makes a prediction</a:t>
            </a:r>
          </a:p>
        </p:txBody>
      </p:sp>
      <p:sp>
        <p:nvSpPr>
          <p:cNvPr id="7" name="TextBox 6">
            <a:extLst>
              <a:ext uri="{FF2B5EF4-FFF2-40B4-BE49-F238E27FC236}">
                <a16:creationId xmlns:a16="http://schemas.microsoft.com/office/drawing/2014/main" id="{3686DC86-1BAD-5929-22C5-0706A999841F}"/>
              </a:ext>
            </a:extLst>
          </p:cNvPr>
          <p:cNvSpPr txBox="1"/>
          <p:nvPr/>
        </p:nvSpPr>
        <p:spPr>
          <a:xfrm>
            <a:off x="1406685" y="3995144"/>
            <a:ext cx="3507948" cy="584775"/>
          </a:xfrm>
          <a:prstGeom prst="rect">
            <a:avLst/>
          </a:prstGeom>
          <a:noFill/>
        </p:spPr>
        <p:txBody>
          <a:bodyPr wrap="none" rtlCol="0">
            <a:spAutoFit/>
          </a:bodyPr>
          <a:lstStyle/>
          <a:p>
            <a:r>
              <a:rPr lang="en-US" sz="3200" dirty="0"/>
              <a:t>Prediction is correct</a:t>
            </a:r>
          </a:p>
        </p:txBody>
      </p:sp>
      <p:sp>
        <p:nvSpPr>
          <p:cNvPr id="8" name="TextBox 7">
            <a:extLst>
              <a:ext uri="{FF2B5EF4-FFF2-40B4-BE49-F238E27FC236}">
                <a16:creationId xmlns:a16="http://schemas.microsoft.com/office/drawing/2014/main" id="{D1AE018D-9A2F-ADA0-28A1-98CB3B889D1A}"/>
              </a:ext>
            </a:extLst>
          </p:cNvPr>
          <p:cNvSpPr txBox="1"/>
          <p:nvPr/>
        </p:nvSpPr>
        <p:spPr>
          <a:xfrm>
            <a:off x="6966384" y="3986559"/>
            <a:ext cx="3818931" cy="584775"/>
          </a:xfrm>
          <a:prstGeom prst="rect">
            <a:avLst/>
          </a:prstGeom>
          <a:noFill/>
        </p:spPr>
        <p:txBody>
          <a:bodyPr wrap="none" rtlCol="0">
            <a:spAutoFit/>
          </a:bodyPr>
          <a:lstStyle/>
          <a:p>
            <a:r>
              <a:rPr lang="en-US" sz="3200" dirty="0"/>
              <a:t>Prediction is incorrect</a:t>
            </a:r>
          </a:p>
        </p:txBody>
      </p:sp>
      <p:pic>
        <p:nvPicPr>
          <p:cNvPr id="6148" name="Picture 4" descr="Check mark, tick and cross signs, green checkmark OK and red X icons,  symbols YES and NO button for vote, decision vecto… | Illustration, Vector  illustration, Ticks">
            <a:extLst>
              <a:ext uri="{FF2B5EF4-FFF2-40B4-BE49-F238E27FC236}">
                <a16:creationId xmlns:a16="http://schemas.microsoft.com/office/drawing/2014/main" id="{C67CEB99-11EB-DE4B-18E0-CFD4500889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328" b="50328"/>
          <a:stretch/>
        </p:blipFill>
        <p:spPr bwMode="auto">
          <a:xfrm>
            <a:off x="2380297" y="4424927"/>
            <a:ext cx="1419378" cy="141937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heck mark, tick and cross signs, green checkmark OK and red X icons,  symbols YES and NO button for vote, decision vecto… | Illustration, Vector  illustration, Ticks">
            <a:extLst>
              <a:ext uri="{FF2B5EF4-FFF2-40B4-BE49-F238E27FC236}">
                <a16:creationId xmlns:a16="http://schemas.microsoft.com/office/drawing/2014/main" id="{2BA0C4BE-0FA3-E1E2-AFEA-38D503BB5D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750" t="54043" r="7139" b="7359"/>
          <a:stretch/>
        </p:blipFill>
        <p:spPr bwMode="auto">
          <a:xfrm>
            <a:off x="8392326" y="4696021"/>
            <a:ext cx="1117600" cy="110293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3AB5C9AA-9E9D-40D8-2407-6EA8CCF0C2F6}"/>
              </a:ext>
            </a:extLst>
          </p:cNvPr>
          <p:cNvCxnSpPr/>
          <p:nvPr/>
        </p:nvCxnSpPr>
        <p:spPr>
          <a:xfrm flipH="1">
            <a:off x="3363685" y="2631218"/>
            <a:ext cx="1763485" cy="97971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E3340B30-43E7-240F-A102-CD4F7DAC1B10}"/>
              </a:ext>
            </a:extLst>
          </p:cNvPr>
          <p:cNvCxnSpPr>
            <a:cxnSpLocks/>
          </p:cNvCxnSpPr>
          <p:nvPr/>
        </p:nvCxnSpPr>
        <p:spPr>
          <a:xfrm>
            <a:off x="7064831" y="2612572"/>
            <a:ext cx="1763485" cy="97971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F8F145D2-19A1-8671-7D7B-F8E6E79B2F6C}"/>
              </a:ext>
            </a:extLst>
          </p:cNvPr>
          <p:cNvSpPr/>
          <p:nvPr/>
        </p:nvSpPr>
        <p:spPr>
          <a:xfrm>
            <a:off x="1138722" y="3852219"/>
            <a:ext cx="3902527" cy="199076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5745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eck mark, tick and cross signs, green checkmark OK and red X icons,  symbols YES and NO button for vote, decision vecto… | Illustration, Vector  illustration, Ticks">
            <a:extLst>
              <a:ext uri="{FF2B5EF4-FFF2-40B4-BE49-F238E27FC236}">
                <a16:creationId xmlns:a16="http://schemas.microsoft.com/office/drawing/2014/main" id="{7AD2CBE1-AC0D-A683-D4FA-4CAC005E09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328" b="50328"/>
          <a:stretch/>
        </p:blipFill>
        <p:spPr bwMode="auto">
          <a:xfrm>
            <a:off x="5386311" y="1646039"/>
            <a:ext cx="1419378" cy="14193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Accuracy: how often is the model right?</a:t>
            </a:r>
          </a:p>
        </p:txBody>
      </p:sp>
      <p:sp>
        <p:nvSpPr>
          <p:cNvPr id="6" name="TextBox 5">
            <a:extLst>
              <a:ext uri="{FF2B5EF4-FFF2-40B4-BE49-F238E27FC236}">
                <a16:creationId xmlns:a16="http://schemas.microsoft.com/office/drawing/2014/main" id="{53D38E5F-1724-F16B-A9E7-3BF764DD9521}"/>
              </a:ext>
            </a:extLst>
          </p:cNvPr>
          <p:cNvSpPr txBox="1"/>
          <p:nvPr/>
        </p:nvSpPr>
        <p:spPr>
          <a:xfrm>
            <a:off x="3483618" y="3136612"/>
            <a:ext cx="5224764" cy="584775"/>
          </a:xfrm>
          <a:prstGeom prst="rect">
            <a:avLst/>
          </a:prstGeom>
          <a:noFill/>
        </p:spPr>
        <p:txBody>
          <a:bodyPr wrap="none" rtlCol="0">
            <a:spAutoFit/>
          </a:bodyPr>
          <a:lstStyle/>
          <a:p>
            <a:r>
              <a:rPr lang="en-US" sz="3200" dirty="0"/>
              <a:t>Number of </a:t>
            </a:r>
            <a:r>
              <a:rPr lang="en-US" sz="3200" b="1" dirty="0"/>
              <a:t>correct</a:t>
            </a:r>
            <a:r>
              <a:rPr lang="en-US" sz="3200" dirty="0"/>
              <a:t> predictions</a:t>
            </a:r>
          </a:p>
        </p:txBody>
      </p:sp>
      <p:sp>
        <p:nvSpPr>
          <p:cNvPr id="7" name="TextBox 6">
            <a:extLst>
              <a:ext uri="{FF2B5EF4-FFF2-40B4-BE49-F238E27FC236}">
                <a16:creationId xmlns:a16="http://schemas.microsoft.com/office/drawing/2014/main" id="{3686DC86-1BAD-5929-22C5-0706A999841F}"/>
              </a:ext>
            </a:extLst>
          </p:cNvPr>
          <p:cNvSpPr txBox="1"/>
          <p:nvPr/>
        </p:nvSpPr>
        <p:spPr>
          <a:xfrm>
            <a:off x="3689081" y="3860203"/>
            <a:ext cx="4813837" cy="584775"/>
          </a:xfrm>
          <a:prstGeom prst="rect">
            <a:avLst/>
          </a:prstGeom>
          <a:noFill/>
        </p:spPr>
        <p:txBody>
          <a:bodyPr wrap="square" rtlCol="0">
            <a:spAutoFit/>
          </a:bodyPr>
          <a:lstStyle/>
          <a:p>
            <a:r>
              <a:rPr lang="en-US" sz="3200" b="1" dirty="0"/>
              <a:t>Total number </a:t>
            </a:r>
            <a:r>
              <a:rPr lang="en-US" sz="3200" dirty="0"/>
              <a:t>of predictions</a:t>
            </a:r>
          </a:p>
        </p:txBody>
      </p:sp>
      <p:pic>
        <p:nvPicPr>
          <p:cNvPr id="6148" name="Picture 4" descr="Check mark, tick and cross signs, green checkmark OK and red X icons,  symbols YES and NO button for vote, decision vecto… | Illustration, Vector  illustration, Ticks">
            <a:extLst>
              <a:ext uri="{FF2B5EF4-FFF2-40B4-BE49-F238E27FC236}">
                <a16:creationId xmlns:a16="http://schemas.microsoft.com/office/drawing/2014/main" id="{C67CEB99-11EB-DE4B-18E0-CFD4500889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328" b="50328"/>
          <a:stretch/>
        </p:blipFill>
        <p:spPr bwMode="auto">
          <a:xfrm>
            <a:off x="4396948" y="4418646"/>
            <a:ext cx="1419378" cy="141937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heck mark, tick and cross signs, green checkmark OK and red X icons,  symbols YES and NO button for vote, decision vecto… | Illustration, Vector  illustration, Ticks">
            <a:extLst>
              <a:ext uri="{FF2B5EF4-FFF2-40B4-BE49-F238E27FC236}">
                <a16:creationId xmlns:a16="http://schemas.microsoft.com/office/drawing/2014/main" id="{2BA0C4BE-0FA3-E1E2-AFEA-38D503BB5D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750" t="54043" r="7139" b="7359"/>
          <a:stretch/>
        </p:blipFill>
        <p:spPr bwMode="auto">
          <a:xfrm>
            <a:off x="6246889" y="4615843"/>
            <a:ext cx="1117600" cy="1102936"/>
          </a:xfrm>
          <a:prstGeom prst="rect">
            <a:avLst/>
          </a:prstGeom>
          <a:noFill/>
          <a:extLst>
            <a:ext uri="{909E8E84-426E-40DD-AFC4-6F175D3DCCD1}">
              <a14:hiddenFill xmlns:a14="http://schemas.microsoft.com/office/drawing/2010/main">
                <a:solidFill>
                  <a:srgbClr val="FFFFFF"/>
                </a:solidFill>
              </a14:hiddenFill>
            </a:ext>
          </a:extLst>
        </p:spPr>
      </p:pic>
      <p:sp>
        <p:nvSpPr>
          <p:cNvPr id="3" name="Plus 2">
            <a:extLst>
              <a:ext uri="{FF2B5EF4-FFF2-40B4-BE49-F238E27FC236}">
                <a16:creationId xmlns:a16="http://schemas.microsoft.com/office/drawing/2014/main" id="{D75FDB58-B598-D9DC-F672-B46C19923B75}"/>
              </a:ext>
            </a:extLst>
          </p:cNvPr>
          <p:cNvSpPr/>
          <p:nvPr/>
        </p:nvSpPr>
        <p:spPr>
          <a:xfrm>
            <a:off x="5601335" y="4874924"/>
            <a:ext cx="634092" cy="584775"/>
          </a:xfrm>
          <a:prstGeom prst="mathPlu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1ED7B862-06AB-C5F3-7F49-5DA71AE2F871}"/>
              </a:ext>
            </a:extLst>
          </p:cNvPr>
          <p:cNvCxnSpPr/>
          <p:nvPr/>
        </p:nvCxnSpPr>
        <p:spPr>
          <a:xfrm>
            <a:off x="3170497" y="3799232"/>
            <a:ext cx="5537885"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83341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Check mark, tick and cross signs, green checkmark OK and red X icons,  symbols YES and NO button for vote, decision vecto… | Illustration, Vector  illustration, Ticks">
            <a:extLst>
              <a:ext uri="{FF2B5EF4-FFF2-40B4-BE49-F238E27FC236}">
                <a16:creationId xmlns:a16="http://schemas.microsoft.com/office/drawing/2014/main" id="{C67CEB99-11EB-DE4B-18E0-CFD4500889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328" b="50328"/>
          <a:stretch/>
        </p:blipFill>
        <p:spPr bwMode="auto">
          <a:xfrm>
            <a:off x="6858875" y="3558911"/>
            <a:ext cx="673146" cy="67314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heck mark, tick and cross signs, green checkmark OK and red X icons,  symbols YES and NO button for vote, decision vecto… | Illustration, Vector  illustration, Ticks">
            <a:extLst>
              <a:ext uri="{FF2B5EF4-FFF2-40B4-BE49-F238E27FC236}">
                <a16:creationId xmlns:a16="http://schemas.microsoft.com/office/drawing/2014/main" id="{3419BF14-C944-F3A1-1DD5-0E28E687E1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328" b="50328"/>
          <a:stretch/>
        </p:blipFill>
        <p:spPr bwMode="auto">
          <a:xfrm>
            <a:off x="9749029" y="4648140"/>
            <a:ext cx="673146" cy="67314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heck mark, tick and cross signs, green checkmark OK and red X icons,  symbols YES and NO button for vote, decision vecto… | Illustration, Vector  illustration, Ticks">
            <a:extLst>
              <a:ext uri="{FF2B5EF4-FFF2-40B4-BE49-F238E27FC236}">
                <a16:creationId xmlns:a16="http://schemas.microsoft.com/office/drawing/2014/main" id="{2BA0C4BE-0FA3-E1E2-AFEA-38D503BB5D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750" t="54043" r="7139" b="7359"/>
          <a:stretch/>
        </p:blipFill>
        <p:spPr bwMode="auto">
          <a:xfrm>
            <a:off x="6933704" y="4804668"/>
            <a:ext cx="523487" cy="51661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Check mark, tick and cross signs, green checkmark OK and red X icons,  symbols YES and NO button for vote, decision vecto… | Illustration, Vector  illustration, Ticks">
            <a:extLst>
              <a:ext uri="{FF2B5EF4-FFF2-40B4-BE49-F238E27FC236}">
                <a16:creationId xmlns:a16="http://schemas.microsoft.com/office/drawing/2014/main" id="{6399287E-3BBB-EE35-5448-93098DB29F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750" t="54043" r="7139" b="7359"/>
          <a:stretch/>
        </p:blipFill>
        <p:spPr bwMode="auto">
          <a:xfrm>
            <a:off x="9823858" y="3676886"/>
            <a:ext cx="523487" cy="51661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C3466721-1356-E84D-608D-EE5144A6486F}"/>
              </a:ext>
            </a:extLst>
          </p:cNvPr>
          <p:cNvGraphicFramePr>
            <a:graphicFrameLocks noGrp="1"/>
          </p:cNvGraphicFramePr>
          <p:nvPr>
            <p:extLst>
              <p:ext uri="{D42A27DB-BD31-4B8C-83A1-F6EECF244321}">
                <p14:modId xmlns:p14="http://schemas.microsoft.com/office/powerpoint/2010/main" val="3269818520"/>
              </p:ext>
            </p:extLst>
          </p:nvPr>
        </p:nvGraphicFramePr>
        <p:xfrm>
          <a:off x="1769824" y="1954222"/>
          <a:ext cx="8652351" cy="3445328"/>
        </p:xfrm>
        <a:graphic>
          <a:graphicData uri="http://schemas.openxmlformats.org/drawingml/2006/table">
            <a:tbl>
              <a:tblPr firstRow="1" bandRow="1">
                <a:tableStyleId>{2D5ABB26-0587-4C30-8999-92F81FD0307C}</a:tableStyleId>
              </a:tblPr>
              <a:tblGrid>
                <a:gridCol w="2884117">
                  <a:extLst>
                    <a:ext uri="{9D8B030D-6E8A-4147-A177-3AD203B41FA5}">
                      <a16:colId xmlns:a16="http://schemas.microsoft.com/office/drawing/2014/main" val="4129048533"/>
                    </a:ext>
                  </a:extLst>
                </a:gridCol>
                <a:gridCol w="2884117">
                  <a:extLst>
                    <a:ext uri="{9D8B030D-6E8A-4147-A177-3AD203B41FA5}">
                      <a16:colId xmlns:a16="http://schemas.microsoft.com/office/drawing/2014/main" val="1800470140"/>
                    </a:ext>
                  </a:extLst>
                </a:gridCol>
                <a:gridCol w="2884117">
                  <a:extLst>
                    <a:ext uri="{9D8B030D-6E8A-4147-A177-3AD203B41FA5}">
                      <a16:colId xmlns:a16="http://schemas.microsoft.com/office/drawing/2014/main" val="1663558990"/>
                    </a:ext>
                  </a:extLst>
                </a:gridCol>
              </a:tblGrid>
              <a:tr h="1151556">
                <a:tc>
                  <a:txBody>
                    <a:bodyPr/>
                    <a:lstStyle/>
                    <a:p>
                      <a:pPr algn="ctr"/>
                      <a:endParaRPr lang="en-US" sz="2400" dirty="0"/>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t>Actually positive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sz="2400" dirty="0"/>
                        <a:t>Actually negative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776866241"/>
                  </a:ext>
                </a:extLst>
              </a:tr>
              <a:tr h="1146886">
                <a:tc>
                  <a:txBody>
                    <a:bodyPr/>
                    <a:lstStyle/>
                    <a:p>
                      <a:pPr algn="ctr"/>
                      <a:r>
                        <a:rPr lang="en-US" sz="2400" dirty="0"/>
                        <a:t>Predicted positive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sz="2400" dirty="0"/>
                        <a:t>True positive </a:t>
                      </a:r>
                    </a:p>
                    <a:p>
                      <a:pPr algn="ctr"/>
                      <a:r>
                        <a:rPr lang="en-US" sz="2400" dirty="0"/>
                        <a:t>(TP)</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t>False positive </a:t>
                      </a:r>
                    </a:p>
                    <a:p>
                      <a:pPr algn="ctr"/>
                      <a:r>
                        <a:rPr lang="en-US" sz="2400" dirty="0"/>
                        <a:t>(FP)</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111296"/>
                  </a:ext>
                </a:extLst>
              </a:tr>
              <a:tr h="1146886">
                <a:tc>
                  <a:txBody>
                    <a:bodyPr/>
                    <a:lstStyle/>
                    <a:p>
                      <a:pPr algn="ctr"/>
                      <a:r>
                        <a:rPr lang="en-US" sz="2400" dirty="0"/>
                        <a:t>Predicted negative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sz="2400" dirty="0"/>
                        <a:t>False negative </a:t>
                      </a:r>
                    </a:p>
                    <a:p>
                      <a:pPr algn="ctr"/>
                      <a:r>
                        <a:rPr lang="en-US" sz="2400" dirty="0"/>
                        <a:t>(FN)</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t>True negative </a:t>
                      </a:r>
                    </a:p>
                    <a:p>
                      <a:pPr algn="ctr"/>
                      <a:r>
                        <a:rPr lang="en-US" sz="2400" dirty="0"/>
                        <a:t>(TN)</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3915174"/>
                  </a:ext>
                </a:extLst>
              </a:tr>
            </a:tbl>
          </a:graphicData>
        </a:graphic>
      </p:graphicFrame>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Binary classification</a:t>
            </a:r>
          </a:p>
        </p:txBody>
      </p:sp>
    </p:spTree>
    <p:extLst>
      <p:ext uri="{BB962C8B-B14F-4D97-AF65-F5344CB8AC3E}">
        <p14:creationId xmlns:p14="http://schemas.microsoft.com/office/powerpoint/2010/main" val="1397810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Binary classification</a:t>
            </a:r>
          </a:p>
        </p:txBody>
      </p:sp>
      <p:sp>
        <p:nvSpPr>
          <p:cNvPr id="4" name="TextBox 3">
            <a:extLst>
              <a:ext uri="{FF2B5EF4-FFF2-40B4-BE49-F238E27FC236}">
                <a16:creationId xmlns:a16="http://schemas.microsoft.com/office/drawing/2014/main" id="{34C59735-0ED2-AFA3-7518-A96F314A3C68}"/>
              </a:ext>
            </a:extLst>
          </p:cNvPr>
          <p:cNvSpPr txBox="1"/>
          <p:nvPr/>
        </p:nvSpPr>
        <p:spPr>
          <a:xfrm>
            <a:off x="5119848" y="4466545"/>
            <a:ext cx="4507837" cy="584775"/>
          </a:xfrm>
          <a:prstGeom prst="rect">
            <a:avLst/>
          </a:prstGeom>
          <a:noFill/>
        </p:spPr>
        <p:txBody>
          <a:bodyPr wrap="none" rtlCol="0">
            <a:spAutoFit/>
          </a:bodyPr>
          <a:lstStyle/>
          <a:p>
            <a:r>
              <a:rPr lang="en-US" sz="3200" dirty="0"/>
              <a:t>Number of </a:t>
            </a:r>
            <a:r>
              <a:rPr lang="en-US" sz="3200" b="1" dirty="0"/>
              <a:t>true</a:t>
            </a:r>
            <a:r>
              <a:rPr lang="en-US" sz="3200" dirty="0"/>
              <a:t> </a:t>
            </a:r>
            <a:r>
              <a:rPr lang="en-US" sz="3200" b="1" dirty="0"/>
              <a:t>negatives</a:t>
            </a:r>
          </a:p>
        </p:txBody>
      </p:sp>
      <p:sp>
        <p:nvSpPr>
          <p:cNvPr id="6" name="TextBox 5">
            <a:extLst>
              <a:ext uri="{FF2B5EF4-FFF2-40B4-BE49-F238E27FC236}">
                <a16:creationId xmlns:a16="http://schemas.microsoft.com/office/drawing/2014/main" id="{A2E55E94-4061-9075-47E1-62291FD30229}"/>
              </a:ext>
            </a:extLst>
          </p:cNvPr>
          <p:cNvSpPr txBox="1"/>
          <p:nvPr/>
        </p:nvSpPr>
        <p:spPr>
          <a:xfrm>
            <a:off x="4551701" y="5178211"/>
            <a:ext cx="5781490" cy="584775"/>
          </a:xfrm>
          <a:prstGeom prst="rect">
            <a:avLst/>
          </a:prstGeom>
          <a:noFill/>
        </p:spPr>
        <p:txBody>
          <a:bodyPr wrap="square" rtlCol="0">
            <a:spAutoFit/>
          </a:bodyPr>
          <a:lstStyle/>
          <a:p>
            <a:r>
              <a:rPr lang="en-US" sz="3200" dirty="0"/>
              <a:t>Total number of actual negatives</a:t>
            </a:r>
          </a:p>
        </p:txBody>
      </p:sp>
      <p:cxnSp>
        <p:nvCxnSpPr>
          <p:cNvPr id="7" name="Straight Connector 6">
            <a:extLst>
              <a:ext uri="{FF2B5EF4-FFF2-40B4-BE49-F238E27FC236}">
                <a16:creationId xmlns:a16="http://schemas.microsoft.com/office/drawing/2014/main" id="{DFEA76AB-28DB-EF3C-AC1B-7919F9E6A893}"/>
              </a:ext>
            </a:extLst>
          </p:cNvPr>
          <p:cNvCxnSpPr/>
          <p:nvPr/>
        </p:nvCxnSpPr>
        <p:spPr>
          <a:xfrm>
            <a:off x="4551701" y="5114765"/>
            <a:ext cx="5537885" cy="0"/>
          </a:xfrm>
          <a:prstGeom prst="line">
            <a:avLst/>
          </a:prstGeom>
          <a:ln w="28575"/>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C724E531-A581-67C8-0064-79459852E368}"/>
              </a:ext>
            </a:extLst>
          </p:cNvPr>
          <p:cNvSpPr txBox="1"/>
          <p:nvPr/>
        </p:nvSpPr>
        <p:spPr>
          <a:xfrm>
            <a:off x="2380914" y="4811498"/>
            <a:ext cx="2170787" cy="584775"/>
          </a:xfrm>
          <a:prstGeom prst="rect">
            <a:avLst/>
          </a:prstGeom>
          <a:noFill/>
        </p:spPr>
        <p:txBody>
          <a:bodyPr wrap="none" rtlCol="0">
            <a:spAutoFit/>
          </a:bodyPr>
          <a:lstStyle/>
          <a:p>
            <a:r>
              <a:rPr lang="en-US" sz="3200" dirty="0"/>
              <a:t>Specificity =</a:t>
            </a:r>
            <a:endParaRPr lang="en-US" sz="3200" b="1" dirty="0"/>
          </a:p>
        </p:txBody>
      </p:sp>
      <p:sp>
        <p:nvSpPr>
          <p:cNvPr id="12" name="TextBox 11">
            <a:extLst>
              <a:ext uri="{FF2B5EF4-FFF2-40B4-BE49-F238E27FC236}">
                <a16:creationId xmlns:a16="http://schemas.microsoft.com/office/drawing/2014/main" id="{3D7A8E70-F9E1-6B60-2626-5815994FF24D}"/>
              </a:ext>
            </a:extLst>
          </p:cNvPr>
          <p:cNvSpPr txBox="1"/>
          <p:nvPr/>
        </p:nvSpPr>
        <p:spPr>
          <a:xfrm>
            <a:off x="5119848" y="2050916"/>
            <a:ext cx="4401590" cy="584775"/>
          </a:xfrm>
          <a:prstGeom prst="rect">
            <a:avLst/>
          </a:prstGeom>
          <a:noFill/>
        </p:spPr>
        <p:txBody>
          <a:bodyPr wrap="none" rtlCol="0">
            <a:spAutoFit/>
          </a:bodyPr>
          <a:lstStyle/>
          <a:p>
            <a:r>
              <a:rPr lang="en-US" sz="3200" dirty="0"/>
              <a:t>Number of </a:t>
            </a:r>
            <a:r>
              <a:rPr lang="en-US" sz="3200" b="1" dirty="0"/>
              <a:t>true</a:t>
            </a:r>
            <a:r>
              <a:rPr lang="en-US" sz="3200" dirty="0"/>
              <a:t> </a:t>
            </a:r>
            <a:r>
              <a:rPr lang="en-US" sz="3200" b="1" dirty="0"/>
              <a:t>positives</a:t>
            </a:r>
          </a:p>
        </p:txBody>
      </p:sp>
      <p:sp>
        <p:nvSpPr>
          <p:cNvPr id="13" name="TextBox 12">
            <a:extLst>
              <a:ext uri="{FF2B5EF4-FFF2-40B4-BE49-F238E27FC236}">
                <a16:creationId xmlns:a16="http://schemas.microsoft.com/office/drawing/2014/main" id="{ED9FCA02-91CA-DEA4-258B-FD62664EA0AF}"/>
              </a:ext>
            </a:extLst>
          </p:cNvPr>
          <p:cNvSpPr txBox="1"/>
          <p:nvPr/>
        </p:nvSpPr>
        <p:spPr>
          <a:xfrm>
            <a:off x="4551701" y="2762582"/>
            <a:ext cx="5781490" cy="584775"/>
          </a:xfrm>
          <a:prstGeom prst="rect">
            <a:avLst/>
          </a:prstGeom>
          <a:noFill/>
        </p:spPr>
        <p:txBody>
          <a:bodyPr wrap="square" rtlCol="0">
            <a:spAutoFit/>
          </a:bodyPr>
          <a:lstStyle/>
          <a:p>
            <a:r>
              <a:rPr lang="en-US" sz="3200" dirty="0"/>
              <a:t>Total number of actual positives</a:t>
            </a:r>
          </a:p>
        </p:txBody>
      </p:sp>
      <p:cxnSp>
        <p:nvCxnSpPr>
          <p:cNvPr id="14" name="Straight Connector 13">
            <a:extLst>
              <a:ext uri="{FF2B5EF4-FFF2-40B4-BE49-F238E27FC236}">
                <a16:creationId xmlns:a16="http://schemas.microsoft.com/office/drawing/2014/main" id="{9FC7D948-2280-660D-3BA8-B109CDCDEC56}"/>
              </a:ext>
            </a:extLst>
          </p:cNvPr>
          <p:cNvCxnSpPr/>
          <p:nvPr/>
        </p:nvCxnSpPr>
        <p:spPr>
          <a:xfrm>
            <a:off x="4551701" y="2699136"/>
            <a:ext cx="5537885" cy="0"/>
          </a:xfrm>
          <a:prstGeom prst="line">
            <a:avLst/>
          </a:prstGeom>
          <a:ln w="28575"/>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4FBECB11-C285-C399-9EEE-EC44E0A4C051}"/>
              </a:ext>
            </a:extLst>
          </p:cNvPr>
          <p:cNvSpPr txBox="1"/>
          <p:nvPr/>
        </p:nvSpPr>
        <p:spPr>
          <a:xfrm>
            <a:off x="2380914" y="2394527"/>
            <a:ext cx="2183611" cy="584775"/>
          </a:xfrm>
          <a:prstGeom prst="rect">
            <a:avLst/>
          </a:prstGeom>
          <a:noFill/>
        </p:spPr>
        <p:txBody>
          <a:bodyPr wrap="none" rtlCol="0">
            <a:spAutoFit/>
          </a:bodyPr>
          <a:lstStyle/>
          <a:p>
            <a:r>
              <a:rPr lang="en-US" sz="3200" dirty="0"/>
              <a:t>Sensitivity =</a:t>
            </a:r>
            <a:endParaRPr lang="en-US" sz="3200" b="1" dirty="0"/>
          </a:p>
        </p:txBody>
      </p:sp>
      <p:sp>
        <p:nvSpPr>
          <p:cNvPr id="16" name="Rectangle 15">
            <a:extLst>
              <a:ext uri="{FF2B5EF4-FFF2-40B4-BE49-F238E27FC236}">
                <a16:creationId xmlns:a16="http://schemas.microsoft.com/office/drawing/2014/main" id="{6DEE166B-7266-803C-9A5B-3C4903761573}"/>
              </a:ext>
            </a:extLst>
          </p:cNvPr>
          <p:cNvSpPr/>
          <p:nvPr/>
        </p:nvSpPr>
        <p:spPr>
          <a:xfrm>
            <a:off x="1894114" y="1837645"/>
            <a:ext cx="8670472" cy="190159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A1DC088-DCBF-F14C-AE16-0D70AFA85C4D}"/>
              </a:ext>
            </a:extLst>
          </p:cNvPr>
          <p:cNvSpPr/>
          <p:nvPr/>
        </p:nvSpPr>
        <p:spPr>
          <a:xfrm>
            <a:off x="1907721" y="4227412"/>
            <a:ext cx="8670472" cy="190159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76989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C382F89-84F1-F86A-BBC4-0B42E7C8E954}"/>
              </a:ext>
            </a:extLst>
          </p:cNvPr>
          <p:cNvGrpSpPr/>
          <p:nvPr/>
        </p:nvGrpSpPr>
        <p:grpSpPr>
          <a:xfrm>
            <a:off x="0" y="812800"/>
            <a:ext cx="12192000" cy="6045200"/>
            <a:chOff x="0" y="812800"/>
            <a:chExt cx="12192000" cy="6045200"/>
          </a:xfrm>
        </p:grpSpPr>
        <p:pic>
          <p:nvPicPr>
            <p:cNvPr id="1026" name="Picture 2" descr="Blue robotic assistant or artificial intelligence robot work with laptop">
              <a:extLst>
                <a:ext uri="{FF2B5EF4-FFF2-40B4-BE49-F238E27FC236}">
                  <a16:creationId xmlns:a16="http://schemas.microsoft.com/office/drawing/2014/main" id="{7F9D7524-08E1-7235-94FF-8EA6628BAB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7183" y="812800"/>
              <a:ext cx="7950200" cy="60452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Blue robotic assistant or artificial intelligence robot work with laptop">
              <a:extLst>
                <a:ext uri="{FF2B5EF4-FFF2-40B4-BE49-F238E27FC236}">
                  <a16:creationId xmlns:a16="http://schemas.microsoft.com/office/drawing/2014/main" id="{3957DA0A-68D4-B9A0-F2E4-A324202C1E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r="74252"/>
            <a:stretch/>
          </p:blipFill>
          <p:spPr bwMode="auto">
            <a:xfrm flipH="1">
              <a:off x="0" y="812800"/>
              <a:ext cx="2047104" cy="60452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Blue robotic assistant or artificial intelligence robot work with laptop">
              <a:extLst>
                <a:ext uri="{FF2B5EF4-FFF2-40B4-BE49-F238E27FC236}">
                  <a16:creationId xmlns:a16="http://schemas.microsoft.com/office/drawing/2014/main" id="{44B9650F-E1C9-F612-B56F-DB95E88941D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0886"/>
            <a:stretch/>
          </p:blipFill>
          <p:spPr bwMode="auto">
            <a:xfrm flipH="1">
              <a:off x="9877383" y="812800"/>
              <a:ext cx="2314617" cy="6045200"/>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itle 4">
            <a:extLst>
              <a:ext uri="{FF2B5EF4-FFF2-40B4-BE49-F238E27FC236}">
                <a16:creationId xmlns:a16="http://schemas.microsoft.com/office/drawing/2014/main" id="{8D187FBA-6DD0-0471-4819-3E0B1E3153D0}"/>
              </a:ext>
            </a:extLst>
          </p:cNvPr>
          <p:cNvSpPr>
            <a:spLocks noGrp="1"/>
          </p:cNvSpPr>
          <p:nvPr>
            <p:ph type="title"/>
          </p:nvPr>
        </p:nvSpPr>
        <p:spPr>
          <a:xfrm>
            <a:off x="3559065" y="378085"/>
            <a:ext cx="5073869" cy="1325563"/>
          </a:xfrm>
        </p:spPr>
        <p:txBody>
          <a:bodyPr/>
          <a:lstStyle/>
          <a:p>
            <a:r>
              <a:rPr lang="en-US" dirty="0"/>
              <a:t>Time for the tutorial!</a:t>
            </a:r>
          </a:p>
        </p:txBody>
      </p:sp>
    </p:spTree>
    <p:extLst>
      <p:ext uri="{BB962C8B-B14F-4D97-AF65-F5344CB8AC3E}">
        <p14:creationId xmlns:p14="http://schemas.microsoft.com/office/powerpoint/2010/main" val="3072113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Data: the “learning material”</a:t>
            </a:r>
          </a:p>
        </p:txBody>
      </p:sp>
      <p:sp>
        <p:nvSpPr>
          <p:cNvPr id="3" name="Content Placeholder 2">
            <a:extLst>
              <a:ext uri="{FF2B5EF4-FFF2-40B4-BE49-F238E27FC236}">
                <a16:creationId xmlns:a16="http://schemas.microsoft.com/office/drawing/2014/main" id="{0AE20D8F-A863-3AF4-2EC8-A1A9FCA3BC4B}"/>
              </a:ext>
            </a:extLst>
          </p:cNvPr>
          <p:cNvSpPr>
            <a:spLocks noGrp="1"/>
          </p:cNvSpPr>
          <p:nvPr>
            <p:ph idx="1"/>
          </p:nvPr>
        </p:nvSpPr>
        <p:spPr/>
        <p:txBody>
          <a:bodyPr/>
          <a:lstStyle/>
          <a:p>
            <a:r>
              <a:rPr lang="en-US" dirty="0"/>
              <a:t>An object in our dataset has</a:t>
            </a:r>
          </a:p>
          <a:p>
            <a:pPr lvl="1"/>
            <a:r>
              <a:rPr lang="en-US" dirty="0"/>
              <a:t>One or more </a:t>
            </a:r>
            <a:r>
              <a:rPr lang="en-US" b="1" dirty="0"/>
              <a:t>features</a:t>
            </a:r>
            <a:r>
              <a:rPr lang="en-US" dirty="0"/>
              <a:t> (characteristics; things that describe the object)</a:t>
            </a:r>
          </a:p>
          <a:p>
            <a:pPr lvl="1"/>
            <a:r>
              <a:rPr lang="en-US" dirty="0"/>
              <a:t>A </a:t>
            </a:r>
            <a:r>
              <a:rPr lang="en-US" b="1" dirty="0"/>
              <a:t>label</a:t>
            </a:r>
            <a:r>
              <a:rPr lang="en-US" dirty="0"/>
              <a:t>; the thing we want to predict (supervised learning only)</a:t>
            </a:r>
          </a:p>
          <a:p>
            <a:endParaRPr lang="en-US" dirty="0"/>
          </a:p>
        </p:txBody>
      </p:sp>
      <p:pic>
        <p:nvPicPr>
          <p:cNvPr id="13" name="Picture 2" descr="Teacher And School Boy Stock Illustration - Download Image Now - Teacher,  Student, Child - iStock">
            <a:extLst>
              <a:ext uri="{FF2B5EF4-FFF2-40B4-BE49-F238E27FC236}">
                <a16:creationId xmlns:a16="http://schemas.microsoft.com/office/drawing/2014/main" id="{98E96C54-1A7E-0873-41BD-F03867CFB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7851" y="3641928"/>
            <a:ext cx="2422645" cy="2850947"/>
          </a:xfrm>
          <a:prstGeom prst="rect">
            <a:avLst/>
          </a:prstGeom>
          <a:noFill/>
          <a:extLst>
            <a:ext uri="{909E8E84-426E-40DD-AFC4-6F175D3DCCD1}">
              <a14:hiddenFill xmlns:a14="http://schemas.microsoft.com/office/drawing/2010/main">
                <a:solidFill>
                  <a:srgbClr val="FFFFFF"/>
                </a:solidFill>
              </a14:hiddenFill>
            </a:ext>
          </a:extLst>
        </p:spPr>
      </p:pic>
      <p:sp>
        <p:nvSpPr>
          <p:cNvPr id="14" name="Oval 13">
            <a:extLst>
              <a:ext uri="{FF2B5EF4-FFF2-40B4-BE49-F238E27FC236}">
                <a16:creationId xmlns:a16="http://schemas.microsoft.com/office/drawing/2014/main" id="{0F0C8388-6A85-EDA6-93DA-0EA670C40F4D}"/>
              </a:ext>
            </a:extLst>
          </p:cNvPr>
          <p:cNvSpPr/>
          <p:nvPr/>
        </p:nvSpPr>
        <p:spPr>
          <a:xfrm>
            <a:off x="10509543" y="4846824"/>
            <a:ext cx="1159492" cy="121281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0096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Data: the “learning material”</a:t>
            </a:r>
          </a:p>
        </p:txBody>
      </p:sp>
      <p:sp>
        <p:nvSpPr>
          <p:cNvPr id="3" name="Content Placeholder 2">
            <a:extLst>
              <a:ext uri="{FF2B5EF4-FFF2-40B4-BE49-F238E27FC236}">
                <a16:creationId xmlns:a16="http://schemas.microsoft.com/office/drawing/2014/main" id="{0AE20D8F-A863-3AF4-2EC8-A1A9FCA3BC4B}"/>
              </a:ext>
            </a:extLst>
          </p:cNvPr>
          <p:cNvSpPr>
            <a:spLocks noGrp="1"/>
          </p:cNvSpPr>
          <p:nvPr>
            <p:ph idx="1"/>
          </p:nvPr>
        </p:nvSpPr>
        <p:spPr/>
        <p:txBody>
          <a:bodyPr/>
          <a:lstStyle/>
          <a:p>
            <a:r>
              <a:rPr lang="en-US" dirty="0"/>
              <a:t>Example: have images of different animals – want to predict type of animal in each image</a:t>
            </a:r>
          </a:p>
        </p:txBody>
      </p:sp>
      <p:pic>
        <p:nvPicPr>
          <p:cNvPr id="2050" name="Picture 2" descr="Vector Illustration Of Cute Black Cat Stock Illustration - Download Image  Now - Domestic Cat, Kitten, Cute - iStock">
            <a:extLst>
              <a:ext uri="{FF2B5EF4-FFF2-40B4-BE49-F238E27FC236}">
                <a16:creationId xmlns:a16="http://schemas.microsoft.com/office/drawing/2014/main" id="{D5BEFABE-DE30-A20C-8011-EA05B17F83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3400" y="3612739"/>
            <a:ext cx="2345199" cy="2345199"/>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464799DA-3991-5E98-2751-D3A845F5EDA1}"/>
              </a:ext>
            </a:extLst>
          </p:cNvPr>
          <p:cNvCxnSpPr>
            <a:cxnSpLocks/>
          </p:cNvCxnSpPr>
          <p:nvPr/>
        </p:nvCxnSpPr>
        <p:spPr>
          <a:xfrm flipH="1" flipV="1">
            <a:off x="3875474" y="4081719"/>
            <a:ext cx="1173390" cy="4039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E592424-FAD9-E315-DDC3-3E768F8FC27E}"/>
              </a:ext>
            </a:extLst>
          </p:cNvPr>
          <p:cNvCxnSpPr>
            <a:cxnSpLocks/>
          </p:cNvCxnSpPr>
          <p:nvPr/>
        </p:nvCxnSpPr>
        <p:spPr>
          <a:xfrm flipV="1">
            <a:off x="6979059" y="3782269"/>
            <a:ext cx="1033616" cy="2994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623BADF-E49C-99DB-F0A5-BC91767CC255}"/>
              </a:ext>
            </a:extLst>
          </p:cNvPr>
          <p:cNvSpPr txBox="1"/>
          <p:nvPr/>
        </p:nvSpPr>
        <p:spPr>
          <a:xfrm>
            <a:off x="1416675" y="3031798"/>
            <a:ext cx="2936830" cy="1938992"/>
          </a:xfrm>
          <a:prstGeom prst="rect">
            <a:avLst/>
          </a:prstGeom>
          <a:noFill/>
        </p:spPr>
        <p:txBody>
          <a:bodyPr wrap="none" rtlCol="0">
            <a:spAutoFit/>
          </a:bodyPr>
          <a:lstStyle/>
          <a:p>
            <a:r>
              <a:rPr lang="en-US" sz="2400" b="1" u="sng" dirty="0"/>
              <a:t>Features</a:t>
            </a:r>
          </a:p>
          <a:p>
            <a:r>
              <a:rPr lang="en-US" sz="2400" dirty="0"/>
              <a:t>Animal </a:t>
            </a:r>
            <a:r>
              <a:rPr lang="en-US" sz="2400" dirty="0" err="1"/>
              <a:t>colour</a:t>
            </a:r>
            <a:r>
              <a:rPr lang="en-US" sz="2400" dirty="0"/>
              <a:t>: orange</a:t>
            </a:r>
          </a:p>
          <a:p>
            <a:r>
              <a:rPr lang="en-US" sz="2400" dirty="0"/>
              <a:t>Ear shape: pointy</a:t>
            </a:r>
          </a:p>
          <a:p>
            <a:r>
              <a:rPr lang="en-US" sz="2400" dirty="0"/>
              <a:t>Whiskers: yes</a:t>
            </a:r>
          </a:p>
          <a:p>
            <a:r>
              <a:rPr lang="en-US" sz="2400" dirty="0"/>
              <a:t>…</a:t>
            </a:r>
            <a:endParaRPr lang="en-US" sz="2000" dirty="0"/>
          </a:p>
        </p:txBody>
      </p:sp>
      <p:sp>
        <p:nvSpPr>
          <p:cNvPr id="12" name="TextBox 11">
            <a:extLst>
              <a:ext uri="{FF2B5EF4-FFF2-40B4-BE49-F238E27FC236}">
                <a16:creationId xmlns:a16="http://schemas.microsoft.com/office/drawing/2014/main" id="{329FA968-894B-5F71-9DE5-79924423A977}"/>
              </a:ext>
            </a:extLst>
          </p:cNvPr>
          <p:cNvSpPr txBox="1"/>
          <p:nvPr/>
        </p:nvSpPr>
        <p:spPr>
          <a:xfrm>
            <a:off x="8219927" y="3429000"/>
            <a:ext cx="862737" cy="830997"/>
          </a:xfrm>
          <a:prstGeom prst="rect">
            <a:avLst/>
          </a:prstGeom>
          <a:noFill/>
        </p:spPr>
        <p:txBody>
          <a:bodyPr wrap="none" rtlCol="0">
            <a:spAutoFit/>
          </a:bodyPr>
          <a:lstStyle/>
          <a:p>
            <a:r>
              <a:rPr lang="en-US" sz="2400" b="1" u="sng" dirty="0"/>
              <a:t>Label</a:t>
            </a:r>
          </a:p>
          <a:p>
            <a:r>
              <a:rPr lang="en-US" sz="2400" dirty="0"/>
              <a:t>Cat</a:t>
            </a:r>
            <a:endParaRPr lang="en-US" sz="2000" dirty="0"/>
          </a:p>
        </p:txBody>
      </p:sp>
      <p:pic>
        <p:nvPicPr>
          <p:cNvPr id="3073" name="Picture 1" descr="Different pets concept">
            <a:extLst>
              <a:ext uri="{FF2B5EF4-FFF2-40B4-BE49-F238E27FC236}">
                <a16:creationId xmlns:a16="http://schemas.microsoft.com/office/drawing/2014/main" id="{A7E1BC06-09E4-4656-EF31-F7109A9295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413" t="53580" r="52752" b="3580"/>
          <a:stretch/>
        </p:blipFill>
        <p:spPr bwMode="auto">
          <a:xfrm>
            <a:off x="4993950" y="3762980"/>
            <a:ext cx="2012483" cy="216436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hlinkClick r:id="rId5"/>
            <a:extLst>
              <a:ext uri="{FF2B5EF4-FFF2-40B4-BE49-F238E27FC236}">
                <a16:creationId xmlns:a16="http://schemas.microsoft.com/office/drawing/2014/main" id="{0AB31963-3D90-65CE-EE6B-0E2A216EDD6A}"/>
              </a:ext>
            </a:extLst>
          </p:cNvPr>
          <p:cNvSpPr>
            <a:spLocks noChangeArrowheads="1"/>
          </p:cNvSpPr>
          <p:nvPr/>
        </p:nvSpPr>
        <p:spPr bwMode="auto">
          <a:xfrm flipV="1">
            <a:off x="4881593" y="-2287217"/>
            <a:ext cx="25825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1592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Data: the “learning material”</a:t>
            </a:r>
          </a:p>
        </p:txBody>
      </p:sp>
      <p:sp>
        <p:nvSpPr>
          <p:cNvPr id="3" name="Content Placeholder 2">
            <a:extLst>
              <a:ext uri="{FF2B5EF4-FFF2-40B4-BE49-F238E27FC236}">
                <a16:creationId xmlns:a16="http://schemas.microsoft.com/office/drawing/2014/main" id="{0AE20D8F-A863-3AF4-2EC8-A1A9FCA3BC4B}"/>
              </a:ext>
            </a:extLst>
          </p:cNvPr>
          <p:cNvSpPr>
            <a:spLocks noGrp="1"/>
          </p:cNvSpPr>
          <p:nvPr>
            <p:ph idx="1"/>
          </p:nvPr>
        </p:nvSpPr>
        <p:spPr/>
        <p:txBody>
          <a:bodyPr/>
          <a:lstStyle/>
          <a:p>
            <a:r>
              <a:rPr lang="en-US" dirty="0"/>
              <a:t>Example: predict house price</a:t>
            </a:r>
          </a:p>
        </p:txBody>
      </p:sp>
      <p:cxnSp>
        <p:nvCxnSpPr>
          <p:cNvPr id="7" name="Straight Arrow Connector 6">
            <a:extLst>
              <a:ext uri="{FF2B5EF4-FFF2-40B4-BE49-F238E27FC236}">
                <a16:creationId xmlns:a16="http://schemas.microsoft.com/office/drawing/2014/main" id="{464799DA-3991-5E98-2751-D3A845F5EDA1}"/>
              </a:ext>
            </a:extLst>
          </p:cNvPr>
          <p:cNvCxnSpPr>
            <a:cxnSpLocks/>
          </p:cNvCxnSpPr>
          <p:nvPr/>
        </p:nvCxnSpPr>
        <p:spPr>
          <a:xfrm flipH="1" flipV="1">
            <a:off x="3236651" y="4094614"/>
            <a:ext cx="1173390" cy="4039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E592424-FAD9-E315-DDC3-3E768F8FC27E}"/>
              </a:ext>
            </a:extLst>
          </p:cNvPr>
          <p:cNvCxnSpPr>
            <a:cxnSpLocks/>
          </p:cNvCxnSpPr>
          <p:nvPr/>
        </p:nvCxnSpPr>
        <p:spPr>
          <a:xfrm flipV="1">
            <a:off x="7434859" y="3672439"/>
            <a:ext cx="1033616" cy="2994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623BADF-E49C-99DB-F0A5-BC91767CC255}"/>
              </a:ext>
            </a:extLst>
          </p:cNvPr>
          <p:cNvSpPr txBox="1"/>
          <p:nvPr/>
        </p:nvSpPr>
        <p:spPr>
          <a:xfrm>
            <a:off x="1108229" y="3125118"/>
            <a:ext cx="1858394" cy="1938992"/>
          </a:xfrm>
          <a:prstGeom prst="rect">
            <a:avLst/>
          </a:prstGeom>
          <a:noFill/>
        </p:spPr>
        <p:txBody>
          <a:bodyPr wrap="none" rtlCol="0">
            <a:spAutoFit/>
          </a:bodyPr>
          <a:lstStyle/>
          <a:p>
            <a:r>
              <a:rPr lang="en-US" sz="2400" b="1" u="sng" dirty="0"/>
              <a:t>Features</a:t>
            </a:r>
          </a:p>
          <a:p>
            <a:r>
              <a:rPr lang="en-US" sz="2400" dirty="0"/>
              <a:t>Size: 80 m</a:t>
            </a:r>
            <a:r>
              <a:rPr lang="en-US" sz="2400" baseline="30000" dirty="0"/>
              <a:t>2</a:t>
            </a:r>
            <a:endParaRPr lang="en-US" sz="2400" dirty="0"/>
          </a:p>
          <a:p>
            <a:r>
              <a:rPr lang="en-US" sz="2400" dirty="0"/>
              <a:t>Bedrooms: 2</a:t>
            </a:r>
          </a:p>
          <a:p>
            <a:r>
              <a:rPr lang="en-US" sz="2400" dirty="0"/>
              <a:t>Bathrooms: 1</a:t>
            </a:r>
          </a:p>
          <a:p>
            <a:r>
              <a:rPr lang="en-US" sz="2400" dirty="0"/>
              <a:t>…</a:t>
            </a:r>
            <a:endParaRPr lang="en-US" sz="2000" dirty="0"/>
          </a:p>
        </p:txBody>
      </p:sp>
      <p:sp>
        <p:nvSpPr>
          <p:cNvPr id="12" name="TextBox 11">
            <a:extLst>
              <a:ext uri="{FF2B5EF4-FFF2-40B4-BE49-F238E27FC236}">
                <a16:creationId xmlns:a16="http://schemas.microsoft.com/office/drawing/2014/main" id="{329FA968-894B-5F71-9DE5-79924423A977}"/>
              </a:ext>
            </a:extLst>
          </p:cNvPr>
          <p:cNvSpPr txBox="1"/>
          <p:nvPr/>
        </p:nvSpPr>
        <p:spPr>
          <a:xfrm>
            <a:off x="8850591" y="3256940"/>
            <a:ext cx="2121093" cy="830997"/>
          </a:xfrm>
          <a:prstGeom prst="rect">
            <a:avLst/>
          </a:prstGeom>
          <a:noFill/>
        </p:spPr>
        <p:txBody>
          <a:bodyPr wrap="none" rtlCol="0">
            <a:spAutoFit/>
          </a:bodyPr>
          <a:lstStyle/>
          <a:p>
            <a:r>
              <a:rPr lang="en-US" sz="2400" b="1" u="sng" dirty="0"/>
              <a:t>Label</a:t>
            </a:r>
          </a:p>
          <a:p>
            <a:r>
              <a:rPr lang="en-US" sz="2400" dirty="0"/>
              <a:t>Price: £400,000</a:t>
            </a:r>
            <a:endParaRPr lang="en-US" sz="2000" dirty="0"/>
          </a:p>
        </p:txBody>
      </p:sp>
      <p:pic>
        <p:nvPicPr>
          <p:cNvPr id="4098" name="Picture 2" descr="House cartoon Images | Free Vectors, Stock Photos &amp; PSD">
            <a:extLst>
              <a:ext uri="{FF2B5EF4-FFF2-40B4-BE49-F238E27FC236}">
                <a16:creationId xmlns:a16="http://schemas.microsoft.com/office/drawing/2014/main" id="{7581CD2B-DE7D-6FB4-D7FA-B676D0CE3C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7033" y="3429000"/>
            <a:ext cx="3298660" cy="2566219"/>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611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Last week: linear regression</a:t>
            </a:r>
          </a:p>
        </p:txBody>
      </p:sp>
      <p:sp>
        <p:nvSpPr>
          <p:cNvPr id="15" name="Content Placeholder 14">
            <a:extLst>
              <a:ext uri="{FF2B5EF4-FFF2-40B4-BE49-F238E27FC236}">
                <a16:creationId xmlns:a16="http://schemas.microsoft.com/office/drawing/2014/main" id="{9A818FFD-3454-7B2D-2D34-AA4EE3F1FEAB}"/>
              </a:ext>
            </a:extLst>
          </p:cNvPr>
          <p:cNvSpPr>
            <a:spLocks noGrp="1"/>
          </p:cNvSpPr>
          <p:nvPr>
            <p:ph sz="half" idx="2"/>
          </p:nvPr>
        </p:nvSpPr>
        <p:spPr/>
        <p:txBody>
          <a:bodyPr/>
          <a:lstStyle/>
          <a:p>
            <a:r>
              <a:rPr lang="en-US" dirty="0"/>
              <a:t>Single input/feature (</a:t>
            </a:r>
            <a:r>
              <a:rPr lang="en-US" dirty="0">
                <a:solidFill>
                  <a:schemeClr val="accent2"/>
                </a:solidFill>
              </a:rPr>
              <a:t>size</a:t>
            </a:r>
            <a:r>
              <a:rPr lang="en-US" dirty="0"/>
              <a:t>)</a:t>
            </a:r>
          </a:p>
          <a:p>
            <a:r>
              <a:rPr lang="en-US" dirty="0"/>
              <a:t>Single output/label (</a:t>
            </a:r>
            <a:r>
              <a:rPr lang="en-US" dirty="0">
                <a:solidFill>
                  <a:srgbClr val="92D050"/>
                </a:solidFill>
              </a:rPr>
              <a:t>price</a:t>
            </a:r>
            <a:r>
              <a:rPr lang="en-US" dirty="0"/>
              <a:t>)</a:t>
            </a:r>
          </a:p>
        </p:txBody>
      </p:sp>
      <p:pic>
        <p:nvPicPr>
          <p:cNvPr id="5" name="Picture 6">
            <a:extLst>
              <a:ext uri="{FF2B5EF4-FFF2-40B4-BE49-F238E27FC236}">
                <a16:creationId xmlns:a16="http://schemas.microsoft.com/office/drawing/2014/main" id="{0859E379-9E9B-DE6D-5D00-BD1B1E709C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546" y="1928896"/>
            <a:ext cx="5161401" cy="4248067"/>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99FEEC3D-790E-0350-E993-99A1141F867C}"/>
              </a:ext>
            </a:extLst>
          </p:cNvPr>
          <p:cNvSpPr/>
          <p:nvPr/>
        </p:nvSpPr>
        <p:spPr>
          <a:xfrm>
            <a:off x="6834438" y="3576679"/>
            <a:ext cx="3143250" cy="952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92D050"/>
                </a:solidFill>
              </a:rPr>
              <a:t>y</a:t>
            </a:r>
            <a:r>
              <a:rPr lang="en-US" sz="4400" dirty="0">
                <a:solidFill>
                  <a:schemeClr val="tx1"/>
                </a:solidFill>
              </a:rPr>
              <a:t> = m</a:t>
            </a:r>
            <a:r>
              <a:rPr lang="en-US" sz="4400" dirty="0">
                <a:solidFill>
                  <a:schemeClr val="accent2"/>
                </a:solidFill>
              </a:rPr>
              <a:t>x</a:t>
            </a:r>
            <a:r>
              <a:rPr lang="en-US" sz="4400" dirty="0">
                <a:solidFill>
                  <a:schemeClr val="tx1"/>
                </a:solidFill>
              </a:rPr>
              <a:t> + c</a:t>
            </a:r>
          </a:p>
        </p:txBody>
      </p:sp>
      <p:sp>
        <p:nvSpPr>
          <p:cNvPr id="17" name="Rectangle 16">
            <a:extLst>
              <a:ext uri="{FF2B5EF4-FFF2-40B4-BE49-F238E27FC236}">
                <a16:creationId xmlns:a16="http://schemas.microsoft.com/office/drawing/2014/main" id="{FF1F7F12-F81D-C9E0-1514-4BCCFA35E06D}"/>
              </a:ext>
            </a:extLst>
          </p:cNvPr>
          <p:cNvSpPr/>
          <p:nvPr/>
        </p:nvSpPr>
        <p:spPr>
          <a:xfrm>
            <a:off x="7751866" y="5053263"/>
            <a:ext cx="3505180" cy="675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Model parameters</a:t>
            </a:r>
            <a:endParaRPr lang="en-US" sz="2800" dirty="0">
              <a:solidFill>
                <a:srgbClr val="FF0000"/>
              </a:solidFill>
            </a:endParaRPr>
          </a:p>
        </p:txBody>
      </p:sp>
      <p:cxnSp>
        <p:nvCxnSpPr>
          <p:cNvPr id="18" name="Straight Arrow Connector 17">
            <a:extLst>
              <a:ext uri="{FF2B5EF4-FFF2-40B4-BE49-F238E27FC236}">
                <a16:creationId xmlns:a16="http://schemas.microsoft.com/office/drawing/2014/main" id="{586087C8-D23D-1904-92B5-879677C47EB0}"/>
              </a:ext>
            </a:extLst>
          </p:cNvPr>
          <p:cNvCxnSpPr>
            <a:cxnSpLocks/>
          </p:cNvCxnSpPr>
          <p:nvPr/>
        </p:nvCxnSpPr>
        <p:spPr>
          <a:xfrm flipV="1">
            <a:off x="9183448" y="4379495"/>
            <a:ext cx="201184" cy="7560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2D7A492-7FEF-718A-58F7-85EF6E3003E2}"/>
              </a:ext>
            </a:extLst>
          </p:cNvPr>
          <p:cNvCxnSpPr>
            <a:cxnSpLocks/>
          </p:cNvCxnSpPr>
          <p:nvPr/>
        </p:nvCxnSpPr>
        <p:spPr>
          <a:xfrm flipH="1" flipV="1">
            <a:off x="8358553" y="4375183"/>
            <a:ext cx="231839" cy="7603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8841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Extension: multivariate regression</a:t>
            </a:r>
          </a:p>
        </p:txBody>
      </p:sp>
      <p:sp>
        <p:nvSpPr>
          <p:cNvPr id="9" name="Content Placeholder 8">
            <a:extLst>
              <a:ext uri="{FF2B5EF4-FFF2-40B4-BE49-F238E27FC236}">
                <a16:creationId xmlns:a16="http://schemas.microsoft.com/office/drawing/2014/main" id="{F887B177-062F-3AD5-C09D-E69EDC1BEC2C}"/>
              </a:ext>
            </a:extLst>
          </p:cNvPr>
          <p:cNvSpPr>
            <a:spLocks noGrp="1"/>
          </p:cNvSpPr>
          <p:nvPr>
            <p:ph idx="1"/>
          </p:nvPr>
        </p:nvSpPr>
        <p:spPr/>
        <p:txBody>
          <a:bodyPr/>
          <a:lstStyle/>
          <a:p>
            <a:r>
              <a:rPr lang="en-US" dirty="0"/>
              <a:t>Multiple inputs (features) used to predict output (label)</a:t>
            </a:r>
          </a:p>
        </p:txBody>
      </p:sp>
      <p:graphicFrame>
        <p:nvGraphicFramePr>
          <p:cNvPr id="3" name="Diagram 2">
            <a:extLst>
              <a:ext uri="{FF2B5EF4-FFF2-40B4-BE49-F238E27FC236}">
                <a16:creationId xmlns:a16="http://schemas.microsoft.com/office/drawing/2014/main" id="{4268B366-22E2-5605-D972-BF489994009A}"/>
              </a:ext>
            </a:extLst>
          </p:cNvPr>
          <p:cNvGraphicFramePr/>
          <p:nvPr>
            <p:extLst>
              <p:ext uri="{D42A27DB-BD31-4B8C-83A1-F6EECF244321}">
                <p14:modId xmlns:p14="http://schemas.microsoft.com/office/powerpoint/2010/main" val="1588768046"/>
              </p:ext>
            </p:extLst>
          </p:nvPr>
        </p:nvGraphicFramePr>
        <p:xfrm>
          <a:off x="4567411" y="2994628"/>
          <a:ext cx="5816419" cy="28060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Left Brace 3">
            <a:extLst>
              <a:ext uri="{FF2B5EF4-FFF2-40B4-BE49-F238E27FC236}">
                <a16:creationId xmlns:a16="http://schemas.microsoft.com/office/drawing/2014/main" id="{DCCD2C4D-B94C-F353-64B0-CAA616AE1F35}"/>
              </a:ext>
            </a:extLst>
          </p:cNvPr>
          <p:cNvSpPr/>
          <p:nvPr/>
        </p:nvSpPr>
        <p:spPr>
          <a:xfrm>
            <a:off x="4395950" y="2994628"/>
            <a:ext cx="731373" cy="1684784"/>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Left Brace 5">
            <a:extLst>
              <a:ext uri="{FF2B5EF4-FFF2-40B4-BE49-F238E27FC236}">
                <a16:creationId xmlns:a16="http://schemas.microsoft.com/office/drawing/2014/main" id="{D45051DE-7E27-1BAF-FEB8-32EF02275F06}"/>
              </a:ext>
            </a:extLst>
          </p:cNvPr>
          <p:cNvSpPr/>
          <p:nvPr/>
        </p:nvSpPr>
        <p:spPr>
          <a:xfrm>
            <a:off x="4395950" y="4731633"/>
            <a:ext cx="731373" cy="1032589"/>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975D000A-20C4-435B-0737-1C6E1144C950}"/>
              </a:ext>
            </a:extLst>
          </p:cNvPr>
          <p:cNvSpPr txBox="1"/>
          <p:nvPr/>
        </p:nvSpPr>
        <p:spPr>
          <a:xfrm>
            <a:off x="1938962" y="3606187"/>
            <a:ext cx="2287806" cy="461665"/>
          </a:xfrm>
          <a:prstGeom prst="rect">
            <a:avLst/>
          </a:prstGeom>
          <a:noFill/>
        </p:spPr>
        <p:txBody>
          <a:bodyPr wrap="none" rtlCol="0">
            <a:spAutoFit/>
          </a:bodyPr>
          <a:lstStyle/>
          <a:p>
            <a:r>
              <a:rPr lang="en-US" sz="2400" b="1" dirty="0"/>
              <a:t>Model inputs (x)</a:t>
            </a:r>
            <a:endParaRPr lang="en-US" sz="2000" dirty="0"/>
          </a:p>
        </p:txBody>
      </p:sp>
      <p:sp>
        <p:nvSpPr>
          <p:cNvPr id="8" name="TextBox 7">
            <a:extLst>
              <a:ext uri="{FF2B5EF4-FFF2-40B4-BE49-F238E27FC236}">
                <a16:creationId xmlns:a16="http://schemas.microsoft.com/office/drawing/2014/main" id="{F3DA2693-CF05-817C-7422-D2846AB8FCD6}"/>
              </a:ext>
            </a:extLst>
          </p:cNvPr>
          <p:cNvSpPr txBox="1"/>
          <p:nvPr/>
        </p:nvSpPr>
        <p:spPr>
          <a:xfrm>
            <a:off x="1938962" y="5004054"/>
            <a:ext cx="2484976" cy="461665"/>
          </a:xfrm>
          <a:prstGeom prst="rect">
            <a:avLst/>
          </a:prstGeom>
          <a:noFill/>
        </p:spPr>
        <p:txBody>
          <a:bodyPr wrap="none" rtlCol="0">
            <a:spAutoFit/>
          </a:bodyPr>
          <a:lstStyle/>
          <a:p>
            <a:r>
              <a:rPr lang="en-US" sz="2400" b="1" dirty="0"/>
              <a:t>Model outputs (y)</a:t>
            </a:r>
            <a:endParaRPr lang="en-US" sz="2000" dirty="0"/>
          </a:p>
        </p:txBody>
      </p:sp>
    </p:spTree>
    <p:extLst>
      <p:ext uri="{BB962C8B-B14F-4D97-AF65-F5344CB8AC3E}">
        <p14:creationId xmlns:p14="http://schemas.microsoft.com/office/powerpoint/2010/main" val="3984515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Extension: multivariate regression</a:t>
            </a:r>
          </a:p>
        </p:txBody>
      </p:sp>
      <p:sp>
        <p:nvSpPr>
          <p:cNvPr id="9" name="Content Placeholder 8">
            <a:extLst>
              <a:ext uri="{FF2B5EF4-FFF2-40B4-BE49-F238E27FC236}">
                <a16:creationId xmlns:a16="http://schemas.microsoft.com/office/drawing/2014/main" id="{F887B177-062F-3AD5-C09D-E69EDC1BEC2C}"/>
              </a:ext>
            </a:extLst>
          </p:cNvPr>
          <p:cNvSpPr>
            <a:spLocks noGrp="1"/>
          </p:cNvSpPr>
          <p:nvPr>
            <p:ph idx="1"/>
          </p:nvPr>
        </p:nvSpPr>
        <p:spPr/>
        <p:txBody>
          <a:bodyPr/>
          <a:lstStyle/>
          <a:p>
            <a:r>
              <a:rPr lang="en-US" dirty="0"/>
              <a:t>Multiple inputs (features) used to predict output (label)</a:t>
            </a:r>
          </a:p>
        </p:txBody>
      </p:sp>
      <p:graphicFrame>
        <p:nvGraphicFramePr>
          <p:cNvPr id="3" name="Diagram 2">
            <a:extLst>
              <a:ext uri="{FF2B5EF4-FFF2-40B4-BE49-F238E27FC236}">
                <a16:creationId xmlns:a16="http://schemas.microsoft.com/office/drawing/2014/main" id="{4268B366-22E2-5605-D972-BF489994009A}"/>
              </a:ext>
            </a:extLst>
          </p:cNvPr>
          <p:cNvGraphicFramePr/>
          <p:nvPr>
            <p:extLst>
              <p:ext uri="{D42A27DB-BD31-4B8C-83A1-F6EECF244321}">
                <p14:modId xmlns:p14="http://schemas.microsoft.com/office/powerpoint/2010/main" val="1676442426"/>
              </p:ext>
            </p:extLst>
          </p:nvPr>
        </p:nvGraphicFramePr>
        <p:xfrm>
          <a:off x="4567411" y="2994628"/>
          <a:ext cx="5816419" cy="28060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Left Brace 3">
            <a:extLst>
              <a:ext uri="{FF2B5EF4-FFF2-40B4-BE49-F238E27FC236}">
                <a16:creationId xmlns:a16="http://schemas.microsoft.com/office/drawing/2014/main" id="{DCCD2C4D-B94C-F353-64B0-CAA616AE1F35}"/>
              </a:ext>
            </a:extLst>
          </p:cNvPr>
          <p:cNvSpPr/>
          <p:nvPr/>
        </p:nvSpPr>
        <p:spPr>
          <a:xfrm>
            <a:off x="4395950" y="2994628"/>
            <a:ext cx="731373" cy="1684784"/>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Left Brace 5">
            <a:extLst>
              <a:ext uri="{FF2B5EF4-FFF2-40B4-BE49-F238E27FC236}">
                <a16:creationId xmlns:a16="http://schemas.microsoft.com/office/drawing/2014/main" id="{D45051DE-7E27-1BAF-FEB8-32EF02275F06}"/>
              </a:ext>
            </a:extLst>
          </p:cNvPr>
          <p:cNvSpPr/>
          <p:nvPr/>
        </p:nvSpPr>
        <p:spPr>
          <a:xfrm>
            <a:off x="4395950" y="4731633"/>
            <a:ext cx="731373" cy="1032589"/>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975D000A-20C4-435B-0737-1C6E1144C950}"/>
              </a:ext>
            </a:extLst>
          </p:cNvPr>
          <p:cNvSpPr txBox="1"/>
          <p:nvPr/>
        </p:nvSpPr>
        <p:spPr>
          <a:xfrm>
            <a:off x="1938962" y="3606187"/>
            <a:ext cx="2287806" cy="461665"/>
          </a:xfrm>
          <a:prstGeom prst="rect">
            <a:avLst/>
          </a:prstGeom>
          <a:noFill/>
        </p:spPr>
        <p:txBody>
          <a:bodyPr wrap="none" rtlCol="0">
            <a:spAutoFit/>
          </a:bodyPr>
          <a:lstStyle/>
          <a:p>
            <a:r>
              <a:rPr lang="en-US" sz="2400" b="1" dirty="0"/>
              <a:t>Model inputs (x)</a:t>
            </a:r>
            <a:endParaRPr lang="en-US" sz="2000" dirty="0"/>
          </a:p>
        </p:txBody>
      </p:sp>
      <p:sp>
        <p:nvSpPr>
          <p:cNvPr id="8" name="TextBox 7">
            <a:extLst>
              <a:ext uri="{FF2B5EF4-FFF2-40B4-BE49-F238E27FC236}">
                <a16:creationId xmlns:a16="http://schemas.microsoft.com/office/drawing/2014/main" id="{F3DA2693-CF05-817C-7422-D2846AB8FCD6}"/>
              </a:ext>
            </a:extLst>
          </p:cNvPr>
          <p:cNvSpPr txBox="1"/>
          <p:nvPr/>
        </p:nvSpPr>
        <p:spPr>
          <a:xfrm>
            <a:off x="1938962" y="5004054"/>
            <a:ext cx="2484976" cy="461665"/>
          </a:xfrm>
          <a:prstGeom prst="rect">
            <a:avLst/>
          </a:prstGeom>
          <a:noFill/>
        </p:spPr>
        <p:txBody>
          <a:bodyPr wrap="none" rtlCol="0">
            <a:spAutoFit/>
          </a:bodyPr>
          <a:lstStyle/>
          <a:p>
            <a:r>
              <a:rPr lang="en-US" sz="2400" b="1" dirty="0"/>
              <a:t>Model outputs (y)</a:t>
            </a:r>
            <a:endParaRPr lang="en-US" sz="2000" dirty="0"/>
          </a:p>
        </p:txBody>
      </p:sp>
      <p:sp>
        <p:nvSpPr>
          <p:cNvPr id="5" name="TextBox 4">
            <a:extLst>
              <a:ext uri="{FF2B5EF4-FFF2-40B4-BE49-F238E27FC236}">
                <a16:creationId xmlns:a16="http://schemas.microsoft.com/office/drawing/2014/main" id="{B984BADB-6FCB-DB99-7697-10A7EF09B8A9}"/>
              </a:ext>
            </a:extLst>
          </p:cNvPr>
          <p:cNvSpPr txBox="1"/>
          <p:nvPr/>
        </p:nvSpPr>
        <p:spPr>
          <a:xfrm>
            <a:off x="5881037" y="3198167"/>
            <a:ext cx="429926" cy="461665"/>
          </a:xfrm>
          <a:prstGeom prst="rect">
            <a:avLst/>
          </a:prstGeom>
          <a:noFill/>
        </p:spPr>
        <p:txBody>
          <a:bodyPr wrap="none" rtlCol="0">
            <a:spAutoFit/>
          </a:bodyPr>
          <a:lstStyle/>
          <a:p>
            <a:r>
              <a:rPr lang="en-US" sz="2400" dirty="0"/>
              <a:t>x</a:t>
            </a:r>
            <a:r>
              <a:rPr lang="en-US" sz="2400" baseline="-25000" dirty="0"/>
              <a:t>1</a:t>
            </a:r>
            <a:endParaRPr lang="en-US" sz="2000" dirty="0"/>
          </a:p>
        </p:txBody>
      </p:sp>
      <p:sp>
        <p:nvSpPr>
          <p:cNvPr id="10" name="TextBox 9">
            <a:extLst>
              <a:ext uri="{FF2B5EF4-FFF2-40B4-BE49-F238E27FC236}">
                <a16:creationId xmlns:a16="http://schemas.microsoft.com/office/drawing/2014/main" id="{AFCCB236-63E9-BB90-FE4A-678C84A746CF}"/>
              </a:ext>
            </a:extLst>
          </p:cNvPr>
          <p:cNvSpPr txBox="1"/>
          <p:nvPr/>
        </p:nvSpPr>
        <p:spPr>
          <a:xfrm>
            <a:off x="7260657" y="2465494"/>
            <a:ext cx="429926" cy="461665"/>
          </a:xfrm>
          <a:prstGeom prst="rect">
            <a:avLst/>
          </a:prstGeom>
          <a:noFill/>
        </p:spPr>
        <p:txBody>
          <a:bodyPr wrap="none" rtlCol="0">
            <a:spAutoFit/>
          </a:bodyPr>
          <a:lstStyle/>
          <a:p>
            <a:r>
              <a:rPr lang="en-US" sz="2400" dirty="0"/>
              <a:t>x</a:t>
            </a:r>
            <a:r>
              <a:rPr lang="en-US" sz="2400" baseline="-25000" dirty="0"/>
              <a:t>2</a:t>
            </a:r>
            <a:endParaRPr lang="en-US" sz="2000" dirty="0"/>
          </a:p>
        </p:txBody>
      </p:sp>
      <p:sp>
        <p:nvSpPr>
          <p:cNvPr id="11" name="TextBox 10">
            <a:extLst>
              <a:ext uri="{FF2B5EF4-FFF2-40B4-BE49-F238E27FC236}">
                <a16:creationId xmlns:a16="http://schemas.microsoft.com/office/drawing/2014/main" id="{747F8B4B-BF88-236C-5EF9-DF01A44DB628}"/>
              </a:ext>
            </a:extLst>
          </p:cNvPr>
          <p:cNvSpPr txBox="1"/>
          <p:nvPr/>
        </p:nvSpPr>
        <p:spPr>
          <a:xfrm>
            <a:off x="8641571" y="3198167"/>
            <a:ext cx="429926" cy="461665"/>
          </a:xfrm>
          <a:prstGeom prst="rect">
            <a:avLst/>
          </a:prstGeom>
          <a:noFill/>
        </p:spPr>
        <p:txBody>
          <a:bodyPr wrap="none" rtlCol="0">
            <a:spAutoFit/>
          </a:bodyPr>
          <a:lstStyle/>
          <a:p>
            <a:r>
              <a:rPr lang="en-US" sz="2400" dirty="0"/>
              <a:t>x</a:t>
            </a:r>
            <a:r>
              <a:rPr lang="en-US" sz="2400" baseline="-25000" dirty="0"/>
              <a:t>3</a:t>
            </a:r>
            <a:endParaRPr lang="en-US" sz="2000" dirty="0"/>
          </a:p>
        </p:txBody>
      </p:sp>
      <p:sp>
        <p:nvSpPr>
          <p:cNvPr id="12" name="TextBox 11">
            <a:extLst>
              <a:ext uri="{FF2B5EF4-FFF2-40B4-BE49-F238E27FC236}">
                <a16:creationId xmlns:a16="http://schemas.microsoft.com/office/drawing/2014/main" id="{2B1B4CAB-95F6-FF4C-88AB-E53184357ACB}"/>
              </a:ext>
            </a:extLst>
          </p:cNvPr>
          <p:cNvSpPr txBox="1"/>
          <p:nvPr/>
        </p:nvSpPr>
        <p:spPr>
          <a:xfrm>
            <a:off x="7878278" y="5704765"/>
            <a:ext cx="324128" cy="461665"/>
          </a:xfrm>
          <a:prstGeom prst="rect">
            <a:avLst/>
          </a:prstGeom>
          <a:noFill/>
        </p:spPr>
        <p:txBody>
          <a:bodyPr wrap="none" rtlCol="0">
            <a:spAutoFit/>
          </a:bodyPr>
          <a:lstStyle/>
          <a:p>
            <a:r>
              <a:rPr lang="en-US" sz="2400" dirty="0"/>
              <a:t>y</a:t>
            </a:r>
            <a:endParaRPr lang="en-US" sz="2000" dirty="0"/>
          </a:p>
        </p:txBody>
      </p:sp>
    </p:spTree>
    <p:extLst>
      <p:ext uri="{BB962C8B-B14F-4D97-AF65-F5344CB8AC3E}">
        <p14:creationId xmlns:p14="http://schemas.microsoft.com/office/powerpoint/2010/main" val="196989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Extension: multivariate regression</a:t>
            </a:r>
          </a:p>
        </p:txBody>
      </p:sp>
      <p:sp>
        <p:nvSpPr>
          <p:cNvPr id="9" name="Content Placeholder 8">
            <a:extLst>
              <a:ext uri="{FF2B5EF4-FFF2-40B4-BE49-F238E27FC236}">
                <a16:creationId xmlns:a16="http://schemas.microsoft.com/office/drawing/2014/main" id="{F887B177-062F-3AD5-C09D-E69EDC1BEC2C}"/>
              </a:ext>
            </a:extLst>
          </p:cNvPr>
          <p:cNvSpPr>
            <a:spLocks noGrp="1"/>
          </p:cNvSpPr>
          <p:nvPr>
            <p:ph idx="1"/>
          </p:nvPr>
        </p:nvSpPr>
        <p:spPr/>
        <p:txBody>
          <a:bodyPr/>
          <a:lstStyle/>
          <a:p>
            <a:r>
              <a:rPr lang="en-US" dirty="0"/>
              <a:t>Multiple inputs (features) used to predict output (label)</a:t>
            </a:r>
          </a:p>
        </p:txBody>
      </p:sp>
      <p:sp>
        <p:nvSpPr>
          <p:cNvPr id="5" name="Rectangle 4">
            <a:extLst>
              <a:ext uri="{FF2B5EF4-FFF2-40B4-BE49-F238E27FC236}">
                <a16:creationId xmlns:a16="http://schemas.microsoft.com/office/drawing/2014/main" id="{76C9CA47-27D5-8B17-9336-E7FA6A8EDC2C}"/>
              </a:ext>
            </a:extLst>
          </p:cNvPr>
          <p:cNvSpPr/>
          <p:nvPr/>
        </p:nvSpPr>
        <p:spPr>
          <a:xfrm>
            <a:off x="4524375" y="2275888"/>
            <a:ext cx="3143250" cy="952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92D050"/>
                </a:solidFill>
              </a:rPr>
              <a:t>y</a:t>
            </a:r>
            <a:r>
              <a:rPr lang="en-US" sz="4400" dirty="0">
                <a:solidFill>
                  <a:schemeClr val="tx1"/>
                </a:solidFill>
              </a:rPr>
              <a:t> = m</a:t>
            </a:r>
            <a:r>
              <a:rPr lang="en-US" sz="4400" dirty="0">
                <a:solidFill>
                  <a:schemeClr val="accent2"/>
                </a:solidFill>
              </a:rPr>
              <a:t>x</a:t>
            </a:r>
            <a:r>
              <a:rPr lang="en-US" sz="4400" dirty="0">
                <a:solidFill>
                  <a:schemeClr val="tx1"/>
                </a:solidFill>
              </a:rPr>
              <a:t> + c</a:t>
            </a:r>
          </a:p>
        </p:txBody>
      </p:sp>
      <p:sp>
        <p:nvSpPr>
          <p:cNvPr id="10" name="Rectangle 9">
            <a:extLst>
              <a:ext uri="{FF2B5EF4-FFF2-40B4-BE49-F238E27FC236}">
                <a16:creationId xmlns:a16="http://schemas.microsoft.com/office/drawing/2014/main" id="{85F9C446-8A2A-0E2F-643C-9EA2676E34DD}"/>
              </a:ext>
            </a:extLst>
          </p:cNvPr>
          <p:cNvSpPr/>
          <p:nvPr/>
        </p:nvSpPr>
        <p:spPr>
          <a:xfrm>
            <a:off x="2879437" y="4131631"/>
            <a:ext cx="6565265" cy="952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accent6"/>
                </a:solidFill>
              </a:rPr>
              <a:t>y</a:t>
            </a:r>
            <a:r>
              <a:rPr lang="en-US" sz="4400" dirty="0">
                <a:solidFill>
                  <a:schemeClr val="tx1"/>
                </a:solidFill>
              </a:rPr>
              <a:t> = m</a:t>
            </a:r>
            <a:r>
              <a:rPr lang="en-US" sz="4400" baseline="-25000" dirty="0">
                <a:solidFill>
                  <a:schemeClr val="tx1"/>
                </a:solidFill>
              </a:rPr>
              <a:t>1</a:t>
            </a:r>
            <a:r>
              <a:rPr lang="en-US" sz="4400" dirty="0">
                <a:solidFill>
                  <a:schemeClr val="accent2"/>
                </a:solidFill>
              </a:rPr>
              <a:t>x</a:t>
            </a:r>
            <a:r>
              <a:rPr lang="en-US" sz="4400" baseline="-25000" dirty="0">
                <a:solidFill>
                  <a:schemeClr val="accent2"/>
                </a:solidFill>
              </a:rPr>
              <a:t>1</a:t>
            </a:r>
            <a:r>
              <a:rPr lang="en-US" sz="4400" dirty="0">
                <a:solidFill>
                  <a:schemeClr val="tx1"/>
                </a:solidFill>
              </a:rPr>
              <a:t> + m</a:t>
            </a:r>
            <a:r>
              <a:rPr lang="en-US" sz="4400" baseline="-25000" dirty="0">
                <a:solidFill>
                  <a:schemeClr val="tx1"/>
                </a:solidFill>
              </a:rPr>
              <a:t>2</a:t>
            </a:r>
            <a:r>
              <a:rPr lang="en-US" sz="4400" dirty="0">
                <a:solidFill>
                  <a:schemeClr val="accent2"/>
                </a:solidFill>
              </a:rPr>
              <a:t>x</a:t>
            </a:r>
            <a:r>
              <a:rPr lang="en-US" sz="4400" baseline="-25000" dirty="0">
                <a:solidFill>
                  <a:schemeClr val="accent2"/>
                </a:solidFill>
              </a:rPr>
              <a:t>2</a:t>
            </a:r>
            <a:r>
              <a:rPr lang="en-US" sz="4400" baseline="-25000" dirty="0">
                <a:solidFill>
                  <a:schemeClr val="tx1"/>
                </a:solidFill>
              </a:rPr>
              <a:t> </a:t>
            </a:r>
            <a:r>
              <a:rPr lang="en-US" sz="4400" dirty="0">
                <a:solidFill>
                  <a:schemeClr val="tx1"/>
                </a:solidFill>
              </a:rPr>
              <a:t>+ m</a:t>
            </a:r>
            <a:r>
              <a:rPr lang="en-US" sz="4400" baseline="-25000" dirty="0">
                <a:solidFill>
                  <a:schemeClr val="tx1"/>
                </a:solidFill>
              </a:rPr>
              <a:t>3</a:t>
            </a:r>
            <a:r>
              <a:rPr lang="en-US" sz="4400" dirty="0">
                <a:solidFill>
                  <a:schemeClr val="accent2"/>
                </a:solidFill>
              </a:rPr>
              <a:t>x</a:t>
            </a:r>
            <a:r>
              <a:rPr lang="en-US" sz="4400" baseline="-25000" dirty="0">
                <a:solidFill>
                  <a:schemeClr val="accent2"/>
                </a:solidFill>
              </a:rPr>
              <a:t>3</a:t>
            </a:r>
            <a:r>
              <a:rPr lang="en-US" sz="4400" baseline="-25000" dirty="0">
                <a:solidFill>
                  <a:schemeClr val="tx1"/>
                </a:solidFill>
              </a:rPr>
              <a:t> </a:t>
            </a:r>
            <a:r>
              <a:rPr lang="en-US" sz="4400" dirty="0">
                <a:solidFill>
                  <a:schemeClr val="tx1"/>
                </a:solidFill>
              </a:rPr>
              <a:t>+ c</a:t>
            </a:r>
          </a:p>
        </p:txBody>
      </p:sp>
      <p:sp>
        <p:nvSpPr>
          <p:cNvPr id="11" name="TextBox 10">
            <a:extLst>
              <a:ext uri="{FF2B5EF4-FFF2-40B4-BE49-F238E27FC236}">
                <a16:creationId xmlns:a16="http://schemas.microsoft.com/office/drawing/2014/main" id="{112D0B06-7997-208E-E5ED-A3E6E78E3BFF}"/>
              </a:ext>
            </a:extLst>
          </p:cNvPr>
          <p:cNvSpPr txBox="1"/>
          <p:nvPr/>
        </p:nvSpPr>
        <p:spPr>
          <a:xfrm>
            <a:off x="5300879" y="5788680"/>
            <a:ext cx="1365630" cy="523220"/>
          </a:xfrm>
          <a:prstGeom prst="rect">
            <a:avLst/>
          </a:prstGeom>
          <a:noFill/>
        </p:spPr>
        <p:txBody>
          <a:bodyPr wrap="none" rtlCol="0">
            <a:spAutoFit/>
          </a:bodyPr>
          <a:lstStyle/>
          <a:p>
            <a:r>
              <a:rPr lang="en-US" sz="2800" dirty="0"/>
              <a:t>Weights</a:t>
            </a:r>
            <a:endParaRPr lang="en-US" sz="2400" dirty="0"/>
          </a:p>
        </p:txBody>
      </p:sp>
      <p:sp>
        <p:nvSpPr>
          <p:cNvPr id="12" name="TextBox 11">
            <a:extLst>
              <a:ext uri="{FF2B5EF4-FFF2-40B4-BE49-F238E27FC236}">
                <a16:creationId xmlns:a16="http://schemas.microsoft.com/office/drawing/2014/main" id="{D8A8D16E-84CB-5121-FB81-24BE6AB92047}"/>
              </a:ext>
            </a:extLst>
          </p:cNvPr>
          <p:cNvSpPr txBox="1"/>
          <p:nvPr/>
        </p:nvSpPr>
        <p:spPr>
          <a:xfrm>
            <a:off x="9088507" y="5725764"/>
            <a:ext cx="774571" cy="523220"/>
          </a:xfrm>
          <a:prstGeom prst="rect">
            <a:avLst/>
          </a:prstGeom>
          <a:noFill/>
        </p:spPr>
        <p:txBody>
          <a:bodyPr wrap="none" rtlCol="0">
            <a:spAutoFit/>
          </a:bodyPr>
          <a:lstStyle/>
          <a:p>
            <a:r>
              <a:rPr lang="en-US" sz="2800" dirty="0"/>
              <a:t>Bias</a:t>
            </a:r>
            <a:endParaRPr lang="en-US" sz="2400" dirty="0"/>
          </a:p>
        </p:txBody>
      </p:sp>
      <p:cxnSp>
        <p:nvCxnSpPr>
          <p:cNvPr id="13" name="Straight Arrow Connector 12">
            <a:extLst>
              <a:ext uri="{FF2B5EF4-FFF2-40B4-BE49-F238E27FC236}">
                <a16:creationId xmlns:a16="http://schemas.microsoft.com/office/drawing/2014/main" id="{F6F98B5B-628B-89CE-014A-AA3543E6D6F1}"/>
              </a:ext>
            </a:extLst>
          </p:cNvPr>
          <p:cNvCxnSpPr>
            <a:cxnSpLocks/>
          </p:cNvCxnSpPr>
          <p:nvPr/>
        </p:nvCxnSpPr>
        <p:spPr>
          <a:xfrm flipH="1" flipV="1">
            <a:off x="4797088" y="5078204"/>
            <a:ext cx="640225" cy="7104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F948474-2DEC-7CB2-6C41-F6DBDB26ADD7}"/>
              </a:ext>
            </a:extLst>
          </p:cNvPr>
          <p:cNvCxnSpPr>
            <a:cxnSpLocks/>
          </p:cNvCxnSpPr>
          <p:nvPr/>
        </p:nvCxnSpPr>
        <p:spPr>
          <a:xfrm flipV="1">
            <a:off x="6051910" y="4964112"/>
            <a:ext cx="0" cy="7959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E161639-E2FE-1D36-04EA-253CD0571833}"/>
              </a:ext>
            </a:extLst>
          </p:cNvPr>
          <p:cNvCxnSpPr>
            <a:cxnSpLocks/>
          </p:cNvCxnSpPr>
          <p:nvPr/>
        </p:nvCxnSpPr>
        <p:spPr>
          <a:xfrm flipV="1">
            <a:off x="6666509" y="4992693"/>
            <a:ext cx="805127" cy="7959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387B4AC-9461-B6D5-196C-A6CECCFB9B0E}"/>
              </a:ext>
            </a:extLst>
          </p:cNvPr>
          <p:cNvCxnSpPr>
            <a:cxnSpLocks/>
          </p:cNvCxnSpPr>
          <p:nvPr/>
        </p:nvCxnSpPr>
        <p:spPr>
          <a:xfrm flipH="1" flipV="1">
            <a:off x="8972974" y="4950439"/>
            <a:ext cx="357156" cy="7753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Down Arrow 22">
            <a:extLst>
              <a:ext uri="{FF2B5EF4-FFF2-40B4-BE49-F238E27FC236}">
                <a16:creationId xmlns:a16="http://schemas.microsoft.com/office/drawing/2014/main" id="{A7112090-FAE5-E79C-29FD-8886B8F16970}"/>
              </a:ext>
            </a:extLst>
          </p:cNvPr>
          <p:cNvSpPr/>
          <p:nvPr/>
        </p:nvSpPr>
        <p:spPr>
          <a:xfrm>
            <a:off x="5854771" y="3271551"/>
            <a:ext cx="614599" cy="860080"/>
          </a:xfrm>
          <a:prstGeom prst="downArrow">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0071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8060</TotalTime>
  <Words>1843</Words>
  <Application>Microsoft Macintosh PowerPoint</Application>
  <PresentationFormat>Widescreen</PresentationFormat>
  <Paragraphs>273</Paragraphs>
  <Slides>29</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Cambria Math</vt:lpstr>
      <vt:lpstr>Office Theme</vt:lpstr>
      <vt:lpstr>Machine Learning Workshop</vt:lpstr>
      <vt:lpstr>Recap: ML process</vt:lpstr>
      <vt:lpstr>Data: the “learning material”</vt:lpstr>
      <vt:lpstr>Data: the “learning material”</vt:lpstr>
      <vt:lpstr>Data: the “learning material”</vt:lpstr>
      <vt:lpstr>Last week: linear regression</vt:lpstr>
      <vt:lpstr>Extension: multivariate regression</vt:lpstr>
      <vt:lpstr>Extension: multivariate regression</vt:lpstr>
      <vt:lpstr>Extension: multivariate regression</vt:lpstr>
      <vt:lpstr>Extension: multivariate regression</vt:lpstr>
      <vt:lpstr>PowerPoint Presentation</vt:lpstr>
      <vt:lpstr>PowerPoint Presentation</vt:lpstr>
      <vt:lpstr>Binary classification</vt:lpstr>
      <vt:lpstr>Example: binary classification</vt:lpstr>
      <vt:lpstr>Example: binary classification</vt:lpstr>
      <vt:lpstr>Example: binary classification</vt:lpstr>
      <vt:lpstr>Logistic/sigmoid function</vt:lpstr>
      <vt:lpstr>Logistic regression</vt:lpstr>
      <vt:lpstr>Logistic regression</vt:lpstr>
      <vt:lpstr>Logistic regression: interpretation</vt:lpstr>
      <vt:lpstr>How do we evaluate model performance?</vt:lpstr>
      <vt:lpstr>How do I know if I’m doing a good job?</vt:lpstr>
      <vt:lpstr>Training vs test data</vt:lpstr>
      <vt:lpstr>Classification performance metrics</vt:lpstr>
      <vt:lpstr>What could happen?</vt:lpstr>
      <vt:lpstr>Accuracy: how often is the model right?</vt:lpstr>
      <vt:lpstr>Binary classification</vt:lpstr>
      <vt:lpstr>Binary classification</vt:lpstr>
      <vt:lpstr>Time for the tutorial!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Workshop</dc:title>
  <dc:creator>Hannah Clayton</dc:creator>
  <cp:lastModifiedBy>Hannah Clayton</cp:lastModifiedBy>
  <cp:revision>17</cp:revision>
  <dcterms:created xsi:type="dcterms:W3CDTF">2022-11-23T19:31:23Z</dcterms:created>
  <dcterms:modified xsi:type="dcterms:W3CDTF">2022-12-07T20:41:03Z</dcterms:modified>
</cp:coreProperties>
</file>