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325" r:id="rId3"/>
    <p:sldId id="331" r:id="rId4"/>
    <p:sldId id="321" r:id="rId5"/>
    <p:sldId id="323" r:id="rId6"/>
    <p:sldId id="348" r:id="rId7"/>
    <p:sldId id="357" r:id="rId8"/>
    <p:sldId id="358" r:id="rId9"/>
    <p:sldId id="347" r:id="rId10"/>
    <p:sldId id="326" r:id="rId11"/>
    <p:sldId id="338" r:id="rId12"/>
    <p:sldId id="328" r:id="rId13"/>
    <p:sldId id="341" r:id="rId14"/>
    <p:sldId id="342" r:id="rId15"/>
    <p:sldId id="359" r:id="rId16"/>
    <p:sldId id="362" r:id="rId17"/>
    <p:sldId id="363" r:id="rId18"/>
    <p:sldId id="346" r:id="rId19"/>
    <p:sldId id="334" r:id="rId20"/>
    <p:sldId id="335" r:id="rId21"/>
    <p:sldId id="30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729"/>
    <p:restoredTop sz="80178"/>
  </p:normalViewPr>
  <p:slideViewPr>
    <p:cSldViewPr snapToGrid="0">
      <p:cViewPr varScale="1">
        <p:scale>
          <a:sx n="95" d="100"/>
          <a:sy n="95" d="100"/>
        </p:scale>
        <p:origin x="200" y="20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E76E72-EF09-4149-8A92-ED7AF4A6046A}" type="doc">
      <dgm:prSet loTypeId="urn:microsoft.com/office/officeart/2005/8/layout/process1" loCatId="" qsTypeId="urn:microsoft.com/office/officeart/2005/8/quickstyle/simple1" qsCatId="simple" csTypeId="urn:microsoft.com/office/officeart/2005/8/colors/accent2_2" csCatId="accent2" phldr="1"/>
      <dgm:spPr/>
    </dgm:pt>
    <dgm:pt modelId="{DC82ED59-57F7-BE47-B657-972A0D920569}">
      <dgm:prSet phldrT="[Text]"/>
      <dgm:spPr/>
      <dgm:t>
        <a:bodyPr/>
        <a:lstStyle/>
        <a:p>
          <a:r>
            <a:rPr lang="en-GB" dirty="0"/>
            <a:t>Collect and prepare data</a:t>
          </a:r>
        </a:p>
      </dgm:t>
    </dgm:pt>
    <dgm:pt modelId="{1D2432E7-C77C-0E47-8FF6-A8E9A210AFBD}" type="parTrans" cxnId="{4F922C2B-DAE5-4440-8F74-B0DF6E6C417B}">
      <dgm:prSet/>
      <dgm:spPr/>
      <dgm:t>
        <a:bodyPr/>
        <a:lstStyle/>
        <a:p>
          <a:endParaRPr lang="en-GB"/>
        </a:p>
      </dgm:t>
    </dgm:pt>
    <dgm:pt modelId="{46A1EB3A-4B3D-8F4F-8CAE-546508905A6D}" type="sibTrans" cxnId="{4F922C2B-DAE5-4440-8F74-B0DF6E6C417B}">
      <dgm:prSet/>
      <dgm:spPr/>
      <dgm:t>
        <a:bodyPr/>
        <a:lstStyle/>
        <a:p>
          <a:endParaRPr lang="en-GB"/>
        </a:p>
      </dgm:t>
    </dgm:pt>
    <dgm:pt modelId="{1E42FA62-A265-B84F-98E2-9CD67C09D50F}">
      <dgm:prSet phldrT="[Text]"/>
      <dgm:spPr/>
      <dgm:t>
        <a:bodyPr/>
        <a:lstStyle/>
        <a:p>
          <a:r>
            <a:rPr lang="en-GB" dirty="0"/>
            <a:t>Select appropriate model</a:t>
          </a:r>
        </a:p>
      </dgm:t>
    </dgm:pt>
    <dgm:pt modelId="{CDD10C2A-BE24-F340-BDAF-AB2481AE82AD}" type="parTrans" cxnId="{ED81BBE6-D87C-8340-95CF-C5B598C7E308}">
      <dgm:prSet/>
      <dgm:spPr/>
      <dgm:t>
        <a:bodyPr/>
        <a:lstStyle/>
        <a:p>
          <a:endParaRPr lang="en-GB"/>
        </a:p>
      </dgm:t>
    </dgm:pt>
    <dgm:pt modelId="{8BD6451B-A672-EA4E-8D77-D7CB988D8DF2}" type="sibTrans" cxnId="{ED81BBE6-D87C-8340-95CF-C5B598C7E308}">
      <dgm:prSet/>
      <dgm:spPr/>
      <dgm:t>
        <a:bodyPr/>
        <a:lstStyle/>
        <a:p>
          <a:endParaRPr lang="en-GB"/>
        </a:p>
      </dgm:t>
    </dgm:pt>
    <dgm:pt modelId="{6B6303C9-D12D-7646-BA56-B10B74953869}">
      <dgm:prSet phldrT="[Text]"/>
      <dgm:spPr/>
      <dgm:t>
        <a:bodyPr/>
        <a:lstStyle/>
        <a:p>
          <a:r>
            <a:rPr lang="en-GB" dirty="0"/>
            <a:t>Train model</a:t>
          </a:r>
        </a:p>
      </dgm:t>
    </dgm:pt>
    <dgm:pt modelId="{629F1E5A-506D-D64E-897E-BB7A56EF9D04}" type="parTrans" cxnId="{80C1187F-10FB-9748-AD12-28AF892083F0}">
      <dgm:prSet/>
      <dgm:spPr/>
      <dgm:t>
        <a:bodyPr/>
        <a:lstStyle/>
        <a:p>
          <a:endParaRPr lang="en-GB"/>
        </a:p>
      </dgm:t>
    </dgm:pt>
    <dgm:pt modelId="{E909DBE6-8688-1B43-ACA7-159B199EF2DE}" type="sibTrans" cxnId="{80C1187F-10FB-9748-AD12-28AF892083F0}">
      <dgm:prSet/>
      <dgm:spPr/>
      <dgm:t>
        <a:bodyPr/>
        <a:lstStyle/>
        <a:p>
          <a:endParaRPr lang="en-GB"/>
        </a:p>
      </dgm:t>
    </dgm:pt>
    <dgm:pt modelId="{2CFCAC1D-F7A8-8348-8415-0B9487D47732}">
      <dgm:prSet/>
      <dgm:spPr>
        <a:solidFill>
          <a:srgbClr val="FF0000"/>
        </a:solidFill>
      </dgm:spPr>
      <dgm:t>
        <a:bodyPr/>
        <a:lstStyle/>
        <a:p>
          <a:r>
            <a:rPr lang="en-GB" dirty="0"/>
            <a:t>Evaluate model</a:t>
          </a:r>
        </a:p>
      </dgm:t>
    </dgm:pt>
    <dgm:pt modelId="{32F7D6AB-164D-134F-B74F-12444625F8C9}" type="parTrans" cxnId="{BC312048-5362-D840-8890-79FA111B489D}">
      <dgm:prSet/>
      <dgm:spPr/>
      <dgm:t>
        <a:bodyPr/>
        <a:lstStyle/>
        <a:p>
          <a:endParaRPr lang="en-GB"/>
        </a:p>
      </dgm:t>
    </dgm:pt>
    <dgm:pt modelId="{16751915-A869-324C-99CD-73A0F51A1B05}" type="sibTrans" cxnId="{BC312048-5362-D840-8890-79FA111B489D}">
      <dgm:prSet/>
      <dgm:spPr/>
      <dgm:t>
        <a:bodyPr/>
        <a:lstStyle/>
        <a:p>
          <a:endParaRPr lang="en-GB"/>
        </a:p>
      </dgm:t>
    </dgm:pt>
    <dgm:pt modelId="{FFD5E011-661B-CB44-916B-4E5EB980D8FF}" type="pres">
      <dgm:prSet presAssocID="{88E76E72-EF09-4149-8A92-ED7AF4A6046A}" presName="Name0" presStyleCnt="0">
        <dgm:presLayoutVars>
          <dgm:dir/>
          <dgm:resizeHandles val="exact"/>
        </dgm:presLayoutVars>
      </dgm:prSet>
      <dgm:spPr/>
    </dgm:pt>
    <dgm:pt modelId="{393AD99C-4915-4346-BA3F-C4EE35D462D3}" type="pres">
      <dgm:prSet presAssocID="{DC82ED59-57F7-BE47-B657-972A0D920569}" presName="node" presStyleLbl="node1" presStyleIdx="0" presStyleCnt="4">
        <dgm:presLayoutVars>
          <dgm:bulletEnabled val="1"/>
        </dgm:presLayoutVars>
      </dgm:prSet>
      <dgm:spPr/>
    </dgm:pt>
    <dgm:pt modelId="{8F6D51CB-FF17-4E44-AFBC-9C6AA36CB0CB}" type="pres">
      <dgm:prSet presAssocID="{46A1EB3A-4B3D-8F4F-8CAE-546508905A6D}" presName="sibTrans" presStyleLbl="sibTrans2D1" presStyleIdx="0" presStyleCnt="3"/>
      <dgm:spPr/>
    </dgm:pt>
    <dgm:pt modelId="{21AFEC07-66EA-3345-9BE9-FDAFBB1858E3}" type="pres">
      <dgm:prSet presAssocID="{46A1EB3A-4B3D-8F4F-8CAE-546508905A6D}" presName="connectorText" presStyleLbl="sibTrans2D1" presStyleIdx="0" presStyleCnt="3"/>
      <dgm:spPr/>
    </dgm:pt>
    <dgm:pt modelId="{B9983D22-F74B-7E48-8632-AC53EC55E926}" type="pres">
      <dgm:prSet presAssocID="{1E42FA62-A265-B84F-98E2-9CD67C09D50F}" presName="node" presStyleLbl="node1" presStyleIdx="1" presStyleCnt="4">
        <dgm:presLayoutVars>
          <dgm:bulletEnabled val="1"/>
        </dgm:presLayoutVars>
      </dgm:prSet>
      <dgm:spPr/>
    </dgm:pt>
    <dgm:pt modelId="{B3F3FA49-3B27-7F40-8AA4-1E923862FC7C}" type="pres">
      <dgm:prSet presAssocID="{8BD6451B-A672-EA4E-8D77-D7CB988D8DF2}" presName="sibTrans" presStyleLbl="sibTrans2D1" presStyleIdx="1" presStyleCnt="3"/>
      <dgm:spPr/>
    </dgm:pt>
    <dgm:pt modelId="{F47F81BD-A649-C043-82E2-0F49A178BCCD}" type="pres">
      <dgm:prSet presAssocID="{8BD6451B-A672-EA4E-8D77-D7CB988D8DF2}" presName="connectorText" presStyleLbl="sibTrans2D1" presStyleIdx="1" presStyleCnt="3"/>
      <dgm:spPr/>
    </dgm:pt>
    <dgm:pt modelId="{36AD4CE0-28E5-B84B-A8C9-6B81418A990B}" type="pres">
      <dgm:prSet presAssocID="{6B6303C9-D12D-7646-BA56-B10B74953869}" presName="node" presStyleLbl="node1" presStyleIdx="2" presStyleCnt="4">
        <dgm:presLayoutVars>
          <dgm:bulletEnabled val="1"/>
        </dgm:presLayoutVars>
      </dgm:prSet>
      <dgm:spPr/>
    </dgm:pt>
    <dgm:pt modelId="{B01959C3-F7C2-7441-BFF2-FF6424658A25}" type="pres">
      <dgm:prSet presAssocID="{E909DBE6-8688-1B43-ACA7-159B199EF2DE}" presName="sibTrans" presStyleLbl="sibTrans2D1" presStyleIdx="2" presStyleCnt="3"/>
      <dgm:spPr/>
    </dgm:pt>
    <dgm:pt modelId="{1FDE0D80-8F3B-B748-86E6-0F9B5990266F}" type="pres">
      <dgm:prSet presAssocID="{E909DBE6-8688-1B43-ACA7-159B199EF2DE}" presName="connectorText" presStyleLbl="sibTrans2D1" presStyleIdx="2" presStyleCnt="3"/>
      <dgm:spPr/>
    </dgm:pt>
    <dgm:pt modelId="{8CB018AF-A035-CA41-9E28-CA041F04E277}" type="pres">
      <dgm:prSet presAssocID="{2CFCAC1D-F7A8-8348-8415-0B9487D47732}" presName="node" presStyleLbl="node1" presStyleIdx="3" presStyleCnt="4">
        <dgm:presLayoutVars>
          <dgm:bulletEnabled val="1"/>
        </dgm:presLayoutVars>
      </dgm:prSet>
      <dgm:spPr/>
    </dgm:pt>
  </dgm:ptLst>
  <dgm:cxnLst>
    <dgm:cxn modelId="{9CD8C80A-83AD-F143-8CD6-A529D978DBB1}" type="presOf" srcId="{6B6303C9-D12D-7646-BA56-B10B74953869}" destId="{36AD4CE0-28E5-B84B-A8C9-6B81418A990B}" srcOrd="0" destOrd="0" presId="urn:microsoft.com/office/officeart/2005/8/layout/process1"/>
    <dgm:cxn modelId="{DFCCA51D-E942-D241-8324-E6EB3E48E570}" type="presOf" srcId="{46A1EB3A-4B3D-8F4F-8CAE-546508905A6D}" destId="{21AFEC07-66EA-3345-9BE9-FDAFBB1858E3}" srcOrd="1" destOrd="0" presId="urn:microsoft.com/office/officeart/2005/8/layout/process1"/>
    <dgm:cxn modelId="{4F922C2B-DAE5-4440-8F74-B0DF6E6C417B}" srcId="{88E76E72-EF09-4149-8A92-ED7AF4A6046A}" destId="{DC82ED59-57F7-BE47-B657-972A0D920569}" srcOrd="0" destOrd="0" parTransId="{1D2432E7-C77C-0E47-8FF6-A8E9A210AFBD}" sibTransId="{46A1EB3A-4B3D-8F4F-8CAE-546508905A6D}"/>
    <dgm:cxn modelId="{BC312048-5362-D840-8890-79FA111B489D}" srcId="{88E76E72-EF09-4149-8A92-ED7AF4A6046A}" destId="{2CFCAC1D-F7A8-8348-8415-0B9487D47732}" srcOrd="3" destOrd="0" parTransId="{32F7D6AB-164D-134F-B74F-12444625F8C9}" sibTransId="{16751915-A869-324C-99CD-73A0F51A1B05}"/>
    <dgm:cxn modelId="{D8412160-90EA-E143-BB14-2C5AB9748051}" type="presOf" srcId="{46A1EB3A-4B3D-8F4F-8CAE-546508905A6D}" destId="{8F6D51CB-FF17-4E44-AFBC-9C6AA36CB0CB}" srcOrd="0" destOrd="0" presId="urn:microsoft.com/office/officeart/2005/8/layout/process1"/>
    <dgm:cxn modelId="{21B5AA68-1E27-FF4B-B76E-2701750D6023}" type="presOf" srcId="{8BD6451B-A672-EA4E-8D77-D7CB988D8DF2}" destId="{B3F3FA49-3B27-7F40-8AA4-1E923862FC7C}" srcOrd="0" destOrd="0" presId="urn:microsoft.com/office/officeart/2005/8/layout/process1"/>
    <dgm:cxn modelId="{5BB94D6D-6FC8-D146-9A44-0CBF4EBC446D}" type="presOf" srcId="{2CFCAC1D-F7A8-8348-8415-0B9487D47732}" destId="{8CB018AF-A035-CA41-9E28-CA041F04E277}" srcOrd="0" destOrd="0" presId="urn:microsoft.com/office/officeart/2005/8/layout/process1"/>
    <dgm:cxn modelId="{C5D3D170-6F1C-854D-8C93-63A0C0FDC102}" type="presOf" srcId="{DC82ED59-57F7-BE47-B657-972A0D920569}" destId="{393AD99C-4915-4346-BA3F-C4EE35D462D3}" srcOrd="0" destOrd="0" presId="urn:microsoft.com/office/officeart/2005/8/layout/process1"/>
    <dgm:cxn modelId="{E6E40076-2494-EC4D-87C8-95A33E43A3CB}" type="presOf" srcId="{E909DBE6-8688-1B43-ACA7-159B199EF2DE}" destId="{B01959C3-F7C2-7441-BFF2-FF6424658A25}" srcOrd="0" destOrd="0" presId="urn:microsoft.com/office/officeart/2005/8/layout/process1"/>
    <dgm:cxn modelId="{80C1187F-10FB-9748-AD12-28AF892083F0}" srcId="{88E76E72-EF09-4149-8A92-ED7AF4A6046A}" destId="{6B6303C9-D12D-7646-BA56-B10B74953869}" srcOrd="2" destOrd="0" parTransId="{629F1E5A-506D-D64E-897E-BB7A56EF9D04}" sibTransId="{E909DBE6-8688-1B43-ACA7-159B199EF2DE}"/>
    <dgm:cxn modelId="{F5522290-98CE-AD4F-81D3-E3F6519FA7C0}" type="presOf" srcId="{88E76E72-EF09-4149-8A92-ED7AF4A6046A}" destId="{FFD5E011-661B-CB44-916B-4E5EB980D8FF}" srcOrd="0" destOrd="0" presId="urn:microsoft.com/office/officeart/2005/8/layout/process1"/>
    <dgm:cxn modelId="{63B04E97-692F-3340-8CBA-6518A5DB6C8B}" type="presOf" srcId="{8BD6451B-A672-EA4E-8D77-D7CB988D8DF2}" destId="{F47F81BD-A649-C043-82E2-0F49A178BCCD}" srcOrd="1" destOrd="0" presId="urn:microsoft.com/office/officeart/2005/8/layout/process1"/>
    <dgm:cxn modelId="{A225BEB2-279E-E249-B959-AAFCCF78F538}" type="presOf" srcId="{E909DBE6-8688-1B43-ACA7-159B199EF2DE}" destId="{1FDE0D80-8F3B-B748-86E6-0F9B5990266F}" srcOrd="1" destOrd="0" presId="urn:microsoft.com/office/officeart/2005/8/layout/process1"/>
    <dgm:cxn modelId="{ED81BBE6-D87C-8340-95CF-C5B598C7E308}" srcId="{88E76E72-EF09-4149-8A92-ED7AF4A6046A}" destId="{1E42FA62-A265-B84F-98E2-9CD67C09D50F}" srcOrd="1" destOrd="0" parTransId="{CDD10C2A-BE24-F340-BDAF-AB2481AE82AD}" sibTransId="{8BD6451B-A672-EA4E-8D77-D7CB988D8DF2}"/>
    <dgm:cxn modelId="{90D1D2E7-A9A2-844A-8A3C-FEEF24103933}" type="presOf" srcId="{1E42FA62-A265-B84F-98E2-9CD67C09D50F}" destId="{B9983D22-F74B-7E48-8632-AC53EC55E926}" srcOrd="0" destOrd="0" presId="urn:microsoft.com/office/officeart/2005/8/layout/process1"/>
    <dgm:cxn modelId="{3DE12F2E-4044-3C43-A72A-4D662662DD58}" type="presParOf" srcId="{FFD5E011-661B-CB44-916B-4E5EB980D8FF}" destId="{393AD99C-4915-4346-BA3F-C4EE35D462D3}" srcOrd="0" destOrd="0" presId="urn:microsoft.com/office/officeart/2005/8/layout/process1"/>
    <dgm:cxn modelId="{58BC7636-D0EA-B741-BC2D-89FB9A38BEBD}" type="presParOf" srcId="{FFD5E011-661B-CB44-916B-4E5EB980D8FF}" destId="{8F6D51CB-FF17-4E44-AFBC-9C6AA36CB0CB}" srcOrd="1" destOrd="0" presId="urn:microsoft.com/office/officeart/2005/8/layout/process1"/>
    <dgm:cxn modelId="{C868715A-8654-FB4B-B05F-03829D39713D}" type="presParOf" srcId="{8F6D51CB-FF17-4E44-AFBC-9C6AA36CB0CB}" destId="{21AFEC07-66EA-3345-9BE9-FDAFBB1858E3}" srcOrd="0" destOrd="0" presId="urn:microsoft.com/office/officeart/2005/8/layout/process1"/>
    <dgm:cxn modelId="{1D31855F-8E1B-ED41-9B33-19DC281890DD}" type="presParOf" srcId="{FFD5E011-661B-CB44-916B-4E5EB980D8FF}" destId="{B9983D22-F74B-7E48-8632-AC53EC55E926}" srcOrd="2" destOrd="0" presId="urn:microsoft.com/office/officeart/2005/8/layout/process1"/>
    <dgm:cxn modelId="{4ACB6EE1-9149-CE47-AF4A-71092960E13E}" type="presParOf" srcId="{FFD5E011-661B-CB44-916B-4E5EB980D8FF}" destId="{B3F3FA49-3B27-7F40-8AA4-1E923862FC7C}" srcOrd="3" destOrd="0" presId="urn:microsoft.com/office/officeart/2005/8/layout/process1"/>
    <dgm:cxn modelId="{ACCA2753-A84E-864C-8FD3-A2256BB5512C}" type="presParOf" srcId="{B3F3FA49-3B27-7F40-8AA4-1E923862FC7C}" destId="{F47F81BD-A649-C043-82E2-0F49A178BCCD}" srcOrd="0" destOrd="0" presId="urn:microsoft.com/office/officeart/2005/8/layout/process1"/>
    <dgm:cxn modelId="{AAE7819B-476A-EC4D-B735-B9C8FF11F825}" type="presParOf" srcId="{FFD5E011-661B-CB44-916B-4E5EB980D8FF}" destId="{36AD4CE0-28E5-B84B-A8C9-6B81418A990B}" srcOrd="4" destOrd="0" presId="urn:microsoft.com/office/officeart/2005/8/layout/process1"/>
    <dgm:cxn modelId="{36AF6968-4CE8-544F-A366-547685A3CC82}" type="presParOf" srcId="{FFD5E011-661B-CB44-916B-4E5EB980D8FF}" destId="{B01959C3-F7C2-7441-BFF2-FF6424658A25}" srcOrd="5" destOrd="0" presId="urn:microsoft.com/office/officeart/2005/8/layout/process1"/>
    <dgm:cxn modelId="{9A60B90F-2423-B745-991F-6DB61F9EE27F}" type="presParOf" srcId="{B01959C3-F7C2-7441-BFF2-FF6424658A25}" destId="{1FDE0D80-8F3B-B748-86E6-0F9B5990266F}" srcOrd="0" destOrd="0" presId="urn:microsoft.com/office/officeart/2005/8/layout/process1"/>
    <dgm:cxn modelId="{A44D45A1-1FFD-9447-A65D-521E5B9A2A6B}" type="presParOf" srcId="{FFD5E011-661B-CB44-916B-4E5EB980D8FF}" destId="{8CB018AF-A035-CA41-9E28-CA041F04E27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504D7B-4D3D-DD4C-A5DE-54E6F65D6803}" type="doc">
      <dgm:prSet loTypeId="urn:microsoft.com/office/officeart/2005/8/layout/process1" loCatId="" qsTypeId="urn:microsoft.com/office/officeart/2005/8/quickstyle/simple1" qsCatId="simple" csTypeId="urn:microsoft.com/office/officeart/2005/8/colors/accent0_3" csCatId="mainScheme" phldr="1"/>
      <dgm:spPr/>
    </dgm:pt>
    <dgm:pt modelId="{62AB5C15-7B72-524D-BC33-87B81B0DD44B}">
      <dgm:prSet phldrT="[Text]"/>
      <dgm:spPr/>
      <dgm:t>
        <a:bodyPr/>
        <a:lstStyle/>
        <a:p>
          <a:r>
            <a:rPr lang="en-GB" dirty="0"/>
            <a:t>Logistic regression</a:t>
          </a:r>
        </a:p>
      </dgm:t>
    </dgm:pt>
    <dgm:pt modelId="{1BE78833-0CA1-FB42-8CCE-F0A1F028A160}" type="parTrans" cxnId="{5A7810DE-3F3B-634E-80D5-2A963D5A58D8}">
      <dgm:prSet/>
      <dgm:spPr/>
      <dgm:t>
        <a:bodyPr/>
        <a:lstStyle/>
        <a:p>
          <a:endParaRPr lang="en-GB"/>
        </a:p>
      </dgm:t>
    </dgm:pt>
    <dgm:pt modelId="{AA11A2AC-E4F9-2C48-8F91-62F483EDEC3C}" type="sibTrans" cxnId="{5A7810DE-3F3B-634E-80D5-2A963D5A58D8}">
      <dgm:prSet/>
      <dgm:spPr/>
      <dgm:t>
        <a:bodyPr/>
        <a:lstStyle/>
        <a:p>
          <a:endParaRPr lang="en-GB"/>
        </a:p>
      </dgm:t>
    </dgm:pt>
    <dgm:pt modelId="{5160FB21-1E76-0941-BFD0-BC722467F156}">
      <dgm:prSet phldrT="[Text]"/>
      <dgm:spPr/>
      <dgm:t>
        <a:bodyPr/>
        <a:lstStyle/>
        <a:p>
          <a:r>
            <a:rPr lang="en-GB" dirty="0"/>
            <a:t>Probability</a:t>
          </a:r>
        </a:p>
      </dgm:t>
    </dgm:pt>
    <dgm:pt modelId="{2D178383-EAAF-4848-918B-B67E40EBBD17}" type="parTrans" cxnId="{A876319F-D74C-7041-84A6-159AA1FB911D}">
      <dgm:prSet/>
      <dgm:spPr/>
      <dgm:t>
        <a:bodyPr/>
        <a:lstStyle/>
        <a:p>
          <a:endParaRPr lang="en-GB"/>
        </a:p>
      </dgm:t>
    </dgm:pt>
    <dgm:pt modelId="{B0428D2B-E13C-3F43-9175-DDC118625A88}" type="sibTrans" cxnId="{A876319F-D74C-7041-84A6-159AA1FB911D}">
      <dgm:prSet/>
      <dgm:spPr/>
      <dgm:t>
        <a:bodyPr/>
        <a:lstStyle/>
        <a:p>
          <a:endParaRPr lang="en-GB"/>
        </a:p>
      </dgm:t>
    </dgm:pt>
    <dgm:pt modelId="{CD5E8A9E-1B84-C04D-BF82-BF0F76F63F8B}">
      <dgm:prSet phldrT="[Text]"/>
      <dgm:spPr/>
      <dgm:t>
        <a:bodyPr/>
        <a:lstStyle/>
        <a:p>
          <a:r>
            <a:rPr lang="en-GB" dirty="0"/>
            <a:t>Class label</a:t>
          </a:r>
        </a:p>
      </dgm:t>
    </dgm:pt>
    <dgm:pt modelId="{64E28E6C-9B4A-1849-A0C9-8D43E6348B37}" type="parTrans" cxnId="{C1803114-4E58-6F4B-83C8-3B2095205A1F}">
      <dgm:prSet/>
      <dgm:spPr/>
      <dgm:t>
        <a:bodyPr/>
        <a:lstStyle/>
        <a:p>
          <a:endParaRPr lang="en-GB"/>
        </a:p>
      </dgm:t>
    </dgm:pt>
    <dgm:pt modelId="{D02AADDE-F22B-9149-BA54-BB3AA22B3B63}" type="sibTrans" cxnId="{C1803114-4E58-6F4B-83C8-3B2095205A1F}">
      <dgm:prSet/>
      <dgm:spPr/>
      <dgm:t>
        <a:bodyPr/>
        <a:lstStyle/>
        <a:p>
          <a:endParaRPr lang="en-GB"/>
        </a:p>
      </dgm:t>
    </dgm:pt>
    <dgm:pt modelId="{4E4F645B-9F0C-FE44-9148-EBA19036BDBE}" type="pres">
      <dgm:prSet presAssocID="{AF504D7B-4D3D-DD4C-A5DE-54E6F65D6803}" presName="Name0" presStyleCnt="0">
        <dgm:presLayoutVars>
          <dgm:dir/>
          <dgm:resizeHandles val="exact"/>
        </dgm:presLayoutVars>
      </dgm:prSet>
      <dgm:spPr/>
    </dgm:pt>
    <dgm:pt modelId="{C6947718-F5D3-4040-A70D-231E1E2D18DA}" type="pres">
      <dgm:prSet presAssocID="{62AB5C15-7B72-524D-BC33-87B81B0DD44B}" presName="node" presStyleLbl="node1" presStyleIdx="0" presStyleCnt="3">
        <dgm:presLayoutVars>
          <dgm:bulletEnabled val="1"/>
        </dgm:presLayoutVars>
      </dgm:prSet>
      <dgm:spPr/>
    </dgm:pt>
    <dgm:pt modelId="{C7B6783D-A616-CB4D-88E0-01B8C35950B4}" type="pres">
      <dgm:prSet presAssocID="{AA11A2AC-E4F9-2C48-8F91-62F483EDEC3C}" presName="sibTrans" presStyleLbl="sibTrans2D1" presStyleIdx="0" presStyleCnt="2"/>
      <dgm:spPr/>
    </dgm:pt>
    <dgm:pt modelId="{04231388-C867-CA49-8158-86EE056F5E50}" type="pres">
      <dgm:prSet presAssocID="{AA11A2AC-E4F9-2C48-8F91-62F483EDEC3C}" presName="connectorText" presStyleLbl="sibTrans2D1" presStyleIdx="0" presStyleCnt="2"/>
      <dgm:spPr/>
    </dgm:pt>
    <dgm:pt modelId="{73D64643-81E8-F444-9D28-D4FB4320DA2C}" type="pres">
      <dgm:prSet presAssocID="{5160FB21-1E76-0941-BFD0-BC722467F156}" presName="node" presStyleLbl="node1" presStyleIdx="1" presStyleCnt="3">
        <dgm:presLayoutVars>
          <dgm:bulletEnabled val="1"/>
        </dgm:presLayoutVars>
      </dgm:prSet>
      <dgm:spPr/>
    </dgm:pt>
    <dgm:pt modelId="{860FD959-6C43-8B41-9462-5AADCF842EB6}" type="pres">
      <dgm:prSet presAssocID="{B0428D2B-E13C-3F43-9175-DDC118625A88}" presName="sibTrans" presStyleLbl="sibTrans2D1" presStyleIdx="1" presStyleCnt="2"/>
      <dgm:spPr/>
    </dgm:pt>
    <dgm:pt modelId="{E2CBE228-EBE7-A642-BAF8-6A59FC9E81D0}" type="pres">
      <dgm:prSet presAssocID="{B0428D2B-E13C-3F43-9175-DDC118625A88}" presName="connectorText" presStyleLbl="sibTrans2D1" presStyleIdx="1" presStyleCnt="2"/>
      <dgm:spPr/>
    </dgm:pt>
    <dgm:pt modelId="{2C83CCB3-18D3-5040-AD46-FBDC32F45978}" type="pres">
      <dgm:prSet presAssocID="{CD5E8A9E-1B84-C04D-BF82-BF0F76F63F8B}" presName="node" presStyleLbl="node1" presStyleIdx="2" presStyleCnt="3">
        <dgm:presLayoutVars>
          <dgm:bulletEnabled val="1"/>
        </dgm:presLayoutVars>
      </dgm:prSet>
      <dgm:spPr/>
    </dgm:pt>
  </dgm:ptLst>
  <dgm:cxnLst>
    <dgm:cxn modelId="{C1803114-4E58-6F4B-83C8-3B2095205A1F}" srcId="{AF504D7B-4D3D-DD4C-A5DE-54E6F65D6803}" destId="{CD5E8A9E-1B84-C04D-BF82-BF0F76F63F8B}" srcOrd="2" destOrd="0" parTransId="{64E28E6C-9B4A-1849-A0C9-8D43E6348B37}" sibTransId="{D02AADDE-F22B-9149-BA54-BB3AA22B3B63}"/>
    <dgm:cxn modelId="{6EE93F7E-008F-2144-AF49-A7C95B7B6C3A}" type="presOf" srcId="{AA11A2AC-E4F9-2C48-8F91-62F483EDEC3C}" destId="{04231388-C867-CA49-8158-86EE056F5E50}" srcOrd="1" destOrd="0" presId="urn:microsoft.com/office/officeart/2005/8/layout/process1"/>
    <dgm:cxn modelId="{FBC69C9D-33A0-9040-A338-D4BFD615B348}" type="presOf" srcId="{AF504D7B-4D3D-DD4C-A5DE-54E6F65D6803}" destId="{4E4F645B-9F0C-FE44-9148-EBA19036BDBE}" srcOrd="0" destOrd="0" presId="urn:microsoft.com/office/officeart/2005/8/layout/process1"/>
    <dgm:cxn modelId="{A876319F-D74C-7041-84A6-159AA1FB911D}" srcId="{AF504D7B-4D3D-DD4C-A5DE-54E6F65D6803}" destId="{5160FB21-1E76-0941-BFD0-BC722467F156}" srcOrd="1" destOrd="0" parTransId="{2D178383-EAAF-4848-918B-B67E40EBBD17}" sibTransId="{B0428D2B-E13C-3F43-9175-DDC118625A88}"/>
    <dgm:cxn modelId="{0DE2D4AC-9285-9E45-A7EA-27BDB614C35D}" type="presOf" srcId="{B0428D2B-E13C-3F43-9175-DDC118625A88}" destId="{860FD959-6C43-8B41-9462-5AADCF842EB6}" srcOrd="0" destOrd="0" presId="urn:microsoft.com/office/officeart/2005/8/layout/process1"/>
    <dgm:cxn modelId="{1FDAC4C3-D9EB-B54B-BB92-59941D9D1098}" type="presOf" srcId="{5160FB21-1E76-0941-BFD0-BC722467F156}" destId="{73D64643-81E8-F444-9D28-D4FB4320DA2C}" srcOrd="0" destOrd="0" presId="urn:microsoft.com/office/officeart/2005/8/layout/process1"/>
    <dgm:cxn modelId="{5A7810DE-3F3B-634E-80D5-2A963D5A58D8}" srcId="{AF504D7B-4D3D-DD4C-A5DE-54E6F65D6803}" destId="{62AB5C15-7B72-524D-BC33-87B81B0DD44B}" srcOrd="0" destOrd="0" parTransId="{1BE78833-0CA1-FB42-8CCE-F0A1F028A160}" sibTransId="{AA11A2AC-E4F9-2C48-8F91-62F483EDEC3C}"/>
    <dgm:cxn modelId="{3C9A8CE8-3CA5-5E40-9D85-ADCE84D078B7}" type="presOf" srcId="{CD5E8A9E-1B84-C04D-BF82-BF0F76F63F8B}" destId="{2C83CCB3-18D3-5040-AD46-FBDC32F45978}" srcOrd="0" destOrd="0" presId="urn:microsoft.com/office/officeart/2005/8/layout/process1"/>
    <dgm:cxn modelId="{8F70FCF0-A844-2D4A-B428-72E672DEB330}" type="presOf" srcId="{B0428D2B-E13C-3F43-9175-DDC118625A88}" destId="{E2CBE228-EBE7-A642-BAF8-6A59FC9E81D0}" srcOrd="1" destOrd="0" presId="urn:microsoft.com/office/officeart/2005/8/layout/process1"/>
    <dgm:cxn modelId="{38A075F5-63E9-0544-A897-A5495785AC8A}" type="presOf" srcId="{AA11A2AC-E4F9-2C48-8F91-62F483EDEC3C}" destId="{C7B6783D-A616-CB4D-88E0-01B8C35950B4}" srcOrd="0" destOrd="0" presId="urn:microsoft.com/office/officeart/2005/8/layout/process1"/>
    <dgm:cxn modelId="{2DDC6EF8-A34D-8244-BC21-44FD55C3BE27}" type="presOf" srcId="{62AB5C15-7B72-524D-BC33-87B81B0DD44B}" destId="{C6947718-F5D3-4040-A70D-231E1E2D18DA}" srcOrd="0" destOrd="0" presId="urn:microsoft.com/office/officeart/2005/8/layout/process1"/>
    <dgm:cxn modelId="{C03DAE0C-5241-234D-8587-391C0F8AC97A}" type="presParOf" srcId="{4E4F645B-9F0C-FE44-9148-EBA19036BDBE}" destId="{C6947718-F5D3-4040-A70D-231E1E2D18DA}" srcOrd="0" destOrd="0" presId="urn:microsoft.com/office/officeart/2005/8/layout/process1"/>
    <dgm:cxn modelId="{645EF282-01CB-5140-9F9E-E788BF6E0E6C}" type="presParOf" srcId="{4E4F645B-9F0C-FE44-9148-EBA19036BDBE}" destId="{C7B6783D-A616-CB4D-88E0-01B8C35950B4}" srcOrd="1" destOrd="0" presId="urn:microsoft.com/office/officeart/2005/8/layout/process1"/>
    <dgm:cxn modelId="{F1C770FE-D6BC-9E48-BC0E-FBBB93D3CB8D}" type="presParOf" srcId="{C7B6783D-A616-CB4D-88E0-01B8C35950B4}" destId="{04231388-C867-CA49-8158-86EE056F5E50}" srcOrd="0" destOrd="0" presId="urn:microsoft.com/office/officeart/2005/8/layout/process1"/>
    <dgm:cxn modelId="{72007650-2E18-3945-8C8B-3C0D59B91431}" type="presParOf" srcId="{4E4F645B-9F0C-FE44-9148-EBA19036BDBE}" destId="{73D64643-81E8-F444-9D28-D4FB4320DA2C}" srcOrd="2" destOrd="0" presId="urn:microsoft.com/office/officeart/2005/8/layout/process1"/>
    <dgm:cxn modelId="{A3E11D8E-076C-7642-A0DB-0E3B2C71483E}" type="presParOf" srcId="{4E4F645B-9F0C-FE44-9148-EBA19036BDBE}" destId="{860FD959-6C43-8B41-9462-5AADCF842EB6}" srcOrd="3" destOrd="0" presId="urn:microsoft.com/office/officeart/2005/8/layout/process1"/>
    <dgm:cxn modelId="{FE3F0A8F-0FF0-3A48-A10C-D7ADEF5F8B62}" type="presParOf" srcId="{860FD959-6C43-8B41-9462-5AADCF842EB6}" destId="{E2CBE228-EBE7-A642-BAF8-6A59FC9E81D0}" srcOrd="0" destOrd="0" presId="urn:microsoft.com/office/officeart/2005/8/layout/process1"/>
    <dgm:cxn modelId="{32DC66DD-FAE1-DF41-A3FB-BD5857A9F5B6}" type="presParOf" srcId="{4E4F645B-9F0C-FE44-9148-EBA19036BDBE}" destId="{2C83CCB3-18D3-5040-AD46-FBDC32F4597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504D7B-4D3D-DD4C-A5DE-54E6F65D6803}" type="doc">
      <dgm:prSet loTypeId="urn:microsoft.com/office/officeart/2005/8/layout/process1" loCatId="" qsTypeId="urn:microsoft.com/office/officeart/2005/8/quickstyle/simple1" qsCatId="simple" csTypeId="urn:microsoft.com/office/officeart/2005/8/colors/accent0_3" csCatId="mainScheme" phldr="1"/>
      <dgm:spPr/>
    </dgm:pt>
    <dgm:pt modelId="{62AB5C15-7B72-524D-BC33-87B81B0DD44B}">
      <dgm:prSet phldrT="[Text]"/>
      <dgm:spPr/>
      <dgm:t>
        <a:bodyPr/>
        <a:lstStyle/>
        <a:p>
          <a:r>
            <a:rPr lang="en-GB" dirty="0"/>
            <a:t>Logistic regression</a:t>
          </a:r>
        </a:p>
      </dgm:t>
    </dgm:pt>
    <dgm:pt modelId="{1BE78833-0CA1-FB42-8CCE-F0A1F028A160}" type="parTrans" cxnId="{5A7810DE-3F3B-634E-80D5-2A963D5A58D8}">
      <dgm:prSet/>
      <dgm:spPr/>
      <dgm:t>
        <a:bodyPr/>
        <a:lstStyle/>
        <a:p>
          <a:endParaRPr lang="en-GB"/>
        </a:p>
      </dgm:t>
    </dgm:pt>
    <dgm:pt modelId="{AA11A2AC-E4F9-2C48-8F91-62F483EDEC3C}" type="sibTrans" cxnId="{5A7810DE-3F3B-634E-80D5-2A963D5A58D8}">
      <dgm:prSet/>
      <dgm:spPr/>
      <dgm:t>
        <a:bodyPr/>
        <a:lstStyle/>
        <a:p>
          <a:endParaRPr lang="en-GB"/>
        </a:p>
      </dgm:t>
    </dgm:pt>
    <dgm:pt modelId="{5160FB21-1E76-0941-BFD0-BC722467F156}">
      <dgm:prSet phldrT="[Text]"/>
      <dgm:spPr/>
      <dgm:t>
        <a:bodyPr/>
        <a:lstStyle/>
        <a:p>
          <a:r>
            <a:rPr lang="en-GB" dirty="0"/>
            <a:t>Probability</a:t>
          </a:r>
        </a:p>
      </dgm:t>
    </dgm:pt>
    <dgm:pt modelId="{2D178383-EAAF-4848-918B-B67E40EBBD17}" type="parTrans" cxnId="{A876319F-D74C-7041-84A6-159AA1FB911D}">
      <dgm:prSet/>
      <dgm:spPr/>
      <dgm:t>
        <a:bodyPr/>
        <a:lstStyle/>
        <a:p>
          <a:endParaRPr lang="en-GB"/>
        </a:p>
      </dgm:t>
    </dgm:pt>
    <dgm:pt modelId="{B0428D2B-E13C-3F43-9175-DDC118625A88}" type="sibTrans" cxnId="{A876319F-D74C-7041-84A6-159AA1FB911D}">
      <dgm:prSet/>
      <dgm:spPr/>
      <dgm:t>
        <a:bodyPr/>
        <a:lstStyle/>
        <a:p>
          <a:endParaRPr lang="en-GB"/>
        </a:p>
      </dgm:t>
    </dgm:pt>
    <dgm:pt modelId="{CD5E8A9E-1B84-C04D-BF82-BF0F76F63F8B}">
      <dgm:prSet phldrT="[Text]"/>
      <dgm:spPr/>
      <dgm:t>
        <a:bodyPr/>
        <a:lstStyle/>
        <a:p>
          <a:r>
            <a:rPr lang="en-GB" dirty="0"/>
            <a:t>Class label</a:t>
          </a:r>
        </a:p>
      </dgm:t>
    </dgm:pt>
    <dgm:pt modelId="{64E28E6C-9B4A-1849-A0C9-8D43E6348B37}" type="parTrans" cxnId="{C1803114-4E58-6F4B-83C8-3B2095205A1F}">
      <dgm:prSet/>
      <dgm:spPr/>
      <dgm:t>
        <a:bodyPr/>
        <a:lstStyle/>
        <a:p>
          <a:endParaRPr lang="en-GB"/>
        </a:p>
      </dgm:t>
    </dgm:pt>
    <dgm:pt modelId="{D02AADDE-F22B-9149-BA54-BB3AA22B3B63}" type="sibTrans" cxnId="{C1803114-4E58-6F4B-83C8-3B2095205A1F}">
      <dgm:prSet/>
      <dgm:spPr/>
      <dgm:t>
        <a:bodyPr/>
        <a:lstStyle/>
        <a:p>
          <a:endParaRPr lang="en-GB"/>
        </a:p>
      </dgm:t>
    </dgm:pt>
    <dgm:pt modelId="{4E4F645B-9F0C-FE44-9148-EBA19036BDBE}" type="pres">
      <dgm:prSet presAssocID="{AF504D7B-4D3D-DD4C-A5DE-54E6F65D6803}" presName="Name0" presStyleCnt="0">
        <dgm:presLayoutVars>
          <dgm:dir/>
          <dgm:resizeHandles val="exact"/>
        </dgm:presLayoutVars>
      </dgm:prSet>
      <dgm:spPr/>
    </dgm:pt>
    <dgm:pt modelId="{C6947718-F5D3-4040-A70D-231E1E2D18DA}" type="pres">
      <dgm:prSet presAssocID="{62AB5C15-7B72-524D-BC33-87B81B0DD44B}" presName="node" presStyleLbl="node1" presStyleIdx="0" presStyleCnt="3">
        <dgm:presLayoutVars>
          <dgm:bulletEnabled val="1"/>
        </dgm:presLayoutVars>
      </dgm:prSet>
      <dgm:spPr/>
    </dgm:pt>
    <dgm:pt modelId="{C7B6783D-A616-CB4D-88E0-01B8C35950B4}" type="pres">
      <dgm:prSet presAssocID="{AA11A2AC-E4F9-2C48-8F91-62F483EDEC3C}" presName="sibTrans" presStyleLbl="sibTrans2D1" presStyleIdx="0" presStyleCnt="2"/>
      <dgm:spPr/>
    </dgm:pt>
    <dgm:pt modelId="{04231388-C867-CA49-8158-86EE056F5E50}" type="pres">
      <dgm:prSet presAssocID="{AA11A2AC-E4F9-2C48-8F91-62F483EDEC3C}" presName="connectorText" presStyleLbl="sibTrans2D1" presStyleIdx="0" presStyleCnt="2"/>
      <dgm:spPr/>
    </dgm:pt>
    <dgm:pt modelId="{73D64643-81E8-F444-9D28-D4FB4320DA2C}" type="pres">
      <dgm:prSet presAssocID="{5160FB21-1E76-0941-BFD0-BC722467F156}" presName="node" presStyleLbl="node1" presStyleIdx="1" presStyleCnt="3">
        <dgm:presLayoutVars>
          <dgm:bulletEnabled val="1"/>
        </dgm:presLayoutVars>
      </dgm:prSet>
      <dgm:spPr/>
    </dgm:pt>
    <dgm:pt modelId="{860FD959-6C43-8B41-9462-5AADCF842EB6}" type="pres">
      <dgm:prSet presAssocID="{B0428D2B-E13C-3F43-9175-DDC118625A88}" presName="sibTrans" presStyleLbl="sibTrans2D1" presStyleIdx="1" presStyleCnt="2"/>
      <dgm:spPr/>
    </dgm:pt>
    <dgm:pt modelId="{E2CBE228-EBE7-A642-BAF8-6A59FC9E81D0}" type="pres">
      <dgm:prSet presAssocID="{B0428D2B-E13C-3F43-9175-DDC118625A88}" presName="connectorText" presStyleLbl="sibTrans2D1" presStyleIdx="1" presStyleCnt="2"/>
      <dgm:spPr/>
    </dgm:pt>
    <dgm:pt modelId="{2C83CCB3-18D3-5040-AD46-FBDC32F45978}" type="pres">
      <dgm:prSet presAssocID="{CD5E8A9E-1B84-C04D-BF82-BF0F76F63F8B}" presName="node" presStyleLbl="node1" presStyleIdx="2" presStyleCnt="3">
        <dgm:presLayoutVars>
          <dgm:bulletEnabled val="1"/>
        </dgm:presLayoutVars>
      </dgm:prSet>
      <dgm:spPr/>
    </dgm:pt>
  </dgm:ptLst>
  <dgm:cxnLst>
    <dgm:cxn modelId="{C1803114-4E58-6F4B-83C8-3B2095205A1F}" srcId="{AF504D7B-4D3D-DD4C-A5DE-54E6F65D6803}" destId="{CD5E8A9E-1B84-C04D-BF82-BF0F76F63F8B}" srcOrd="2" destOrd="0" parTransId="{64E28E6C-9B4A-1849-A0C9-8D43E6348B37}" sibTransId="{D02AADDE-F22B-9149-BA54-BB3AA22B3B63}"/>
    <dgm:cxn modelId="{6EE93F7E-008F-2144-AF49-A7C95B7B6C3A}" type="presOf" srcId="{AA11A2AC-E4F9-2C48-8F91-62F483EDEC3C}" destId="{04231388-C867-CA49-8158-86EE056F5E50}" srcOrd="1" destOrd="0" presId="urn:microsoft.com/office/officeart/2005/8/layout/process1"/>
    <dgm:cxn modelId="{FBC69C9D-33A0-9040-A338-D4BFD615B348}" type="presOf" srcId="{AF504D7B-4D3D-DD4C-A5DE-54E6F65D6803}" destId="{4E4F645B-9F0C-FE44-9148-EBA19036BDBE}" srcOrd="0" destOrd="0" presId="urn:microsoft.com/office/officeart/2005/8/layout/process1"/>
    <dgm:cxn modelId="{A876319F-D74C-7041-84A6-159AA1FB911D}" srcId="{AF504D7B-4D3D-DD4C-A5DE-54E6F65D6803}" destId="{5160FB21-1E76-0941-BFD0-BC722467F156}" srcOrd="1" destOrd="0" parTransId="{2D178383-EAAF-4848-918B-B67E40EBBD17}" sibTransId="{B0428D2B-E13C-3F43-9175-DDC118625A88}"/>
    <dgm:cxn modelId="{0DE2D4AC-9285-9E45-A7EA-27BDB614C35D}" type="presOf" srcId="{B0428D2B-E13C-3F43-9175-DDC118625A88}" destId="{860FD959-6C43-8B41-9462-5AADCF842EB6}" srcOrd="0" destOrd="0" presId="urn:microsoft.com/office/officeart/2005/8/layout/process1"/>
    <dgm:cxn modelId="{1FDAC4C3-D9EB-B54B-BB92-59941D9D1098}" type="presOf" srcId="{5160FB21-1E76-0941-BFD0-BC722467F156}" destId="{73D64643-81E8-F444-9D28-D4FB4320DA2C}" srcOrd="0" destOrd="0" presId="urn:microsoft.com/office/officeart/2005/8/layout/process1"/>
    <dgm:cxn modelId="{5A7810DE-3F3B-634E-80D5-2A963D5A58D8}" srcId="{AF504D7B-4D3D-DD4C-A5DE-54E6F65D6803}" destId="{62AB5C15-7B72-524D-BC33-87B81B0DD44B}" srcOrd="0" destOrd="0" parTransId="{1BE78833-0CA1-FB42-8CCE-F0A1F028A160}" sibTransId="{AA11A2AC-E4F9-2C48-8F91-62F483EDEC3C}"/>
    <dgm:cxn modelId="{3C9A8CE8-3CA5-5E40-9D85-ADCE84D078B7}" type="presOf" srcId="{CD5E8A9E-1B84-C04D-BF82-BF0F76F63F8B}" destId="{2C83CCB3-18D3-5040-AD46-FBDC32F45978}" srcOrd="0" destOrd="0" presId="urn:microsoft.com/office/officeart/2005/8/layout/process1"/>
    <dgm:cxn modelId="{8F70FCF0-A844-2D4A-B428-72E672DEB330}" type="presOf" srcId="{B0428D2B-E13C-3F43-9175-DDC118625A88}" destId="{E2CBE228-EBE7-A642-BAF8-6A59FC9E81D0}" srcOrd="1" destOrd="0" presId="urn:microsoft.com/office/officeart/2005/8/layout/process1"/>
    <dgm:cxn modelId="{38A075F5-63E9-0544-A897-A5495785AC8A}" type="presOf" srcId="{AA11A2AC-E4F9-2C48-8F91-62F483EDEC3C}" destId="{C7B6783D-A616-CB4D-88E0-01B8C35950B4}" srcOrd="0" destOrd="0" presId="urn:microsoft.com/office/officeart/2005/8/layout/process1"/>
    <dgm:cxn modelId="{2DDC6EF8-A34D-8244-BC21-44FD55C3BE27}" type="presOf" srcId="{62AB5C15-7B72-524D-BC33-87B81B0DD44B}" destId="{C6947718-F5D3-4040-A70D-231E1E2D18DA}" srcOrd="0" destOrd="0" presId="urn:microsoft.com/office/officeart/2005/8/layout/process1"/>
    <dgm:cxn modelId="{C03DAE0C-5241-234D-8587-391C0F8AC97A}" type="presParOf" srcId="{4E4F645B-9F0C-FE44-9148-EBA19036BDBE}" destId="{C6947718-F5D3-4040-A70D-231E1E2D18DA}" srcOrd="0" destOrd="0" presId="urn:microsoft.com/office/officeart/2005/8/layout/process1"/>
    <dgm:cxn modelId="{645EF282-01CB-5140-9F9E-E788BF6E0E6C}" type="presParOf" srcId="{4E4F645B-9F0C-FE44-9148-EBA19036BDBE}" destId="{C7B6783D-A616-CB4D-88E0-01B8C35950B4}" srcOrd="1" destOrd="0" presId="urn:microsoft.com/office/officeart/2005/8/layout/process1"/>
    <dgm:cxn modelId="{F1C770FE-D6BC-9E48-BC0E-FBBB93D3CB8D}" type="presParOf" srcId="{C7B6783D-A616-CB4D-88E0-01B8C35950B4}" destId="{04231388-C867-CA49-8158-86EE056F5E50}" srcOrd="0" destOrd="0" presId="urn:microsoft.com/office/officeart/2005/8/layout/process1"/>
    <dgm:cxn modelId="{72007650-2E18-3945-8C8B-3C0D59B91431}" type="presParOf" srcId="{4E4F645B-9F0C-FE44-9148-EBA19036BDBE}" destId="{73D64643-81E8-F444-9D28-D4FB4320DA2C}" srcOrd="2" destOrd="0" presId="urn:microsoft.com/office/officeart/2005/8/layout/process1"/>
    <dgm:cxn modelId="{A3E11D8E-076C-7642-A0DB-0E3B2C71483E}" type="presParOf" srcId="{4E4F645B-9F0C-FE44-9148-EBA19036BDBE}" destId="{860FD959-6C43-8B41-9462-5AADCF842EB6}" srcOrd="3" destOrd="0" presId="urn:microsoft.com/office/officeart/2005/8/layout/process1"/>
    <dgm:cxn modelId="{FE3F0A8F-0FF0-3A48-A10C-D7ADEF5F8B62}" type="presParOf" srcId="{860FD959-6C43-8B41-9462-5AADCF842EB6}" destId="{E2CBE228-EBE7-A642-BAF8-6A59FC9E81D0}" srcOrd="0" destOrd="0" presId="urn:microsoft.com/office/officeart/2005/8/layout/process1"/>
    <dgm:cxn modelId="{32DC66DD-FAE1-DF41-A3FB-BD5857A9F5B6}" type="presParOf" srcId="{4E4F645B-9F0C-FE44-9148-EBA19036BDBE}" destId="{2C83CCB3-18D3-5040-AD46-FBDC32F4597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504D7B-4D3D-DD4C-A5DE-54E6F65D6803}" type="doc">
      <dgm:prSet loTypeId="urn:microsoft.com/office/officeart/2005/8/layout/process1" loCatId="" qsTypeId="urn:microsoft.com/office/officeart/2005/8/quickstyle/simple1" qsCatId="simple" csTypeId="urn:microsoft.com/office/officeart/2005/8/colors/accent0_3" csCatId="mainScheme" phldr="1"/>
      <dgm:spPr/>
    </dgm:pt>
    <dgm:pt modelId="{62AB5C15-7B72-524D-BC33-87B81B0DD44B}">
      <dgm:prSet phldrT="[Text]"/>
      <dgm:spPr/>
      <dgm:t>
        <a:bodyPr/>
        <a:lstStyle/>
        <a:p>
          <a:r>
            <a:rPr lang="en-GB" dirty="0"/>
            <a:t>Logistic regression</a:t>
          </a:r>
        </a:p>
      </dgm:t>
    </dgm:pt>
    <dgm:pt modelId="{1BE78833-0CA1-FB42-8CCE-F0A1F028A160}" type="parTrans" cxnId="{5A7810DE-3F3B-634E-80D5-2A963D5A58D8}">
      <dgm:prSet/>
      <dgm:spPr/>
      <dgm:t>
        <a:bodyPr/>
        <a:lstStyle/>
        <a:p>
          <a:endParaRPr lang="en-GB"/>
        </a:p>
      </dgm:t>
    </dgm:pt>
    <dgm:pt modelId="{AA11A2AC-E4F9-2C48-8F91-62F483EDEC3C}" type="sibTrans" cxnId="{5A7810DE-3F3B-634E-80D5-2A963D5A58D8}">
      <dgm:prSet/>
      <dgm:spPr/>
      <dgm:t>
        <a:bodyPr/>
        <a:lstStyle/>
        <a:p>
          <a:endParaRPr lang="en-GB"/>
        </a:p>
      </dgm:t>
    </dgm:pt>
    <dgm:pt modelId="{5160FB21-1E76-0941-BFD0-BC722467F156}">
      <dgm:prSet phldrT="[Text]"/>
      <dgm:spPr/>
      <dgm:t>
        <a:bodyPr/>
        <a:lstStyle/>
        <a:p>
          <a:r>
            <a:rPr lang="en-GB" dirty="0"/>
            <a:t>Probability</a:t>
          </a:r>
        </a:p>
      </dgm:t>
    </dgm:pt>
    <dgm:pt modelId="{2D178383-EAAF-4848-918B-B67E40EBBD17}" type="parTrans" cxnId="{A876319F-D74C-7041-84A6-159AA1FB911D}">
      <dgm:prSet/>
      <dgm:spPr/>
      <dgm:t>
        <a:bodyPr/>
        <a:lstStyle/>
        <a:p>
          <a:endParaRPr lang="en-GB"/>
        </a:p>
      </dgm:t>
    </dgm:pt>
    <dgm:pt modelId="{B0428D2B-E13C-3F43-9175-DDC118625A88}" type="sibTrans" cxnId="{A876319F-D74C-7041-84A6-159AA1FB911D}">
      <dgm:prSet/>
      <dgm:spPr/>
      <dgm:t>
        <a:bodyPr/>
        <a:lstStyle/>
        <a:p>
          <a:endParaRPr lang="en-GB"/>
        </a:p>
      </dgm:t>
    </dgm:pt>
    <dgm:pt modelId="{CD5E8A9E-1B84-C04D-BF82-BF0F76F63F8B}">
      <dgm:prSet phldrT="[Text]"/>
      <dgm:spPr/>
      <dgm:t>
        <a:bodyPr/>
        <a:lstStyle/>
        <a:p>
          <a:r>
            <a:rPr lang="en-GB" dirty="0"/>
            <a:t>Class label</a:t>
          </a:r>
        </a:p>
      </dgm:t>
    </dgm:pt>
    <dgm:pt modelId="{64E28E6C-9B4A-1849-A0C9-8D43E6348B37}" type="parTrans" cxnId="{C1803114-4E58-6F4B-83C8-3B2095205A1F}">
      <dgm:prSet/>
      <dgm:spPr/>
      <dgm:t>
        <a:bodyPr/>
        <a:lstStyle/>
        <a:p>
          <a:endParaRPr lang="en-GB"/>
        </a:p>
      </dgm:t>
    </dgm:pt>
    <dgm:pt modelId="{D02AADDE-F22B-9149-BA54-BB3AA22B3B63}" type="sibTrans" cxnId="{C1803114-4E58-6F4B-83C8-3B2095205A1F}">
      <dgm:prSet/>
      <dgm:spPr/>
      <dgm:t>
        <a:bodyPr/>
        <a:lstStyle/>
        <a:p>
          <a:endParaRPr lang="en-GB"/>
        </a:p>
      </dgm:t>
    </dgm:pt>
    <dgm:pt modelId="{4E4F645B-9F0C-FE44-9148-EBA19036BDBE}" type="pres">
      <dgm:prSet presAssocID="{AF504D7B-4D3D-DD4C-A5DE-54E6F65D6803}" presName="Name0" presStyleCnt="0">
        <dgm:presLayoutVars>
          <dgm:dir/>
          <dgm:resizeHandles val="exact"/>
        </dgm:presLayoutVars>
      </dgm:prSet>
      <dgm:spPr/>
    </dgm:pt>
    <dgm:pt modelId="{C6947718-F5D3-4040-A70D-231E1E2D18DA}" type="pres">
      <dgm:prSet presAssocID="{62AB5C15-7B72-524D-BC33-87B81B0DD44B}" presName="node" presStyleLbl="node1" presStyleIdx="0" presStyleCnt="3">
        <dgm:presLayoutVars>
          <dgm:bulletEnabled val="1"/>
        </dgm:presLayoutVars>
      </dgm:prSet>
      <dgm:spPr/>
    </dgm:pt>
    <dgm:pt modelId="{C7B6783D-A616-CB4D-88E0-01B8C35950B4}" type="pres">
      <dgm:prSet presAssocID="{AA11A2AC-E4F9-2C48-8F91-62F483EDEC3C}" presName="sibTrans" presStyleLbl="sibTrans2D1" presStyleIdx="0" presStyleCnt="2"/>
      <dgm:spPr/>
    </dgm:pt>
    <dgm:pt modelId="{04231388-C867-CA49-8158-86EE056F5E50}" type="pres">
      <dgm:prSet presAssocID="{AA11A2AC-E4F9-2C48-8F91-62F483EDEC3C}" presName="connectorText" presStyleLbl="sibTrans2D1" presStyleIdx="0" presStyleCnt="2"/>
      <dgm:spPr/>
    </dgm:pt>
    <dgm:pt modelId="{73D64643-81E8-F444-9D28-D4FB4320DA2C}" type="pres">
      <dgm:prSet presAssocID="{5160FB21-1E76-0941-BFD0-BC722467F156}" presName="node" presStyleLbl="node1" presStyleIdx="1" presStyleCnt="3">
        <dgm:presLayoutVars>
          <dgm:bulletEnabled val="1"/>
        </dgm:presLayoutVars>
      </dgm:prSet>
      <dgm:spPr/>
    </dgm:pt>
    <dgm:pt modelId="{860FD959-6C43-8B41-9462-5AADCF842EB6}" type="pres">
      <dgm:prSet presAssocID="{B0428D2B-E13C-3F43-9175-DDC118625A88}" presName="sibTrans" presStyleLbl="sibTrans2D1" presStyleIdx="1" presStyleCnt="2"/>
      <dgm:spPr/>
    </dgm:pt>
    <dgm:pt modelId="{E2CBE228-EBE7-A642-BAF8-6A59FC9E81D0}" type="pres">
      <dgm:prSet presAssocID="{B0428D2B-E13C-3F43-9175-DDC118625A88}" presName="connectorText" presStyleLbl="sibTrans2D1" presStyleIdx="1" presStyleCnt="2"/>
      <dgm:spPr/>
    </dgm:pt>
    <dgm:pt modelId="{2C83CCB3-18D3-5040-AD46-FBDC32F45978}" type="pres">
      <dgm:prSet presAssocID="{CD5E8A9E-1B84-C04D-BF82-BF0F76F63F8B}" presName="node" presStyleLbl="node1" presStyleIdx="2" presStyleCnt="3">
        <dgm:presLayoutVars>
          <dgm:bulletEnabled val="1"/>
        </dgm:presLayoutVars>
      </dgm:prSet>
      <dgm:spPr/>
    </dgm:pt>
  </dgm:ptLst>
  <dgm:cxnLst>
    <dgm:cxn modelId="{C1803114-4E58-6F4B-83C8-3B2095205A1F}" srcId="{AF504D7B-4D3D-DD4C-A5DE-54E6F65D6803}" destId="{CD5E8A9E-1B84-C04D-BF82-BF0F76F63F8B}" srcOrd="2" destOrd="0" parTransId="{64E28E6C-9B4A-1849-A0C9-8D43E6348B37}" sibTransId="{D02AADDE-F22B-9149-BA54-BB3AA22B3B63}"/>
    <dgm:cxn modelId="{6EE93F7E-008F-2144-AF49-A7C95B7B6C3A}" type="presOf" srcId="{AA11A2AC-E4F9-2C48-8F91-62F483EDEC3C}" destId="{04231388-C867-CA49-8158-86EE056F5E50}" srcOrd="1" destOrd="0" presId="urn:microsoft.com/office/officeart/2005/8/layout/process1"/>
    <dgm:cxn modelId="{FBC69C9D-33A0-9040-A338-D4BFD615B348}" type="presOf" srcId="{AF504D7B-4D3D-DD4C-A5DE-54E6F65D6803}" destId="{4E4F645B-9F0C-FE44-9148-EBA19036BDBE}" srcOrd="0" destOrd="0" presId="urn:microsoft.com/office/officeart/2005/8/layout/process1"/>
    <dgm:cxn modelId="{A876319F-D74C-7041-84A6-159AA1FB911D}" srcId="{AF504D7B-4D3D-DD4C-A5DE-54E6F65D6803}" destId="{5160FB21-1E76-0941-BFD0-BC722467F156}" srcOrd="1" destOrd="0" parTransId="{2D178383-EAAF-4848-918B-B67E40EBBD17}" sibTransId="{B0428D2B-E13C-3F43-9175-DDC118625A88}"/>
    <dgm:cxn modelId="{0DE2D4AC-9285-9E45-A7EA-27BDB614C35D}" type="presOf" srcId="{B0428D2B-E13C-3F43-9175-DDC118625A88}" destId="{860FD959-6C43-8B41-9462-5AADCF842EB6}" srcOrd="0" destOrd="0" presId="urn:microsoft.com/office/officeart/2005/8/layout/process1"/>
    <dgm:cxn modelId="{1FDAC4C3-D9EB-B54B-BB92-59941D9D1098}" type="presOf" srcId="{5160FB21-1E76-0941-BFD0-BC722467F156}" destId="{73D64643-81E8-F444-9D28-D4FB4320DA2C}" srcOrd="0" destOrd="0" presId="urn:microsoft.com/office/officeart/2005/8/layout/process1"/>
    <dgm:cxn modelId="{5A7810DE-3F3B-634E-80D5-2A963D5A58D8}" srcId="{AF504D7B-4D3D-DD4C-A5DE-54E6F65D6803}" destId="{62AB5C15-7B72-524D-BC33-87B81B0DD44B}" srcOrd="0" destOrd="0" parTransId="{1BE78833-0CA1-FB42-8CCE-F0A1F028A160}" sibTransId="{AA11A2AC-E4F9-2C48-8F91-62F483EDEC3C}"/>
    <dgm:cxn modelId="{3C9A8CE8-3CA5-5E40-9D85-ADCE84D078B7}" type="presOf" srcId="{CD5E8A9E-1B84-C04D-BF82-BF0F76F63F8B}" destId="{2C83CCB3-18D3-5040-AD46-FBDC32F45978}" srcOrd="0" destOrd="0" presId="urn:microsoft.com/office/officeart/2005/8/layout/process1"/>
    <dgm:cxn modelId="{8F70FCF0-A844-2D4A-B428-72E672DEB330}" type="presOf" srcId="{B0428D2B-E13C-3F43-9175-DDC118625A88}" destId="{E2CBE228-EBE7-A642-BAF8-6A59FC9E81D0}" srcOrd="1" destOrd="0" presId="urn:microsoft.com/office/officeart/2005/8/layout/process1"/>
    <dgm:cxn modelId="{38A075F5-63E9-0544-A897-A5495785AC8A}" type="presOf" srcId="{AA11A2AC-E4F9-2C48-8F91-62F483EDEC3C}" destId="{C7B6783D-A616-CB4D-88E0-01B8C35950B4}" srcOrd="0" destOrd="0" presId="urn:microsoft.com/office/officeart/2005/8/layout/process1"/>
    <dgm:cxn modelId="{2DDC6EF8-A34D-8244-BC21-44FD55C3BE27}" type="presOf" srcId="{62AB5C15-7B72-524D-BC33-87B81B0DD44B}" destId="{C6947718-F5D3-4040-A70D-231E1E2D18DA}" srcOrd="0" destOrd="0" presId="urn:microsoft.com/office/officeart/2005/8/layout/process1"/>
    <dgm:cxn modelId="{C03DAE0C-5241-234D-8587-391C0F8AC97A}" type="presParOf" srcId="{4E4F645B-9F0C-FE44-9148-EBA19036BDBE}" destId="{C6947718-F5D3-4040-A70D-231E1E2D18DA}" srcOrd="0" destOrd="0" presId="urn:microsoft.com/office/officeart/2005/8/layout/process1"/>
    <dgm:cxn modelId="{645EF282-01CB-5140-9F9E-E788BF6E0E6C}" type="presParOf" srcId="{4E4F645B-9F0C-FE44-9148-EBA19036BDBE}" destId="{C7B6783D-A616-CB4D-88E0-01B8C35950B4}" srcOrd="1" destOrd="0" presId="urn:microsoft.com/office/officeart/2005/8/layout/process1"/>
    <dgm:cxn modelId="{F1C770FE-D6BC-9E48-BC0E-FBBB93D3CB8D}" type="presParOf" srcId="{C7B6783D-A616-CB4D-88E0-01B8C35950B4}" destId="{04231388-C867-CA49-8158-86EE056F5E50}" srcOrd="0" destOrd="0" presId="urn:microsoft.com/office/officeart/2005/8/layout/process1"/>
    <dgm:cxn modelId="{72007650-2E18-3945-8C8B-3C0D59B91431}" type="presParOf" srcId="{4E4F645B-9F0C-FE44-9148-EBA19036BDBE}" destId="{73D64643-81E8-F444-9D28-D4FB4320DA2C}" srcOrd="2" destOrd="0" presId="urn:microsoft.com/office/officeart/2005/8/layout/process1"/>
    <dgm:cxn modelId="{A3E11D8E-076C-7642-A0DB-0E3B2C71483E}" type="presParOf" srcId="{4E4F645B-9F0C-FE44-9148-EBA19036BDBE}" destId="{860FD959-6C43-8B41-9462-5AADCF842EB6}" srcOrd="3" destOrd="0" presId="urn:microsoft.com/office/officeart/2005/8/layout/process1"/>
    <dgm:cxn modelId="{FE3F0A8F-0FF0-3A48-A10C-D7ADEF5F8B62}" type="presParOf" srcId="{860FD959-6C43-8B41-9462-5AADCF842EB6}" destId="{E2CBE228-EBE7-A642-BAF8-6A59FC9E81D0}" srcOrd="0" destOrd="0" presId="urn:microsoft.com/office/officeart/2005/8/layout/process1"/>
    <dgm:cxn modelId="{32DC66DD-FAE1-DF41-A3FB-BD5857A9F5B6}" type="presParOf" srcId="{4E4F645B-9F0C-FE44-9148-EBA19036BDBE}" destId="{2C83CCB3-18D3-5040-AD46-FBDC32F45978}"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E76E72-EF09-4149-8A92-ED7AF4A6046A}" type="doc">
      <dgm:prSet loTypeId="urn:microsoft.com/office/officeart/2005/8/layout/process1" loCatId="" qsTypeId="urn:microsoft.com/office/officeart/2005/8/quickstyle/simple1" qsCatId="simple" csTypeId="urn:microsoft.com/office/officeart/2005/8/colors/accent2_2" csCatId="accent2" phldr="1"/>
      <dgm:spPr/>
    </dgm:pt>
    <dgm:pt modelId="{DC82ED59-57F7-BE47-B657-972A0D920569}">
      <dgm:prSet phldrT="[Text]"/>
      <dgm:spPr>
        <a:solidFill>
          <a:srgbClr val="FF0000"/>
        </a:solidFill>
      </dgm:spPr>
      <dgm:t>
        <a:bodyPr/>
        <a:lstStyle/>
        <a:p>
          <a:r>
            <a:rPr lang="en-GB" dirty="0"/>
            <a:t>Collect and prepare data</a:t>
          </a:r>
        </a:p>
      </dgm:t>
    </dgm:pt>
    <dgm:pt modelId="{1D2432E7-C77C-0E47-8FF6-A8E9A210AFBD}" type="parTrans" cxnId="{4F922C2B-DAE5-4440-8F74-B0DF6E6C417B}">
      <dgm:prSet/>
      <dgm:spPr/>
      <dgm:t>
        <a:bodyPr/>
        <a:lstStyle/>
        <a:p>
          <a:endParaRPr lang="en-GB"/>
        </a:p>
      </dgm:t>
    </dgm:pt>
    <dgm:pt modelId="{46A1EB3A-4B3D-8F4F-8CAE-546508905A6D}" type="sibTrans" cxnId="{4F922C2B-DAE5-4440-8F74-B0DF6E6C417B}">
      <dgm:prSet/>
      <dgm:spPr/>
      <dgm:t>
        <a:bodyPr/>
        <a:lstStyle/>
        <a:p>
          <a:endParaRPr lang="en-GB"/>
        </a:p>
      </dgm:t>
    </dgm:pt>
    <dgm:pt modelId="{1E42FA62-A265-B84F-98E2-9CD67C09D50F}">
      <dgm:prSet phldrT="[Text]"/>
      <dgm:spPr/>
      <dgm:t>
        <a:bodyPr/>
        <a:lstStyle/>
        <a:p>
          <a:r>
            <a:rPr lang="en-GB" dirty="0"/>
            <a:t>Select appropriate model</a:t>
          </a:r>
        </a:p>
      </dgm:t>
    </dgm:pt>
    <dgm:pt modelId="{CDD10C2A-BE24-F340-BDAF-AB2481AE82AD}" type="parTrans" cxnId="{ED81BBE6-D87C-8340-95CF-C5B598C7E308}">
      <dgm:prSet/>
      <dgm:spPr/>
      <dgm:t>
        <a:bodyPr/>
        <a:lstStyle/>
        <a:p>
          <a:endParaRPr lang="en-GB"/>
        </a:p>
      </dgm:t>
    </dgm:pt>
    <dgm:pt modelId="{8BD6451B-A672-EA4E-8D77-D7CB988D8DF2}" type="sibTrans" cxnId="{ED81BBE6-D87C-8340-95CF-C5B598C7E308}">
      <dgm:prSet/>
      <dgm:spPr/>
      <dgm:t>
        <a:bodyPr/>
        <a:lstStyle/>
        <a:p>
          <a:endParaRPr lang="en-GB"/>
        </a:p>
      </dgm:t>
    </dgm:pt>
    <dgm:pt modelId="{6B6303C9-D12D-7646-BA56-B10B74953869}">
      <dgm:prSet phldrT="[Text]"/>
      <dgm:spPr/>
      <dgm:t>
        <a:bodyPr/>
        <a:lstStyle/>
        <a:p>
          <a:r>
            <a:rPr lang="en-GB" dirty="0"/>
            <a:t>Train model</a:t>
          </a:r>
        </a:p>
      </dgm:t>
    </dgm:pt>
    <dgm:pt modelId="{629F1E5A-506D-D64E-897E-BB7A56EF9D04}" type="parTrans" cxnId="{80C1187F-10FB-9748-AD12-28AF892083F0}">
      <dgm:prSet/>
      <dgm:spPr/>
      <dgm:t>
        <a:bodyPr/>
        <a:lstStyle/>
        <a:p>
          <a:endParaRPr lang="en-GB"/>
        </a:p>
      </dgm:t>
    </dgm:pt>
    <dgm:pt modelId="{E909DBE6-8688-1B43-ACA7-159B199EF2DE}" type="sibTrans" cxnId="{80C1187F-10FB-9748-AD12-28AF892083F0}">
      <dgm:prSet/>
      <dgm:spPr/>
      <dgm:t>
        <a:bodyPr/>
        <a:lstStyle/>
        <a:p>
          <a:endParaRPr lang="en-GB"/>
        </a:p>
      </dgm:t>
    </dgm:pt>
    <dgm:pt modelId="{2CFCAC1D-F7A8-8348-8415-0B9487D47732}">
      <dgm:prSet/>
      <dgm:spPr/>
      <dgm:t>
        <a:bodyPr/>
        <a:lstStyle/>
        <a:p>
          <a:r>
            <a:rPr lang="en-GB" dirty="0"/>
            <a:t>Evaluate model</a:t>
          </a:r>
        </a:p>
      </dgm:t>
    </dgm:pt>
    <dgm:pt modelId="{32F7D6AB-164D-134F-B74F-12444625F8C9}" type="parTrans" cxnId="{BC312048-5362-D840-8890-79FA111B489D}">
      <dgm:prSet/>
      <dgm:spPr/>
      <dgm:t>
        <a:bodyPr/>
        <a:lstStyle/>
        <a:p>
          <a:endParaRPr lang="en-GB"/>
        </a:p>
      </dgm:t>
    </dgm:pt>
    <dgm:pt modelId="{16751915-A869-324C-99CD-73A0F51A1B05}" type="sibTrans" cxnId="{BC312048-5362-D840-8890-79FA111B489D}">
      <dgm:prSet/>
      <dgm:spPr/>
      <dgm:t>
        <a:bodyPr/>
        <a:lstStyle/>
        <a:p>
          <a:endParaRPr lang="en-GB"/>
        </a:p>
      </dgm:t>
    </dgm:pt>
    <dgm:pt modelId="{FFD5E011-661B-CB44-916B-4E5EB980D8FF}" type="pres">
      <dgm:prSet presAssocID="{88E76E72-EF09-4149-8A92-ED7AF4A6046A}" presName="Name0" presStyleCnt="0">
        <dgm:presLayoutVars>
          <dgm:dir/>
          <dgm:resizeHandles val="exact"/>
        </dgm:presLayoutVars>
      </dgm:prSet>
      <dgm:spPr/>
    </dgm:pt>
    <dgm:pt modelId="{393AD99C-4915-4346-BA3F-C4EE35D462D3}" type="pres">
      <dgm:prSet presAssocID="{DC82ED59-57F7-BE47-B657-972A0D920569}" presName="node" presStyleLbl="node1" presStyleIdx="0" presStyleCnt="4">
        <dgm:presLayoutVars>
          <dgm:bulletEnabled val="1"/>
        </dgm:presLayoutVars>
      </dgm:prSet>
      <dgm:spPr/>
    </dgm:pt>
    <dgm:pt modelId="{8F6D51CB-FF17-4E44-AFBC-9C6AA36CB0CB}" type="pres">
      <dgm:prSet presAssocID="{46A1EB3A-4B3D-8F4F-8CAE-546508905A6D}" presName="sibTrans" presStyleLbl="sibTrans2D1" presStyleIdx="0" presStyleCnt="3"/>
      <dgm:spPr/>
    </dgm:pt>
    <dgm:pt modelId="{21AFEC07-66EA-3345-9BE9-FDAFBB1858E3}" type="pres">
      <dgm:prSet presAssocID="{46A1EB3A-4B3D-8F4F-8CAE-546508905A6D}" presName="connectorText" presStyleLbl="sibTrans2D1" presStyleIdx="0" presStyleCnt="3"/>
      <dgm:spPr/>
    </dgm:pt>
    <dgm:pt modelId="{B9983D22-F74B-7E48-8632-AC53EC55E926}" type="pres">
      <dgm:prSet presAssocID="{1E42FA62-A265-B84F-98E2-9CD67C09D50F}" presName="node" presStyleLbl="node1" presStyleIdx="1" presStyleCnt="4">
        <dgm:presLayoutVars>
          <dgm:bulletEnabled val="1"/>
        </dgm:presLayoutVars>
      </dgm:prSet>
      <dgm:spPr/>
    </dgm:pt>
    <dgm:pt modelId="{B3F3FA49-3B27-7F40-8AA4-1E923862FC7C}" type="pres">
      <dgm:prSet presAssocID="{8BD6451B-A672-EA4E-8D77-D7CB988D8DF2}" presName="sibTrans" presStyleLbl="sibTrans2D1" presStyleIdx="1" presStyleCnt="3"/>
      <dgm:spPr/>
    </dgm:pt>
    <dgm:pt modelId="{F47F81BD-A649-C043-82E2-0F49A178BCCD}" type="pres">
      <dgm:prSet presAssocID="{8BD6451B-A672-EA4E-8D77-D7CB988D8DF2}" presName="connectorText" presStyleLbl="sibTrans2D1" presStyleIdx="1" presStyleCnt="3"/>
      <dgm:spPr/>
    </dgm:pt>
    <dgm:pt modelId="{36AD4CE0-28E5-B84B-A8C9-6B81418A990B}" type="pres">
      <dgm:prSet presAssocID="{6B6303C9-D12D-7646-BA56-B10B74953869}" presName="node" presStyleLbl="node1" presStyleIdx="2" presStyleCnt="4">
        <dgm:presLayoutVars>
          <dgm:bulletEnabled val="1"/>
        </dgm:presLayoutVars>
      </dgm:prSet>
      <dgm:spPr/>
    </dgm:pt>
    <dgm:pt modelId="{B01959C3-F7C2-7441-BFF2-FF6424658A25}" type="pres">
      <dgm:prSet presAssocID="{E909DBE6-8688-1B43-ACA7-159B199EF2DE}" presName="sibTrans" presStyleLbl="sibTrans2D1" presStyleIdx="2" presStyleCnt="3"/>
      <dgm:spPr/>
    </dgm:pt>
    <dgm:pt modelId="{1FDE0D80-8F3B-B748-86E6-0F9B5990266F}" type="pres">
      <dgm:prSet presAssocID="{E909DBE6-8688-1B43-ACA7-159B199EF2DE}" presName="connectorText" presStyleLbl="sibTrans2D1" presStyleIdx="2" presStyleCnt="3"/>
      <dgm:spPr/>
    </dgm:pt>
    <dgm:pt modelId="{8CB018AF-A035-CA41-9E28-CA041F04E277}" type="pres">
      <dgm:prSet presAssocID="{2CFCAC1D-F7A8-8348-8415-0B9487D47732}" presName="node" presStyleLbl="node1" presStyleIdx="3" presStyleCnt="4">
        <dgm:presLayoutVars>
          <dgm:bulletEnabled val="1"/>
        </dgm:presLayoutVars>
      </dgm:prSet>
      <dgm:spPr/>
    </dgm:pt>
  </dgm:ptLst>
  <dgm:cxnLst>
    <dgm:cxn modelId="{9CD8C80A-83AD-F143-8CD6-A529D978DBB1}" type="presOf" srcId="{6B6303C9-D12D-7646-BA56-B10B74953869}" destId="{36AD4CE0-28E5-B84B-A8C9-6B81418A990B}" srcOrd="0" destOrd="0" presId="urn:microsoft.com/office/officeart/2005/8/layout/process1"/>
    <dgm:cxn modelId="{DFCCA51D-E942-D241-8324-E6EB3E48E570}" type="presOf" srcId="{46A1EB3A-4B3D-8F4F-8CAE-546508905A6D}" destId="{21AFEC07-66EA-3345-9BE9-FDAFBB1858E3}" srcOrd="1" destOrd="0" presId="urn:microsoft.com/office/officeart/2005/8/layout/process1"/>
    <dgm:cxn modelId="{4F922C2B-DAE5-4440-8F74-B0DF6E6C417B}" srcId="{88E76E72-EF09-4149-8A92-ED7AF4A6046A}" destId="{DC82ED59-57F7-BE47-B657-972A0D920569}" srcOrd="0" destOrd="0" parTransId="{1D2432E7-C77C-0E47-8FF6-A8E9A210AFBD}" sibTransId="{46A1EB3A-4B3D-8F4F-8CAE-546508905A6D}"/>
    <dgm:cxn modelId="{BC312048-5362-D840-8890-79FA111B489D}" srcId="{88E76E72-EF09-4149-8A92-ED7AF4A6046A}" destId="{2CFCAC1D-F7A8-8348-8415-0B9487D47732}" srcOrd="3" destOrd="0" parTransId="{32F7D6AB-164D-134F-B74F-12444625F8C9}" sibTransId="{16751915-A869-324C-99CD-73A0F51A1B05}"/>
    <dgm:cxn modelId="{D8412160-90EA-E143-BB14-2C5AB9748051}" type="presOf" srcId="{46A1EB3A-4B3D-8F4F-8CAE-546508905A6D}" destId="{8F6D51CB-FF17-4E44-AFBC-9C6AA36CB0CB}" srcOrd="0" destOrd="0" presId="urn:microsoft.com/office/officeart/2005/8/layout/process1"/>
    <dgm:cxn modelId="{21B5AA68-1E27-FF4B-B76E-2701750D6023}" type="presOf" srcId="{8BD6451B-A672-EA4E-8D77-D7CB988D8DF2}" destId="{B3F3FA49-3B27-7F40-8AA4-1E923862FC7C}" srcOrd="0" destOrd="0" presId="urn:microsoft.com/office/officeart/2005/8/layout/process1"/>
    <dgm:cxn modelId="{5BB94D6D-6FC8-D146-9A44-0CBF4EBC446D}" type="presOf" srcId="{2CFCAC1D-F7A8-8348-8415-0B9487D47732}" destId="{8CB018AF-A035-CA41-9E28-CA041F04E277}" srcOrd="0" destOrd="0" presId="urn:microsoft.com/office/officeart/2005/8/layout/process1"/>
    <dgm:cxn modelId="{C5D3D170-6F1C-854D-8C93-63A0C0FDC102}" type="presOf" srcId="{DC82ED59-57F7-BE47-B657-972A0D920569}" destId="{393AD99C-4915-4346-BA3F-C4EE35D462D3}" srcOrd="0" destOrd="0" presId="urn:microsoft.com/office/officeart/2005/8/layout/process1"/>
    <dgm:cxn modelId="{E6E40076-2494-EC4D-87C8-95A33E43A3CB}" type="presOf" srcId="{E909DBE6-8688-1B43-ACA7-159B199EF2DE}" destId="{B01959C3-F7C2-7441-BFF2-FF6424658A25}" srcOrd="0" destOrd="0" presId="urn:microsoft.com/office/officeart/2005/8/layout/process1"/>
    <dgm:cxn modelId="{80C1187F-10FB-9748-AD12-28AF892083F0}" srcId="{88E76E72-EF09-4149-8A92-ED7AF4A6046A}" destId="{6B6303C9-D12D-7646-BA56-B10B74953869}" srcOrd="2" destOrd="0" parTransId="{629F1E5A-506D-D64E-897E-BB7A56EF9D04}" sibTransId="{E909DBE6-8688-1B43-ACA7-159B199EF2DE}"/>
    <dgm:cxn modelId="{F5522290-98CE-AD4F-81D3-E3F6519FA7C0}" type="presOf" srcId="{88E76E72-EF09-4149-8A92-ED7AF4A6046A}" destId="{FFD5E011-661B-CB44-916B-4E5EB980D8FF}" srcOrd="0" destOrd="0" presId="urn:microsoft.com/office/officeart/2005/8/layout/process1"/>
    <dgm:cxn modelId="{63B04E97-692F-3340-8CBA-6518A5DB6C8B}" type="presOf" srcId="{8BD6451B-A672-EA4E-8D77-D7CB988D8DF2}" destId="{F47F81BD-A649-C043-82E2-0F49A178BCCD}" srcOrd="1" destOrd="0" presId="urn:microsoft.com/office/officeart/2005/8/layout/process1"/>
    <dgm:cxn modelId="{A225BEB2-279E-E249-B959-AAFCCF78F538}" type="presOf" srcId="{E909DBE6-8688-1B43-ACA7-159B199EF2DE}" destId="{1FDE0D80-8F3B-B748-86E6-0F9B5990266F}" srcOrd="1" destOrd="0" presId="urn:microsoft.com/office/officeart/2005/8/layout/process1"/>
    <dgm:cxn modelId="{ED81BBE6-D87C-8340-95CF-C5B598C7E308}" srcId="{88E76E72-EF09-4149-8A92-ED7AF4A6046A}" destId="{1E42FA62-A265-B84F-98E2-9CD67C09D50F}" srcOrd="1" destOrd="0" parTransId="{CDD10C2A-BE24-F340-BDAF-AB2481AE82AD}" sibTransId="{8BD6451B-A672-EA4E-8D77-D7CB988D8DF2}"/>
    <dgm:cxn modelId="{90D1D2E7-A9A2-844A-8A3C-FEEF24103933}" type="presOf" srcId="{1E42FA62-A265-B84F-98E2-9CD67C09D50F}" destId="{B9983D22-F74B-7E48-8632-AC53EC55E926}" srcOrd="0" destOrd="0" presId="urn:microsoft.com/office/officeart/2005/8/layout/process1"/>
    <dgm:cxn modelId="{3DE12F2E-4044-3C43-A72A-4D662662DD58}" type="presParOf" srcId="{FFD5E011-661B-CB44-916B-4E5EB980D8FF}" destId="{393AD99C-4915-4346-BA3F-C4EE35D462D3}" srcOrd="0" destOrd="0" presId="urn:microsoft.com/office/officeart/2005/8/layout/process1"/>
    <dgm:cxn modelId="{58BC7636-D0EA-B741-BC2D-89FB9A38BEBD}" type="presParOf" srcId="{FFD5E011-661B-CB44-916B-4E5EB980D8FF}" destId="{8F6D51CB-FF17-4E44-AFBC-9C6AA36CB0CB}" srcOrd="1" destOrd="0" presId="urn:microsoft.com/office/officeart/2005/8/layout/process1"/>
    <dgm:cxn modelId="{C868715A-8654-FB4B-B05F-03829D39713D}" type="presParOf" srcId="{8F6D51CB-FF17-4E44-AFBC-9C6AA36CB0CB}" destId="{21AFEC07-66EA-3345-9BE9-FDAFBB1858E3}" srcOrd="0" destOrd="0" presId="urn:microsoft.com/office/officeart/2005/8/layout/process1"/>
    <dgm:cxn modelId="{1D31855F-8E1B-ED41-9B33-19DC281890DD}" type="presParOf" srcId="{FFD5E011-661B-CB44-916B-4E5EB980D8FF}" destId="{B9983D22-F74B-7E48-8632-AC53EC55E926}" srcOrd="2" destOrd="0" presId="urn:microsoft.com/office/officeart/2005/8/layout/process1"/>
    <dgm:cxn modelId="{4ACB6EE1-9149-CE47-AF4A-71092960E13E}" type="presParOf" srcId="{FFD5E011-661B-CB44-916B-4E5EB980D8FF}" destId="{B3F3FA49-3B27-7F40-8AA4-1E923862FC7C}" srcOrd="3" destOrd="0" presId="urn:microsoft.com/office/officeart/2005/8/layout/process1"/>
    <dgm:cxn modelId="{ACCA2753-A84E-864C-8FD3-A2256BB5512C}" type="presParOf" srcId="{B3F3FA49-3B27-7F40-8AA4-1E923862FC7C}" destId="{F47F81BD-A649-C043-82E2-0F49A178BCCD}" srcOrd="0" destOrd="0" presId="urn:microsoft.com/office/officeart/2005/8/layout/process1"/>
    <dgm:cxn modelId="{AAE7819B-476A-EC4D-B735-B9C8FF11F825}" type="presParOf" srcId="{FFD5E011-661B-CB44-916B-4E5EB980D8FF}" destId="{36AD4CE0-28E5-B84B-A8C9-6B81418A990B}" srcOrd="4" destOrd="0" presId="urn:microsoft.com/office/officeart/2005/8/layout/process1"/>
    <dgm:cxn modelId="{36AF6968-4CE8-544F-A366-547685A3CC82}" type="presParOf" srcId="{FFD5E011-661B-CB44-916B-4E5EB980D8FF}" destId="{B01959C3-F7C2-7441-BFF2-FF6424658A25}" srcOrd="5" destOrd="0" presId="urn:microsoft.com/office/officeart/2005/8/layout/process1"/>
    <dgm:cxn modelId="{9A60B90F-2423-B745-991F-6DB61F9EE27F}" type="presParOf" srcId="{B01959C3-F7C2-7441-BFF2-FF6424658A25}" destId="{1FDE0D80-8F3B-B748-86E6-0F9B5990266F}" srcOrd="0" destOrd="0" presId="urn:microsoft.com/office/officeart/2005/8/layout/process1"/>
    <dgm:cxn modelId="{A44D45A1-1FFD-9447-A65D-521E5B9A2A6B}" type="presParOf" srcId="{FFD5E011-661B-CB44-916B-4E5EB980D8FF}" destId="{8CB018AF-A035-CA41-9E28-CA041F04E27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6E5D47-D531-7046-9B1D-B7709781B72E}" type="doc">
      <dgm:prSet loTypeId="urn:microsoft.com/office/officeart/2005/8/layout/radial4" loCatId="" qsTypeId="urn:microsoft.com/office/officeart/2005/8/quickstyle/simple1" qsCatId="simple" csTypeId="urn:microsoft.com/office/officeart/2005/8/colors/accent2_2" csCatId="accent2" phldr="1"/>
      <dgm:spPr/>
      <dgm:t>
        <a:bodyPr/>
        <a:lstStyle/>
        <a:p>
          <a:endParaRPr lang="en-GB"/>
        </a:p>
      </dgm:t>
    </dgm:pt>
    <dgm:pt modelId="{55D40F60-F576-AA40-9584-75D46D2B7624}">
      <dgm:prSet phldrT="[Text]"/>
      <dgm:spPr/>
      <dgm:t>
        <a:bodyPr/>
        <a:lstStyle/>
        <a:p>
          <a:r>
            <a:rPr lang="en-GB" dirty="0"/>
            <a:t>Price</a:t>
          </a:r>
        </a:p>
      </dgm:t>
    </dgm:pt>
    <dgm:pt modelId="{BCCC98AE-C1D3-4A4F-8FCF-13916F99A641}" type="parTrans" cxnId="{F80B3440-0AFA-A247-B46F-AFAE86C37CA5}">
      <dgm:prSet/>
      <dgm:spPr/>
      <dgm:t>
        <a:bodyPr/>
        <a:lstStyle/>
        <a:p>
          <a:endParaRPr lang="en-GB"/>
        </a:p>
      </dgm:t>
    </dgm:pt>
    <dgm:pt modelId="{989952AA-D3A4-EF4C-83FF-97CAC31903EA}" type="sibTrans" cxnId="{F80B3440-0AFA-A247-B46F-AFAE86C37CA5}">
      <dgm:prSet/>
      <dgm:spPr/>
      <dgm:t>
        <a:bodyPr/>
        <a:lstStyle/>
        <a:p>
          <a:endParaRPr lang="en-GB"/>
        </a:p>
      </dgm:t>
    </dgm:pt>
    <dgm:pt modelId="{6F334069-ADC0-0F4C-83E4-CCDA11E5ACEA}">
      <dgm:prSet phldrT="[Text]"/>
      <dgm:spPr/>
      <dgm:t>
        <a:bodyPr/>
        <a:lstStyle/>
        <a:p>
          <a:r>
            <a:rPr lang="en-GB" dirty="0"/>
            <a:t>Size</a:t>
          </a:r>
        </a:p>
      </dgm:t>
    </dgm:pt>
    <dgm:pt modelId="{34E611AF-581C-FA40-ADAF-CA4348D09D21}" type="parTrans" cxnId="{95D6853A-79F5-664D-8452-816E7F6EB471}">
      <dgm:prSet/>
      <dgm:spPr/>
      <dgm:t>
        <a:bodyPr/>
        <a:lstStyle/>
        <a:p>
          <a:endParaRPr lang="en-GB"/>
        </a:p>
      </dgm:t>
    </dgm:pt>
    <dgm:pt modelId="{4E576273-B785-BF4A-B135-33DAAB884DEA}" type="sibTrans" cxnId="{95D6853A-79F5-664D-8452-816E7F6EB471}">
      <dgm:prSet/>
      <dgm:spPr/>
      <dgm:t>
        <a:bodyPr/>
        <a:lstStyle/>
        <a:p>
          <a:endParaRPr lang="en-GB"/>
        </a:p>
      </dgm:t>
    </dgm:pt>
    <dgm:pt modelId="{3374A85F-13AF-DB4A-BDA0-36B25D6C8418}">
      <dgm:prSet phldrT="[Text]"/>
      <dgm:spPr/>
      <dgm:t>
        <a:bodyPr/>
        <a:lstStyle/>
        <a:p>
          <a:r>
            <a:rPr lang="en-GB" dirty="0"/>
            <a:t>No. of bedrooms</a:t>
          </a:r>
        </a:p>
      </dgm:t>
    </dgm:pt>
    <dgm:pt modelId="{8B7AEDEC-B9C2-8C41-922E-BAE4DEDEE4CA}" type="parTrans" cxnId="{01DD6626-58BA-0849-9093-884653652AEE}">
      <dgm:prSet/>
      <dgm:spPr/>
      <dgm:t>
        <a:bodyPr/>
        <a:lstStyle/>
        <a:p>
          <a:endParaRPr lang="en-GB"/>
        </a:p>
      </dgm:t>
    </dgm:pt>
    <dgm:pt modelId="{0267B4EB-A0D4-0547-9572-556969841E98}" type="sibTrans" cxnId="{01DD6626-58BA-0849-9093-884653652AEE}">
      <dgm:prSet/>
      <dgm:spPr/>
      <dgm:t>
        <a:bodyPr/>
        <a:lstStyle/>
        <a:p>
          <a:endParaRPr lang="en-GB"/>
        </a:p>
      </dgm:t>
    </dgm:pt>
    <dgm:pt modelId="{5359D184-E11E-AA40-8598-B2B038F202E8}">
      <dgm:prSet phldrT="[Text]"/>
      <dgm:spPr/>
      <dgm:t>
        <a:bodyPr/>
        <a:lstStyle/>
        <a:p>
          <a:r>
            <a:rPr lang="en-GB" dirty="0"/>
            <a:t>No. of bathrooms</a:t>
          </a:r>
        </a:p>
      </dgm:t>
    </dgm:pt>
    <dgm:pt modelId="{29F8BE52-397B-A84C-9714-14034F28FEE3}" type="parTrans" cxnId="{429A373A-70E4-5844-9584-677DC86E1E9E}">
      <dgm:prSet/>
      <dgm:spPr/>
      <dgm:t>
        <a:bodyPr/>
        <a:lstStyle/>
        <a:p>
          <a:endParaRPr lang="en-GB"/>
        </a:p>
      </dgm:t>
    </dgm:pt>
    <dgm:pt modelId="{12B5E8BF-E13A-7848-B76B-3546302AA75E}" type="sibTrans" cxnId="{429A373A-70E4-5844-9584-677DC86E1E9E}">
      <dgm:prSet/>
      <dgm:spPr/>
      <dgm:t>
        <a:bodyPr/>
        <a:lstStyle/>
        <a:p>
          <a:endParaRPr lang="en-GB"/>
        </a:p>
      </dgm:t>
    </dgm:pt>
    <dgm:pt modelId="{67F095F0-7C11-E84A-A40F-03E9BCE4096B}" type="pres">
      <dgm:prSet presAssocID="{C76E5D47-D531-7046-9B1D-B7709781B72E}" presName="cycle" presStyleCnt="0">
        <dgm:presLayoutVars>
          <dgm:chMax val="1"/>
          <dgm:dir/>
          <dgm:animLvl val="ctr"/>
          <dgm:resizeHandles val="exact"/>
        </dgm:presLayoutVars>
      </dgm:prSet>
      <dgm:spPr/>
    </dgm:pt>
    <dgm:pt modelId="{75AFDCAB-BDD7-764D-BE3A-4CA238EBA125}" type="pres">
      <dgm:prSet presAssocID="{55D40F60-F576-AA40-9584-75D46D2B7624}" presName="centerShape" presStyleLbl="node0" presStyleIdx="0" presStyleCnt="1"/>
      <dgm:spPr/>
    </dgm:pt>
    <dgm:pt modelId="{9975911E-4893-F043-B0FE-3843BBA9E066}" type="pres">
      <dgm:prSet presAssocID="{34E611AF-581C-FA40-ADAF-CA4348D09D21}" presName="parTrans" presStyleLbl="bgSibTrans2D1" presStyleIdx="0" presStyleCnt="3"/>
      <dgm:spPr/>
    </dgm:pt>
    <dgm:pt modelId="{E77EA218-8C10-504D-9B9B-71B31D27F327}" type="pres">
      <dgm:prSet presAssocID="{6F334069-ADC0-0F4C-83E4-CCDA11E5ACEA}" presName="node" presStyleLbl="node1" presStyleIdx="0" presStyleCnt="3">
        <dgm:presLayoutVars>
          <dgm:bulletEnabled val="1"/>
        </dgm:presLayoutVars>
      </dgm:prSet>
      <dgm:spPr/>
    </dgm:pt>
    <dgm:pt modelId="{5EFD69D0-7CDF-1741-B92B-0779E141DF3F}" type="pres">
      <dgm:prSet presAssocID="{8B7AEDEC-B9C2-8C41-922E-BAE4DEDEE4CA}" presName="parTrans" presStyleLbl="bgSibTrans2D1" presStyleIdx="1" presStyleCnt="3"/>
      <dgm:spPr/>
    </dgm:pt>
    <dgm:pt modelId="{BC0F30B8-6A16-024D-AF63-2517204277AC}" type="pres">
      <dgm:prSet presAssocID="{3374A85F-13AF-DB4A-BDA0-36B25D6C8418}" presName="node" presStyleLbl="node1" presStyleIdx="1" presStyleCnt="3">
        <dgm:presLayoutVars>
          <dgm:bulletEnabled val="1"/>
        </dgm:presLayoutVars>
      </dgm:prSet>
      <dgm:spPr/>
    </dgm:pt>
    <dgm:pt modelId="{84E9A8D3-F7FF-2048-93AE-4726137E0C35}" type="pres">
      <dgm:prSet presAssocID="{29F8BE52-397B-A84C-9714-14034F28FEE3}" presName="parTrans" presStyleLbl="bgSibTrans2D1" presStyleIdx="2" presStyleCnt="3"/>
      <dgm:spPr/>
    </dgm:pt>
    <dgm:pt modelId="{1DB04331-25E4-BF40-A570-882A4D32E93B}" type="pres">
      <dgm:prSet presAssocID="{5359D184-E11E-AA40-8598-B2B038F202E8}" presName="node" presStyleLbl="node1" presStyleIdx="2" presStyleCnt="3">
        <dgm:presLayoutVars>
          <dgm:bulletEnabled val="1"/>
        </dgm:presLayoutVars>
      </dgm:prSet>
      <dgm:spPr/>
    </dgm:pt>
  </dgm:ptLst>
  <dgm:cxnLst>
    <dgm:cxn modelId="{D295A107-5361-B340-A0FC-7DFD1A6E1571}" type="presOf" srcId="{6F334069-ADC0-0F4C-83E4-CCDA11E5ACEA}" destId="{E77EA218-8C10-504D-9B9B-71B31D27F327}" srcOrd="0" destOrd="0" presId="urn:microsoft.com/office/officeart/2005/8/layout/radial4"/>
    <dgm:cxn modelId="{0C8D1011-B6C2-0D46-A5C1-178276B9C2A9}" type="presOf" srcId="{29F8BE52-397B-A84C-9714-14034F28FEE3}" destId="{84E9A8D3-F7FF-2048-93AE-4726137E0C35}" srcOrd="0" destOrd="0" presId="urn:microsoft.com/office/officeart/2005/8/layout/radial4"/>
    <dgm:cxn modelId="{01DD6626-58BA-0849-9093-884653652AEE}" srcId="{55D40F60-F576-AA40-9584-75D46D2B7624}" destId="{3374A85F-13AF-DB4A-BDA0-36B25D6C8418}" srcOrd="1" destOrd="0" parTransId="{8B7AEDEC-B9C2-8C41-922E-BAE4DEDEE4CA}" sibTransId="{0267B4EB-A0D4-0547-9572-556969841E98}"/>
    <dgm:cxn modelId="{EB7B8838-833C-3E4E-89D6-A714C9E9479D}" type="presOf" srcId="{34E611AF-581C-FA40-ADAF-CA4348D09D21}" destId="{9975911E-4893-F043-B0FE-3843BBA9E066}" srcOrd="0" destOrd="0" presId="urn:microsoft.com/office/officeart/2005/8/layout/radial4"/>
    <dgm:cxn modelId="{429A373A-70E4-5844-9584-677DC86E1E9E}" srcId="{55D40F60-F576-AA40-9584-75D46D2B7624}" destId="{5359D184-E11E-AA40-8598-B2B038F202E8}" srcOrd="2" destOrd="0" parTransId="{29F8BE52-397B-A84C-9714-14034F28FEE3}" sibTransId="{12B5E8BF-E13A-7848-B76B-3546302AA75E}"/>
    <dgm:cxn modelId="{95D6853A-79F5-664D-8452-816E7F6EB471}" srcId="{55D40F60-F576-AA40-9584-75D46D2B7624}" destId="{6F334069-ADC0-0F4C-83E4-CCDA11E5ACEA}" srcOrd="0" destOrd="0" parTransId="{34E611AF-581C-FA40-ADAF-CA4348D09D21}" sibTransId="{4E576273-B785-BF4A-B135-33DAAB884DEA}"/>
    <dgm:cxn modelId="{F80B3440-0AFA-A247-B46F-AFAE86C37CA5}" srcId="{C76E5D47-D531-7046-9B1D-B7709781B72E}" destId="{55D40F60-F576-AA40-9584-75D46D2B7624}" srcOrd="0" destOrd="0" parTransId="{BCCC98AE-C1D3-4A4F-8FCF-13916F99A641}" sibTransId="{989952AA-D3A4-EF4C-83FF-97CAC31903EA}"/>
    <dgm:cxn modelId="{BC6D3B8A-4A65-D04A-96F3-FD16ECDEC763}" type="presOf" srcId="{C76E5D47-D531-7046-9B1D-B7709781B72E}" destId="{67F095F0-7C11-E84A-A40F-03E9BCE4096B}" srcOrd="0" destOrd="0" presId="urn:microsoft.com/office/officeart/2005/8/layout/radial4"/>
    <dgm:cxn modelId="{A09ABFA0-6986-0943-BF81-FEDCF6EA408B}" type="presOf" srcId="{8B7AEDEC-B9C2-8C41-922E-BAE4DEDEE4CA}" destId="{5EFD69D0-7CDF-1741-B92B-0779E141DF3F}" srcOrd="0" destOrd="0" presId="urn:microsoft.com/office/officeart/2005/8/layout/radial4"/>
    <dgm:cxn modelId="{AE30CEA2-CC17-774A-95D1-BAECA3139ECE}" type="presOf" srcId="{55D40F60-F576-AA40-9584-75D46D2B7624}" destId="{75AFDCAB-BDD7-764D-BE3A-4CA238EBA125}" srcOrd="0" destOrd="0" presId="urn:microsoft.com/office/officeart/2005/8/layout/radial4"/>
    <dgm:cxn modelId="{AC0DEDB1-7729-474E-98B0-3A8CDD6E9070}" type="presOf" srcId="{5359D184-E11E-AA40-8598-B2B038F202E8}" destId="{1DB04331-25E4-BF40-A570-882A4D32E93B}" srcOrd="0" destOrd="0" presId="urn:microsoft.com/office/officeart/2005/8/layout/radial4"/>
    <dgm:cxn modelId="{AF5B22D0-B77A-3943-BE72-1AAF570257CF}" type="presOf" srcId="{3374A85F-13AF-DB4A-BDA0-36B25D6C8418}" destId="{BC0F30B8-6A16-024D-AF63-2517204277AC}" srcOrd="0" destOrd="0" presId="urn:microsoft.com/office/officeart/2005/8/layout/radial4"/>
    <dgm:cxn modelId="{43994A7D-CE75-754F-ABCE-8CC5D3ED8DBE}" type="presParOf" srcId="{67F095F0-7C11-E84A-A40F-03E9BCE4096B}" destId="{75AFDCAB-BDD7-764D-BE3A-4CA238EBA125}" srcOrd="0" destOrd="0" presId="urn:microsoft.com/office/officeart/2005/8/layout/radial4"/>
    <dgm:cxn modelId="{3B750EB9-8637-9344-96B0-EFA4B1531A08}" type="presParOf" srcId="{67F095F0-7C11-E84A-A40F-03E9BCE4096B}" destId="{9975911E-4893-F043-B0FE-3843BBA9E066}" srcOrd="1" destOrd="0" presId="urn:microsoft.com/office/officeart/2005/8/layout/radial4"/>
    <dgm:cxn modelId="{F721E054-EBF3-E34A-8A94-E5C0B300E595}" type="presParOf" srcId="{67F095F0-7C11-E84A-A40F-03E9BCE4096B}" destId="{E77EA218-8C10-504D-9B9B-71B31D27F327}" srcOrd="2" destOrd="0" presId="urn:microsoft.com/office/officeart/2005/8/layout/radial4"/>
    <dgm:cxn modelId="{98137F3A-554C-AD47-8F00-83CB0A1CCA0C}" type="presParOf" srcId="{67F095F0-7C11-E84A-A40F-03E9BCE4096B}" destId="{5EFD69D0-7CDF-1741-B92B-0779E141DF3F}" srcOrd="3" destOrd="0" presId="urn:microsoft.com/office/officeart/2005/8/layout/radial4"/>
    <dgm:cxn modelId="{93BBCA02-D013-C642-B8EB-9A0AEDC09999}" type="presParOf" srcId="{67F095F0-7C11-E84A-A40F-03E9BCE4096B}" destId="{BC0F30B8-6A16-024D-AF63-2517204277AC}" srcOrd="4" destOrd="0" presId="urn:microsoft.com/office/officeart/2005/8/layout/radial4"/>
    <dgm:cxn modelId="{D074066B-526A-0E42-B01F-F4D0259EAC76}" type="presParOf" srcId="{67F095F0-7C11-E84A-A40F-03E9BCE4096B}" destId="{84E9A8D3-F7FF-2048-93AE-4726137E0C35}" srcOrd="5" destOrd="0" presId="urn:microsoft.com/office/officeart/2005/8/layout/radial4"/>
    <dgm:cxn modelId="{C032C6AE-FAFF-F84F-A288-D8AA4E9DC560}" type="presParOf" srcId="{67F095F0-7C11-E84A-A40F-03E9BCE4096B}" destId="{1DB04331-25E4-BF40-A570-882A4D32E93B}"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6E5D47-D531-7046-9B1D-B7709781B72E}" type="doc">
      <dgm:prSet loTypeId="urn:microsoft.com/office/officeart/2005/8/layout/radial4" loCatId="" qsTypeId="urn:microsoft.com/office/officeart/2005/8/quickstyle/simple1" qsCatId="simple" csTypeId="urn:microsoft.com/office/officeart/2005/8/colors/accent2_2" csCatId="accent2" phldr="1"/>
      <dgm:spPr/>
      <dgm:t>
        <a:bodyPr/>
        <a:lstStyle/>
        <a:p>
          <a:endParaRPr lang="en-GB"/>
        </a:p>
      </dgm:t>
    </dgm:pt>
    <dgm:pt modelId="{55D40F60-F576-AA40-9584-75D46D2B7624}">
      <dgm:prSet phldrT="[Text]"/>
      <dgm:spPr/>
      <dgm:t>
        <a:bodyPr/>
        <a:lstStyle/>
        <a:p>
          <a:r>
            <a:rPr lang="en-GB" dirty="0"/>
            <a:t>Price</a:t>
          </a:r>
        </a:p>
      </dgm:t>
    </dgm:pt>
    <dgm:pt modelId="{BCCC98AE-C1D3-4A4F-8FCF-13916F99A641}" type="parTrans" cxnId="{F80B3440-0AFA-A247-B46F-AFAE86C37CA5}">
      <dgm:prSet/>
      <dgm:spPr/>
      <dgm:t>
        <a:bodyPr/>
        <a:lstStyle/>
        <a:p>
          <a:endParaRPr lang="en-GB"/>
        </a:p>
      </dgm:t>
    </dgm:pt>
    <dgm:pt modelId="{989952AA-D3A4-EF4C-83FF-97CAC31903EA}" type="sibTrans" cxnId="{F80B3440-0AFA-A247-B46F-AFAE86C37CA5}">
      <dgm:prSet/>
      <dgm:spPr/>
      <dgm:t>
        <a:bodyPr/>
        <a:lstStyle/>
        <a:p>
          <a:endParaRPr lang="en-GB"/>
        </a:p>
      </dgm:t>
    </dgm:pt>
    <dgm:pt modelId="{6F334069-ADC0-0F4C-83E4-CCDA11E5ACEA}">
      <dgm:prSet phldrT="[Text]"/>
      <dgm:spPr/>
      <dgm:t>
        <a:bodyPr/>
        <a:lstStyle/>
        <a:p>
          <a:r>
            <a:rPr lang="en-GB" dirty="0"/>
            <a:t>Size</a:t>
          </a:r>
        </a:p>
      </dgm:t>
    </dgm:pt>
    <dgm:pt modelId="{34E611AF-581C-FA40-ADAF-CA4348D09D21}" type="parTrans" cxnId="{95D6853A-79F5-664D-8452-816E7F6EB471}">
      <dgm:prSet/>
      <dgm:spPr/>
      <dgm:t>
        <a:bodyPr/>
        <a:lstStyle/>
        <a:p>
          <a:endParaRPr lang="en-GB"/>
        </a:p>
      </dgm:t>
    </dgm:pt>
    <dgm:pt modelId="{4E576273-B785-BF4A-B135-33DAAB884DEA}" type="sibTrans" cxnId="{95D6853A-79F5-664D-8452-816E7F6EB471}">
      <dgm:prSet/>
      <dgm:spPr/>
      <dgm:t>
        <a:bodyPr/>
        <a:lstStyle/>
        <a:p>
          <a:endParaRPr lang="en-GB"/>
        </a:p>
      </dgm:t>
    </dgm:pt>
    <dgm:pt modelId="{3374A85F-13AF-DB4A-BDA0-36B25D6C8418}">
      <dgm:prSet phldrT="[Text]"/>
      <dgm:spPr/>
      <dgm:t>
        <a:bodyPr/>
        <a:lstStyle/>
        <a:p>
          <a:r>
            <a:rPr lang="en-GB" dirty="0"/>
            <a:t>No. of bedrooms</a:t>
          </a:r>
        </a:p>
      </dgm:t>
    </dgm:pt>
    <dgm:pt modelId="{8B7AEDEC-B9C2-8C41-922E-BAE4DEDEE4CA}" type="parTrans" cxnId="{01DD6626-58BA-0849-9093-884653652AEE}">
      <dgm:prSet/>
      <dgm:spPr/>
      <dgm:t>
        <a:bodyPr/>
        <a:lstStyle/>
        <a:p>
          <a:endParaRPr lang="en-GB"/>
        </a:p>
      </dgm:t>
    </dgm:pt>
    <dgm:pt modelId="{0267B4EB-A0D4-0547-9572-556969841E98}" type="sibTrans" cxnId="{01DD6626-58BA-0849-9093-884653652AEE}">
      <dgm:prSet/>
      <dgm:spPr/>
      <dgm:t>
        <a:bodyPr/>
        <a:lstStyle/>
        <a:p>
          <a:endParaRPr lang="en-GB"/>
        </a:p>
      </dgm:t>
    </dgm:pt>
    <dgm:pt modelId="{5359D184-E11E-AA40-8598-B2B038F202E8}">
      <dgm:prSet phldrT="[Text]"/>
      <dgm:spPr/>
      <dgm:t>
        <a:bodyPr/>
        <a:lstStyle/>
        <a:p>
          <a:r>
            <a:rPr lang="en-GB" dirty="0"/>
            <a:t>No. of bathrooms</a:t>
          </a:r>
        </a:p>
      </dgm:t>
    </dgm:pt>
    <dgm:pt modelId="{29F8BE52-397B-A84C-9714-14034F28FEE3}" type="parTrans" cxnId="{429A373A-70E4-5844-9584-677DC86E1E9E}">
      <dgm:prSet/>
      <dgm:spPr/>
      <dgm:t>
        <a:bodyPr/>
        <a:lstStyle/>
        <a:p>
          <a:endParaRPr lang="en-GB"/>
        </a:p>
      </dgm:t>
    </dgm:pt>
    <dgm:pt modelId="{12B5E8BF-E13A-7848-B76B-3546302AA75E}" type="sibTrans" cxnId="{429A373A-70E4-5844-9584-677DC86E1E9E}">
      <dgm:prSet/>
      <dgm:spPr/>
      <dgm:t>
        <a:bodyPr/>
        <a:lstStyle/>
        <a:p>
          <a:endParaRPr lang="en-GB"/>
        </a:p>
      </dgm:t>
    </dgm:pt>
    <dgm:pt modelId="{67F095F0-7C11-E84A-A40F-03E9BCE4096B}" type="pres">
      <dgm:prSet presAssocID="{C76E5D47-D531-7046-9B1D-B7709781B72E}" presName="cycle" presStyleCnt="0">
        <dgm:presLayoutVars>
          <dgm:chMax val="1"/>
          <dgm:dir/>
          <dgm:animLvl val="ctr"/>
          <dgm:resizeHandles val="exact"/>
        </dgm:presLayoutVars>
      </dgm:prSet>
      <dgm:spPr/>
    </dgm:pt>
    <dgm:pt modelId="{75AFDCAB-BDD7-764D-BE3A-4CA238EBA125}" type="pres">
      <dgm:prSet presAssocID="{55D40F60-F576-AA40-9584-75D46D2B7624}" presName="centerShape" presStyleLbl="node0" presStyleIdx="0" presStyleCnt="1"/>
      <dgm:spPr/>
    </dgm:pt>
    <dgm:pt modelId="{9975911E-4893-F043-B0FE-3843BBA9E066}" type="pres">
      <dgm:prSet presAssocID="{34E611AF-581C-FA40-ADAF-CA4348D09D21}" presName="parTrans" presStyleLbl="bgSibTrans2D1" presStyleIdx="0" presStyleCnt="3"/>
      <dgm:spPr/>
    </dgm:pt>
    <dgm:pt modelId="{E77EA218-8C10-504D-9B9B-71B31D27F327}" type="pres">
      <dgm:prSet presAssocID="{6F334069-ADC0-0F4C-83E4-CCDA11E5ACEA}" presName="node" presStyleLbl="node1" presStyleIdx="0" presStyleCnt="3">
        <dgm:presLayoutVars>
          <dgm:bulletEnabled val="1"/>
        </dgm:presLayoutVars>
      </dgm:prSet>
      <dgm:spPr/>
    </dgm:pt>
    <dgm:pt modelId="{5EFD69D0-7CDF-1741-B92B-0779E141DF3F}" type="pres">
      <dgm:prSet presAssocID="{8B7AEDEC-B9C2-8C41-922E-BAE4DEDEE4CA}" presName="parTrans" presStyleLbl="bgSibTrans2D1" presStyleIdx="1" presStyleCnt="3"/>
      <dgm:spPr/>
    </dgm:pt>
    <dgm:pt modelId="{BC0F30B8-6A16-024D-AF63-2517204277AC}" type="pres">
      <dgm:prSet presAssocID="{3374A85F-13AF-DB4A-BDA0-36B25D6C8418}" presName="node" presStyleLbl="node1" presStyleIdx="1" presStyleCnt="3">
        <dgm:presLayoutVars>
          <dgm:bulletEnabled val="1"/>
        </dgm:presLayoutVars>
      </dgm:prSet>
      <dgm:spPr/>
    </dgm:pt>
    <dgm:pt modelId="{84E9A8D3-F7FF-2048-93AE-4726137E0C35}" type="pres">
      <dgm:prSet presAssocID="{29F8BE52-397B-A84C-9714-14034F28FEE3}" presName="parTrans" presStyleLbl="bgSibTrans2D1" presStyleIdx="2" presStyleCnt="3"/>
      <dgm:spPr/>
    </dgm:pt>
    <dgm:pt modelId="{1DB04331-25E4-BF40-A570-882A4D32E93B}" type="pres">
      <dgm:prSet presAssocID="{5359D184-E11E-AA40-8598-B2B038F202E8}" presName="node" presStyleLbl="node1" presStyleIdx="2" presStyleCnt="3">
        <dgm:presLayoutVars>
          <dgm:bulletEnabled val="1"/>
        </dgm:presLayoutVars>
      </dgm:prSet>
      <dgm:spPr/>
    </dgm:pt>
  </dgm:ptLst>
  <dgm:cxnLst>
    <dgm:cxn modelId="{D295A107-5361-B340-A0FC-7DFD1A6E1571}" type="presOf" srcId="{6F334069-ADC0-0F4C-83E4-CCDA11E5ACEA}" destId="{E77EA218-8C10-504D-9B9B-71B31D27F327}" srcOrd="0" destOrd="0" presId="urn:microsoft.com/office/officeart/2005/8/layout/radial4"/>
    <dgm:cxn modelId="{0C8D1011-B6C2-0D46-A5C1-178276B9C2A9}" type="presOf" srcId="{29F8BE52-397B-A84C-9714-14034F28FEE3}" destId="{84E9A8D3-F7FF-2048-93AE-4726137E0C35}" srcOrd="0" destOrd="0" presId="urn:microsoft.com/office/officeart/2005/8/layout/radial4"/>
    <dgm:cxn modelId="{01DD6626-58BA-0849-9093-884653652AEE}" srcId="{55D40F60-F576-AA40-9584-75D46D2B7624}" destId="{3374A85F-13AF-DB4A-BDA0-36B25D6C8418}" srcOrd="1" destOrd="0" parTransId="{8B7AEDEC-B9C2-8C41-922E-BAE4DEDEE4CA}" sibTransId="{0267B4EB-A0D4-0547-9572-556969841E98}"/>
    <dgm:cxn modelId="{EB7B8838-833C-3E4E-89D6-A714C9E9479D}" type="presOf" srcId="{34E611AF-581C-FA40-ADAF-CA4348D09D21}" destId="{9975911E-4893-F043-B0FE-3843BBA9E066}" srcOrd="0" destOrd="0" presId="urn:microsoft.com/office/officeart/2005/8/layout/radial4"/>
    <dgm:cxn modelId="{429A373A-70E4-5844-9584-677DC86E1E9E}" srcId="{55D40F60-F576-AA40-9584-75D46D2B7624}" destId="{5359D184-E11E-AA40-8598-B2B038F202E8}" srcOrd="2" destOrd="0" parTransId="{29F8BE52-397B-A84C-9714-14034F28FEE3}" sibTransId="{12B5E8BF-E13A-7848-B76B-3546302AA75E}"/>
    <dgm:cxn modelId="{95D6853A-79F5-664D-8452-816E7F6EB471}" srcId="{55D40F60-F576-AA40-9584-75D46D2B7624}" destId="{6F334069-ADC0-0F4C-83E4-CCDA11E5ACEA}" srcOrd="0" destOrd="0" parTransId="{34E611AF-581C-FA40-ADAF-CA4348D09D21}" sibTransId="{4E576273-B785-BF4A-B135-33DAAB884DEA}"/>
    <dgm:cxn modelId="{F80B3440-0AFA-A247-B46F-AFAE86C37CA5}" srcId="{C76E5D47-D531-7046-9B1D-B7709781B72E}" destId="{55D40F60-F576-AA40-9584-75D46D2B7624}" srcOrd="0" destOrd="0" parTransId="{BCCC98AE-C1D3-4A4F-8FCF-13916F99A641}" sibTransId="{989952AA-D3A4-EF4C-83FF-97CAC31903EA}"/>
    <dgm:cxn modelId="{BC6D3B8A-4A65-D04A-96F3-FD16ECDEC763}" type="presOf" srcId="{C76E5D47-D531-7046-9B1D-B7709781B72E}" destId="{67F095F0-7C11-E84A-A40F-03E9BCE4096B}" srcOrd="0" destOrd="0" presId="urn:microsoft.com/office/officeart/2005/8/layout/radial4"/>
    <dgm:cxn modelId="{A09ABFA0-6986-0943-BF81-FEDCF6EA408B}" type="presOf" srcId="{8B7AEDEC-B9C2-8C41-922E-BAE4DEDEE4CA}" destId="{5EFD69D0-7CDF-1741-B92B-0779E141DF3F}" srcOrd="0" destOrd="0" presId="urn:microsoft.com/office/officeart/2005/8/layout/radial4"/>
    <dgm:cxn modelId="{AE30CEA2-CC17-774A-95D1-BAECA3139ECE}" type="presOf" srcId="{55D40F60-F576-AA40-9584-75D46D2B7624}" destId="{75AFDCAB-BDD7-764D-BE3A-4CA238EBA125}" srcOrd="0" destOrd="0" presId="urn:microsoft.com/office/officeart/2005/8/layout/radial4"/>
    <dgm:cxn modelId="{AC0DEDB1-7729-474E-98B0-3A8CDD6E9070}" type="presOf" srcId="{5359D184-E11E-AA40-8598-B2B038F202E8}" destId="{1DB04331-25E4-BF40-A570-882A4D32E93B}" srcOrd="0" destOrd="0" presId="urn:microsoft.com/office/officeart/2005/8/layout/radial4"/>
    <dgm:cxn modelId="{AF5B22D0-B77A-3943-BE72-1AAF570257CF}" type="presOf" srcId="{3374A85F-13AF-DB4A-BDA0-36B25D6C8418}" destId="{BC0F30B8-6A16-024D-AF63-2517204277AC}" srcOrd="0" destOrd="0" presId="urn:microsoft.com/office/officeart/2005/8/layout/radial4"/>
    <dgm:cxn modelId="{43994A7D-CE75-754F-ABCE-8CC5D3ED8DBE}" type="presParOf" srcId="{67F095F0-7C11-E84A-A40F-03E9BCE4096B}" destId="{75AFDCAB-BDD7-764D-BE3A-4CA238EBA125}" srcOrd="0" destOrd="0" presId="urn:microsoft.com/office/officeart/2005/8/layout/radial4"/>
    <dgm:cxn modelId="{3B750EB9-8637-9344-96B0-EFA4B1531A08}" type="presParOf" srcId="{67F095F0-7C11-E84A-A40F-03E9BCE4096B}" destId="{9975911E-4893-F043-B0FE-3843BBA9E066}" srcOrd="1" destOrd="0" presId="urn:microsoft.com/office/officeart/2005/8/layout/radial4"/>
    <dgm:cxn modelId="{F721E054-EBF3-E34A-8A94-E5C0B300E595}" type="presParOf" srcId="{67F095F0-7C11-E84A-A40F-03E9BCE4096B}" destId="{E77EA218-8C10-504D-9B9B-71B31D27F327}" srcOrd="2" destOrd="0" presId="urn:microsoft.com/office/officeart/2005/8/layout/radial4"/>
    <dgm:cxn modelId="{98137F3A-554C-AD47-8F00-83CB0A1CCA0C}" type="presParOf" srcId="{67F095F0-7C11-E84A-A40F-03E9BCE4096B}" destId="{5EFD69D0-7CDF-1741-B92B-0779E141DF3F}" srcOrd="3" destOrd="0" presId="urn:microsoft.com/office/officeart/2005/8/layout/radial4"/>
    <dgm:cxn modelId="{93BBCA02-D013-C642-B8EB-9A0AEDC09999}" type="presParOf" srcId="{67F095F0-7C11-E84A-A40F-03E9BCE4096B}" destId="{BC0F30B8-6A16-024D-AF63-2517204277AC}" srcOrd="4" destOrd="0" presId="urn:microsoft.com/office/officeart/2005/8/layout/radial4"/>
    <dgm:cxn modelId="{D074066B-526A-0E42-B01F-F4D0259EAC76}" type="presParOf" srcId="{67F095F0-7C11-E84A-A40F-03E9BCE4096B}" destId="{84E9A8D3-F7FF-2048-93AE-4726137E0C35}" srcOrd="5" destOrd="0" presId="urn:microsoft.com/office/officeart/2005/8/layout/radial4"/>
    <dgm:cxn modelId="{C032C6AE-FAFF-F84F-A288-D8AA4E9DC560}" type="presParOf" srcId="{67F095F0-7C11-E84A-A40F-03E9BCE4096B}" destId="{1DB04331-25E4-BF40-A570-882A4D32E93B}"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AD99C-4915-4346-BA3F-C4EE35D462D3}">
      <dsp:nvSpPr>
        <dsp:cNvPr id="0" name=""/>
        <dsp:cNvSpPr/>
      </dsp:nvSpPr>
      <dsp:spPr>
        <a:xfrm>
          <a:off x="4621"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Collect and prepare data</a:t>
          </a:r>
        </a:p>
      </dsp:txBody>
      <dsp:txXfrm>
        <a:off x="40127" y="1434117"/>
        <a:ext cx="1949441" cy="1141260"/>
      </dsp:txXfrm>
    </dsp:sp>
    <dsp:sp modelId="{8F6D51CB-FF17-4E44-AFBC-9C6AA36CB0CB}">
      <dsp:nvSpPr>
        <dsp:cNvPr id="0" name=""/>
        <dsp:cNvSpPr/>
      </dsp:nvSpPr>
      <dsp:spPr>
        <a:xfrm>
          <a:off x="222711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2227119" y="1854425"/>
        <a:ext cx="299835" cy="300644"/>
      </dsp:txXfrm>
    </dsp:sp>
    <dsp:sp modelId="{B9983D22-F74B-7E48-8632-AC53EC55E926}">
      <dsp:nvSpPr>
        <dsp:cNvPr id="0" name=""/>
        <dsp:cNvSpPr/>
      </dsp:nvSpPr>
      <dsp:spPr>
        <a:xfrm>
          <a:off x="283325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Select appropriate model</a:t>
          </a:r>
        </a:p>
      </dsp:txBody>
      <dsp:txXfrm>
        <a:off x="2868761" y="1434117"/>
        <a:ext cx="1949441" cy="1141260"/>
      </dsp:txXfrm>
    </dsp:sp>
    <dsp:sp modelId="{B3F3FA49-3B27-7F40-8AA4-1E923862FC7C}">
      <dsp:nvSpPr>
        <dsp:cNvPr id="0" name=""/>
        <dsp:cNvSpPr/>
      </dsp:nvSpPr>
      <dsp:spPr>
        <a:xfrm>
          <a:off x="5055754"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5055754" y="1854425"/>
        <a:ext cx="299835" cy="300644"/>
      </dsp:txXfrm>
    </dsp:sp>
    <dsp:sp modelId="{36AD4CE0-28E5-B84B-A8C9-6B81418A990B}">
      <dsp:nvSpPr>
        <dsp:cNvPr id="0" name=""/>
        <dsp:cNvSpPr/>
      </dsp:nvSpPr>
      <dsp:spPr>
        <a:xfrm>
          <a:off x="5661890"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Train model</a:t>
          </a:r>
        </a:p>
      </dsp:txBody>
      <dsp:txXfrm>
        <a:off x="5697396" y="1434117"/>
        <a:ext cx="1949441" cy="1141260"/>
      </dsp:txXfrm>
    </dsp:sp>
    <dsp:sp modelId="{B01959C3-F7C2-7441-BFF2-FF6424658A25}">
      <dsp:nvSpPr>
        <dsp:cNvPr id="0" name=""/>
        <dsp:cNvSpPr/>
      </dsp:nvSpPr>
      <dsp:spPr>
        <a:xfrm>
          <a:off x="788438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7884389" y="1854425"/>
        <a:ext cx="299835" cy="300644"/>
      </dsp:txXfrm>
    </dsp:sp>
    <dsp:sp modelId="{8CB018AF-A035-CA41-9E28-CA041F04E277}">
      <dsp:nvSpPr>
        <dsp:cNvPr id="0" name=""/>
        <dsp:cNvSpPr/>
      </dsp:nvSpPr>
      <dsp:spPr>
        <a:xfrm>
          <a:off x="8490525" y="1398611"/>
          <a:ext cx="2020453" cy="1212272"/>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Evaluate model</a:t>
          </a:r>
        </a:p>
      </dsp:txBody>
      <dsp:txXfrm>
        <a:off x="8526031" y="1434117"/>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47718-F5D3-4040-A70D-231E1E2D18DA}">
      <dsp:nvSpPr>
        <dsp:cNvPr id="0" name=""/>
        <dsp:cNvSpPr/>
      </dsp:nvSpPr>
      <dsp:spPr>
        <a:xfrm>
          <a:off x="6287"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Logistic regression</a:t>
          </a:r>
        </a:p>
      </dsp:txBody>
      <dsp:txXfrm>
        <a:off x="39310" y="206718"/>
        <a:ext cx="1813099" cy="1061441"/>
      </dsp:txXfrm>
    </dsp:sp>
    <dsp:sp modelId="{C7B6783D-A616-CB4D-88E0-01B8C35950B4}">
      <dsp:nvSpPr>
        <dsp:cNvPr id="0" name=""/>
        <dsp:cNvSpPr/>
      </dsp:nvSpPr>
      <dsp:spPr>
        <a:xfrm>
          <a:off x="2073347" y="504424"/>
          <a:ext cx="398378" cy="46602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2073347" y="597630"/>
        <a:ext cx="278865" cy="279616"/>
      </dsp:txXfrm>
    </dsp:sp>
    <dsp:sp modelId="{73D64643-81E8-F444-9D28-D4FB4320DA2C}">
      <dsp:nvSpPr>
        <dsp:cNvPr id="0" name=""/>
        <dsp:cNvSpPr/>
      </dsp:nvSpPr>
      <dsp:spPr>
        <a:xfrm>
          <a:off x="2637091"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Probability</a:t>
          </a:r>
        </a:p>
      </dsp:txBody>
      <dsp:txXfrm>
        <a:off x="2670114" y="206718"/>
        <a:ext cx="1813099" cy="1061441"/>
      </dsp:txXfrm>
    </dsp:sp>
    <dsp:sp modelId="{860FD959-6C43-8B41-9462-5AADCF842EB6}">
      <dsp:nvSpPr>
        <dsp:cNvPr id="0" name=""/>
        <dsp:cNvSpPr/>
      </dsp:nvSpPr>
      <dsp:spPr>
        <a:xfrm>
          <a:off x="4704152" y="504424"/>
          <a:ext cx="398378" cy="46602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704152" y="597630"/>
        <a:ext cx="278865" cy="279616"/>
      </dsp:txXfrm>
    </dsp:sp>
    <dsp:sp modelId="{2C83CCB3-18D3-5040-AD46-FBDC32F45978}">
      <dsp:nvSpPr>
        <dsp:cNvPr id="0" name=""/>
        <dsp:cNvSpPr/>
      </dsp:nvSpPr>
      <dsp:spPr>
        <a:xfrm>
          <a:off x="5267895"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Class label</a:t>
          </a:r>
        </a:p>
      </dsp:txBody>
      <dsp:txXfrm>
        <a:off x="5300918" y="206718"/>
        <a:ext cx="1813099" cy="10614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47718-F5D3-4040-A70D-231E1E2D18DA}">
      <dsp:nvSpPr>
        <dsp:cNvPr id="0" name=""/>
        <dsp:cNvSpPr/>
      </dsp:nvSpPr>
      <dsp:spPr>
        <a:xfrm>
          <a:off x="6287"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Logistic regression</a:t>
          </a:r>
        </a:p>
      </dsp:txBody>
      <dsp:txXfrm>
        <a:off x="39310" y="206718"/>
        <a:ext cx="1813099" cy="1061441"/>
      </dsp:txXfrm>
    </dsp:sp>
    <dsp:sp modelId="{C7B6783D-A616-CB4D-88E0-01B8C35950B4}">
      <dsp:nvSpPr>
        <dsp:cNvPr id="0" name=""/>
        <dsp:cNvSpPr/>
      </dsp:nvSpPr>
      <dsp:spPr>
        <a:xfrm>
          <a:off x="2073347" y="504424"/>
          <a:ext cx="398378" cy="46602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2073347" y="597630"/>
        <a:ext cx="278865" cy="279616"/>
      </dsp:txXfrm>
    </dsp:sp>
    <dsp:sp modelId="{73D64643-81E8-F444-9D28-D4FB4320DA2C}">
      <dsp:nvSpPr>
        <dsp:cNvPr id="0" name=""/>
        <dsp:cNvSpPr/>
      </dsp:nvSpPr>
      <dsp:spPr>
        <a:xfrm>
          <a:off x="2637091"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Probability</a:t>
          </a:r>
        </a:p>
      </dsp:txBody>
      <dsp:txXfrm>
        <a:off x="2670114" y="206718"/>
        <a:ext cx="1813099" cy="1061441"/>
      </dsp:txXfrm>
    </dsp:sp>
    <dsp:sp modelId="{860FD959-6C43-8B41-9462-5AADCF842EB6}">
      <dsp:nvSpPr>
        <dsp:cNvPr id="0" name=""/>
        <dsp:cNvSpPr/>
      </dsp:nvSpPr>
      <dsp:spPr>
        <a:xfrm>
          <a:off x="4704152" y="504424"/>
          <a:ext cx="398378" cy="46602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704152" y="597630"/>
        <a:ext cx="278865" cy="279616"/>
      </dsp:txXfrm>
    </dsp:sp>
    <dsp:sp modelId="{2C83CCB3-18D3-5040-AD46-FBDC32F45978}">
      <dsp:nvSpPr>
        <dsp:cNvPr id="0" name=""/>
        <dsp:cNvSpPr/>
      </dsp:nvSpPr>
      <dsp:spPr>
        <a:xfrm>
          <a:off x="5267895"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Class label</a:t>
          </a:r>
        </a:p>
      </dsp:txBody>
      <dsp:txXfrm>
        <a:off x="5300918" y="206718"/>
        <a:ext cx="1813099" cy="10614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47718-F5D3-4040-A70D-231E1E2D18DA}">
      <dsp:nvSpPr>
        <dsp:cNvPr id="0" name=""/>
        <dsp:cNvSpPr/>
      </dsp:nvSpPr>
      <dsp:spPr>
        <a:xfrm>
          <a:off x="6287"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Logistic regression</a:t>
          </a:r>
        </a:p>
      </dsp:txBody>
      <dsp:txXfrm>
        <a:off x="39310" y="206718"/>
        <a:ext cx="1813099" cy="1061441"/>
      </dsp:txXfrm>
    </dsp:sp>
    <dsp:sp modelId="{C7B6783D-A616-CB4D-88E0-01B8C35950B4}">
      <dsp:nvSpPr>
        <dsp:cNvPr id="0" name=""/>
        <dsp:cNvSpPr/>
      </dsp:nvSpPr>
      <dsp:spPr>
        <a:xfrm>
          <a:off x="2073347" y="504424"/>
          <a:ext cx="398378" cy="46602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2073347" y="597630"/>
        <a:ext cx="278865" cy="279616"/>
      </dsp:txXfrm>
    </dsp:sp>
    <dsp:sp modelId="{73D64643-81E8-F444-9D28-D4FB4320DA2C}">
      <dsp:nvSpPr>
        <dsp:cNvPr id="0" name=""/>
        <dsp:cNvSpPr/>
      </dsp:nvSpPr>
      <dsp:spPr>
        <a:xfrm>
          <a:off x="2637091"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Probability</a:t>
          </a:r>
        </a:p>
      </dsp:txBody>
      <dsp:txXfrm>
        <a:off x="2670114" y="206718"/>
        <a:ext cx="1813099" cy="1061441"/>
      </dsp:txXfrm>
    </dsp:sp>
    <dsp:sp modelId="{860FD959-6C43-8B41-9462-5AADCF842EB6}">
      <dsp:nvSpPr>
        <dsp:cNvPr id="0" name=""/>
        <dsp:cNvSpPr/>
      </dsp:nvSpPr>
      <dsp:spPr>
        <a:xfrm>
          <a:off x="4704152" y="504424"/>
          <a:ext cx="398378" cy="466028"/>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GB" sz="2000" kern="1200"/>
        </a:p>
      </dsp:txBody>
      <dsp:txXfrm>
        <a:off x="4704152" y="597630"/>
        <a:ext cx="278865" cy="279616"/>
      </dsp:txXfrm>
    </dsp:sp>
    <dsp:sp modelId="{2C83CCB3-18D3-5040-AD46-FBDC32F45978}">
      <dsp:nvSpPr>
        <dsp:cNvPr id="0" name=""/>
        <dsp:cNvSpPr/>
      </dsp:nvSpPr>
      <dsp:spPr>
        <a:xfrm>
          <a:off x="5267895" y="173695"/>
          <a:ext cx="1879145" cy="112748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Class label</a:t>
          </a:r>
        </a:p>
      </dsp:txBody>
      <dsp:txXfrm>
        <a:off x="5300918" y="206718"/>
        <a:ext cx="1813099" cy="10614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AD99C-4915-4346-BA3F-C4EE35D462D3}">
      <dsp:nvSpPr>
        <dsp:cNvPr id="0" name=""/>
        <dsp:cNvSpPr/>
      </dsp:nvSpPr>
      <dsp:spPr>
        <a:xfrm>
          <a:off x="4621" y="1398611"/>
          <a:ext cx="2020453" cy="1212272"/>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Collect and prepare data</a:t>
          </a:r>
        </a:p>
      </dsp:txBody>
      <dsp:txXfrm>
        <a:off x="40127" y="1434117"/>
        <a:ext cx="1949441" cy="1141260"/>
      </dsp:txXfrm>
    </dsp:sp>
    <dsp:sp modelId="{8F6D51CB-FF17-4E44-AFBC-9C6AA36CB0CB}">
      <dsp:nvSpPr>
        <dsp:cNvPr id="0" name=""/>
        <dsp:cNvSpPr/>
      </dsp:nvSpPr>
      <dsp:spPr>
        <a:xfrm>
          <a:off x="222711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2227119" y="1854425"/>
        <a:ext cx="299835" cy="300644"/>
      </dsp:txXfrm>
    </dsp:sp>
    <dsp:sp modelId="{B9983D22-F74B-7E48-8632-AC53EC55E926}">
      <dsp:nvSpPr>
        <dsp:cNvPr id="0" name=""/>
        <dsp:cNvSpPr/>
      </dsp:nvSpPr>
      <dsp:spPr>
        <a:xfrm>
          <a:off x="283325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Select appropriate model</a:t>
          </a:r>
        </a:p>
      </dsp:txBody>
      <dsp:txXfrm>
        <a:off x="2868761" y="1434117"/>
        <a:ext cx="1949441" cy="1141260"/>
      </dsp:txXfrm>
    </dsp:sp>
    <dsp:sp modelId="{B3F3FA49-3B27-7F40-8AA4-1E923862FC7C}">
      <dsp:nvSpPr>
        <dsp:cNvPr id="0" name=""/>
        <dsp:cNvSpPr/>
      </dsp:nvSpPr>
      <dsp:spPr>
        <a:xfrm>
          <a:off x="5055754"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5055754" y="1854425"/>
        <a:ext cx="299835" cy="300644"/>
      </dsp:txXfrm>
    </dsp:sp>
    <dsp:sp modelId="{36AD4CE0-28E5-B84B-A8C9-6B81418A990B}">
      <dsp:nvSpPr>
        <dsp:cNvPr id="0" name=""/>
        <dsp:cNvSpPr/>
      </dsp:nvSpPr>
      <dsp:spPr>
        <a:xfrm>
          <a:off x="5661890"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Train model</a:t>
          </a:r>
        </a:p>
      </dsp:txBody>
      <dsp:txXfrm>
        <a:off x="5697396" y="1434117"/>
        <a:ext cx="1949441" cy="1141260"/>
      </dsp:txXfrm>
    </dsp:sp>
    <dsp:sp modelId="{B01959C3-F7C2-7441-BFF2-FF6424658A25}">
      <dsp:nvSpPr>
        <dsp:cNvPr id="0" name=""/>
        <dsp:cNvSpPr/>
      </dsp:nvSpPr>
      <dsp:spPr>
        <a:xfrm>
          <a:off x="788438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7884389" y="1854425"/>
        <a:ext cx="299835" cy="300644"/>
      </dsp:txXfrm>
    </dsp:sp>
    <dsp:sp modelId="{8CB018AF-A035-CA41-9E28-CA041F04E277}">
      <dsp:nvSpPr>
        <dsp:cNvPr id="0" name=""/>
        <dsp:cNvSpPr/>
      </dsp:nvSpPr>
      <dsp:spPr>
        <a:xfrm>
          <a:off x="849052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Evaluate model</a:t>
          </a:r>
        </a:p>
      </dsp:txBody>
      <dsp:txXfrm>
        <a:off x="8526031" y="1434117"/>
        <a:ext cx="1949441" cy="11412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FDCAB-BDD7-764D-BE3A-4CA238EBA125}">
      <dsp:nvSpPr>
        <dsp:cNvPr id="0" name=""/>
        <dsp:cNvSpPr/>
      </dsp:nvSpPr>
      <dsp:spPr>
        <a:xfrm>
          <a:off x="1516652" y="1110893"/>
          <a:ext cx="932812" cy="93281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Price</a:t>
          </a:r>
        </a:p>
      </dsp:txBody>
      <dsp:txXfrm>
        <a:off x="1653259" y="1247500"/>
        <a:ext cx="659598" cy="659598"/>
      </dsp:txXfrm>
    </dsp:sp>
    <dsp:sp modelId="{9975911E-4893-F043-B0FE-3843BBA9E066}">
      <dsp:nvSpPr>
        <dsp:cNvPr id="0" name=""/>
        <dsp:cNvSpPr/>
      </dsp:nvSpPr>
      <dsp:spPr>
        <a:xfrm rot="12900000">
          <a:off x="917179" y="948136"/>
          <a:ext cx="714359" cy="265851"/>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7EA218-8C10-504D-9B9B-71B31D27F327}">
      <dsp:nvSpPr>
        <dsp:cNvPr id="0" name=""/>
        <dsp:cNvSpPr/>
      </dsp:nvSpPr>
      <dsp:spPr>
        <a:xfrm>
          <a:off x="538689" y="521723"/>
          <a:ext cx="886171" cy="7089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GB" sz="1400" kern="1200" dirty="0"/>
            <a:t>Size</a:t>
          </a:r>
        </a:p>
      </dsp:txBody>
      <dsp:txXfrm>
        <a:off x="559453" y="542487"/>
        <a:ext cx="844643" cy="667409"/>
      </dsp:txXfrm>
    </dsp:sp>
    <dsp:sp modelId="{5EFD69D0-7CDF-1741-B92B-0779E141DF3F}">
      <dsp:nvSpPr>
        <dsp:cNvPr id="0" name=""/>
        <dsp:cNvSpPr/>
      </dsp:nvSpPr>
      <dsp:spPr>
        <a:xfrm rot="16200000">
          <a:off x="1625879" y="579211"/>
          <a:ext cx="714359" cy="265851"/>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0F30B8-6A16-024D-AF63-2517204277AC}">
      <dsp:nvSpPr>
        <dsp:cNvPr id="0" name=""/>
        <dsp:cNvSpPr/>
      </dsp:nvSpPr>
      <dsp:spPr>
        <a:xfrm>
          <a:off x="1539973" y="488"/>
          <a:ext cx="886171" cy="7089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GB" sz="1400" kern="1200" dirty="0"/>
            <a:t>No. of bedrooms</a:t>
          </a:r>
        </a:p>
      </dsp:txBody>
      <dsp:txXfrm>
        <a:off x="1560737" y="21252"/>
        <a:ext cx="844643" cy="667409"/>
      </dsp:txXfrm>
    </dsp:sp>
    <dsp:sp modelId="{84E9A8D3-F7FF-2048-93AE-4726137E0C35}">
      <dsp:nvSpPr>
        <dsp:cNvPr id="0" name=""/>
        <dsp:cNvSpPr/>
      </dsp:nvSpPr>
      <dsp:spPr>
        <a:xfrm rot="19500000">
          <a:off x="2334578" y="948136"/>
          <a:ext cx="714359" cy="265851"/>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04331-25E4-BF40-A570-882A4D32E93B}">
      <dsp:nvSpPr>
        <dsp:cNvPr id="0" name=""/>
        <dsp:cNvSpPr/>
      </dsp:nvSpPr>
      <dsp:spPr>
        <a:xfrm>
          <a:off x="2541257" y="521723"/>
          <a:ext cx="886171" cy="7089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GB" sz="1400" kern="1200" dirty="0"/>
            <a:t>No. of bathrooms</a:t>
          </a:r>
        </a:p>
      </dsp:txBody>
      <dsp:txXfrm>
        <a:off x="2562021" y="542487"/>
        <a:ext cx="844643" cy="6674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FDCAB-BDD7-764D-BE3A-4CA238EBA125}">
      <dsp:nvSpPr>
        <dsp:cNvPr id="0" name=""/>
        <dsp:cNvSpPr/>
      </dsp:nvSpPr>
      <dsp:spPr>
        <a:xfrm>
          <a:off x="1516652" y="1110893"/>
          <a:ext cx="932812" cy="93281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Price</a:t>
          </a:r>
        </a:p>
      </dsp:txBody>
      <dsp:txXfrm>
        <a:off x="1653259" y="1247500"/>
        <a:ext cx="659598" cy="659598"/>
      </dsp:txXfrm>
    </dsp:sp>
    <dsp:sp modelId="{9975911E-4893-F043-B0FE-3843BBA9E066}">
      <dsp:nvSpPr>
        <dsp:cNvPr id="0" name=""/>
        <dsp:cNvSpPr/>
      </dsp:nvSpPr>
      <dsp:spPr>
        <a:xfrm rot="12900000">
          <a:off x="917179" y="948136"/>
          <a:ext cx="714359" cy="265851"/>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7EA218-8C10-504D-9B9B-71B31D27F327}">
      <dsp:nvSpPr>
        <dsp:cNvPr id="0" name=""/>
        <dsp:cNvSpPr/>
      </dsp:nvSpPr>
      <dsp:spPr>
        <a:xfrm>
          <a:off x="538689" y="521723"/>
          <a:ext cx="886171" cy="7089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GB" sz="1400" kern="1200" dirty="0"/>
            <a:t>Size</a:t>
          </a:r>
        </a:p>
      </dsp:txBody>
      <dsp:txXfrm>
        <a:off x="559453" y="542487"/>
        <a:ext cx="844643" cy="667409"/>
      </dsp:txXfrm>
    </dsp:sp>
    <dsp:sp modelId="{5EFD69D0-7CDF-1741-B92B-0779E141DF3F}">
      <dsp:nvSpPr>
        <dsp:cNvPr id="0" name=""/>
        <dsp:cNvSpPr/>
      </dsp:nvSpPr>
      <dsp:spPr>
        <a:xfrm rot="16200000">
          <a:off x="1625879" y="579211"/>
          <a:ext cx="714359" cy="265851"/>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0F30B8-6A16-024D-AF63-2517204277AC}">
      <dsp:nvSpPr>
        <dsp:cNvPr id="0" name=""/>
        <dsp:cNvSpPr/>
      </dsp:nvSpPr>
      <dsp:spPr>
        <a:xfrm>
          <a:off x="1539973" y="488"/>
          <a:ext cx="886171" cy="7089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GB" sz="1400" kern="1200" dirty="0"/>
            <a:t>No. of bedrooms</a:t>
          </a:r>
        </a:p>
      </dsp:txBody>
      <dsp:txXfrm>
        <a:off x="1560737" y="21252"/>
        <a:ext cx="844643" cy="667409"/>
      </dsp:txXfrm>
    </dsp:sp>
    <dsp:sp modelId="{84E9A8D3-F7FF-2048-93AE-4726137E0C35}">
      <dsp:nvSpPr>
        <dsp:cNvPr id="0" name=""/>
        <dsp:cNvSpPr/>
      </dsp:nvSpPr>
      <dsp:spPr>
        <a:xfrm rot="19500000">
          <a:off x="2334578" y="948136"/>
          <a:ext cx="714359" cy="265851"/>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04331-25E4-BF40-A570-882A4D32E93B}">
      <dsp:nvSpPr>
        <dsp:cNvPr id="0" name=""/>
        <dsp:cNvSpPr/>
      </dsp:nvSpPr>
      <dsp:spPr>
        <a:xfrm>
          <a:off x="2541257" y="521723"/>
          <a:ext cx="886171" cy="7089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GB" sz="1400" kern="1200" dirty="0"/>
            <a:t>No. of bathrooms</a:t>
          </a:r>
        </a:p>
      </dsp:txBody>
      <dsp:txXfrm>
        <a:off x="2562021" y="542487"/>
        <a:ext cx="844643" cy="6674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08E4D-BA57-0343-A75A-C119E575B45F}" type="datetimeFigureOut">
              <a:rPr lang="en-US" smtClean="0"/>
              <a:t>10/15/24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F691D-2558-2242-A389-B6F786624B42}" type="slidenum">
              <a:rPr lang="en-US" smtClean="0"/>
              <a:t>‹#›</a:t>
            </a:fld>
            <a:endParaRPr lang="en-US"/>
          </a:p>
        </p:txBody>
      </p:sp>
    </p:spTree>
    <p:extLst>
      <p:ext uri="{BB962C8B-B14F-4D97-AF65-F5344CB8AC3E}">
        <p14:creationId xmlns:p14="http://schemas.microsoft.com/office/powerpoint/2010/main" val="1246410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1</a:t>
            </a:fld>
            <a:endParaRPr lang="en-US"/>
          </a:p>
        </p:txBody>
      </p:sp>
    </p:spTree>
    <p:extLst>
      <p:ext uri="{BB962C8B-B14F-4D97-AF65-F5344CB8AC3E}">
        <p14:creationId xmlns:p14="http://schemas.microsoft.com/office/powerpoint/2010/main" val="135380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need to arrange data neatly to its easy for the machine to learn from. Already said that that might involve things like replacing missing values or removing outliers, could also combine features in clever ways (called feature engineering). But another important step is feature normalization.</a:t>
            </a:r>
          </a:p>
        </p:txBody>
      </p:sp>
      <p:sp>
        <p:nvSpPr>
          <p:cNvPr id="4" name="Slide Number Placeholder 3"/>
          <p:cNvSpPr>
            <a:spLocks noGrp="1"/>
          </p:cNvSpPr>
          <p:nvPr>
            <p:ph type="sldNum" sz="quarter" idx="5"/>
          </p:nvPr>
        </p:nvSpPr>
        <p:spPr/>
        <p:txBody>
          <a:bodyPr/>
          <a:lstStyle/>
          <a:p>
            <a:fld id="{61987B38-2D5C-6644-A40D-7F63721AAD0E}" type="slidenum">
              <a:rPr lang="en-US" smtClean="0"/>
              <a:t>11</a:t>
            </a:fld>
            <a:endParaRPr lang="en-US"/>
          </a:p>
        </p:txBody>
      </p:sp>
    </p:spTree>
    <p:extLst>
      <p:ext uri="{BB962C8B-B14F-4D97-AF65-F5344CB8AC3E}">
        <p14:creationId xmlns:p14="http://schemas.microsoft.com/office/powerpoint/2010/main" val="4253366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back to house example: look at two features: size and number of bathrooms. Size is much bigger, bigger range too. Mentioned that bigger coefficient meant more important feature. But only makes sense if two features are on the same scale. Shift and squish distributions to get them to look similar -&gt; convention: want mean 0 and std dev (related to spread) = 1. The way we do this is (show formula). Go to next slide – mention that actually not just a convenience thing for comparing importance of features – vital for convergence. </a:t>
            </a:r>
          </a:p>
        </p:txBody>
      </p:sp>
      <p:sp>
        <p:nvSpPr>
          <p:cNvPr id="4" name="Slide Number Placeholder 3"/>
          <p:cNvSpPr>
            <a:spLocks noGrp="1"/>
          </p:cNvSpPr>
          <p:nvPr>
            <p:ph type="sldNum" sz="quarter" idx="5"/>
          </p:nvPr>
        </p:nvSpPr>
        <p:spPr/>
        <p:txBody>
          <a:bodyPr/>
          <a:lstStyle/>
          <a:p>
            <a:fld id="{61987B38-2D5C-6644-A40D-7F63721AAD0E}" type="slidenum">
              <a:rPr lang="en-US" smtClean="0"/>
              <a:t>12</a:t>
            </a:fld>
            <a:endParaRPr lang="en-US"/>
          </a:p>
        </p:txBody>
      </p:sp>
    </p:spTree>
    <p:extLst>
      <p:ext uri="{BB962C8B-B14F-4D97-AF65-F5344CB8AC3E}">
        <p14:creationId xmlns:p14="http://schemas.microsoft.com/office/powerpoint/2010/main" val="526843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we do – shift and smoosh. Calc mean (average), calc std dev (measure of spread) across all values. Then use formula for each data point. </a:t>
            </a:r>
          </a:p>
          <a:p>
            <a:r>
              <a:rPr lang="en-US" dirty="0"/>
              <a:t>Gives us a mean of zero and standard deviation of 1</a:t>
            </a:r>
          </a:p>
        </p:txBody>
      </p:sp>
      <p:sp>
        <p:nvSpPr>
          <p:cNvPr id="4" name="Slide Number Placeholder 3"/>
          <p:cNvSpPr>
            <a:spLocks noGrp="1"/>
          </p:cNvSpPr>
          <p:nvPr>
            <p:ph type="sldNum" sz="quarter" idx="5"/>
          </p:nvPr>
        </p:nvSpPr>
        <p:spPr/>
        <p:txBody>
          <a:bodyPr/>
          <a:lstStyle/>
          <a:p>
            <a:fld id="{61987B38-2D5C-6644-A40D-7F63721AAD0E}" type="slidenum">
              <a:rPr lang="en-US" smtClean="0"/>
              <a:t>13</a:t>
            </a:fld>
            <a:endParaRPr lang="en-US"/>
          </a:p>
        </p:txBody>
      </p:sp>
    </p:spTree>
    <p:extLst>
      <p:ext uri="{BB962C8B-B14F-4D97-AF65-F5344CB8AC3E}">
        <p14:creationId xmlns:p14="http://schemas.microsoft.com/office/powerpoint/2010/main" val="1397410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the scaled data might look like. Notice now both features centered around zero and spread is similar. Why is this important? Several reasons, including quicker/easier convergence of gradient descent (comparison between little and big steps in different features), choice of learning rate, and comparison of importance of features (talk about coefficients in regression model – mentioned last time)</a:t>
            </a:r>
          </a:p>
        </p:txBody>
      </p:sp>
      <p:sp>
        <p:nvSpPr>
          <p:cNvPr id="4" name="Slide Number Placeholder 3"/>
          <p:cNvSpPr>
            <a:spLocks noGrp="1"/>
          </p:cNvSpPr>
          <p:nvPr>
            <p:ph type="sldNum" sz="quarter" idx="5"/>
          </p:nvPr>
        </p:nvSpPr>
        <p:spPr/>
        <p:txBody>
          <a:bodyPr/>
          <a:lstStyle/>
          <a:p>
            <a:fld id="{61987B38-2D5C-6644-A40D-7F63721AAD0E}" type="slidenum">
              <a:rPr lang="en-US" smtClean="0"/>
              <a:t>14</a:t>
            </a:fld>
            <a:endParaRPr lang="en-US"/>
          </a:p>
        </p:txBody>
      </p:sp>
    </p:spTree>
    <p:extLst>
      <p:ext uri="{BB962C8B-B14F-4D97-AF65-F5344CB8AC3E}">
        <p14:creationId xmlns:p14="http://schemas.microsoft.com/office/powerpoint/2010/main" val="1886767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D5132-E856-AB11-E554-DD1A28B934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67B6B8-2A6B-6E13-A846-A898C3FAF5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F8DBA-3A08-4F94-42ED-C583D08DCD49}"/>
              </a:ext>
            </a:extLst>
          </p:cNvPr>
          <p:cNvSpPr>
            <a:spLocks noGrp="1"/>
          </p:cNvSpPr>
          <p:nvPr>
            <p:ph type="body" idx="1"/>
          </p:nvPr>
        </p:nvSpPr>
        <p:spPr/>
        <p:txBody>
          <a:bodyPr/>
          <a:lstStyle/>
          <a:p>
            <a:endParaRPr lang="en-US" dirty="0"/>
          </a:p>
          <a:p>
            <a:r>
              <a:rPr lang="en-US" dirty="0"/>
              <a:t>Start with single logistic regression unit (3 inputs, 1 output)</a:t>
            </a:r>
          </a:p>
          <a:p>
            <a:r>
              <a:rPr lang="en-US" dirty="0"/>
              <a:t>Could add another (same inputs, different output)</a:t>
            </a:r>
          </a:p>
          <a:p>
            <a:r>
              <a:rPr lang="en-US" dirty="0"/>
              <a:t>Then use those outputs as inputs for another unit -&gt; produce final output</a:t>
            </a:r>
          </a:p>
          <a:p>
            <a:r>
              <a:rPr lang="en-US" dirty="0"/>
              <a:t>Together act as single classifier -&gt; simplest kind of NN called a multilayer perceptron (click)</a:t>
            </a:r>
          </a:p>
          <a:p>
            <a:endParaRPr lang="en-US" dirty="0"/>
          </a:p>
          <a:p>
            <a:r>
              <a:rPr lang="en-US" dirty="0"/>
              <a:t>Logistic regression </a:t>
            </a:r>
            <a:r>
              <a:rPr lang="en-US" dirty="0" err="1"/>
              <a:t>untis</a:t>
            </a:r>
            <a:r>
              <a:rPr lang="en-US" dirty="0"/>
              <a:t> are called nodes, grouped into layers. Input, output and hidden layers in the middle. Freedom to choose number of nodes and layers – varies complexity. See how to train in tutorial.</a:t>
            </a:r>
          </a:p>
          <a:p>
            <a:endParaRPr lang="en-US" dirty="0"/>
          </a:p>
          <a:p>
            <a:r>
              <a:rPr lang="en-US" dirty="0"/>
              <a:t>NNs extremely powerful -&gt; used for variety of applications e.g. in image analysis</a:t>
            </a:r>
          </a:p>
        </p:txBody>
      </p:sp>
      <p:sp>
        <p:nvSpPr>
          <p:cNvPr id="4" name="Slide Number Placeholder 3">
            <a:extLst>
              <a:ext uri="{FF2B5EF4-FFF2-40B4-BE49-F238E27FC236}">
                <a16:creationId xmlns:a16="http://schemas.microsoft.com/office/drawing/2014/main" id="{B48C4E28-22EC-B664-FFF4-81FE8D63C6ED}"/>
              </a:ext>
            </a:extLst>
          </p:cNvPr>
          <p:cNvSpPr>
            <a:spLocks noGrp="1"/>
          </p:cNvSpPr>
          <p:nvPr>
            <p:ph type="sldNum" sz="quarter" idx="5"/>
          </p:nvPr>
        </p:nvSpPr>
        <p:spPr/>
        <p:txBody>
          <a:bodyPr/>
          <a:lstStyle/>
          <a:p>
            <a:fld id="{61987B38-2D5C-6644-A40D-7F63721AAD0E}" type="slidenum">
              <a:rPr lang="en-US" smtClean="0"/>
              <a:t>15</a:t>
            </a:fld>
            <a:endParaRPr lang="en-US"/>
          </a:p>
        </p:txBody>
      </p:sp>
    </p:spTree>
    <p:extLst>
      <p:ext uri="{BB962C8B-B14F-4D97-AF65-F5344CB8AC3E}">
        <p14:creationId xmlns:p14="http://schemas.microsoft.com/office/powerpoint/2010/main" val="872729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ADE06-AD42-6907-3207-C1EE58CA4F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0D097-6F87-B702-5FDE-8F1AF3482B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8D6C02-AFF8-1E7C-01C3-29011418388A}"/>
              </a:ext>
            </a:extLst>
          </p:cNvPr>
          <p:cNvSpPr>
            <a:spLocks noGrp="1"/>
          </p:cNvSpPr>
          <p:nvPr>
            <p:ph type="body" idx="1"/>
          </p:nvPr>
        </p:nvSpPr>
        <p:spPr/>
        <p:txBody>
          <a:bodyPr/>
          <a:lstStyle/>
          <a:p>
            <a:endParaRPr lang="en-US" dirty="0"/>
          </a:p>
          <a:p>
            <a:r>
              <a:rPr lang="en-US" dirty="0"/>
              <a:t>Start with single logistic regression unit (3 inputs, 1 output)</a:t>
            </a:r>
          </a:p>
          <a:p>
            <a:r>
              <a:rPr lang="en-US" dirty="0"/>
              <a:t>Could add another (same inputs, different output)</a:t>
            </a:r>
          </a:p>
          <a:p>
            <a:r>
              <a:rPr lang="en-US" dirty="0"/>
              <a:t>Then use those outputs as inputs for another unit -&gt; produce final output</a:t>
            </a:r>
          </a:p>
          <a:p>
            <a:r>
              <a:rPr lang="en-US" dirty="0"/>
              <a:t>Together act as single classifier -&gt; simplest kind of NN called a multilayer perceptron (click)</a:t>
            </a:r>
          </a:p>
          <a:p>
            <a:endParaRPr lang="en-US" dirty="0"/>
          </a:p>
          <a:p>
            <a:r>
              <a:rPr lang="en-US" dirty="0"/>
              <a:t>Logistic regression </a:t>
            </a:r>
            <a:r>
              <a:rPr lang="en-US" dirty="0" err="1"/>
              <a:t>untis</a:t>
            </a:r>
            <a:r>
              <a:rPr lang="en-US" dirty="0"/>
              <a:t> are called nodes, grouped into layers. Input, output and hidden layers in the middle. Freedom to choose number of nodes and layers – varies complexity. See how to train in tutorial.</a:t>
            </a:r>
          </a:p>
          <a:p>
            <a:endParaRPr lang="en-US" dirty="0"/>
          </a:p>
          <a:p>
            <a:r>
              <a:rPr lang="en-US" dirty="0"/>
              <a:t>NNs extremely powerful -&gt; used for variety of applications e.g. in image analysis</a:t>
            </a:r>
          </a:p>
        </p:txBody>
      </p:sp>
      <p:sp>
        <p:nvSpPr>
          <p:cNvPr id="4" name="Slide Number Placeholder 3">
            <a:extLst>
              <a:ext uri="{FF2B5EF4-FFF2-40B4-BE49-F238E27FC236}">
                <a16:creationId xmlns:a16="http://schemas.microsoft.com/office/drawing/2014/main" id="{FF45AA54-90AD-2E18-3A54-FD8A115F777F}"/>
              </a:ext>
            </a:extLst>
          </p:cNvPr>
          <p:cNvSpPr>
            <a:spLocks noGrp="1"/>
          </p:cNvSpPr>
          <p:nvPr>
            <p:ph type="sldNum" sz="quarter" idx="5"/>
          </p:nvPr>
        </p:nvSpPr>
        <p:spPr/>
        <p:txBody>
          <a:bodyPr/>
          <a:lstStyle/>
          <a:p>
            <a:fld id="{61987B38-2D5C-6644-A40D-7F63721AAD0E}" type="slidenum">
              <a:rPr lang="en-US" smtClean="0"/>
              <a:t>16</a:t>
            </a:fld>
            <a:endParaRPr lang="en-US"/>
          </a:p>
        </p:txBody>
      </p:sp>
    </p:spTree>
    <p:extLst>
      <p:ext uri="{BB962C8B-B14F-4D97-AF65-F5344CB8AC3E}">
        <p14:creationId xmlns:p14="http://schemas.microsoft.com/office/powerpoint/2010/main" val="2861454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5DE82-F7A0-222B-9DB6-05663DBC92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AF5624-8006-585F-AC4C-FAE859C90B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5ADC4-6F7C-0CDB-71AC-9BD4AEBCE6AB}"/>
              </a:ext>
            </a:extLst>
          </p:cNvPr>
          <p:cNvSpPr>
            <a:spLocks noGrp="1"/>
          </p:cNvSpPr>
          <p:nvPr>
            <p:ph type="body" idx="1"/>
          </p:nvPr>
        </p:nvSpPr>
        <p:spPr/>
        <p:txBody>
          <a:bodyPr/>
          <a:lstStyle/>
          <a:p>
            <a:endParaRPr lang="en-US" dirty="0"/>
          </a:p>
          <a:p>
            <a:r>
              <a:rPr lang="en-US" dirty="0"/>
              <a:t>Start with single logistic regression unit (3 inputs, 1 output)</a:t>
            </a:r>
          </a:p>
          <a:p>
            <a:r>
              <a:rPr lang="en-US" dirty="0"/>
              <a:t>Could add another (same inputs, different output)</a:t>
            </a:r>
          </a:p>
          <a:p>
            <a:r>
              <a:rPr lang="en-US" dirty="0"/>
              <a:t>Then use those outputs as inputs for another unit -&gt; produce final output</a:t>
            </a:r>
          </a:p>
          <a:p>
            <a:r>
              <a:rPr lang="en-US" dirty="0"/>
              <a:t>Together act as single classifier -&gt; simplest kind of NN called a multilayer perceptron (click)</a:t>
            </a:r>
          </a:p>
          <a:p>
            <a:endParaRPr lang="en-US" dirty="0"/>
          </a:p>
          <a:p>
            <a:r>
              <a:rPr lang="en-US" dirty="0"/>
              <a:t>Logistic regression </a:t>
            </a:r>
            <a:r>
              <a:rPr lang="en-US" dirty="0" err="1"/>
              <a:t>untis</a:t>
            </a:r>
            <a:r>
              <a:rPr lang="en-US" dirty="0"/>
              <a:t> are called nodes, grouped into layers. Input, output and hidden layers in the middle. Freedom to choose number of nodes and layers – varies complexity. See how to train in tutorial.</a:t>
            </a:r>
          </a:p>
          <a:p>
            <a:endParaRPr lang="en-US" dirty="0"/>
          </a:p>
          <a:p>
            <a:r>
              <a:rPr lang="en-US" dirty="0"/>
              <a:t>NNs extremely powerful -&gt; used for variety of applications e.g. in image analysis</a:t>
            </a:r>
          </a:p>
        </p:txBody>
      </p:sp>
      <p:sp>
        <p:nvSpPr>
          <p:cNvPr id="4" name="Slide Number Placeholder 3">
            <a:extLst>
              <a:ext uri="{FF2B5EF4-FFF2-40B4-BE49-F238E27FC236}">
                <a16:creationId xmlns:a16="http://schemas.microsoft.com/office/drawing/2014/main" id="{E9669925-95BB-6BD8-0E21-1A2791168A9E}"/>
              </a:ext>
            </a:extLst>
          </p:cNvPr>
          <p:cNvSpPr>
            <a:spLocks noGrp="1"/>
          </p:cNvSpPr>
          <p:nvPr>
            <p:ph type="sldNum" sz="quarter" idx="5"/>
          </p:nvPr>
        </p:nvSpPr>
        <p:spPr/>
        <p:txBody>
          <a:bodyPr/>
          <a:lstStyle/>
          <a:p>
            <a:fld id="{61987B38-2D5C-6644-A40D-7F63721AAD0E}" type="slidenum">
              <a:rPr lang="en-US" smtClean="0"/>
              <a:t>17</a:t>
            </a:fld>
            <a:endParaRPr lang="en-US"/>
          </a:p>
        </p:txBody>
      </p:sp>
    </p:spTree>
    <p:extLst>
      <p:ext uri="{BB962C8B-B14F-4D97-AF65-F5344CB8AC3E}">
        <p14:creationId xmlns:p14="http://schemas.microsoft.com/office/powerpoint/2010/main" val="4087714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model performance is poor (either both poor test and train, or good train but poor test), getting more data can help. Either reduce or increase model complexity (number of features, nodes, hidden layers). </a:t>
            </a:r>
            <a:r>
              <a:rPr lang="en-US" dirty="0" err="1"/>
              <a:t>Regularisation</a:t>
            </a:r>
            <a:r>
              <a:rPr lang="en-US" dirty="0"/>
              <a:t> is a way of controlling overfitting – just mention it here, won’t go into details. Amounts to dialing the strength of an extra parameter in the model. </a:t>
            </a:r>
          </a:p>
          <a:p>
            <a:endParaRPr lang="en-US" dirty="0"/>
          </a:p>
          <a:p>
            <a:r>
              <a:rPr lang="en-US" dirty="0"/>
              <a:t>Let’s talk more about getting more data…</a:t>
            </a:r>
          </a:p>
        </p:txBody>
      </p:sp>
      <p:sp>
        <p:nvSpPr>
          <p:cNvPr id="4" name="Slide Number Placeholder 3"/>
          <p:cNvSpPr>
            <a:spLocks noGrp="1"/>
          </p:cNvSpPr>
          <p:nvPr>
            <p:ph type="sldNum" sz="quarter" idx="5"/>
          </p:nvPr>
        </p:nvSpPr>
        <p:spPr/>
        <p:txBody>
          <a:bodyPr/>
          <a:lstStyle/>
          <a:p>
            <a:fld id="{61987B38-2D5C-6644-A40D-7F63721AAD0E}" type="slidenum">
              <a:rPr lang="en-US" smtClean="0"/>
              <a:t>18</a:t>
            </a:fld>
            <a:endParaRPr lang="en-US"/>
          </a:p>
        </p:txBody>
      </p:sp>
    </p:spTree>
    <p:extLst>
      <p:ext uri="{BB962C8B-B14F-4D97-AF65-F5344CB8AC3E}">
        <p14:creationId xmlns:p14="http://schemas.microsoft.com/office/powerpoint/2010/main" val="2394642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we’ve given our robot some data, but it doesn’t seem to be learning much. Our model isn’t too complex, but for some reason the training and/or test accuracy is lower than our benchmark (i.e. it’s ”failing” the exam). Could try given it more learning material and see if it improves… But what if new material isn’t easily available?</a:t>
            </a:r>
          </a:p>
        </p:txBody>
      </p:sp>
      <p:sp>
        <p:nvSpPr>
          <p:cNvPr id="4" name="Slide Number Placeholder 3"/>
          <p:cNvSpPr>
            <a:spLocks noGrp="1"/>
          </p:cNvSpPr>
          <p:nvPr>
            <p:ph type="sldNum" sz="quarter" idx="5"/>
          </p:nvPr>
        </p:nvSpPr>
        <p:spPr/>
        <p:txBody>
          <a:bodyPr/>
          <a:lstStyle/>
          <a:p>
            <a:fld id="{61987B38-2D5C-6644-A40D-7F63721AAD0E}" type="slidenum">
              <a:rPr lang="en-US" smtClean="0"/>
              <a:t>19</a:t>
            </a:fld>
            <a:endParaRPr lang="en-US"/>
          </a:p>
        </p:txBody>
      </p:sp>
    </p:spTree>
    <p:extLst>
      <p:ext uri="{BB962C8B-B14F-4D97-AF65-F5344CB8AC3E}">
        <p14:creationId xmlns:p14="http://schemas.microsoft.com/office/powerpoint/2010/main" val="1522006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augmentation = modification of existing training example to create new training example</a:t>
            </a:r>
          </a:p>
        </p:txBody>
      </p:sp>
      <p:sp>
        <p:nvSpPr>
          <p:cNvPr id="4" name="Slide Number Placeholder 3"/>
          <p:cNvSpPr>
            <a:spLocks noGrp="1"/>
          </p:cNvSpPr>
          <p:nvPr>
            <p:ph type="sldNum" sz="quarter" idx="5"/>
          </p:nvPr>
        </p:nvSpPr>
        <p:spPr/>
        <p:txBody>
          <a:bodyPr/>
          <a:lstStyle/>
          <a:p>
            <a:fld id="{61987B38-2D5C-6644-A40D-7F63721AAD0E}" type="slidenum">
              <a:rPr lang="en-US" smtClean="0"/>
              <a:t>20</a:t>
            </a:fld>
            <a:endParaRPr lang="en-US"/>
          </a:p>
        </p:txBody>
      </p:sp>
    </p:spTree>
    <p:extLst>
      <p:ext uri="{BB962C8B-B14F-4D97-AF65-F5344CB8AC3E}">
        <p14:creationId xmlns:p14="http://schemas.microsoft.com/office/powerpoint/2010/main" val="2303613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2</a:t>
            </a:fld>
            <a:endParaRPr lang="en-US"/>
          </a:p>
        </p:txBody>
      </p:sp>
    </p:spTree>
    <p:extLst>
      <p:ext uri="{BB962C8B-B14F-4D97-AF65-F5344CB8AC3E}">
        <p14:creationId xmlns:p14="http://schemas.microsoft.com/office/powerpoint/2010/main" val="1261470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5114C7-38D7-A14C-A721-E01B38AB3211}" type="slidenum">
              <a:rPr lang="en-US" smtClean="0"/>
              <a:t>21</a:t>
            </a:fld>
            <a:endParaRPr lang="en-US"/>
          </a:p>
        </p:txBody>
      </p:sp>
    </p:spTree>
    <p:extLst>
      <p:ext uri="{BB962C8B-B14F-4D97-AF65-F5344CB8AC3E}">
        <p14:creationId xmlns:p14="http://schemas.microsoft.com/office/powerpoint/2010/main" val="310451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987B38-2D5C-6644-A40D-7F63721AAD0E}" type="slidenum">
              <a:rPr lang="en-US" smtClean="0"/>
              <a:t>3</a:t>
            </a:fld>
            <a:endParaRPr lang="en-US"/>
          </a:p>
        </p:txBody>
      </p:sp>
    </p:spTree>
    <p:extLst>
      <p:ext uri="{BB962C8B-B14F-4D97-AF65-F5344CB8AC3E}">
        <p14:creationId xmlns:p14="http://schemas.microsoft.com/office/powerpoint/2010/main" val="396348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4</a:t>
            </a:fld>
            <a:endParaRPr lang="en-US"/>
          </a:p>
        </p:txBody>
      </p:sp>
    </p:spTree>
    <p:extLst>
      <p:ext uri="{BB962C8B-B14F-4D97-AF65-F5344CB8AC3E}">
        <p14:creationId xmlns:p14="http://schemas.microsoft.com/office/powerpoint/2010/main" val="4107830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5</a:t>
            </a:fld>
            <a:endParaRPr lang="en-US"/>
          </a:p>
        </p:txBody>
      </p:sp>
    </p:spTree>
    <p:extLst>
      <p:ext uri="{BB962C8B-B14F-4D97-AF65-F5344CB8AC3E}">
        <p14:creationId xmlns:p14="http://schemas.microsoft.com/office/powerpoint/2010/main" val="223824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 outputs probability – used threshold to turn probability into class label</a:t>
            </a:r>
          </a:p>
          <a:p>
            <a:endParaRPr lang="en-US" dirty="0"/>
          </a:p>
          <a:p>
            <a:r>
              <a:rPr lang="en-US" dirty="0"/>
              <a:t>Standard threshold is 0.5</a:t>
            </a:r>
          </a:p>
        </p:txBody>
      </p:sp>
      <p:sp>
        <p:nvSpPr>
          <p:cNvPr id="4" name="Slide Number Placeholder 3"/>
          <p:cNvSpPr>
            <a:spLocks noGrp="1"/>
          </p:cNvSpPr>
          <p:nvPr>
            <p:ph type="sldNum" sz="quarter" idx="5"/>
          </p:nvPr>
        </p:nvSpPr>
        <p:spPr/>
        <p:txBody>
          <a:bodyPr/>
          <a:lstStyle/>
          <a:p>
            <a:fld id="{BBFF691D-2558-2242-A389-B6F786624B42}" type="slidenum">
              <a:rPr lang="en-US" smtClean="0"/>
              <a:t>6</a:t>
            </a:fld>
            <a:endParaRPr lang="en-US"/>
          </a:p>
        </p:txBody>
      </p:sp>
    </p:spTree>
    <p:extLst>
      <p:ext uri="{BB962C8B-B14F-4D97-AF65-F5344CB8AC3E}">
        <p14:creationId xmlns:p14="http://schemas.microsoft.com/office/powerpoint/2010/main" val="281214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6A953-0A27-2076-CE54-408BE1D254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7DEEAF-65AF-179B-CA63-964E11946A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2182C5-C072-B546-7AC6-940542BA2782}"/>
              </a:ext>
            </a:extLst>
          </p:cNvPr>
          <p:cNvSpPr>
            <a:spLocks noGrp="1"/>
          </p:cNvSpPr>
          <p:nvPr>
            <p:ph type="body" idx="1"/>
          </p:nvPr>
        </p:nvSpPr>
        <p:spPr/>
        <p:txBody>
          <a:bodyPr/>
          <a:lstStyle/>
          <a:p>
            <a:r>
              <a:rPr lang="en-US" dirty="0"/>
              <a:t>But could be higher…</a:t>
            </a:r>
          </a:p>
        </p:txBody>
      </p:sp>
      <p:sp>
        <p:nvSpPr>
          <p:cNvPr id="4" name="Slide Number Placeholder 3">
            <a:extLst>
              <a:ext uri="{FF2B5EF4-FFF2-40B4-BE49-F238E27FC236}">
                <a16:creationId xmlns:a16="http://schemas.microsoft.com/office/drawing/2014/main" id="{1BE2315A-7E19-DCBD-ED2E-0CA74957E5A0}"/>
              </a:ext>
            </a:extLst>
          </p:cNvPr>
          <p:cNvSpPr>
            <a:spLocks noGrp="1"/>
          </p:cNvSpPr>
          <p:nvPr>
            <p:ph type="sldNum" sz="quarter" idx="5"/>
          </p:nvPr>
        </p:nvSpPr>
        <p:spPr/>
        <p:txBody>
          <a:bodyPr/>
          <a:lstStyle/>
          <a:p>
            <a:fld id="{BBFF691D-2558-2242-A389-B6F786624B42}" type="slidenum">
              <a:rPr lang="en-US" smtClean="0"/>
              <a:t>7</a:t>
            </a:fld>
            <a:endParaRPr lang="en-US"/>
          </a:p>
        </p:txBody>
      </p:sp>
    </p:spTree>
    <p:extLst>
      <p:ext uri="{BB962C8B-B14F-4D97-AF65-F5344CB8AC3E}">
        <p14:creationId xmlns:p14="http://schemas.microsoft.com/office/powerpoint/2010/main" val="2992644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CF877-0023-856F-A412-B1F280E62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651B00-084F-21A6-566B-245A30E40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ED2A5D-9234-A643-D941-9440A3666A2F}"/>
              </a:ext>
            </a:extLst>
          </p:cNvPr>
          <p:cNvSpPr>
            <a:spLocks noGrp="1"/>
          </p:cNvSpPr>
          <p:nvPr>
            <p:ph type="body" idx="1"/>
          </p:nvPr>
        </p:nvSpPr>
        <p:spPr/>
        <p:txBody>
          <a:bodyPr/>
          <a:lstStyle/>
          <a:p>
            <a:r>
              <a:rPr lang="en-US" dirty="0"/>
              <a:t>Or lower…</a:t>
            </a:r>
          </a:p>
          <a:p>
            <a:endParaRPr lang="en-US" dirty="0"/>
          </a:p>
          <a:p>
            <a:r>
              <a:rPr lang="en-US" dirty="0"/>
              <a:t>Now different thresholds might result in different class labels attributed to same training example. Each threshold will produce different true positive, false positive, </a:t>
            </a:r>
            <a:r>
              <a:rPr lang="en-US" dirty="0" err="1"/>
              <a:t>etc</a:t>
            </a:r>
            <a:r>
              <a:rPr lang="en-US" dirty="0"/>
              <a:t> rates. This information is summarized in the ROC curve</a:t>
            </a:r>
          </a:p>
        </p:txBody>
      </p:sp>
      <p:sp>
        <p:nvSpPr>
          <p:cNvPr id="4" name="Slide Number Placeholder 3">
            <a:extLst>
              <a:ext uri="{FF2B5EF4-FFF2-40B4-BE49-F238E27FC236}">
                <a16:creationId xmlns:a16="http://schemas.microsoft.com/office/drawing/2014/main" id="{E2EB97B2-CDFA-F919-F01E-B14F5BF081E4}"/>
              </a:ext>
            </a:extLst>
          </p:cNvPr>
          <p:cNvSpPr>
            <a:spLocks noGrp="1"/>
          </p:cNvSpPr>
          <p:nvPr>
            <p:ph type="sldNum" sz="quarter" idx="5"/>
          </p:nvPr>
        </p:nvSpPr>
        <p:spPr/>
        <p:txBody>
          <a:bodyPr/>
          <a:lstStyle/>
          <a:p>
            <a:fld id="{BBFF691D-2558-2242-A389-B6F786624B42}" type="slidenum">
              <a:rPr lang="en-US" smtClean="0"/>
              <a:t>8</a:t>
            </a:fld>
            <a:endParaRPr lang="en-US"/>
          </a:p>
        </p:txBody>
      </p:sp>
    </p:spTree>
    <p:extLst>
      <p:ext uri="{BB962C8B-B14F-4D97-AF65-F5344CB8AC3E}">
        <p14:creationId xmlns:p14="http://schemas.microsoft.com/office/powerpoint/2010/main" val="3710059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202124"/>
                </a:solidFill>
                <a:effectLst/>
                <a:latin typeface="arial" panose="020B0604020202020204" pitchFamily="34" charset="0"/>
              </a:rPr>
              <a:t>Graph showing the performance of a classification model at all classification thresholds</a:t>
            </a:r>
          </a:p>
          <a:p>
            <a:endParaRPr lang="en-ZA" b="0" i="0" dirty="0">
              <a:solidFill>
                <a:srgbClr val="202124"/>
              </a:solidFill>
              <a:effectLst/>
              <a:latin typeface="arial" panose="020B0604020202020204" pitchFamily="34" charset="0"/>
            </a:endParaRPr>
          </a:p>
          <a:p>
            <a:r>
              <a:rPr lang="en-ZA" b="0" i="0" dirty="0">
                <a:solidFill>
                  <a:srgbClr val="202124"/>
                </a:solidFill>
                <a:effectLst/>
                <a:latin typeface="arial" panose="020B0604020202020204" pitchFamily="34" charset="0"/>
              </a:rPr>
              <a:t>A perfect model would have sensitivity and specificity of 1 (i.e. 100% accuracy). This would correspond to a step function (demonstrate). </a:t>
            </a:r>
          </a:p>
          <a:p>
            <a:endParaRPr lang="en-ZA" b="0" i="0" dirty="0">
              <a:solidFill>
                <a:srgbClr val="202124"/>
              </a:solidFill>
              <a:effectLst/>
              <a:latin typeface="arial" panose="020B0604020202020204" pitchFamily="34" charset="0"/>
            </a:endParaRPr>
          </a:p>
          <a:p>
            <a:r>
              <a:rPr lang="en-ZA" b="0" i="0" dirty="0">
                <a:solidFill>
                  <a:srgbClr val="202124"/>
                </a:solidFill>
                <a:effectLst/>
                <a:latin typeface="arial" panose="020B0604020202020204" pitchFamily="34" charset="0"/>
              </a:rPr>
              <a:t>Not achievable in practice – somewhere between random guessing (dotted line) and perfect. Closer to step function the better (here A is better than B). In all problems, we have a trade-off between specificity and sensitivity. Depending on problem, specificity/sensitivity might be more important. Choose threshold accordingly. Perhaps in disease screening you want to flag as many of the patients that really have the disease as possible – prioritise sensitivity. Would then follow up with a different test to verify positive result. </a:t>
            </a:r>
          </a:p>
        </p:txBody>
      </p:sp>
      <p:sp>
        <p:nvSpPr>
          <p:cNvPr id="4" name="Slide Number Placeholder 3"/>
          <p:cNvSpPr>
            <a:spLocks noGrp="1"/>
          </p:cNvSpPr>
          <p:nvPr>
            <p:ph type="sldNum" sz="quarter" idx="5"/>
          </p:nvPr>
        </p:nvSpPr>
        <p:spPr/>
        <p:txBody>
          <a:bodyPr/>
          <a:lstStyle/>
          <a:p>
            <a:fld id="{BBFF691D-2558-2242-A389-B6F786624B42}" type="slidenum">
              <a:rPr lang="en-US" smtClean="0"/>
              <a:t>9</a:t>
            </a:fld>
            <a:endParaRPr lang="en-US"/>
          </a:p>
        </p:txBody>
      </p:sp>
    </p:spTree>
    <p:extLst>
      <p:ext uri="{BB962C8B-B14F-4D97-AF65-F5344CB8AC3E}">
        <p14:creationId xmlns:p14="http://schemas.microsoft.com/office/powerpoint/2010/main" val="234738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C493-D5C7-C047-698C-9F09BD513F5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C26E7B8-0994-A965-7841-E5AFF3527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B48C3F9-E9B3-AB40-CBE9-F763BFDBD2A2}"/>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5" name="Footer Placeholder 4">
            <a:extLst>
              <a:ext uri="{FF2B5EF4-FFF2-40B4-BE49-F238E27FC236}">
                <a16:creationId xmlns:a16="http://schemas.microsoft.com/office/drawing/2014/main" id="{DF220317-53EF-0BA6-9A31-DBE4E8FEA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820C-501F-86D5-7733-0D360F07E23D}"/>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501302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6846-F446-28EB-D542-7DD28E94DF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E15A918-5503-FD17-E64A-F3F1A8D6C70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3072B0-FDD5-E267-0A7C-D570BF537D06}"/>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5" name="Footer Placeholder 4">
            <a:extLst>
              <a:ext uri="{FF2B5EF4-FFF2-40B4-BE49-F238E27FC236}">
                <a16:creationId xmlns:a16="http://schemas.microsoft.com/office/drawing/2014/main" id="{97F80F52-59E8-C935-F5CB-98F91D2DC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8FE7A-CBB9-4413-BDD3-258F5C9C333C}"/>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64739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69AE68-07E1-5A09-D2B3-A03F778CFD2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ADA0B2F-87BC-2AFC-A99A-ADC9B229C4B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72CE12-05AD-86BB-B24F-87DA50D8F3C0}"/>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5" name="Footer Placeholder 4">
            <a:extLst>
              <a:ext uri="{FF2B5EF4-FFF2-40B4-BE49-F238E27FC236}">
                <a16:creationId xmlns:a16="http://schemas.microsoft.com/office/drawing/2014/main" id="{76D69AF0-8085-AFC1-BFDC-A5874E3FE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F9BC4-473C-8CA1-CCC0-846B0F7C072C}"/>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297682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3083-0E1D-31F8-94BD-383FBB8A95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0FDAD69-96CC-7683-0264-9CE2073428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ADDA89-CB39-4EA3-CC26-A765709C779E}"/>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5" name="Footer Placeholder 4">
            <a:extLst>
              <a:ext uri="{FF2B5EF4-FFF2-40B4-BE49-F238E27FC236}">
                <a16:creationId xmlns:a16="http://schemas.microsoft.com/office/drawing/2014/main" id="{F1E910D0-5294-D574-1C5E-DF84BC8C4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325A4-6674-A8BE-3ECD-E9E739AE47F8}"/>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337994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D523-12A4-FC43-C1BD-5EB2584D05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8C766B9-A26A-405A-3F49-190B23C68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313AE5A-537F-879D-EE2B-67E340FDA0B0}"/>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5" name="Footer Placeholder 4">
            <a:extLst>
              <a:ext uri="{FF2B5EF4-FFF2-40B4-BE49-F238E27FC236}">
                <a16:creationId xmlns:a16="http://schemas.microsoft.com/office/drawing/2014/main" id="{3EC413DC-A3DC-EC0F-5EE2-8769597B7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36F2E-D1FF-0D31-E3FC-10847679EB24}"/>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81407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67ED-A8D0-BB15-3D2A-DAA867D783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87593EF-5864-0A14-C85A-CB927D1374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1538F52-F516-68A4-52FB-0B9D3B8E91B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58FC24F-CF77-E6F9-DA36-198F1BEA5164}"/>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6" name="Footer Placeholder 5">
            <a:extLst>
              <a:ext uri="{FF2B5EF4-FFF2-40B4-BE49-F238E27FC236}">
                <a16:creationId xmlns:a16="http://schemas.microsoft.com/office/drawing/2014/main" id="{E7E4E48A-CFE3-5E4A-2B7E-C41BF69650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6F3E8D-CFF8-F327-5CC9-6CED275F3BD6}"/>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54859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86B4-A564-88E8-F264-FBCDE0FF3A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D2B63F1-1DA3-88D0-C38F-C7C42FFD1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20A8EE-4C14-A60E-7E9A-151905B1A50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E027E90-B0B8-188D-55E2-340CFF431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CE53560-BDF0-C1EA-899B-A555947B12F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6D62946-2F4F-4507-F279-3C18000B3EBE}"/>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8" name="Footer Placeholder 7">
            <a:extLst>
              <a:ext uri="{FF2B5EF4-FFF2-40B4-BE49-F238E27FC236}">
                <a16:creationId xmlns:a16="http://schemas.microsoft.com/office/drawing/2014/main" id="{DD54A1D5-F7C1-502D-BDB1-1E8196C558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45EC7A-F1D8-569E-EB50-DAA68F172D48}"/>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334591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788B-6596-C0B5-9420-48BCC2966C6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86E7E14-AE72-8649-9A06-1CC7F278116A}"/>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4" name="Footer Placeholder 3">
            <a:extLst>
              <a:ext uri="{FF2B5EF4-FFF2-40B4-BE49-F238E27FC236}">
                <a16:creationId xmlns:a16="http://schemas.microsoft.com/office/drawing/2014/main" id="{E509C86B-6B0B-D6B3-88B8-1045908DCF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64E914-B4D7-D6D7-74EE-F1B30D9FF852}"/>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258226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90107-033C-4C19-7BAD-EF7F8C6C4E58}"/>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3" name="Footer Placeholder 2">
            <a:extLst>
              <a:ext uri="{FF2B5EF4-FFF2-40B4-BE49-F238E27FC236}">
                <a16:creationId xmlns:a16="http://schemas.microsoft.com/office/drawing/2014/main" id="{F82FF255-64DD-87B7-FD67-BE48CB288B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2C67E2-10DC-3381-CFBA-A5D017877B7F}"/>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95799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0B90-B8CC-4454-580E-4853044551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A3ADB18-9C7B-E27F-F8B6-DD45F58E6B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CC2E06D-8E3C-7697-A901-27DF2F868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3FBB82-06CE-C569-F7C1-EEB06242469E}"/>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6" name="Footer Placeholder 5">
            <a:extLst>
              <a:ext uri="{FF2B5EF4-FFF2-40B4-BE49-F238E27FC236}">
                <a16:creationId xmlns:a16="http://schemas.microsoft.com/office/drawing/2014/main" id="{93AC1DE7-6282-2E1A-A2B8-B3186BBE5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55E3-E5F7-A9C1-0A61-32C0E04C85A7}"/>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09855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2AA6-8770-515E-17B0-BE6B581439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B7AC455-9AEA-9973-EA7F-FBF2B701F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75F5E8-BCB0-4960-F354-B1DA747BA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F7BE53-1609-5512-8C6A-579622FFD9CC}"/>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6" name="Footer Placeholder 5">
            <a:extLst>
              <a:ext uri="{FF2B5EF4-FFF2-40B4-BE49-F238E27FC236}">
                <a16:creationId xmlns:a16="http://schemas.microsoft.com/office/drawing/2014/main" id="{E999D235-9FF7-D3FF-7EE0-E48B7F171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927A6-9EEC-ED72-4E5E-0E8D3799D683}"/>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69950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E52F5E-7CDB-2C11-1FA5-6988F72D8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F6C28F-A00F-4C59-E9D9-19DF0FA46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07A1FF-BBB3-394B-B621-B7BBFADD2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C123B-C8F5-4744-86E6-11E3ED04BCFB}" type="datetimeFigureOut">
              <a:rPr lang="en-US" smtClean="0"/>
              <a:t>10/15/24</a:t>
            </a:fld>
            <a:endParaRPr lang="en-US"/>
          </a:p>
        </p:txBody>
      </p:sp>
      <p:sp>
        <p:nvSpPr>
          <p:cNvPr id="5" name="Footer Placeholder 4">
            <a:extLst>
              <a:ext uri="{FF2B5EF4-FFF2-40B4-BE49-F238E27FC236}">
                <a16:creationId xmlns:a16="http://schemas.microsoft.com/office/drawing/2014/main" id="{56E2566D-EF24-BCC8-5566-20CBAAFC9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04298E-21C7-9399-A3FC-EE1BDA167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89123-DB9A-ED4F-BCDE-DB88576D2CCA}" type="slidenum">
              <a:rPr lang="en-US" smtClean="0"/>
              <a:t>‹#›</a:t>
            </a:fld>
            <a:endParaRPr lang="en-US"/>
          </a:p>
        </p:txBody>
      </p:sp>
    </p:spTree>
    <p:extLst>
      <p:ext uri="{BB962C8B-B14F-4D97-AF65-F5344CB8AC3E}">
        <p14:creationId xmlns:p14="http://schemas.microsoft.com/office/powerpoint/2010/main" val="3764079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45E9-5072-7B7C-3608-022B21A778C6}"/>
              </a:ext>
            </a:extLst>
          </p:cNvPr>
          <p:cNvSpPr>
            <a:spLocks noGrp="1"/>
          </p:cNvSpPr>
          <p:nvPr>
            <p:ph type="ctrTitle"/>
          </p:nvPr>
        </p:nvSpPr>
        <p:spPr>
          <a:xfrm>
            <a:off x="1524000" y="3011117"/>
            <a:ext cx="9144000" cy="1355750"/>
          </a:xfrm>
        </p:spPr>
        <p:txBody>
          <a:bodyPr>
            <a:normAutofit/>
          </a:bodyPr>
          <a:lstStyle/>
          <a:p>
            <a:pPr algn="l"/>
            <a:r>
              <a:rPr lang="en-US" sz="5400"/>
              <a:t>Machine Learning Workshop</a:t>
            </a:r>
          </a:p>
        </p:txBody>
      </p:sp>
      <p:sp>
        <p:nvSpPr>
          <p:cNvPr id="3" name="Subtitle 2">
            <a:extLst>
              <a:ext uri="{FF2B5EF4-FFF2-40B4-BE49-F238E27FC236}">
                <a16:creationId xmlns:a16="http://schemas.microsoft.com/office/drawing/2014/main" id="{9A20AAA8-0248-F54E-79C0-7BF66B61309D}"/>
              </a:ext>
            </a:extLst>
          </p:cNvPr>
          <p:cNvSpPr>
            <a:spLocks noGrp="1"/>
          </p:cNvSpPr>
          <p:nvPr>
            <p:ph type="subTitle" idx="1"/>
          </p:nvPr>
        </p:nvSpPr>
        <p:spPr>
          <a:xfrm>
            <a:off x="1524000" y="4373823"/>
            <a:ext cx="9144000" cy="911117"/>
          </a:xfrm>
        </p:spPr>
        <p:txBody>
          <a:bodyPr>
            <a:normAutofit/>
          </a:bodyPr>
          <a:lstStyle/>
          <a:p>
            <a:pPr algn="l"/>
            <a:r>
              <a:rPr lang="en-US" sz="2000" dirty="0"/>
              <a:t>Session 3</a:t>
            </a:r>
          </a:p>
          <a:p>
            <a:pPr algn="l"/>
            <a:r>
              <a:rPr lang="en-US" sz="2000" dirty="0"/>
              <a:t>Hannah Clayton and William McGough</a:t>
            </a:r>
          </a:p>
        </p:txBody>
      </p:sp>
      <p:sp>
        <p:nvSpPr>
          <p:cNvPr id="1035" name="Freeform 20">
            <a:extLst>
              <a:ext uri="{FF2B5EF4-FFF2-40B4-BE49-F238E27FC236}">
                <a16:creationId xmlns:a16="http://schemas.microsoft.com/office/drawing/2014/main" id="{B5128750-6DE7-4BD7-B6DD-399E90474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2758"/>
            <a:ext cx="4522796" cy="2919017"/>
          </a:xfrm>
          <a:custGeom>
            <a:avLst/>
            <a:gdLst>
              <a:gd name="connsiteX0" fmla="*/ 0 w 4522796"/>
              <a:gd name="connsiteY0" fmla="*/ 2919017 h 2919017"/>
              <a:gd name="connsiteX1" fmla="*/ 4522796 w 4522796"/>
              <a:gd name="connsiteY1" fmla="*/ 2919017 h 2919017"/>
              <a:gd name="connsiteX2" fmla="*/ 3170909 w 4522796"/>
              <a:gd name="connsiteY2" fmla="*/ 0 h 2919017"/>
              <a:gd name="connsiteX3" fmla="*/ 0 w 4522796"/>
              <a:gd name="connsiteY3" fmla="*/ 0 h 2919017"/>
            </a:gdLst>
            <a:ahLst/>
            <a:cxnLst>
              <a:cxn ang="0">
                <a:pos x="connsiteX0" y="connsiteY0"/>
              </a:cxn>
              <a:cxn ang="0">
                <a:pos x="connsiteX1" y="connsiteY1"/>
              </a:cxn>
              <a:cxn ang="0">
                <a:pos x="connsiteX2" y="connsiteY2"/>
              </a:cxn>
              <a:cxn ang="0">
                <a:pos x="connsiteX3" y="connsiteY3"/>
              </a:cxn>
            </a:cxnLst>
            <a:rect l="l" t="t" r="r" b="b"/>
            <a:pathLst>
              <a:path w="4522796" h="2919017">
                <a:moveTo>
                  <a:pt x="0" y="2919017"/>
                </a:moveTo>
                <a:lnTo>
                  <a:pt x="4522796" y="2919017"/>
                </a:lnTo>
                <a:lnTo>
                  <a:pt x="3170909" y="0"/>
                </a:lnTo>
                <a:lnTo>
                  <a:pt x="0" y="0"/>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pic>
        <p:nvPicPr>
          <p:cNvPr id="11" name="Picture 10" descr="A picture containing letter&#10;&#10;Description automatically generated">
            <a:extLst>
              <a:ext uri="{FF2B5EF4-FFF2-40B4-BE49-F238E27FC236}">
                <a16:creationId xmlns:a16="http://schemas.microsoft.com/office/drawing/2014/main" id="{037194E0-B5A3-0319-DAC5-1BB9A077A90C}"/>
              </a:ext>
            </a:extLst>
          </p:cNvPr>
          <p:cNvPicPr>
            <a:picLocks noChangeAspect="1"/>
          </p:cNvPicPr>
          <p:nvPr/>
        </p:nvPicPr>
        <p:blipFill rotWithShape="1">
          <a:blip r:embed="rId3"/>
          <a:srcRect l="19083" t="38942" r="19038" b="38658"/>
          <a:stretch/>
        </p:blipFill>
        <p:spPr>
          <a:xfrm>
            <a:off x="4579567" y="1065328"/>
            <a:ext cx="3410479" cy="1234584"/>
          </a:xfrm>
          <a:prstGeom prst="rect">
            <a:avLst/>
          </a:prstGeom>
        </p:spPr>
      </p:pic>
      <p:sp>
        <p:nvSpPr>
          <p:cNvPr id="1037" name="Freeform 12">
            <a:extLst>
              <a:ext uri="{FF2B5EF4-FFF2-40B4-BE49-F238E27FC236}">
                <a16:creationId xmlns:a16="http://schemas.microsoft.com/office/drawing/2014/main" id="{07BA6415-1CCB-4FE4-8D1D-DE0505D99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22">
            <a:extLst>
              <a:ext uri="{FF2B5EF4-FFF2-40B4-BE49-F238E27FC236}">
                <a16:creationId xmlns:a16="http://schemas.microsoft.com/office/drawing/2014/main" id="{CA1B373B-0DE9-4AE4-A839-26F801A34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448626"/>
            <a:ext cx="6754821" cy="1409374"/>
          </a:xfrm>
          <a:custGeom>
            <a:avLst/>
            <a:gdLst>
              <a:gd name="connsiteX0" fmla="*/ 0 w 6754821"/>
              <a:gd name="connsiteY0" fmla="*/ 0 h 1409374"/>
              <a:gd name="connsiteX1" fmla="*/ 6754821 w 6754821"/>
              <a:gd name="connsiteY1" fmla="*/ 0 h 1409374"/>
              <a:gd name="connsiteX2" fmla="*/ 6102096 w 6754821"/>
              <a:gd name="connsiteY2" fmla="*/ 1409374 h 1409374"/>
              <a:gd name="connsiteX3" fmla="*/ 0 w 6754821"/>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6754821" h="1409374">
                <a:moveTo>
                  <a:pt x="0" y="0"/>
                </a:moveTo>
                <a:lnTo>
                  <a:pt x="6754821" y="0"/>
                </a:lnTo>
                <a:lnTo>
                  <a:pt x="6102096" y="1409374"/>
                </a:lnTo>
                <a:lnTo>
                  <a:pt x="0" y="1409374"/>
                </a:lnTo>
                <a:close/>
              </a:path>
            </a:pathLst>
          </a:custGeom>
          <a:solidFill>
            <a:srgbClr val="89898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4">
            <a:extLst>
              <a:ext uri="{FF2B5EF4-FFF2-40B4-BE49-F238E27FC236}">
                <a16:creationId xmlns:a16="http://schemas.microsoft.com/office/drawing/2014/main" id="{76E31616-B30F-98DB-D892-8B80251272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Blue robotic assistant or artificial intelligence robot with dog robot">
            <a:extLst>
              <a:ext uri="{FF2B5EF4-FFF2-40B4-BE49-F238E27FC236}">
                <a16:creationId xmlns:a16="http://schemas.microsoft.com/office/drawing/2014/main" id="{CBDA04A8-F985-7918-1A0D-3BE8472EF9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7380" y="41689"/>
            <a:ext cx="3581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09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C101-944F-FFDC-4398-9CC75D832FF1}"/>
              </a:ext>
            </a:extLst>
          </p:cNvPr>
          <p:cNvSpPr>
            <a:spLocks noGrp="1"/>
          </p:cNvSpPr>
          <p:nvPr>
            <p:ph type="title"/>
          </p:nvPr>
        </p:nvSpPr>
        <p:spPr/>
        <p:txBody>
          <a:bodyPr/>
          <a:lstStyle/>
          <a:p>
            <a:r>
              <a:rPr lang="en-US" dirty="0"/>
              <a:t>Data preprocessing</a:t>
            </a:r>
          </a:p>
        </p:txBody>
      </p:sp>
      <p:graphicFrame>
        <p:nvGraphicFramePr>
          <p:cNvPr id="5" name="Content Placeholder 9">
            <a:extLst>
              <a:ext uri="{FF2B5EF4-FFF2-40B4-BE49-F238E27FC236}">
                <a16:creationId xmlns:a16="http://schemas.microsoft.com/office/drawing/2014/main" id="{84E26AA7-159F-9646-7BB3-0A94D5542468}"/>
              </a:ext>
            </a:extLst>
          </p:cNvPr>
          <p:cNvGraphicFramePr>
            <a:graphicFrameLocks/>
          </p:cNvGraphicFramePr>
          <p:nvPr>
            <p:extLst>
              <p:ext uri="{D42A27DB-BD31-4B8C-83A1-F6EECF244321}">
                <p14:modId xmlns:p14="http://schemas.microsoft.com/office/powerpoint/2010/main" val="3903130749"/>
              </p:ext>
            </p:extLst>
          </p:nvPr>
        </p:nvGraphicFramePr>
        <p:xfrm>
          <a:off x="838200" y="1690688"/>
          <a:ext cx="10515600" cy="400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7463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5BCD-6F69-F6ED-C0F3-6DD63BB4B300}"/>
              </a:ext>
            </a:extLst>
          </p:cNvPr>
          <p:cNvSpPr>
            <a:spLocks noGrp="1"/>
          </p:cNvSpPr>
          <p:nvPr>
            <p:ph type="title"/>
          </p:nvPr>
        </p:nvSpPr>
        <p:spPr/>
        <p:txBody>
          <a:bodyPr/>
          <a:lstStyle/>
          <a:p>
            <a:r>
              <a:rPr lang="en-US" dirty="0"/>
              <a:t>Data preprocessing</a:t>
            </a:r>
          </a:p>
        </p:txBody>
      </p:sp>
      <p:pic>
        <p:nvPicPr>
          <p:cNvPr id="2054" name="Picture 6" descr="Messy Office Table Stock Illustrations – 739 Messy Office Table Stock  Illustrations, Vectors &amp; Clipart - Dreamstime">
            <a:extLst>
              <a:ext uri="{FF2B5EF4-FFF2-40B4-BE49-F238E27FC236}">
                <a16:creationId xmlns:a16="http://schemas.microsoft.com/office/drawing/2014/main" id="{BED1159F-4924-BA22-A86E-C82CDDC8F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411" y="1332855"/>
            <a:ext cx="4819124" cy="473473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Books pile with marks books in cartoon style vector illustration isolated on white background">
            <a:extLst>
              <a:ext uri="{FF2B5EF4-FFF2-40B4-BE49-F238E27FC236}">
                <a16:creationId xmlns:a16="http://schemas.microsoft.com/office/drawing/2014/main" id="{357DFC01-4499-18D8-4565-D0D8967018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7947198" y="2712204"/>
            <a:ext cx="3122909" cy="3122909"/>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a:extLst>
              <a:ext uri="{FF2B5EF4-FFF2-40B4-BE49-F238E27FC236}">
                <a16:creationId xmlns:a16="http://schemas.microsoft.com/office/drawing/2014/main" id="{A77BEA08-7CE8-164A-6AF5-231EB334F4DC}"/>
              </a:ext>
            </a:extLst>
          </p:cNvPr>
          <p:cNvSpPr/>
          <p:nvPr/>
        </p:nvSpPr>
        <p:spPr>
          <a:xfrm>
            <a:off x="6010759" y="3700221"/>
            <a:ext cx="1696215" cy="92602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Blue robotic assistant or artificial intelligence robot with tablet">
            <a:extLst>
              <a:ext uri="{FF2B5EF4-FFF2-40B4-BE49-F238E27FC236}">
                <a16:creationId xmlns:a16="http://schemas.microsoft.com/office/drawing/2014/main" id="{3E0C2E7C-1E06-CF38-3FBC-D6DDDE3B4B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8652" y="187213"/>
            <a:ext cx="2524991" cy="2524991"/>
          </a:xfrm>
          <a:prstGeom prst="rect">
            <a:avLst/>
          </a:prstGeom>
          <a:noFill/>
          <a:extLst>
            <a:ext uri="{909E8E84-426E-40DD-AFC4-6F175D3DCCD1}">
              <a14:hiddenFill xmlns:a14="http://schemas.microsoft.com/office/drawing/2010/main">
                <a:solidFill>
                  <a:srgbClr val="FFFFFF"/>
                </a:solidFill>
              </a14:hiddenFill>
            </a:ext>
          </a:extLst>
        </p:spPr>
      </p:pic>
      <p:sp>
        <p:nvSpPr>
          <p:cNvPr id="4" name="Oval Callout 3">
            <a:extLst>
              <a:ext uri="{FF2B5EF4-FFF2-40B4-BE49-F238E27FC236}">
                <a16:creationId xmlns:a16="http://schemas.microsoft.com/office/drawing/2014/main" id="{26197F13-59EA-7476-C904-CB28F611DB55}"/>
              </a:ext>
            </a:extLst>
          </p:cNvPr>
          <p:cNvSpPr/>
          <p:nvPr/>
        </p:nvSpPr>
        <p:spPr>
          <a:xfrm>
            <a:off x="7706973" y="365125"/>
            <a:ext cx="1949335" cy="1549626"/>
          </a:xfrm>
          <a:prstGeom prst="wedgeEllipseCallout">
            <a:avLst>
              <a:gd name="adj1" fmla="val 75804"/>
              <a:gd name="adj2" fmla="val -15536"/>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don’t understand your messy data…</a:t>
            </a:r>
          </a:p>
        </p:txBody>
      </p:sp>
    </p:spTree>
    <p:extLst>
      <p:ext uri="{BB962C8B-B14F-4D97-AF65-F5344CB8AC3E}">
        <p14:creationId xmlns:p14="http://schemas.microsoft.com/office/powerpoint/2010/main" val="263198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5BCD-6F69-F6ED-C0F3-6DD63BB4B300}"/>
              </a:ext>
            </a:extLst>
          </p:cNvPr>
          <p:cNvSpPr>
            <a:spLocks noGrp="1"/>
          </p:cNvSpPr>
          <p:nvPr>
            <p:ph type="title"/>
          </p:nvPr>
        </p:nvSpPr>
        <p:spPr/>
        <p:txBody>
          <a:bodyPr/>
          <a:lstStyle/>
          <a:p>
            <a:r>
              <a:rPr lang="en-US" dirty="0"/>
              <a:t>Feature normalization</a:t>
            </a:r>
          </a:p>
        </p:txBody>
      </p:sp>
      <p:sp>
        <p:nvSpPr>
          <p:cNvPr id="27" name="Content Placeholder 26">
            <a:extLst>
              <a:ext uri="{FF2B5EF4-FFF2-40B4-BE49-F238E27FC236}">
                <a16:creationId xmlns:a16="http://schemas.microsoft.com/office/drawing/2014/main" id="{033351FD-388C-E831-0C1A-251D1E917FBE}"/>
              </a:ext>
            </a:extLst>
          </p:cNvPr>
          <p:cNvSpPr>
            <a:spLocks noGrp="1"/>
          </p:cNvSpPr>
          <p:nvPr>
            <p:ph idx="1"/>
          </p:nvPr>
        </p:nvSpPr>
        <p:spPr>
          <a:xfrm>
            <a:off x="838200" y="1558406"/>
            <a:ext cx="10515600" cy="4351338"/>
          </a:xfrm>
        </p:spPr>
        <p:txBody>
          <a:bodyPr/>
          <a:lstStyle/>
          <a:p>
            <a:r>
              <a:rPr lang="en-US" dirty="0"/>
              <a:t>Example: house price prediction </a:t>
            </a:r>
          </a:p>
        </p:txBody>
      </p:sp>
      <p:cxnSp>
        <p:nvCxnSpPr>
          <p:cNvPr id="21" name="Straight Arrow Connector 20">
            <a:extLst>
              <a:ext uri="{FF2B5EF4-FFF2-40B4-BE49-F238E27FC236}">
                <a16:creationId xmlns:a16="http://schemas.microsoft.com/office/drawing/2014/main" id="{697025C2-2EBF-1904-10DC-90770B49F502}"/>
              </a:ext>
            </a:extLst>
          </p:cNvPr>
          <p:cNvCxnSpPr/>
          <p:nvPr/>
        </p:nvCxnSpPr>
        <p:spPr>
          <a:xfrm>
            <a:off x="8958020" y="4605741"/>
            <a:ext cx="0" cy="700655"/>
          </a:xfrm>
          <a:prstGeom prst="straightConnector1">
            <a:avLst/>
          </a:prstGeom>
          <a:ln w="28575">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E60D5628-2FA7-8AB9-8B4A-CD919F23262C}"/>
              </a:ext>
            </a:extLst>
          </p:cNvPr>
          <p:cNvCxnSpPr>
            <a:cxnSpLocks/>
          </p:cNvCxnSpPr>
          <p:nvPr/>
        </p:nvCxnSpPr>
        <p:spPr>
          <a:xfrm>
            <a:off x="4476425" y="6075497"/>
            <a:ext cx="3391548" cy="0"/>
          </a:xfrm>
          <a:prstGeom prst="straightConnector1">
            <a:avLst/>
          </a:prstGeom>
          <a:ln w="28575">
            <a:solidFill>
              <a:srgbClr val="FF0000"/>
            </a:solidFill>
            <a:headEnd type="triangle"/>
            <a:tailEnd type="triangle"/>
          </a:ln>
        </p:spPr>
        <p:style>
          <a:lnRef idx="1">
            <a:schemeClr val="dk1"/>
          </a:lnRef>
          <a:fillRef idx="0">
            <a:schemeClr val="dk1"/>
          </a:fillRef>
          <a:effectRef idx="0">
            <a:schemeClr val="dk1"/>
          </a:effectRef>
          <a:fontRef idx="minor">
            <a:schemeClr val="tx1"/>
          </a:fontRef>
        </p:style>
      </p:cxnSp>
      <p:grpSp>
        <p:nvGrpSpPr>
          <p:cNvPr id="3" name="Group 2">
            <a:extLst>
              <a:ext uri="{FF2B5EF4-FFF2-40B4-BE49-F238E27FC236}">
                <a16:creationId xmlns:a16="http://schemas.microsoft.com/office/drawing/2014/main" id="{F730A91B-744F-7FF4-604E-DD546210E682}"/>
              </a:ext>
            </a:extLst>
          </p:cNvPr>
          <p:cNvGrpSpPr/>
          <p:nvPr/>
        </p:nvGrpSpPr>
        <p:grpSpPr>
          <a:xfrm>
            <a:off x="1995222" y="2836190"/>
            <a:ext cx="7420953" cy="3258547"/>
            <a:chOff x="1995222" y="2836190"/>
            <a:chExt cx="7420953" cy="3258547"/>
          </a:xfrm>
        </p:grpSpPr>
        <p:cxnSp>
          <p:nvCxnSpPr>
            <p:cNvPr id="7" name="Straight Arrow Connector 6">
              <a:extLst>
                <a:ext uri="{FF2B5EF4-FFF2-40B4-BE49-F238E27FC236}">
                  <a16:creationId xmlns:a16="http://schemas.microsoft.com/office/drawing/2014/main" id="{F5E96E8E-2766-CC7F-4B88-7F85297126D5}"/>
                </a:ext>
              </a:extLst>
            </p:cNvPr>
            <p:cNvCxnSpPr>
              <a:cxnSpLocks/>
            </p:cNvCxnSpPr>
            <p:nvPr/>
          </p:nvCxnSpPr>
          <p:spPr>
            <a:xfrm flipV="1">
              <a:off x="3905573" y="2836190"/>
              <a:ext cx="0" cy="29446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BD06724-AE1D-B136-7459-B5943AD35D7D}"/>
                </a:ext>
              </a:extLst>
            </p:cNvPr>
            <p:cNvCxnSpPr>
              <a:cxnSpLocks/>
            </p:cNvCxnSpPr>
            <p:nvPr/>
          </p:nvCxnSpPr>
          <p:spPr>
            <a:xfrm>
              <a:off x="3603355" y="5526438"/>
              <a:ext cx="4768314"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9311614C-9E94-5408-2217-A3912CE3FE30}"/>
                </a:ext>
              </a:extLst>
            </p:cNvPr>
            <p:cNvSpPr/>
            <p:nvPr/>
          </p:nvSpPr>
          <p:spPr>
            <a:xfrm>
              <a:off x="4355023" y="4737397"/>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CBC84C7-BE0E-E633-3E5E-57E1E92170C6}"/>
                </a:ext>
              </a:extLst>
            </p:cNvPr>
            <p:cNvSpPr/>
            <p:nvPr/>
          </p:nvSpPr>
          <p:spPr>
            <a:xfrm>
              <a:off x="7641955" y="4703816"/>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EC3604-65F5-F7DD-0D97-C8AD4464749A}"/>
                </a:ext>
              </a:extLst>
            </p:cNvPr>
            <p:cNvSpPr/>
            <p:nvPr/>
          </p:nvSpPr>
          <p:spPr>
            <a:xfrm>
              <a:off x="6429213" y="5058423"/>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D83554F-D5DE-4EE9-C214-C15123F87B1F}"/>
                </a:ext>
              </a:extLst>
            </p:cNvPr>
            <p:cNvSpPr/>
            <p:nvPr/>
          </p:nvSpPr>
          <p:spPr>
            <a:xfrm>
              <a:off x="4659823" y="5042197"/>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C67586E-EB45-F7FA-A14A-CC6C606B651D}"/>
                </a:ext>
              </a:extLst>
            </p:cNvPr>
            <p:cNvSpPr/>
            <p:nvPr/>
          </p:nvSpPr>
          <p:spPr>
            <a:xfrm>
              <a:off x="5142854" y="4750311"/>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1590C0D-D2E1-66C5-43D5-C216D60962F7}"/>
                </a:ext>
              </a:extLst>
            </p:cNvPr>
            <p:cNvSpPr/>
            <p:nvPr/>
          </p:nvSpPr>
          <p:spPr>
            <a:xfrm>
              <a:off x="5716292" y="4951789"/>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2A9431A-5EC8-35E4-2E9C-5B1BEECC9813}"/>
                </a:ext>
              </a:extLst>
            </p:cNvPr>
            <p:cNvSpPr/>
            <p:nvPr/>
          </p:nvSpPr>
          <p:spPr>
            <a:xfrm>
              <a:off x="6010760" y="4750314"/>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96EC616-CB2A-BA64-EE40-EC234707BF63}"/>
                </a:ext>
              </a:extLst>
            </p:cNvPr>
            <p:cNvSpPr/>
            <p:nvPr/>
          </p:nvSpPr>
          <p:spPr>
            <a:xfrm>
              <a:off x="6770176" y="4796806"/>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A9FF910-1344-B928-641B-2E86978323BF}"/>
                </a:ext>
              </a:extLst>
            </p:cNvPr>
            <p:cNvSpPr/>
            <p:nvPr/>
          </p:nvSpPr>
          <p:spPr>
            <a:xfrm>
              <a:off x="7235125" y="4889797"/>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F3CD3D9-E26C-6070-5474-24E6DE5C2196}"/>
                </a:ext>
              </a:extLst>
            </p:cNvPr>
            <p:cNvSpPr txBox="1"/>
            <p:nvPr/>
          </p:nvSpPr>
          <p:spPr>
            <a:xfrm>
              <a:off x="1995222" y="3013501"/>
              <a:ext cx="1608133" cy="830997"/>
            </a:xfrm>
            <a:prstGeom prst="rect">
              <a:avLst/>
            </a:prstGeom>
            <a:noFill/>
          </p:spPr>
          <p:txBody>
            <a:bodyPr wrap="none" rtlCol="0">
              <a:spAutoFit/>
            </a:bodyPr>
            <a:lstStyle/>
            <a:p>
              <a:r>
                <a:rPr lang="en-US" sz="2400" dirty="0"/>
                <a:t>Number of </a:t>
              </a:r>
            </a:p>
            <a:p>
              <a:r>
                <a:rPr lang="en-US" sz="2400" dirty="0"/>
                <a:t>bathrooms</a:t>
              </a:r>
            </a:p>
          </p:txBody>
        </p:sp>
        <p:sp>
          <p:nvSpPr>
            <p:cNvPr id="25" name="TextBox 24">
              <a:extLst>
                <a:ext uri="{FF2B5EF4-FFF2-40B4-BE49-F238E27FC236}">
                  <a16:creationId xmlns:a16="http://schemas.microsoft.com/office/drawing/2014/main" id="{025133D0-1FCE-67C7-BD44-6BA6FAC845F2}"/>
                </a:ext>
              </a:extLst>
            </p:cNvPr>
            <p:cNvSpPr txBox="1"/>
            <p:nvPr/>
          </p:nvSpPr>
          <p:spPr>
            <a:xfrm>
              <a:off x="8332737" y="5633072"/>
              <a:ext cx="1083438" cy="461665"/>
            </a:xfrm>
            <a:prstGeom prst="rect">
              <a:avLst/>
            </a:prstGeom>
            <a:noFill/>
          </p:spPr>
          <p:txBody>
            <a:bodyPr wrap="none" rtlCol="0">
              <a:spAutoFit/>
            </a:bodyPr>
            <a:lstStyle/>
            <a:p>
              <a:r>
                <a:rPr lang="en-US" sz="2400" dirty="0"/>
                <a:t>Size m</a:t>
              </a:r>
              <a:r>
                <a:rPr lang="en-US" sz="2400" baseline="30000" dirty="0"/>
                <a:t>2</a:t>
              </a:r>
              <a:endParaRPr lang="en-US" sz="2400" dirty="0"/>
            </a:p>
          </p:txBody>
        </p:sp>
      </p:grpSp>
      <p:graphicFrame>
        <p:nvGraphicFramePr>
          <p:cNvPr id="28" name="Diagram 27">
            <a:extLst>
              <a:ext uri="{FF2B5EF4-FFF2-40B4-BE49-F238E27FC236}">
                <a16:creationId xmlns:a16="http://schemas.microsoft.com/office/drawing/2014/main" id="{11E6F571-15E4-C3E4-4126-A740B3ACAB01}"/>
              </a:ext>
            </a:extLst>
          </p:cNvPr>
          <p:cNvGraphicFramePr/>
          <p:nvPr/>
        </p:nvGraphicFramePr>
        <p:xfrm>
          <a:off x="8035041" y="529507"/>
          <a:ext cx="3966118" cy="20441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 name="TextBox 34">
            <a:extLst>
              <a:ext uri="{FF2B5EF4-FFF2-40B4-BE49-F238E27FC236}">
                <a16:creationId xmlns:a16="http://schemas.microsoft.com/office/drawing/2014/main" id="{70B91275-1B2C-135F-EA7F-AFB6A91B1BDF}"/>
              </a:ext>
            </a:extLst>
          </p:cNvPr>
          <p:cNvSpPr txBox="1"/>
          <p:nvPr/>
        </p:nvSpPr>
        <p:spPr>
          <a:xfrm>
            <a:off x="9200825" y="4720744"/>
            <a:ext cx="1634550" cy="461665"/>
          </a:xfrm>
          <a:prstGeom prst="rect">
            <a:avLst/>
          </a:prstGeom>
          <a:noFill/>
        </p:spPr>
        <p:txBody>
          <a:bodyPr wrap="none" rtlCol="0">
            <a:spAutoFit/>
          </a:bodyPr>
          <a:lstStyle/>
          <a:p>
            <a:r>
              <a:rPr lang="en-US" sz="2400" dirty="0">
                <a:solidFill>
                  <a:srgbClr val="FF0000"/>
                </a:solidFill>
              </a:rPr>
              <a:t>Small range</a:t>
            </a:r>
          </a:p>
        </p:txBody>
      </p:sp>
      <p:sp>
        <p:nvSpPr>
          <p:cNvPr id="36" name="TextBox 35">
            <a:extLst>
              <a:ext uri="{FF2B5EF4-FFF2-40B4-BE49-F238E27FC236}">
                <a16:creationId xmlns:a16="http://schemas.microsoft.com/office/drawing/2014/main" id="{A2D17072-C3FE-20BF-70B1-F847A7D7D526}"/>
              </a:ext>
            </a:extLst>
          </p:cNvPr>
          <p:cNvSpPr txBox="1"/>
          <p:nvPr/>
        </p:nvSpPr>
        <p:spPr>
          <a:xfrm>
            <a:off x="5566994" y="6160570"/>
            <a:ext cx="1635769" cy="461665"/>
          </a:xfrm>
          <a:prstGeom prst="rect">
            <a:avLst/>
          </a:prstGeom>
          <a:noFill/>
        </p:spPr>
        <p:txBody>
          <a:bodyPr wrap="none" rtlCol="0">
            <a:spAutoFit/>
          </a:bodyPr>
          <a:lstStyle/>
          <a:p>
            <a:r>
              <a:rPr lang="en-US" sz="2400" dirty="0">
                <a:solidFill>
                  <a:srgbClr val="FF0000"/>
                </a:solidFill>
              </a:rPr>
              <a:t>Large range</a:t>
            </a:r>
          </a:p>
        </p:txBody>
      </p:sp>
      <p:sp>
        <p:nvSpPr>
          <p:cNvPr id="37" name="Rectangle 36">
            <a:extLst>
              <a:ext uri="{FF2B5EF4-FFF2-40B4-BE49-F238E27FC236}">
                <a16:creationId xmlns:a16="http://schemas.microsoft.com/office/drawing/2014/main" id="{BDA4B337-F0E4-9FA5-D492-C7FCF1D22590}"/>
              </a:ext>
            </a:extLst>
          </p:cNvPr>
          <p:cNvSpPr/>
          <p:nvPr/>
        </p:nvSpPr>
        <p:spPr>
          <a:xfrm>
            <a:off x="7765941" y="2693590"/>
            <a:ext cx="4512590" cy="639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 = m</a:t>
            </a:r>
            <a:r>
              <a:rPr lang="en-US" sz="2400" baseline="-25000" dirty="0">
                <a:solidFill>
                  <a:schemeClr val="tx1"/>
                </a:solidFill>
              </a:rPr>
              <a:t>1</a:t>
            </a:r>
            <a:r>
              <a:rPr lang="en-US" sz="2400" dirty="0">
                <a:solidFill>
                  <a:schemeClr val="tx1"/>
                </a:solidFill>
              </a:rPr>
              <a:t>x</a:t>
            </a:r>
            <a:r>
              <a:rPr lang="en-US" sz="2400" baseline="-25000" dirty="0">
                <a:solidFill>
                  <a:schemeClr val="tx1"/>
                </a:solidFill>
              </a:rPr>
              <a:t>1</a:t>
            </a:r>
            <a:r>
              <a:rPr lang="en-US" sz="2400" dirty="0">
                <a:solidFill>
                  <a:schemeClr val="tx1"/>
                </a:solidFill>
              </a:rPr>
              <a:t> + m</a:t>
            </a:r>
            <a:r>
              <a:rPr lang="en-US" sz="2400" baseline="-25000" dirty="0">
                <a:solidFill>
                  <a:schemeClr val="tx1"/>
                </a:solidFill>
              </a:rPr>
              <a:t>2</a:t>
            </a:r>
            <a:r>
              <a:rPr lang="en-US" sz="2400" dirty="0">
                <a:solidFill>
                  <a:schemeClr val="tx1"/>
                </a:solidFill>
              </a:rPr>
              <a:t>x</a:t>
            </a:r>
            <a:r>
              <a:rPr lang="en-US" sz="2400" baseline="-25000" dirty="0">
                <a:solidFill>
                  <a:schemeClr val="tx1"/>
                </a:solidFill>
              </a:rPr>
              <a:t>2 </a:t>
            </a:r>
            <a:r>
              <a:rPr lang="en-US" sz="2400" dirty="0">
                <a:solidFill>
                  <a:schemeClr val="tx1"/>
                </a:solidFill>
              </a:rPr>
              <a:t>+ m</a:t>
            </a:r>
            <a:r>
              <a:rPr lang="en-US" sz="2400" baseline="-25000" dirty="0">
                <a:solidFill>
                  <a:schemeClr val="tx1"/>
                </a:solidFill>
              </a:rPr>
              <a:t>3</a:t>
            </a:r>
            <a:r>
              <a:rPr lang="en-US" sz="2400" dirty="0">
                <a:solidFill>
                  <a:schemeClr val="tx1"/>
                </a:solidFill>
              </a:rPr>
              <a:t>x</a:t>
            </a:r>
            <a:r>
              <a:rPr lang="en-US" sz="2400" baseline="-25000" dirty="0">
                <a:solidFill>
                  <a:schemeClr val="tx1"/>
                </a:solidFill>
              </a:rPr>
              <a:t>3 </a:t>
            </a:r>
            <a:r>
              <a:rPr lang="en-US" sz="2400" dirty="0">
                <a:solidFill>
                  <a:schemeClr val="tx1"/>
                </a:solidFill>
              </a:rPr>
              <a:t>+ c</a:t>
            </a:r>
          </a:p>
        </p:txBody>
      </p:sp>
    </p:spTree>
    <p:extLst>
      <p:ext uri="{BB962C8B-B14F-4D97-AF65-F5344CB8AC3E}">
        <p14:creationId xmlns:p14="http://schemas.microsoft.com/office/powerpoint/2010/main" val="342457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5BCD-6F69-F6ED-C0F3-6DD63BB4B300}"/>
              </a:ext>
            </a:extLst>
          </p:cNvPr>
          <p:cNvSpPr>
            <a:spLocks noGrp="1"/>
          </p:cNvSpPr>
          <p:nvPr>
            <p:ph type="title"/>
          </p:nvPr>
        </p:nvSpPr>
        <p:spPr/>
        <p:txBody>
          <a:bodyPr/>
          <a:lstStyle/>
          <a:p>
            <a:r>
              <a:rPr lang="en-US" dirty="0"/>
              <a:t>Feature normalization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DD1A98-43BC-FA30-C1CC-46A42040E8ED}"/>
                  </a:ext>
                </a:extLst>
              </p:cNvPr>
              <p:cNvSpPr txBox="1"/>
              <p:nvPr/>
            </p:nvSpPr>
            <p:spPr>
              <a:xfrm>
                <a:off x="3027335" y="3179884"/>
                <a:ext cx="5171268" cy="94878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𝑛𝑒𝑤</m:t>
                          </m:r>
                        </m:sub>
                      </m:sSub>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𝑜𝑙𝑑</m:t>
                              </m:r>
                            </m:sub>
                          </m:sSub>
                          <m:r>
                            <a:rPr lang="en-US" sz="3600" b="0" i="1" smtClean="0">
                              <a:latin typeface="Cambria Math" panose="02040503050406030204" pitchFamily="18" charset="0"/>
                            </a:rPr>
                            <m:t> −</m:t>
                          </m:r>
                          <m:r>
                            <a:rPr lang="en-US" sz="3600" b="0" i="1" smtClean="0">
                              <a:latin typeface="Cambria Math" panose="02040503050406030204" pitchFamily="18" charset="0"/>
                            </a:rPr>
                            <m:t>𝜇</m:t>
                          </m:r>
                          <m:r>
                            <a:rPr lang="en-US" sz="3600" b="0" i="1" smtClean="0">
                              <a:latin typeface="Cambria Math" panose="02040503050406030204" pitchFamily="18" charset="0"/>
                            </a:rPr>
                            <m:t> </m:t>
                          </m:r>
                        </m:num>
                        <m:den>
                          <m:r>
                            <a:rPr lang="en-US" sz="3600" b="0" i="1" smtClean="0">
                              <a:latin typeface="Cambria Math" panose="02040503050406030204" pitchFamily="18" charset="0"/>
                            </a:rPr>
                            <m:t>𝜎</m:t>
                          </m:r>
                        </m:den>
                      </m:f>
                      <m:r>
                        <a:rPr lang="en-US" sz="3600" b="0" i="1" smtClean="0">
                          <a:latin typeface="Cambria Math" panose="02040503050406030204" pitchFamily="18" charset="0"/>
                        </a:rPr>
                        <m:t> </m:t>
                      </m:r>
                    </m:oMath>
                  </m:oMathPara>
                </a14:m>
                <a:endParaRPr lang="en-US" sz="3600" dirty="0"/>
              </a:p>
            </p:txBody>
          </p:sp>
        </mc:Choice>
        <mc:Fallback xmlns="">
          <p:sp>
            <p:nvSpPr>
              <p:cNvPr id="4" name="TextBox 3">
                <a:extLst>
                  <a:ext uri="{FF2B5EF4-FFF2-40B4-BE49-F238E27FC236}">
                    <a16:creationId xmlns:a16="http://schemas.microsoft.com/office/drawing/2014/main" id="{85DD1A98-43BC-FA30-C1CC-46A42040E8ED}"/>
                  </a:ext>
                </a:extLst>
              </p:cNvPr>
              <p:cNvSpPr txBox="1">
                <a:spLocks noRot="1" noChangeAspect="1" noMove="1" noResize="1" noEditPoints="1" noAdjustHandles="1" noChangeArrowheads="1" noChangeShapeType="1" noTextEdit="1"/>
              </p:cNvSpPr>
              <p:nvPr/>
            </p:nvSpPr>
            <p:spPr>
              <a:xfrm>
                <a:off x="3027335" y="3179884"/>
                <a:ext cx="5171268" cy="948786"/>
              </a:xfrm>
              <a:prstGeom prst="rect">
                <a:avLst/>
              </a:prstGeom>
              <a:blipFill>
                <a:blip r:embed="rId3"/>
                <a:stretch>
                  <a:fillRect t="-20000" b="-12000"/>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5C78251-AF4F-A490-9ECB-0CE9FA1B586B}"/>
              </a:ext>
            </a:extLst>
          </p:cNvPr>
          <p:cNvCxnSpPr>
            <a:cxnSpLocks/>
          </p:cNvCxnSpPr>
          <p:nvPr/>
        </p:nvCxnSpPr>
        <p:spPr>
          <a:xfrm flipH="1">
            <a:off x="7253207" y="2386409"/>
            <a:ext cx="309966" cy="6822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E64D4FE-30CB-B76C-B3D5-0FCCC1380668}"/>
              </a:ext>
            </a:extLst>
          </p:cNvPr>
          <p:cNvCxnSpPr>
            <a:cxnSpLocks/>
          </p:cNvCxnSpPr>
          <p:nvPr/>
        </p:nvCxnSpPr>
        <p:spPr>
          <a:xfrm flipH="1" flipV="1">
            <a:off x="6462793" y="4239889"/>
            <a:ext cx="650929" cy="115352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BF2EB04-E2A1-3E38-0737-120BD26EBA10}"/>
              </a:ext>
            </a:extLst>
          </p:cNvPr>
          <p:cNvCxnSpPr>
            <a:cxnSpLocks/>
          </p:cNvCxnSpPr>
          <p:nvPr/>
        </p:nvCxnSpPr>
        <p:spPr>
          <a:xfrm>
            <a:off x="4788976" y="2417736"/>
            <a:ext cx="831743" cy="6509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A040D41-D4EE-C378-8169-50ECA5AFD28C}"/>
              </a:ext>
            </a:extLst>
          </p:cNvPr>
          <p:cNvCxnSpPr>
            <a:cxnSpLocks/>
          </p:cNvCxnSpPr>
          <p:nvPr/>
        </p:nvCxnSpPr>
        <p:spPr>
          <a:xfrm flipV="1">
            <a:off x="3301139" y="4128670"/>
            <a:ext cx="1051301" cy="11444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016422BB-70F1-E466-A739-AF4B57F743A4}"/>
              </a:ext>
            </a:extLst>
          </p:cNvPr>
          <p:cNvSpPr txBox="1"/>
          <p:nvPr/>
        </p:nvSpPr>
        <p:spPr>
          <a:xfrm>
            <a:off x="7253207" y="1920457"/>
            <a:ext cx="790601" cy="400110"/>
          </a:xfrm>
          <a:prstGeom prst="rect">
            <a:avLst/>
          </a:prstGeom>
          <a:noFill/>
        </p:spPr>
        <p:txBody>
          <a:bodyPr wrap="none" rtlCol="0">
            <a:spAutoFit/>
          </a:bodyPr>
          <a:lstStyle/>
          <a:p>
            <a:r>
              <a:rPr lang="en-US" sz="2000" dirty="0"/>
              <a:t>Mean</a:t>
            </a:r>
          </a:p>
        </p:txBody>
      </p:sp>
      <p:sp>
        <p:nvSpPr>
          <p:cNvPr id="16" name="TextBox 15">
            <a:extLst>
              <a:ext uri="{FF2B5EF4-FFF2-40B4-BE49-F238E27FC236}">
                <a16:creationId xmlns:a16="http://schemas.microsoft.com/office/drawing/2014/main" id="{1A15BCDB-0B71-70E4-786B-A8AB4A819F1D}"/>
              </a:ext>
            </a:extLst>
          </p:cNvPr>
          <p:cNvSpPr txBox="1"/>
          <p:nvPr/>
        </p:nvSpPr>
        <p:spPr>
          <a:xfrm>
            <a:off x="7113722" y="5460865"/>
            <a:ext cx="2154051" cy="400110"/>
          </a:xfrm>
          <a:prstGeom prst="rect">
            <a:avLst/>
          </a:prstGeom>
          <a:noFill/>
        </p:spPr>
        <p:txBody>
          <a:bodyPr wrap="none" rtlCol="0">
            <a:spAutoFit/>
          </a:bodyPr>
          <a:lstStyle/>
          <a:p>
            <a:r>
              <a:rPr lang="en-US" sz="2000" dirty="0"/>
              <a:t>Standard deviation</a:t>
            </a:r>
          </a:p>
        </p:txBody>
      </p:sp>
      <p:sp>
        <p:nvSpPr>
          <p:cNvPr id="17" name="TextBox 16">
            <a:extLst>
              <a:ext uri="{FF2B5EF4-FFF2-40B4-BE49-F238E27FC236}">
                <a16:creationId xmlns:a16="http://schemas.microsoft.com/office/drawing/2014/main" id="{C428E091-7FF6-26DE-7615-8EF832454E6D}"/>
              </a:ext>
            </a:extLst>
          </p:cNvPr>
          <p:cNvSpPr txBox="1"/>
          <p:nvPr/>
        </p:nvSpPr>
        <p:spPr>
          <a:xfrm>
            <a:off x="1950309" y="5417811"/>
            <a:ext cx="2285754" cy="400110"/>
          </a:xfrm>
          <a:prstGeom prst="rect">
            <a:avLst/>
          </a:prstGeom>
          <a:noFill/>
        </p:spPr>
        <p:txBody>
          <a:bodyPr wrap="none" rtlCol="0">
            <a:spAutoFit/>
          </a:bodyPr>
          <a:lstStyle/>
          <a:p>
            <a:r>
              <a:rPr lang="en-US" sz="2000" dirty="0"/>
              <a:t>Scaled feature value</a:t>
            </a:r>
          </a:p>
        </p:txBody>
      </p:sp>
      <p:sp>
        <p:nvSpPr>
          <p:cNvPr id="18" name="TextBox 17">
            <a:extLst>
              <a:ext uri="{FF2B5EF4-FFF2-40B4-BE49-F238E27FC236}">
                <a16:creationId xmlns:a16="http://schemas.microsoft.com/office/drawing/2014/main" id="{6FA01A15-C75E-57E6-0443-DB2E37EB1145}"/>
              </a:ext>
            </a:extLst>
          </p:cNvPr>
          <p:cNvSpPr txBox="1"/>
          <p:nvPr/>
        </p:nvSpPr>
        <p:spPr>
          <a:xfrm>
            <a:off x="3093186" y="1945258"/>
            <a:ext cx="2567882" cy="400110"/>
          </a:xfrm>
          <a:prstGeom prst="rect">
            <a:avLst/>
          </a:prstGeom>
          <a:noFill/>
        </p:spPr>
        <p:txBody>
          <a:bodyPr wrap="none" rtlCol="0">
            <a:spAutoFit/>
          </a:bodyPr>
          <a:lstStyle/>
          <a:p>
            <a:r>
              <a:rPr lang="en-US" sz="2000" dirty="0"/>
              <a:t>Unscaled feature value</a:t>
            </a:r>
          </a:p>
        </p:txBody>
      </p:sp>
      <p:grpSp>
        <p:nvGrpSpPr>
          <p:cNvPr id="31" name="Group 30">
            <a:extLst>
              <a:ext uri="{FF2B5EF4-FFF2-40B4-BE49-F238E27FC236}">
                <a16:creationId xmlns:a16="http://schemas.microsoft.com/office/drawing/2014/main" id="{309B70BC-6A1E-0E81-6A47-EEE1C6FD3192}"/>
              </a:ext>
            </a:extLst>
          </p:cNvPr>
          <p:cNvGrpSpPr/>
          <p:nvPr/>
        </p:nvGrpSpPr>
        <p:grpSpPr>
          <a:xfrm>
            <a:off x="8973180" y="459726"/>
            <a:ext cx="2743200" cy="1685587"/>
            <a:chOff x="7113722" y="776389"/>
            <a:chExt cx="4768314" cy="2944677"/>
          </a:xfrm>
        </p:grpSpPr>
        <p:cxnSp>
          <p:nvCxnSpPr>
            <p:cNvPr id="20" name="Straight Arrow Connector 19">
              <a:extLst>
                <a:ext uri="{FF2B5EF4-FFF2-40B4-BE49-F238E27FC236}">
                  <a16:creationId xmlns:a16="http://schemas.microsoft.com/office/drawing/2014/main" id="{4477CBEA-E747-8C7F-C4ED-A214DDAA19AF}"/>
                </a:ext>
              </a:extLst>
            </p:cNvPr>
            <p:cNvCxnSpPr>
              <a:cxnSpLocks/>
            </p:cNvCxnSpPr>
            <p:nvPr/>
          </p:nvCxnSpPr>
          <p:spPr>
            <a:xfrm flipV="1">
              <a:off x="7415940" y="776389"/>
              <a:ext cx="0" cy="29446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3745259-D5EB-9091-DD00-D90982177C29}"/>
                </a:ext>
              </a:extLst>
            </p:cNvPr>
            <p:cNvCxnSpPr>
              <a:cxnSpLocks/>
            </p:cNvCxnSpPr>
            <p:nvPr/>
          </p:nvCxnSpPr>
          <p:spPr>
            <a:xfrm>
              <a:off x="7113722" y="3466637"/>
              <a:ext cx="4768314"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434E6061-5BAC-E8A4-B00E-CE2BEF711A57}"/>
                </a:ext>
              </a:extLst>
            </p:cNvPr>
            <p:cNvSpPr/>
            <p:nvPr/>
          </p:nvSpPr>
          <p:spPr>
            <a:xfrm>
              <a:off x="7865390" y="2677596"/>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C5063BE-7720-43CB-3C9E-9A0AAF54DD9D}"/>
                </a:ext>
              </a:extLst>
            </p:cNvPr>
            <p:cNvSpPr/>
            <p:nvPr/>
          </p:nvSpPr>
          <p:spPr>
            <a:xfrm>
              <a:off x="11152322" y="2644015"/>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82F01D8-FB13-873A-14CE-289AA52FA564}"/>
                </a:ext>
              </a:extLst>
            </p:cNvPr>
            <p:cNvSpPr/>
            <p:nvPr/>
          </p:nvSpPr>
          <p:spPr>
            <a:xfrm>
              <a:off x="9939580" y="2998622"/>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7229D7F-88FE-87B1-CDD6-2A3921EDC70C}"/>
                </a:ext>
              </a:extLst>
            </p:cNvPr>
            <p:cNvSpPr/>
            <p:nvPr/>
          </p:nvSpPr>
          <p:spPr>
            <a:xfrm>
              <a:off x="8170190" y="2982396"/>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5280513-AC1A-1CDB-2273-95E7BAD4CE4E}"/>
                </a:ext>
              </a:extLst>
            </p:cNvPr>
            <p:cNvSpPr/>
            <p:nvPr/>
          </p:nvSpPr>
          <p:spPr>
            <a:xfrm>
              <a:off x="8653221" y="2690510"/>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5C01BCB-8C80-B8AA-F721-C9A95DD3B6DE}"/>
                </a:ext>
              </a:extLst>
            </p:cNvPr>
            <p:cNvSpPr/>
            <p:nvPr/>
          </p:nvSpPr>
          <p:spPr>
            <a:xfrm>
              <a:off x="9226659" y="2891988"/>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AA709A0-BFC7-DD3E-D94D-AD96AC009775}"/>
                </a:ext>
              </a:extLst>
            </p:cNvPr>
            <p:cNvSpPr/>
            <p:nvPr/>
          </p:nvSpPr>
          <p:spPr>
            <a:xfrm>
              <a:off x="9521127" y="2690513"/>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5BD017B-4BAA-B396-BF47-E7FFC3934983}"/>
                </a:ext>
              </a:extLst>
            </p:cNvPr>
            <p:cNvSpPr/>
            <p:nvPr/>
          </p:nvSpPr>
          <p:spPr>
            <a:xfrm>
              <a:off x="10280543" y="2737005"/>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F2CBC9C-9D62-61E9-238B-AF01D5AB8C26}"/>
                </a:ext>
              </a:extLst>
            </p:cNvPr>
            <p:cNvSpPr/>
            <p:nvPr/>
          </p:nvSpPr>
          <p:spPr>
            <a:xfrm>
              <a:off x="10745492" y="2829996"/>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7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5BCD-6F69-F6ED-C0F3-6DD63BB4B300}"/>
              </a:ext>
            </a:extLst>
          </p:cNvPr>
          <p:cNvSpPr>
            <a:spLocks noGrp="1"/>
          </p:cNvSpPr>
          <p:nvPr>
            <p:ph type="title"/>
          </p:nvPr>
        </p:nvSpPr>
        <p:spPr/>
        <p:txBody>
          <a:bodyPr/>
          <a:lstStyle/>
          <a:p>
            <a:r>
              <a:rPr lang="en-US" dirty="0"/>
              <a:t>Feature normalization</a:t>
            </a:r>
          </a:p>
        </p:txBody>
      </p:sp>
      <p:cxnSp>
        <p:nvCxnSpPr>
          <p:cNvPr id="7" name="Straight Arrow Connector 6">
            <a:extLst>
              <a:ext uri="{FF2B5EF4-FFF2-40B4-BE49-F238E27FC236}">
                <a16:creationId xmlns:a16="http://schemas.microsoft.com/office/drawing/2014/main" id="{F5E96E8E-2766-CC7F-4B88-7F85297126D5}"/>
              </a:ext>
            </a:extLst>
          </p:cNvPr>
          <p:cNvCxnSpPr>
            <a:cxnSpLocks/>
          </p:cNvCxnSpPr>
          <p:nvPr/>
        </p:nvCxnSpPr>
        <p:spPr>
          <a:xfrm flipV="1">
            <a:off x="5716292" y="2838934"/>
            <a:ext cx="0" cy="29446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BD06724-AE1D-B136-7459-B5943AD35D7D}"/>
              </a:ext>
            </a:extLst>
          </p:cNvPr>
          <p:cNvCxnSpPr>
            <a:cxnSpLocks/>
          </p:cNvCxnSpPr>
          <p:nvPr/>
        </p:nvCxnSpPr>
        <p:spPr>
          <a:xfrm>
            <a:off x="3580108" y="4315724"/>
            <a:ext cx="4768314"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9311614C-9E94-5408-2217-A3912CE3FE30}"/>
              </a:ext>
            </a:extLst>
          </p:cNvPr>
          <p:cNvSpPr/>
          <p:nvPr/>
        </p:nvSpPr>
        <p:spPr>
          <a:xfrm>
            <a:off x="5331934" y="4024600"/>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CBC84C7-BE0E-E633-3E5E-57E1E92170C6}"/>
              </a:ext>
            </a:extLst>
          </p:cNvPr>
          <p:cNvSpPr/>
          <p:nvPr/>
        </p:nvSpPr>
        <p:spPr>
          <a:xfrm>
            <a:off x="6771837" y="4393130"/>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8EC3604-65F5-F7DD-0D97-C8AD4464749A}"/>
              </a:ext>
            </a:extLst>
          </p:cNvPr>
          <p:cNvSpPr/>
          <p:nvPr/>
        </p:nvSpPr>
        <p:spPr>
          <a:xfrm>
            <a:off x="4585654" y="4438490"/>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D83554F-D5DE-4EE9-C214-C15123F87B1F}"/>
              </a:ext>
            </a:extLst>
          </p:cNvPr>
          <p:cNvSpPr/>
          <p:nvPr/>
        </p:nvSpPr>
        <p:spPr>
          <a:xfrm>
            <a:off x="4954293" y="4934436"/>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C67586E-EB45-F7FA-A14A-CC6C606B651D}"/>
              </a:ext>
            </a:extLst>
          </p:cNvPr>
          <p:cNvSpPr/>
          <p:nvPr/>
        </p:nvSpPr>
        <p:spPr>
          <a:xfrm>
            <a:off x="5284000" y="4527763"/>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1590C0D-D2E1-66C5-43D5-C216D60962F7}"/>
              </a:ext>
            </a:extLst>
          </p:cNvPr>
          <p:cNvSpPr/>
          <p:nvPr/>
        </p:nvSpPr>
        <p:spPr>
          <a:xfrm>
            <a:off x="4951709" y="3573028"/>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2A9431A-5EC8-35E4-2E9C-5B1BEECC9813}"/>
              </a:ext>
            </a:extLst>
          </p:cNvPr>
          <p:cNvSpPr/>
          <p:nvPr/>
        </p:nvSpPr>
        <p:spPr>
          <a:xfrm>
            <a:off x="5948766" y="3305013"/>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96EC616-CB2A-BA64-EE40-EC234707BF63}"/>
              </a:ext>
            </a:extLst>
          </p:cNvPr>
          <p:cNvSpPr/>
          <p:nvPr/>
        </p:nvSpPr>
        <p:spPr>
          <a:xfrm>
            <a:off x="6217866" y="4803313"/>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A9FF910-1344-B928-641B-2E86978323BF}"/>
              </a:ext>
            </a:extLst>
          </p:cNvPr>
          <p:cNvSpPr/>
          <p:nvPr/>
        </p:nvSpPr>
        <p:spPr>
          <a:xfrm>
            <a:off x="6426632" y="3821001"/>
            <a:ext cx="247973" cy="247973"/>
          </a:xfrm>
          <a:prstGeom prst="ellipse">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F3CD3D9-E26C-6070-5474-24E6DE5C2196}"/>
              </a:ext>
            </a:extLst>
          </p:cNvPr>
          <p:cNvSpPr txBox="1"/>
          <p:nvPr/>
        </p:nvSpPr>
        <p:spPr>
          <a:xfrm>
            <a:off x="3827528" y="2079171"/>
            <a:ext cx="2012198" cy="830997"/>
          </a:xfrm>
          <a:prstGeom prst="rect">
            <a:avLst/>
          </a:prstGeom>
          <a:noFill/>
        </p:spPr>
        <p:txBody>
          <a:bodyPr wrap="square" rtlCol="0">
            <a:spAutoFit/>
          </a:bodyPr>
          <a:lstStyle/>
          <a:p>
            <a:pPr algn="ctr"/>
            <a:r>
              <a:rPr lang="en-US" sz="2400" dirty="0"/>
              <a:t>Scaled no. of </a:t>
            </a:r>
          </a:p>
          <a:p>
            <a:pPr algn="ctr"/>
            <a:r>
              <a:rPr lang="en-US" sz="2400" dirty="0"/>
              <a:t>bathrooms</a:t>
            </a:r>
          </a:p>
        </p:txBody>
      </p:sp>
      <p:sp>
        <p:nvSpPr>
          <p:cNvPr id="25" name="TextBox 24">
            <a:extLst>
              <a:ext uri="{FF2B5EF4-FFF2-40B4-BE49-F238E27FC236}">
                <a16:creationId xmlns:a16="http://schemas.microsoft.com/office/drawing/2014/main" id="{025133D0-1FCE-67C7-BD44-6BA6FAC845F2}"/>
              </a:ext>
            </a:extLst>
          </p:cNvPr>
          <p:cNvSpPr txBox="1"/>
          <p:nvPr/>
        </p:nvSpPr>
        <p:spPr>
          <a:xfrm>
            <a:off x="7765942" y="4465634"/>
            <a:ext cx="1765516" cy="830997"/>
          </a:xfrm>
          <a:prstGeom prst="rect">
            <a:avLst/>
          </a:prstGeom>
          <a:noFill/>
        </p:spPr>
        <p:txBody>
          <a:bodyPr wrap="square" rtlCol="0">
            <a:spAutoFit/>
          </a:bodyPr>
          <a:lstStyle/>
          <a:p>
            <a:pPr algn="ctr"/>
            <a:r>
              <a:rPr lang="en-US" sz="2400" dirty="0"/>
              <a:t>Scaled size m</a:t>
            </a:r>
            <a:r>
              <a:rPr lang="en-US" sz="2400" baseline="30000" dirty="0"/>
              <a:t>2</a:t>
            </a:r>
            <a:endParaRPr lang="en-US" sz="2400" dirty="0"/>
          </a:p>
        </p:txBody>
      </p:sp>
      <p:graphicFrame>
        <p:nvGraphicFramePr>
          <p:cNvPr id="28" name="Diagram 27">
            <a:extLst>
              <a:ext uri="{FF2B5EF4-FFF2-40B4-BE49-F238E27FC236}">
                <a16:creationId xmlns:a16="http://schemas.microsoft.com/office/drawing/2014/main" id="{11E6F571-15E4-C3E4-4126-A740B3ACAB01}"/>
              </a:ext>
            </a:extLst>
          </p:cNvPr>
          <p:cNvGraphicFramePr/>
          <p:nvPr/>
        </p:nvGraphicFramePr>
        <p:xfrm>
          <a:off x="8035041" y="529507"/>
          <a:ext cx="3966118" cy="20441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 name="Rectangle 36">
            <a:extLst>
              <a:ext uri="{FF2B5EF4-FFF2-40B4-BE49-F238E27FC236}">
                <a16:creationId xmlns:a16="http://schemas.microsoft.com/office/drawing/2014/main" id="{BDA4B337-F0E4-9FA5-D492-C7FCF1D22590}"/>
              </a:ext>
            </a:extLst>
          </p:cNvPr>
          <p:cNvSpPr/>
          <p:nvPr/>
        </p:nvSpPr>
        <p:spPr>
          <a:xfrm>
            <a:off x="7765941" y="2693590"/>
            <a:ext cx="4512590" cy="6398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y = m</a:t>
            </a:r>
            <a:r>
              <a:rPr lang="en-US" sz="2400" baseline="-25000" dirty="0">
                <a:solidFill>
                  <a:schemeClr val="tx1"/>
                </a:solidFill>
              </a:rPr>
              <a:t>1</a:t>
            </a:r>
            <a:r>
              <a:rPr lang="en-US" sz="2400" dirty="0">
                <a:solidFill>
                  <a:schemeClr val="tx1"/>
                </a:solidFill>
              </a:rPr>
              <a:t>x</a:t>
            </a:r>
            <a:r>
              <a:rPr lang="en-US" sz="2400" baseline="-25000" dirty="0">
                <a:solidFill>
                  <a:schemeClr val="tx1"/>
                </a:solidFill>
              </a:rPr>
              <a:t>1</a:t>
            </a:r>
            <a:r>
              <a:rPr lang="en-US" sz="2400" dirty="0">
                <a:solidFill>
                  <a:schemeClr val="tx1"/>
                </a:solidFill>
              </a:rPr>
              <a:t> + m</a:t>
            </a:r>
            <a:r>
              <a:rPr lang="en-US" sz="2400" baseline="-25000" dirty="0">
                <a:solidFill>
                  <a:schemeClr val="tx1"/>
                </a:solidFill>
              </a:rPr>
              <a:t>2</a:t>
            </a:r>
            <a:r>
              <a:rPr lang="en-US" sz="2400" dirty="0">
                <a:solidFill>
                  <a:schemeClr val="tx1"/>
                </a:solidFill>
              </a:rPr>
              <a:t>x</a:t>
            </a:r>
            <a:r>
              <a:rPr lang="en-US" sz="2400" baseline="-25000" dirty="0">
                <a:solidFill>
                  <a:schemeClr val="tx1"/>
                </a:solidFill>
              </a:rPr>
              <a:t>2 </a:t>
            </a:r>
            <a:r>
              <a:rPr lang="en-US" sz="2400" dirty="0">
                <a:solidFill>
                  <a:schemeClr val="tx1"/>
                </a:solidFill>
              </a:rPr>
              <a:t>+ m</a:t>
            </a:r>
            <a:r>
              <a:rPr lang="en-US" sz="2400" baseline="-25000" dirty="0">
                <a:solidFill>
                  <a:schemeClr val="tx1"/>
                </a:solidFill>
              </a:rPr>
              <a:t>3</a:t>
            </a:r>
            <a:r>
              <a:rPr lang="en-US" sz="2400" dirty="0">
                <a:solidFill>
                  <a:schemeClr val="tx1"/>
                </a:solidFill>
              </a:rPr>
              <a:t>x</a:t>
            </a:r>
            <a:r>
              <a:rPr lang="en-US" sz="2400" baseline="-25000" dirty="0">
                <a:solidFill>
                  <a:schemeClr val="tx1"/>
                </a:solidFill>
              </a:rPr>
              <a:t>3 </a:t>
            </a:r>
            <a:r>
              <a:rPr lang="en-US" sz="2400" dirty="0">
                <a:solidFill>
                  <a:schemeClr val="tx1"/>
                </a:solidFill>
              </a:rPr>
              <a:t>+ c</a:t>
            </a:r>
          </a:p>
        </p:txBody>
      </p:sp>
    </p:spTree>
    <p:extLst>
      <p:ext uri="{BB962C8B-B14F-4D97-AF65-F5344CB8AC3E}">
        <p14:creationId xmlns:p14="http://schemas.microsoft.com/office/powerpoint/2010/main" val="1565236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42821-DF95-78A1-8C59-489ACB3801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29048-6411-61EB-8200-11B034C1B768}"/>
              </a:ext>
            </a:extLst>
          </p:cNvPr>
          <p:cNvSpPr>
            <a:spLocks noGrp="1"/>
          </p:cNvSpPr>
          <p:nvPr>
            <p:ph type="title"/>
          </p:nvPr>
        </p:nvSpPr>
        <p:spPr/>
        <p:txBody>
          <a:bodyPr/>
          <a:lstStyle/>
          <a:p>
            <a:r>
              <a:rPr lang="en-US" dirty="0"/>
              <a:t>A new kind of model…</a:t>
            </a:r>
          </a:p>
        </p:txBody>
      </p:sp>
      <p:sp>
        <p:nvSpPr>
          <p:cNvPr id="6" name="Rectangle 5">
            <a:extLst>
              <a:ext uri="{FF2B5EF4-FFF2-40B4-BE49-F238E27FC236}">
                <a16:creationId xmlns:a16="http://schemas.microsoft.com/office/drawing/2014/main" id="{24CF7FE4-64F3-0779-C73A-F8B713869F8D}"/>
              </a:ext>
            </a:extLst>
          </p:cNvPr>
          <p:cNvSpPr/>
          <p:nvPr/>
        </p:nvSpPr>
        <p:spPr>
          <a:xfrm>
            <a:off x="3247527" y="3134890"/>
            <a:ext cx="1120926" cy="1175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061270A-267C-11C7-53F6-D98CB4C21553}"/>
              </a:ext>
            </a:extLst>
          </p:cNvPr>
          <p:cNvCxnSpPr>
            <a:cxnSpLocks/>
          </p:cNvCxnSpPr>
          <p:nvPr/>
        </p:nvCxnSpPr>
        <p:spPr>
          <a:xfrm>
            <a:off x="1697604" y="2877830"/>
            <a:ext cx="1411537" cy="514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81146E3D-F1EC-9B69-CFF0-22228793C251}"/>
              </a:ext>
            </a:extLst>
          </p:cNvPr>
          <p:cNvCxnSpPr>
            <a:cxnSpLocks/>
          </p:cNvCxnSpPr>
          <p:nvPr/>
        </p:nvCxnSpPr>
        <p:spPr>
          <a:xfrm>
            <a:off x="1697604" y="3704093"/>
            <a:ext cx="14115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DBFC3E2-4BE6-E8AB-1665-3E7F3FAA7B63}"/>
              </a:ext>
            </a:extLst>
          </p:cNvPr>
          <p:cNvCxnSpPr>
            <a:cxnSpLocks/>
          </p:cNvCxnSpPr>
          <p:nvPr/>
        </p:nvCxnSpPr>
        <p:spPr>
          <a:xfrm flipV="1">
            <a:off x="1697604" y="4016237"/>
            <a:ext cx="1411537" cy="514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871CD1EE-9DF3-F7C9-0AD2-934CF1F36EFF}"/>
              </a:ext>
            </a:extLst>
          </p:cNvPr>
          <p:cNvSpPr txBox="1"/>
          <p:nvPr/>
        </p:nvSpPr>
        <p:spPr>
          <a:xfrm>
            <a:off x="1240930" y="2426752"/>
            <a:ext cx="539705" cy="646331"/>
          </a:xfrm>
          <a:prstGeom prst="rect">
            <a:avLst/>
          </a:prstGeom>
          <a:noFill/>
        </p:spPr>
        <p:txBody>
          <a:bodyPr wrap="square" rtlCol="0">
            <a:spAutoFit/>
          </a:bodyPr>
          <a:lstStyle/>
          <a:p>
            <a:r>
              <a:rPr lang="en-US" sz="3600" dirty="0"/>
              <a:t>x</a:t>
            </a:r>
            <a:r>
              <a:rPr lang="en-US" sz="3600" baseline="-25000" dirty="0"/>
              <a:t>1</a:t>
            </a:r>
          </a:p>
        </p:txBody>
      </p:sp>
      <p:sp>
        <p:nvSpPr>
          <p:cNvPr id="17" name="TextBox 16">
            <a:extLst>
              <a:ext uri="{FF2B5EF4-FFF2-40B4-BE49-F238E27FC236}">
                <a16:creationId xmlns:a16="http://schemas.microsoft.com/office/drawing/2014/main" id="{BD392013-324E-2F1A-9B7D-5EC02ED24E87}"/>
              </a:ext>
            </a:extLst>
          </p:cNvPr>
          <p:cNvSpPr txBox="1"/>
          <p:nvPr/>
        </p:nvSpPr>
        <p:spPr>
          <a:xfrm>
            <a:off x="1234011" y="3280212"/>
            <a:ext cx="539705" cy="646331"/>
          </a:xfrm>
          <a:prstGeom prst="rect">
            <a:avLst/>
          </a:prstGeom>
          <a:noFill/>
        </p:spPr>
        <p:txBody>
          <a:bodyPr wrap="square" rtlCol="0">
            <a:spAutoFit/>
          </a:bodyPr>
          <a:lstStyle/>
          <a:p>
            <a:r>
              <a:rPr lang="en-US" sz="3600" dirty="0"/>
              <a:t>x</a:t>
            </a:r>
            <a:r>
              <a:rPr lang="en-US" sz="3600" baseline="-25000" dirty="0"/>
              <a:t>2</a:t>
            </a:r>
            <a:endParaRPr lang="en-US" sz="4000" baseline="-25000" dirty="0"/>
          </a:p>
        </p:txBody>
      </p:sp>
      <p:sp>
        <p:nvSpPr>
          <p:cNvPr id="18" name="TextBox 17">
            <a:extLst>
              <a:ext uri="{FF2B5EF4-FFF2-40B4-BE49-F238E27FC236}">
                <a16:creationId xmlns:a16="http://schemas.microsoft.com/office/drawing/2014/main" id="{DB7B6FCD-435E-EEBA-7FD4-089212E4EE75}"/>
              </a:ext>
            </a:extLst>
          </p:cNvPr>
          <p:cNvSpPr txBox="1"/>
          <p:nvPr/>
        </p:nvSpPr>
        <p:spPr>
          <a:xfrm>
            <a:off x="1261689" y="4196788"/>
            <a:ext cx="539705" cy="646331"/>
          </a:xfrm>
          <a:prstGeom prst="rect">
            <a:avLst/>
          </a:prstGeom>
          <a:noFill/>
        </p:spPr>
        <p:txBody>
          <a:bodyPr wrap="square" rtlCol="0">
            <a:spAutoFit/>
          </a:bodyPr>
          <a:lstStyle/>
          <a:p>
            <a:r>
              <a:rPr lang="en-US" sz="3600" dirty="0"/>
              <a:t>x</a:t>
            </a:r>
            <a:r>
              <a:rPr lang="en-US" sz="3600" baseline="-25000" dirty="0"/>
              <a:t>3</a:t>
            </a:r>
            <a:endParaRPr lang="en-US" sz="4000" baseline="-25000" dirty="0"/>
          </a:p>
        </p:txBody>
      </p:sp>
      <p:cxnSp>
        <p:nvCxnSpPr>
          <p:cNvPr id="19" name="Straight Arrow Connector 18">
            <a:extLst>
              <a:ext uri="{FF2B5EF4-FFF2-40B4-BE49-F238E27FC236}">
                <a16:creationId xmlns:a16="http://schemas.microsoft.com/office/drawing/2014/main" id="{86A9E2A6-DCC8-9444-8100-44AE4CB70A8B}"/>
              </a:ext>
            </a:extLst>
          </p:cNvPr>
          <p:cNvCxnSpPr>
            <a:cxnSpLocks/>
          </p:cNvCxnSpPr>
          <p:nvPr/>
        </p:nvCxnSpPr>
        <p:spPr>
          <a:xfrm>
            <a:off x="4582953" y="3669474"/>
            <a:ext cx="128007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4E895A98-C116-5489-B893-4F15EE981169}"/>
              </a:ext>
            </a:extLst>
          </p:cNvPr>
          <p:cNvSpPr txBox="1"/>
          <p:nvPr/>
        </p:nvSpPr>
        <p:spPr>
          <a:xfrm>
            <a:off x="5997132" y="3235191"/>
            <a:ext cx="683141" cy="646331"/>
          </a:xfrm>
          <a:prstGeom prst="rect">
            <a:avLst/>
          </a:prstGeom>
          <a:noFill/>
        </p:spPr>
        <p:txBody>
          <a:bodyPr wrap="square" rtlCol="0">
            <a:spAutoFit/>
          </a:bodyPr>
          <a:lstStyle/>
          <a:p>
            <a:r>
              <a:rPr lang="en-US" sz="3600" dirty="0"/>
              <a:t>y</a:t>
            </a:r>
            <a:r>
              <a:rPr lang="en-US" sz="3600" baseline="-25000" dirty="0"/>
              <a:t>1</a:t>
            </a:r>
            <a:endParaRPr lang="en-US" sz="4000" baseline="-25000" dirty="0"/>
          </a:p>
        </p:txBody>
      </p:sp>
    </p:spTree>
    <p:extLst>
      <p:ext uri="{BB962C8B-B14F-4D97-AF65-F5344CB8AC3E}">
        <p14:creationId xmlns:p14="http://schemas.microsoft.com/office/powerpoint/2010/main" val="110111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BF598-00F8-A04F-E9B8-C46548B2E5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D1789F-BECE-2844-E5EE-61EB94997F63}"/>
              </a:ext>
            </a:extLst>
          </p:cNvPr>
          <p:cNvSpPr>
            <a:spLocks noGrp="1"/>
          </p:cNvSpPr>
          <p:nvPr>
            <p:ph type="title"/>
          </p:nvPr>
        </p:nvSpPr>
        <p:spPr/>
        <p:txBody>
          <a:bodyPr/>
          <a:lstStyle/>
          <a:p>
            <a:r>
              <a:rPr lang="en-US" dirty="0"/>
              <a:t>A new kind of model…</a:t>
            </a:r>
          </a:p>
        </p:txBody>
      </p:sp>
      <p:sp>
        <p:nvSpPr>
          <p:cNvPr id="6" name="Rectangle 5">
            <a:extLst>
              <a:ext uri="{FF2B5EF4-FFF2-40B4-BE49-F238E27FC236}">
                <a16:creationId xmlns:a16="http://schemas.microsoft.com/office/drawing/2014/main" id="{20429B09-653A-85AF-1A64-DCD84B17E7D3}"/>
              </a:ext>
            </a:extLst>
          </p:cNvPr>
          <p:cNvSpPr/>
          <p:nvPr/>
        </p:nvSpPr>
        <p:spPr>
          <a:xfrm>
            <a:off x="3247527" y="2029525"/>
            <a:ext cx="1120926" cy="327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8A3EE16-255E-C795-99AC-E46DBCEBE0DA}"/>
              </a:ext>
            </a:extLst>
          </p:cNvPr>
          <p:cNvCxnSpPr>
            <a:cxnSpLocks/>
          </p:cNvCxnSpPr>
          <p:nvPr/>
        </p:nvCxnSpPr>
        <p:spPr>
          <a:xfrm>
            <a:off x="1697604" y="2877830"/>
            <a:ext cx="1411537" cy="514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CE37229-B071-EAE6-2747-57FC349BC070}"/>
              </a:ext>
            </a:extLst>
          </p:cNvPr>
          <p:cNvCxnSpPr>
            <a:cxnSpLocks/>
          </p:cNvCxnSpPr>
          <p:nvPr/>
        </p:nvCxnSpPr>
        <p:spPr>
          <a:xfrm>
            <a:off x="1697604" y="3704093"/>
            <a:ext cx="14115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B00D5FC-7D22-A300-2212-3BBE35FCC355}"/>
              </a:ext>
            </a:extLst>
          </p:cNvPr>
          <p:cNvCxnSpPr>
            <a:cxnSpLocks/>
          </p:cNvCxnSpPr>
          <p:nvPr/>
        </p:nvCxnSpPr>
        <p:spPr>
          <a:xfrm flipV="1">
            <a:off x="1697604" y="4016237"/>
            <a:ext cx="1411537" cy="514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DC18A420-D295-2A87-DEEC-4EE9F7F90F36}"/>
              </a:ext>
            </a:extLst>
          </p:cNvPr>
          <p:cNvSpPr txBox="1"/>
          <p:nvPr/>
        </p:nvSpPr>
        <p:spPr>
          <a:xfrm>
            <a:off x="1240930" y="2426752"/>
            <a:ext cx="539705" cy="646331"/>
          </a:xfrm>
          <a:prstGeom prst="rect">
            <a:avLst/>
          </a:prstGeom>
          <a:noFill/>
        </p:spPr>
        <p:txBody>
          <a:bodyPr wrap="square" rtlCol="0">
            <a:spAutoFit/>
          </a:bodyPr>
          <a:lstStyle/>
          <a:p>
            <a:r>
              <a:rPr lang="en-US" sz="3600" dirty="0"/>
              <a:t>x</a:t>
            </a:r>
            <a:r>
              <a:rPr lang="en-US" sz="3600" baseline="-25000" dirty="0"/>
              <a:t>1</a:t>
            </a:r>
          </a:p>
        </p:txBody>
      </p:sp>
      <p:sp>
        <p:nvSpPr>
          <p:cNvPr id="17" name="TextBox 16">
            <a:extLst>
              <a:ext uri="{FF2B5EF4-FFF2-40B4-BE49-F238E27FC236}">
                <a16:creationId xmlns:a16="http://schemas.microsoft.com/office/drawing/2014/main" id="{01B1DC06-98D5-3E19-CA53-E3651CDD8F0C}"/>
              </a:ext>
            </a:extLst>
          </p:cNvPr>
          <p:cNvSpPr txBox="1"/>
          <p:nvPr/>
        </p:nvSpPr>
        <p:spPr>
          <a:xfrm>
            <a:off x="1234011" y="3280212"/>
            <a:ext cx="539705" cy="646331"/>
          </a:xfrm>
          <a:prstGeom prst="rect">
            <a:avLst/>
          </a:prstGeom>
          <a:noFill/>
        </p:spPr>
        <p:txBody>
          <a:bodyPr wrap="square" rtlCol="0">
            <a:spAutoFit/>
          </a:bodyPr>
          <a:lstStyle/>
          <a:p>
            <a:r>
              <a:rPr lang="en-US" sz="3600" dirty="0"/>
              <a:t>x</a:t>
            </a:r>
            <a:r>
              <a:rPr lang="en-US" sz="3600" baseline="-25000" dirty="0"/>
              <a:t>2</a:t>
            </a:r>
            <a:endParaRPr lang="en-US" sz="4000" baseline="-25000" dirty="0"/>
          </a:p>
        </p:txBody>
      </p:sp>
      <p:sp>
        <p:nvSpPr>
          <p:cNvPr id="18" name="TextBox 17">
            <a:extLst>
              <a:ext uri="{FF2B5EF4-FFF2-40B4-BE49-F238E27FC236}">
                <a16:creationId xmlns:a16="http://schemas.microsoft.com/office/drawing/2014/main" id="{C6007B43-1060-EE39-3CFD-57EFBD3E463A}"/>
              </a:ext>
            </a:extLst>
          </p:cNvPr>
          <p:cNvSpPr txBox="1"/>
          <p:nvPr/>
        </p:nvSpPr>
        <p:spPr>
          <a:xfrm>
            <a:off x="1261689" y="4196788"/>
            <a:ext cx="539705" cy="646331"/>
          </a:xfrm>
          <a:prstGeom prst="rect">
            <a:avLst/>
          </a:prstGeom>
          <a:noFill/>
        </p:spPr>
        <p:txBody>
          <a:bodyPr wrap="square" rtlCol="0">
            <a:spAutoFit/>
          </a:bodyPr>
          <a:lstStyle/>
          <a:p>
            <a:r>
              <a:rPr lang="en-US" sz="3600" dirty="0"/>
              <a:t>x</a:t>
            </a:r>
            <a:r>
              <a:rPr lang="en-US" sz="3600" baseline="-25000" dirty="0"/>
              <a:t>3</a:t>
            </a:r>
            <a:endParaRPr lang="en-US" sz="4000" baseline="-25000" dirty="0"/>
          </a:p>
        </p:txBody>
      </p:sp>
      <p:cxnSp>
        <p:nvCxnSpPr>
          <p:cNvPr id="3" name="Straight Arrow Connector 2">
            <a:extLst>
              <a:ext uri="{FF2B5EF4-FFF2-40B4-BE49-F238E27FC236}">
                <a16:creationId xmlns:a16="http://schemas.microsoft.com/office/drawing/2014/main" id="{21DC672F-93E8-88A9-DA7F-F649F2582019}"/>
              </a:ext>
            </a:extLst>
          </p:cNvPr>
          <p:cNvCxnSpPr>
            <a:cxnSpLocks/>
          </p:cNvCxnSpPr>
          <p:nvPr/>
        </p:nvCxnSpPr>
        <p:spPr>
          <a:xfrm>
            <a:off x="4504891" y="3669474"/>
            <a:ext cx="128007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DA5F6A2-2603-AD2C-33C6-04B7D7362387}"/>
              </a:ext>
            </a:extLst>
          </p:cNvPr>
          <p:cNvSpPr txBox="1"/>
          <p:nvPr/>
        </p:nvSpPr>
        <p:spPr>
          <a:xfrm>
            <a:off x="5919070" y="3235190"/>
            <a:ext cx="683141" cy="646331"/>
          </a:xfrm>
          <a:prstGeom prst="rect">
            <a:avLst/>
          </a:prstGeom>
          <a:noFill/>
        </p:spPr>
        <p:txBody>
          <a:bodyPr wrap="square" rtlCol="0">
            <a:spAutoFit/>
          </a:bodyPr>
          <a:lstStyle/>
          <a:p>
            <a:r>
              <a:rPr lang="en-US" sz="3600" dirty="0"/>
              <a:t>y</a:t>
            </a:r>
            <a:r>
              <a:rPr lang="en-US" sz="3600" baseline="-25000" dirty="0"/>
              <a:t>2</a:t>
            </a:r>
            <a:endParaRPr lang="en-US" sz="4000" baseline="-25000" dirty="0"/>
          </a:p>
        </p:txBody>
      </p:sp>
      <p:cxnSp>
        <p:nvCxnSpPr>
          <p:cNvPr id="5" name="Straight Arrow Connector 4">
            <a:extLst>
              <a:ext uri="{FF2B5EF4-FFF2-40B4-BE49-F238E27FC236}">
                <a16:creationId xmlns:a16="http://schemas.microsoft.com/office/drawing/2014/main" id="{00910BA1-4A0F-E971-F1D5-C09902102CB2}"/>
              </a:ext>
            </a:extLst>
          </p:cNvPr>
          <p:cNvCxnSpPr>
            <a:cxnSpLocks/>
          </p:cNvCxnSpPr>
          <p:nvPr/>
        </p:nvCxnSpPr>
        <p:spPr>
          <a:xfrm flipV="1">
            <a:off x="4507533" y="2877830"/>
            <a:ext cx="1277429" cy="551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8EBE05FD-8A08-B6F7-904E-16211E7E0138}"/>
              </a:ext>
            </a:extLst>
          </p:cNvPr>
          <p:cNvCxnSpPr>
            <a:cxnSpLocks/>
          </p:cNvCxnSpPr>
          <p:nvPr/>
        </p:nvCxnSpPr>
        <p:spPr>
          <a:xfrm>
            <a:off x="4507533" y="3921203"/>
            <a:ext cx="1277429" cy="551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EB52DCF-8E1A-C83E-AE90-FE5EB018D704}"/>
              </a:ext>
            </a:extLst>
          </p:cNvPr>
          <p:cNvSpPr txBox="1"/>
          <p:nvPr/>
        </p:nvSpPr>
        <p:spPr>
          <a:xfrm>
            <a:off x="5919069" y="2473336"/>
            <a:ext cx="683141" cy="646331"/>
          </a:xfrm>
          <a:prstGeom prst="rect">
            <a:avLst/>
          </a:prstGeom>
          <a:noFill/>
        </p:spPr>
        <p:txBody>
          <a:bodyPr wrap="square" rtlCol="0">
            <a:spAutoFit/>
          </a:bodyPr>
          <a:lstStyle/>
          <a:p>
            <a:r>
              <a:rPr lang="en-US" sz="3600" dirty="0"/>
              <a:t>y</a:t>
            </a:r>
            <a:r>
              <a:rPr lang="en-US" sz="3600" baseline="-25000" dirty="0"/>
              <a:t>1</a:t>
            </a:r>
            <a:endParaRPr lang="en-US" sz="4000" baseline="-25000" dirty="0"/>
          </a:p>
        </p:txBody>
      </p:sp>
      <p:sp>
        <p:nvSpPr>
          <p:cNvPr id="11" name="TextBox 10">
            <a:extLst>
              <a:ext uri="{FF2B5EF4-FFF2-40B4-BE49-F238E27FC236}">
                <a16:creationId xmlns:a16="http://schemas.microsoft.com/office/drawing/2014/main" id="{A5499315-F729-9AEA-592B-4DEE1315771B}"/>
              </a:ext>
            </a:extLst>
          </p:cNvPr>
          <p:cNvSpPr txBox="1"/>
          <p:nvPr/>
        </p:nvSpPr>
        <p:spPr>
          <a:xfrm>
            <a:off x="5919069" y="4044070"/>
            <a:ext cx="683141" cy="646331"/>
          </a:xfrm>
          <a:prstGeom prst="rect">
            <a:avLst/>
          </a:prstGeom>
          <a:noFill/>
        </p:spPr>
        <p:txBody>
          <a:bodyPr wrap="square" rtlCol="0">
            <a:spAutoFit/>
          </a:bodyPr>
          <a:lstStyle/>
          <a:p>
            <a:r>
              <a:rPr lang="en-US" sz="3600" dirty="0"/>
              <a:t>y</a:t>
            </a:r>
            <a:r>
              <a:rPr lang="en-US" sz="3600" baseline="-25000" dirty="0"/>
              <a:t>3</a:t>
            </a:r>
            <a:endParaRPr lang="en-US" sz="4000" baseline="-25000" dirty="0"/>
          </a:p>
        </p:txBody>
      </p:sp>
      <p:sp>
        <p:nvSpPr>
          <p:cNvPr id="12" name="Rectangle 11">
            <a:extLst>
              <a:ext uri="{FF2B5EF4-FFF2-40B4-BE49-F238E27FC236}">
                <a16:creationId xmlns:a16="http://schemas.microsoft.com/office/drawing/2014/main" id="{C870DD4B-4912-EF52-576F-49CF46AA3585}"/>
              </a:ext>
            </a:extLst>
          </p:cNvPr>
          <p:cNvSpPr/>
          <p:nvPr/>
        </p:nvSpPr>
        <p:spPr>
          <a:xfrm>
            <a:off x="7929576" y="2029525"/>
            <a:ext cx="1120926" cy="327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C0A720D5-15A6-A60F-B449-51557F2C091C}"/>
              </a:ext>
            </a:extLst>
          </p:cNvPr>
          <p:cNvCxnSpPr>
            <a:cxnSpLocks/>
          </p:cNvCxnSpPr>
          <p:nvPr/>
        </p:nvCxnSpPr>
        <p:spPr>
          <a:xfrm flipV="1">
            <a:off x="6513067" y="3902315"/>
            <a:ext cx="1277429" cy="551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EA9B780-BFFC-F36E-20B9-6AD8E6A35677}"/>
              </a:ext>
            </a:extLst>
          </p:cNvPr>
          <p:cNvCxnSpPr>
            <a:cxnSpLocks/>
          </p:cNvCxnSpPr>
          <p:nvPr/>
        </p:nvCxnSpPr>
        <p:spPr>
          <a:xfrm>
            <a:off x="6499274" y="3668752"/>
            <a:ext cx="128007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293567F-D3BB-B29F-9C71-938EED83BA69}"/>
              </a:ext>
            </a:extLst>
          </p:cNvPr>
          <p:cNvCxnSpPr>
            <a:cxnSpLocks/>
          </p:cNvCxnSpPr>
          <p:nvPr/>
        </p:nvCxnSpPr>
        <p:spPr>
          <a:xfrm>
            <a:off x="6510425" y="2913875"/>
            <a:ext cx="1277429" cy="551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462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AA49D-B49C-C221-0E5F-6E77334F72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804B7-01CC-0166-EF11-82D57E29E73B}"/>
              </a:ext>
            </a:extLst>
          </p:cNvPr>
          <p:cNvSpPr>
            <a:spLocks noGrp="1"/>
          </p:cNvSpPr>
          <p:nvPr>
            <p:ph type="title"/>
          </p:nvPr>
        </p:nvSpPr>
        <p:spPr/>
        <p:txBody>
          <a:bodyPr/>
          <a:lstStyle/>
          <a:p>
            <a:r>
              <a:rPr lang="en-US" dirty="0"/>
              <a:t>Neural network: multi-layer perceptron</a:t>
            </a:r>
          </a:p>
        </p:txBody>
      </p:sp>
      <p:sp>
        <p:nvSpPr>
          <p:cNvPr id="6" name="Rectangle 5">
            <a:extLst>
              <a:ext uri="{FF2B5EF4-FFF2-40B4-BE49-F238E27FC236}">
                <a16:creationId xmlns:a16="http://schemas.microsoft.com/office/drawing/2014/main" id="{1CD8EC52-DADF-8916-BEE0-4020F1D87BC7}"/>
              </a:ext>
            </a:extLst>
          </p:cNvPr>
          <p:cNvSpPr/>
          <p:nvPr/>
        </p:nvSpPr>
        <p:spPr>
          <a:xfrm>
            <a:off x="3247527" y="2029525"/>
            <a:ext cx="1120926" cy="327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DD192F4-A7F6-F972-758F-F79030B4646C}"/>
              </a:ext>
            </a:extLst>
          </p:cNvPr>
          <p:cNvCxnSpPr>
            <a:cxnSpLocks/>
          </p:cNvCxnSpPr>
          <p:nvPr/>
        </p:nvCxnSpPr>
        <p:spPr>
          <a:xfrm>
            <a:off x="1697604" y="2877830"/>
            <a:ext cx="1411537" cy="514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6AAA76FB-EBA3-53CF-1428-83C4EC3445D2}"/>
              </a:ext>
            </a:extLst>
          </p:cNvPr>
          <p:cNvCxnSpPr>
            <a:cxnSpLocks/>
          </p:cNvCxnSpPr>
          <p:nvPr/>
        </p:nvCxnSpPr>
        <p:spPr>
          <a:xfrm>
            <a:off x="1697604" y="3704093"/>
            <a:ext cx="141153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0EAE227-0E16-7A9A-BC76-D692D837FB4D}"/>
              </a:ext>
            </a:extLst>
          </p:cNvPr>
          <p:cNvCxnSpPr>
            <a:cxnSpLocks/>
          </p:cNvCxnSpPr>
          <p:nvPr/>
        </p:nvCxnSpPr>
        <p:spPr>
          <a:xfrm flipV="1">
            <a:off x="1697604" y="4016237"/>
            <a:ext cx="1411537" cy="514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29A46939-1712-AF9F-9F99-2E11413C94DE}"/>
              </a:ext>
            </a:extLst>
          </p:cNvPr>
          <p:cNvSpPr txBox="1"/>
          <p:nvPr/>
        </p:nvSpPr>
        <p:spPr>
          <a:xfrm>
            <a:off x="1240930" y="2426752"/>
            <a:ext cx="539705" cy="646331"/>
          </a:xfrm>
          <a:prstGeom prst="rect">
            <a:avLst/>
          </a:prstGeom>
          <a:noFill/>
        </p:spPr>
        <p:txBody>
          <a:bodyPr wrap="square" rtlCol="0">
            <a:spAutoFit/>
          </a:bodyPr>
          <a:lstStyle/>
          <a:p>
            <a:r>
              <a:rPr lang="en-US" sz="3600" dirty="0"/>
              <a:t>x</a:t>
            </a:r>
            <a:r>
              <a:rPr lang="en-US" sz="3600" baseline="-25000" dirty="0"/>
              <a:t>1</a:t>
            </a:r>
          </a:p>
        </p:txBody>
      </p:sp>
      <p:sp>
        <p:nvSpPr>
          <p:cNvPr id="17" name="TextBox 16">
            <a:extLst>
              <a:ext uri="{FF2B5EF4-FFF2-40B4-BE49-F238E27FC236}">
                <a16:creationId xmlns:a16="http://schemas.microsoft.com/office/drawing/2014/main" id="{673D5C35-B53A-40A2-E0FB-9AFB0ECA7559}"/>
              </a:ext>
            </a:extLst>
          </p:cNvPr>
          <p:cNvSpPr txBox="1"/>
          <p:nvPr/>
        </p:nvSpPr>
        <p:spPr>
          <a:xfrm>
            <a:off x="1234011" y="3280212"/>
            <a:ext cx="539705" cy="646331"/>
          </a:xfrm>
          <a:prstGeom prst="rect">
            <a:avLst/>
          </a:prstGeom>
          <a:noFill/>
        </p:spPr>
        <p:txBody>
          <a:bodyPr wrap="square" rtlCol="0">
            <a:spAutoFit/>
          </a:bodyPr>
          <a:lstStyle/>
          <a:p>
            <a:r>
              <a:rPr lang="en-US" sz="3600" dirty="0"/>
              <a:t>x</a:t>
            </a:r>
            <a:r>
              <a:rPr lang="en-US" sz="3600" baseline="-25000" dirty="0"/>
              <a:t>2</a:t>
            </a:r>
            <a:endParaRPr lang="en-US" sz="4000" baseline="-25000" dirty="0"/>
          </a:p>
        </p:txBody>
      </p:sp>
      <p:sp>
        <p:nvSpPr>
          <p:cNvPr id="18" name="TextBox 17">
            <a:extLst>
              <a:ext uri="{FF2B5EF4-FFF2-40B4-BE49-F238E27FC236}">
                <a16:creationId xmlns:a16="http://schemas.microsoft.com/office/drawing/2014/main" id="{803DEF60-A1AB-99F5-A8DE-649E9C483E70}"/>
              </a:ext>
            </a:extLst>
          </p:cNvPr>
          <p:cNvSpPr txBox="1"/>
          <p:nvPr/>
        </p:nvSpPr>
        <p:spPr>
          <a:xfrm>
            <a:off x="1261689" y="4196788"/>
            <a:ext cx="539705" cy="646331"/>
          </a:xfrm>
          <a:prstGeom prst="rect">
            <a:avLst/>
          </a:prstGeom>
          <a:noFill/>
        </p:spPr>
        <p:txBody>
          <a:bodyPr wrap="square" rtlCol="0">
            <a:spAutoFit/>
          </a:bodyPr>
          <a:lstStyle/>
          <a:p>
            <a:r>
              <a:rPr lang="en-US" sz="3600" dirty="0"/>
              <a:t>x</a:t>
            </a:r>
            <a:r>
              <a:rPr lang="en-US" sz="3600" baseline="-25000" dirty="0"/>
              <a:t>3</a:t>
            </a:r>
            <a:endParaRPr lang="en-US" sz="4000" baseline="-25000" dirty="0"/>
          </a:p>
        </p:txBody>
      </p:sp>
      <p:cxnSp>
        <p:nvCxnSpPr>
          <p:cNvPr id="3" name="Straight Arrow Connector 2">
            <a:extLst>
              <a:ext uri="{FF2B5EF4-FFF2-40B4-BE49-F238E27FC236}">
                <a16:creationId xmlns:a16="http://schemas.microsoft.com/office/drawing/2014/main" id="{BDA3E13F-ADD0-C67F-A52C-1D788C37FFDD}"/>
              </a:ext>
            </a:extLst>
          </p:cNvPr>
          <p:cNvCxnSpPr>
            <a:cxnSpLocks/>
          </p:cNvCxnSpPr>
          <p:nvPr/>
        </p:nvCxnSpPr>
        <p:spPr>
          <a:xfrm>
            <a:off x="4504891" y="3669474"/>
            <a:ext cx="128007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9690E8C1-8B14-C429-E154-C8CD93DE138A}"/>
              </a:ext>
            </a:extLst>
          </p:cNvPr>
          <p:cNvSpPr txBox="1"/>
          <p:nvPr/>
        </p:nvSpPr>
        <p:spPr>
          <a:xfrm>
            <a:off x="5919070" y="3235190"/>
            <a:ext cx="683141" cy="646331"/>
          </a:xfrm>
          <a:prstGeom prst="rect">
            <a:avLst/>
          </a:prstGeom>
          <a:noFill/>
        </p:spPr>
        <p:txBody>
          <a:bodyPr wrap="square" rtlCol="0">
            <a:spAutoFit/>
          </a:bodyPr>
          <a:lstStyle/>
          <a:p>
            <a:r>
              <a:rPr lang="en-US" sz="3600" dirty="0"/>
              <a:t>y</a:t>
            </a:r>
            <a:r>
              <a:rPr lang="en-US" sz="3600" baseline="-25000" dirty="0"/>
              <a:t>2</a:t>
            </a:r>
            <a:endParaRPr lang="en-US" sz="4000" baseline="-25000" dirty="0"/>
          </a:p>
        </p:txBody>
      </p:sp>
      <p:cxnSp>
        <p:nvCxnSpPr>
          <p:cNvPr id="5" name="Straight Arrow Connector 4">
            <a:extLst>
              <a:ext uri="{FF2B5EF4-FFF2-40B4-BE49-F238E27FC236}">
                <a16:creationId xmlns:a16="http://schemas.microsoft.com/office/drawing/2014/main" id="{0C601ABB-5BBA-4039-CCEE-110474581ED8}"/>
              </a:ext>
            </a:extLst>
          </p:cNvPr>
          <p:cNvCxnSpPr>
            <a:cxnSpLocks/>
          </p:cNvCxnSpPr>
          <p:nvPr/>
        </p:nvCxnSpPr>
        <p:spPr>
          <a:xfrm flipV="1">
            <a:off x="4507533" y="2877830"/>
            <a:ext cx="1277429" cy="551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F4D8BAF8-F234-108E-8D8F-FEDEAF04D7F2}"/>
              </a:ext>
            </a:extLst>
          </p:cNvPr>
          <p:cNvCxnSpPr>
            <a:cxnSpLocks/>
          </p:cNvCxnSpPr>
          <p:nvPr/>
        </p:nvCxnSpPr>
        <p:spPr>
          <a:xfrm>
            <a:off x="4507533" y="3921203"/>
            <a:ext cx="1277429" cy="551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D76B9E9-5AE4-D0BD-9B6E-660E6510B764}"/>
              </a:ext>
            </a:extLst>
          </p:cNvPr>
          <p:cNvSpPr txBox="1"/>
          <p:nvPr/>
        </p:nvSpPr>
        <p:spPr>
          <a:xfrm>
            <a:off x="5919069" y="2473336"/>
            <a:ext cx="683141" cy="646331"/>
          </a:xfrm>
          <a:prstGeom prst="rect">
            <a:avLst/>
          </a:prstGeom>
          <a:noFill/>
        </p:spPr>
        <p:txBody>
          <a:bodyPr wrap="square" rtlCol="0">
            <a:spAutoFit/>
          </a:bodyPr>
          <a:lstStyle/>
          <a:p>
            <a:r>
              <a:rPr lang="en-US" sz="3600" dirty="0"/>
              <a:t>y</a:t>
            </a:r>
            <a:r>
              <a:rPr lang="en-US" sz="3600" baseline="-25000" dirty="0"/>
              <a:t>1</a:t>
            </a:r>
            <a:endParaRPr lang="en-US" sz="4000" baseline="-25000" dirty="0"/>
          </a:p>
        </p:txBody>
      </p:sp>
      <p:sp>
        <p:nvSpPr>
          <p:cNvPr id="11" name="TextBox 10">
            <a:extLst>
              <a:ext uri="{FF2B5EF4-FFF2-40B4-BE49-F238E27FC236}">
                <a16:creationId xmlns:a16="http://schemas.microsoft.com/office/drawing/2014/main" id="{86076542-E96E-1D89-BD52-255C267C5359}"/>
              </a:ext>
            </a:extLst>
          </p:cNvPr>
          <p:cNvSpPr txBox="1"/>
          <p:nvPr/>
        </p:nvSpPr>
        <p:spPr>
          <a:xfrm>
            <a:off x="5919069" y="4044070"/>
            <a:ext cx="683141" cy="646331"/>
          </a:xfrm>
          <a:prstGeom prst="rect">
            <a:avLst/>
          </a:prstGeom>
          <a:noFill/>
        </p:spPr>
        <p:txBody>
          <a:bodyPr wrap="square" rtlCol="0">
            <a:spAutoFit/>
          </a:bodyPr>
          <a:lstStyle/>
          <a:p>
            <a:r>
              <a:rPr lang="en-US" sz="3600" dirty="0"/>
              <a:t>y</a:t>
            </a:r>
            <a:r>
              <a:rPr lang="en-US" sz="3600" baseline="-25000" dirty="0"/>
              <a:t>3</a:t>
            </a:r>
            <a:endParaRPr lang="en-US" sz="4000" baseline="-25000" dirty="0"/>
          </a:p>
        </p:txBody>
      </p:sp>
      <p:sp>
        <p:nvSpPr>
          <p:cNvPr id="12" name="Rectangle 11">
            <a:extLst>
              <a:ext uri="{FF2B5EF4-FFF2-40B4-BE49-F238E27FC236}">
                <a16:creationId xmlns:a16="http://schemas.microsoft.com/office/drawing/2014/main" id="{390A18FE-F435-FD01-DA60-FC95D814381D}"/>
              </a:ext>
            </a:extLst>
          </p:cNvPr>
          <p:cNvSpPr/>
          <p:nvPr/>
        </p:nvSpPr>
        <p:spPr>
          <a:xfrm>
            <a:off x="7929576" y="2029525"/>
            <a:ext cx="1120926" cy="3278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66F4968-449C-8F84-128E-31608BF225A6}"/>
              </a:ext>
            </a:extLst>
          </p:cNvPr>
          <p:cNvCxnSpPr>
            <a:cxnSpLocks/>
          </p:cNvCxnSpPr>
          <p:nvPr/>
        </p:nvCxnSpPr>
        <p:spPr>
          <a:xfrm flipV="1">
            <a:off x="6513067" y="3902315"/>
            <a:ext cx="1277429" cy="551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48C30EF-A64C-1588-0B71-231D5E5D173E}"/>
              </a:ext>
            </a:extLst>
          </p:cNvPr>
          <p:cNvCxnSpPr>
            <a:cxnSpLocks/>
          </p:cNvCxnSpPr>
          <p:nvPr/>
        </p:nvCxnSpPr>
        <p:spPr>
          <a:xfrm>
            <a:off x="6499274" y="3668752"/>
            <a:ext cx="128007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7B7FD65-2C45-ED09-600B-72516133F701}"/>
              </a:ext>
            </a:extLst>
          </p:cNvPr>
          <p:cNvCxnSpPr>
            <a:cxnSpLocks/>
          </p:cNvCxnSpPr>
          <p:nvPr/>
        </p:nvCxnSpPr>
        <p:spPr>
          <a:xfrm>
            <a:off x="6510425" y="2913875"/>
            <a:ext cx="1277429" cy="551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3D1B25C-F99A-A050-64FD-B5446D338F46}"/>
              </a:ext>
            </a:extLst>
          </p:cNvPr>
          <p:cNvCxnSpPr>
            <a:cxnSpLocks/>
          </p:cNvCxnSpPr>
          <p:nvPr/>
        </p:nvCxnSpPr>
        <p:spPr>
          <a:xfrm flipV="1">
            <a:off x="9293753" y="2896146"/>
            <a:ext cx="1277429" cy="551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5798DEA-F78C-5617-8306-55995E830692}"/>
              </a:ext>
            </a:extLst>
          </p:cNvPr>
          <p:cNvCxnSpPr>
            <a:cxnSpLocks/>
          </p:cNvCxnSpPr>
          <p:nvPr/>
        </p:nvCxnSpPr>
        <p:spPr>
          <a:xfrm>
            <a:off x="9293753" y="3939519"/>
            <a:ext cx="1277429" cy="551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80FC6E6-26C3-0350-A646-79B792B7E1FB}"/>
              </a:ext>
            </a:extLst>
          </p:cNvPr>
          <p:cNvSpPr txBox="1"/>
          <p:nvPr/>
        </p:nvSpPr>
        <p:spPr>
          <a:xfrm>
            <a:off x="10702873" y="2559585"/>
            <a:ext cx="683141" cy="646331"/>
          </a:xfrm>
          <a:prstGeom prst="rect">
            <a:avLst/>
          </a:prstGeom>
          <a:noFill/>
        </p:spPr>
        <p:txBody>
          <a:bodyPr wrap="square" rtlCol="0">
            <a:spAutoFit/>
          </a:bodyPr>
          <a:lstStyle/>
          <a:p>
            <a:r>
              <a:rPr lang="en-US" sz="3600" dirty="0"/>
              <a:t>y’</a:t>
            </a:r>
            <a:r>
              <a:rPr lang="en-US" sz="3600" baseline="-25000" dirty="0"/>
              <a:t>1</a:t>
            </a:r>
            <a:endParaRPr lang="en-US" sz="4000" baseline="-25000" dirty="0"/>
          </a:p>
        </p:txBody>
      </p:sp>
      <p:sp>
        <p:nvSpPr>
          <p:cNvPr id="27" name="TextBox 26">
            <a:extLst>
              <a:ext uri="{FF2B5EF4-FFF2-40B4-BE49-F238E27FC236}">
                <a16:creationId xmlns:a16="http://schemas.microsoft.com/office/drawing/2014/main" id="{BCB4CF1B-4FEC-2385-0539-29C58CFD3238}"/>
              </a:ext>
            </a:extLst>
          </p:cNvPr>
          <p:cNvSpPr txBox="1"/>
          <p:nvPr/>
        </p:nvSpPr>
        <p:spPr>
          <a:xfrm>
            <a:off x="10702873" y="4130319"/>
            <a:ext cx="683141" cy="646331"/>
          </a:xfrm>
          <a:prstGeom prst="rect">
            <a:avLst/>
          </a:prstGeom>
          <a:noFill/>
        </p:spPr>
        <p:txBody>
          <a:bodyPr wrap="square" rtlCol="0">
            <a:spAutoFit/>
          </a:bodyPr>
          <a:lstStyle/>
          <a:p>
            <a:r>
              <a:rPr lang="en-US" sz="3600" dirty="0"/>
              <a:t>y’</a:t>
            </a:r>
            <a:r>
              <a:rPr lang="en-US" sz="3600" baseline="-25000" dirty="0"/>
              <a:t>2</a:t>
            </a:r>
            <a:endParaRPr lang="en-US" sz="4000" baseline="-25000" dirty="0"/>
          </a:p>
        </p:txBody>
      </p:sp>
    </p:spTree>
    <p:extLst>
      <p:ext uri="{BB962C8B-B14F-4D97-AF65-F5344CB8AC3E}">
        <p14:creationId xmlns:p14="http://schemas.microsoft.com/office/powerpoint/2010/main" val="565259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ute and small artificial intelligence assistant robot open hand">
            <a:extLst>
              <a:ext uri="{FF2B5EF4-FFF2-40B4-BE49-F238E27FC236}">
                <a16:creationId xmlns:a16="http://schemas.microsoft.com/office/drawing/2014/main" id="{200414FB-E9E8-B70B-EA03-0D28A70DE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285" y="1687285"/>
            <a:ext cx="5170715" cy="517071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64125C75-E956-575D-FFD0-679686BD1BF4}"/>
              </a:ext>
            </a:extLst>
          </p:cNvPr>
          <p:cNvSpPr txBox="1">
            <a:spLocks/>
          </p:cNvSpPr>
          <p:nvPr/>
        </p:nvSpPr>
        <p:spPr>
          <a:xfrm>
            <a:off x="994474" y="1687285"/>
            <a:ext cx="80255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 do I fix poor performance?</a:t>
            </a:r>
          </a:p>
        </p:txBody>
      </p:sp>
      <p:sp>
        <p:nvSpPr>
          <p:cNvPr id="4" name="Content Placeholder 3">
            <a:extLst>
              <a:ext uri="{FF2B5EF4-FFF2-40B4-BE49-F238E27FC236}">
                <a16:creationId xmlns:a16="http://schemas.microsoft.com/office/drawing/2014/main" id="{40262257-074D-D6BD-7A3A-FCA3FD98C60C}"/>
              </a:ext>
            </a:extLst>
          </p:cNvPr>
          <p:cNvSpPr>
            <a:spLocks noGrp="1"/>
          </p:cNvSpPr>
          <p:nvPr>
            <p:ph idx="1"/>
          </p:nvPr>
        </p:nvSpPr>
        <p:spPr>
          <a:xfrm>
            <a:off x="2155556" y="2995046"/>
            <a:ext cx="6151536" cy="4351338"/>
          </a:xfrm>
        </p:spPr>
        <p:txBody>
          <a:bodyPr/>
          <a:lstStyle/>
          <a:p>
            <a:r>
              <a:rPr lang="en-US" dirty="0"/>
              <a:t>Get more data!</a:t>
            </a:r>
          </a:p>
          <a:p>
            <a:r>
              <a:rPr lang="en-US" dirty="0"/>
              <a:t>Try different model/architecture</a:t>
            </a:r>
          </a:p>
          <a:p>
            <a:r>
              <a:rPr lang="en-US" dirty="0"/>
              <a:t>Try different numbers of features</a:t>
            </a:r>
          </a:p>
          <a:p>
            <a:r>
              <a:rPr lang="en-US" dirty="0" err="1"/>
              <a:t>Regularisation</a:t>
            </a:r>
            <a:endParaRPr lang="en-US" dirty="0"/>
          </a:p>
          <a:p>
            <a:pPr lvl="1"/>
            <a:endParaRPr lang="en-US" dirty="0"/>
          </a:p>
        </p:txBody>
      </p:sp>
    </p:spTree>
    <p:extLst>
      <p:ext uri="{BB962C8B-B14F-4D97-AF65-F5344CB8AC3E}">
        <p14:creationId xmlns:p14="http://schemas.microsoft.com/office/powerpoint/2010/main" val="78550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17FF52A-A40D-A3F8-5419-0D0752934B6A}"/>
              </a:ext>
            </a:extLst>
          </p:cNvPr>
          <p:cNvGrpSpPr/>
          <p:nvPr/>
        </p:nvGrpSpPr>
        <p:grpSpPr>
          <a:xfrm>
            <a:off x="5314656" y="-1"/>
            <a:ext cx="6900838" cy="6858001"/>
            <a:chOff x="5160241" y="-1"/>
            <a:chExt cx="6900838" cy="6858001"/>
          </a:xfrm>
        </p:grpSpPr>
        <p:pic>
          <p:nvPicPr>
            <p:cNvPr id="1028" name="Picture 4" descr="Cute and small artificial intelligence assistant robot with empty note">
              <a:extLst>
                <a:ext uri="{FF2B5EF4-FFF2-40B4-BE49-F238E27FC236}">
                  <a16:creationId xmlns:a16="http://schemas.microsoft.com/office/drawing/2014/main" id="{5AA335C9-2874-D216-1B69-13E3338B28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199"/>
            <a:stretch/>
          </p:blipFill>
          <p:spPr bwMode="auto">
            <a:xfrm>
              <a:off x="5160241" y="889000"/>
              <a:ext cx="6900838" cy="596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te and small artificial intelligence assistant robot with empty note">
              <a:extLst>
                <a:ext uri="{FF2B5EF4-FFF2-40B4-BE49-F238E27FC236}">
                  <a16:creationId xmlns:a16="http://schemas.microsoft.com/office/drawing/2014/main" id="{A1F245DD-00BD-EDC8-ABFD-9C5D17329F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357" b="87505"/>
            <a:stretch/>
          </p:blipFill>
          <p:spPr bwMode="auto">
            <a:xfrm flipV="1">
              <a:off x="5161799" y="-1"/>
              <a:ext cx="6888312" cy="94966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Oval Callout 9">
            <a:extLst>
              <a:ext uri="{FF2B5EF4-FFF2-40B4-BE49-F238E27FC236}">
                <a16:creationId xmlns:a16="http://schemas.microsoft.com/office/drawing/2014/main" id="{5246658D-AF5F-BFE2-0C75-E5C743BCA386}"/>
              </a:ext>
            </a:extLst>
          </p:cNvPr>
          <p:cNvSpPr/>
          <p:nvPr/>
        </p:nvSpPr>
        <p:spPr>
          <a:xfrm>
            <a:off x="699247" y="585191"/>
            <a:ext cx="4125001" cy="2843809"/>
          </a:xfrm>
          <a:prstGeom prst="wedgeEllipseCallout">
            <a:avLst>
              <a:gd name="adj1" fmla="val 63287"/>
              <a:gd name="adj2" fmla="val 3586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I’m still confused… can you give me some more examples please?</a:t>
            </a:r>
          </a:p>
        </p:txBody>
      </p:sp>
      <p:sp>
        <p:nvSpPr>
          <p:cNvPr id="11" name="Rectangle 10">
            <a:extLst>
              <a:ext uri="{FF2B5EF4-FFF2-40B4-BE49-F238E27FC236}">
                <a16:creationId xmlns:a16="http://schemas.microsoft.com/office/drawing/2014/main" id="{2C0F21F7-8D2F-B6C1-0CF1-D79BBB132B45}"/>
              </a:ext>
            </a:extLst>
          </p:cNvPr>
          <p:cNvSpPr/>
          <p:nvPr/>
        </p:nvSpPr>
        <p:spPr>
          <a:xfrm>
            <a:off x="8695765" y="807417"/>
            <a:ext cx="3012141" cy="117189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Training </a:t>
            </a:r>
            <a:r>
              <a:rPr lang="en-GB" sz="3200" dirty="0"/>
              <a:t>Centre</a:t>
            </a:r>
          </a:p>
        </p:txBody>
      </p:sp>
      <p:sp>
        <p:nvSpPr>
          <p:cNvPr id="12" name="Rectangle 11">
            <a:extLst>
              <a:ext uri="{FF2B5EF4-FFF2-40B4-BE49-F238E27FC236}">
                <a16:creationId xmlns:a16="http://schemas.microsoft.com/office/drawing/2014/main" id="{C11C1468-6662-30E1-FA76-9ECBD5AE6713}"/>
              </a:ext>
            </a:extLst>
          </p:cNvPr>
          <p:cNvSpPr/>
          <p:nvPr/>
        </p:nvSpPr>
        <p:spPr>
          <a:xfrm rot="502735">
            <a:off x="8104094" y="4692406"/>
            <a:ext cx="896471" cy="11295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0000"/>
                </a:solidFill>
              </a:rPr>
              <a:t> </a:t>
            </a:r>
          </a:p>
          <a:p>
            <a:r>
              <a:rPr lang="en-US" sz="2400" b="1" dirty="0">
                <a:solidFill>
                  <a:srgbClr val="FF0000"/>
                </a:solidFill>
              </a:rPr>
              <a:t> </a:t>
            </a:r>
            <a:endParaRPr lang="en-US" dirty="0"/>
          </a:p>
          <a:p>
            <a:endParaRPr lang="en-US" dirty="0"/>
          </a:p>
        </p:txBody>
      </p:sp>
      <p:pic>
        <p:nvPicPr>
          <p:cNvPr id="1030" name="Picture 6" descr="A Perfect World - Academic Clip Art">
            <a:extLst>
              <a:ext uri="{FF2B5EF4-FFF2-40B4-BE49-F238E27FC236}">
                <a16:creationId xmlns:a16="http://schemas.microsoft.com/office/drawing/2014/main" id="{247DEA2E-B6A8-540B-1D8C-D5863AE155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7207" y="4791192"/>
            <a:ext cx="624128" cy="546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9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C101-944F-FFDC-4398-9CC75D832FF1}"/>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68B46322-A61A-9D78-0428-B17E1F5CA597}"/>
              </a:ext>
            </a:extLst>
          </p:cNvPr>
          <p:cNvSpPr>
            <a:spLocks noGrp="1"/>
          </p:cNvSpPr>
          <p:nvPr>
            <p:ph idx="1"/>
          </p:nvPr>
        </p:nvSpPr>
        <p:spPr/>
        <p:txBody>
          <a:bodyPr/>
          <a:lstStyle/>
          <a:p>
            <a:r>
              <a:rPr lang="en-US" dirty="0"/>
              <a:t>Multivariate linear regression</a:t>
            </a:r>
          </a:p>
          <a:p>
            <a:pPr marL="0" indent="0">
              <a:buNone/>
            </a:pPr>
            <a:endParaRPr lang="en-US" dirty="0"/>
          </a:p>
          <a:p>
            <a:endParaRPr lang="en-US" dirty="0"/>
          </a:p>
          <a:p>
            <a:r>
              <a:rPr lang="en-US" dirty="0"/>
              <a:t>Classification and logistic regression</a:t>
            </a:r>
          </a:p>
          <a:p>
            <a:endParaRPr lang="en-US" dirty="0"/>
          </a:p>
          <a:p>
            <a:r>
              <a:rPr lang="en-US" dirty="0"/>
              <a:t>Performance metrics for classification</a:t>
            </a:r>
          </a:p>
          <a:p>
            <a:pPr lvl="1"/>
            <a:r>
              <a:rPr lang="en-US" dirty="0"/>
              <a:t>Accuracy, sensitivity, specificity</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227CD5C-EAE3-76C1-372C-A79607ED5BA8}"/>
                  </a:ext>
                </a:extLst>
              </p:cNvPr>
              <p:cNvSpPr/>
              <p:nvPr/>
            </p:nvSpPr>
            <p:spPr>
              <a:xfrm>
                <a:off x="1597969" y="2400066"/>
                <a:ext cx="8496290" cy="591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𝑦</m:t>
                      </m:r>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𝑚</m:t>
                          </m:r>
                        </m:e>
                        <m:sub>
                          <m:r>
                            <a:rPr lang="en-US" sz="3200" b="0" i="1" smtClean="0">
                              <a:solidFill>
                                <a:schemeClr val="tx1"/>
                              </a:solidFill>
                              <a:latin typeface="Cambria Math" panose="02040503050406030204" pitchFamily="18" charset="0"/>
                            </a:rPr>
                            <m:t>1</m:t>
                          </m:r>
                        </m:sub>
                      </m:sSub>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𝑥</m:t>
                          </m:r>
                        </m:e>
                        <m:sub>
                          <m:r>
                            <a:rPr lang="en-US" sz="3200" b="0" i="1" smtClean="0">
                              <a:solidFill>
                                <a:schemeClr val="tx1"/>
                              </a:solidFill>
                              <a:latin typeface="Cambria Math" panose="02040503050406030204" pitchFamily="18" charset="0"/>
                            </a:rPr>
                            <m:t>1</m:t>
                          </m:r>
                        </m:sub>
                      </m:sSub>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𝑚</m:t>
                          </m:r>
                        </m:e>
                        <m:sub>
                          <m:r>
                            <a:rPr lang="en-US" sz="3200" b="0" i="1" smtClean="0">
                              <a:solidFill>
                                <a:schemeClr val="tx1"/>
                              </a:solidFill>
                              <a:latin typeface="Cambria Math" panose="02040503050406030204" pitchFamily="18" charset="0"/>
                            </a:rPr>
                            <m:t>2</m:t>
                          </m:r>
                        </m:sub>
                      </m:sSub>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𝑥</m:t>
                          </m:r>
                        </m:e>
                        <m:sub>
                          <m:r>
                            <a:rPr lang="en-US" sz="3200" b="0" i="1" smtClean="0">
                              <a:solidFill>
                                <a:schemeClr val="tx1"/>
                              </a:solidFill>
                              <a:latin typeface="Cambria Math" panose="02040503050406030204" pitchFamily="18" charset="0"/>
                            </a:rPr>
                            <m:t>2</m:t>
                          </m:r>
                        </m:sub>
                      </m:sSub>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𝑚</m:t>
                          </m:r>
                        </m:e>
                        <m:sub>
                          <m:r>
                            <a:rPr lang="en-US" sz="3200" b="0" i="1" smtClean="0">
                              <a:solidFill>
                                <a:schemeClr val="tx1"/>
                              </a:solidFill>
                              <a:latin typeface="Cambria Math" panose="02040503050406030204" pitchFamily="18" charset="0"/>
                            </a:rPr>
                            <m:t>𝑛</m:t>
                          </m:r>
                        </m:sub>
                      </m:sSub>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𝑥</m:t>
                          </m:r>
                        </m:e>
                        <m:sub>
                          <m:r>
                            <a:rPr lang="en-US" sz="3200" b="0" i="1" smtClean="0">
                              <a:solidFill>
                                <a:schemeClr val="tx1"/>
                              </a:solidFill>
                              <a:latin typeface="Cambria Math" panose="02040503050406030204" pitchFamily="18" charset="0"/>
                            </a:rPr>
                            <m:t>𝑛</m:t>
                          </m:r>
                        </m:sub>
                      </m:sSub>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𝑐</m:t>
                      </m:r>
                    </m:oMath>
                  </m:oMathPara>
                </a14:m>
                <a:endParaRPr lang="en-US" sz="3200" dirty="0">
                  <a:solidFill>
                    <a:schemeClr val="tx1"/>
                  </a:solidFill>
                </a:endParaRPr>
              </a:p>
            </p:txBody>
          </p:sp>
        </mc:Choice>
        <mc:Fallback xmlns="">
          <p:sp>
            <p:nvSpPr>
              <p:cNvPr id="5" name="Rectangle 4">
                <a:extLst>
                  <a:ext uri="{FF2B5EF4-FFF2-40B4-BE49-F238E27FC236}">
                    <a16:creationId xmlns:a16="http://schemas.microsoft.com/office/drawing/2014/main" id="{6227CD5C-EAE3-76C1-372C-A79607ED5BA8}"/>
                  </a:ext>
                </a:extLst>
              </p:cNvPr>
              <p:cNvSpPr>
                <a:spLocks noRot="1" noChangeAspect="1" noMove="1" noResize="1" noEditPoints="1" noAdjustHandles="1" noChangeArrowheads="1" noChangeShapeType="1" noTextEdit="1"/>
              </p:cNvSpPr>
              <p:nvPr/>
            </p:nvSpPr>
            <p:spPr>
              <a:xfrm>
                <a:off x="1597969" y="2400066"/>
                <a:ext cx="8496290" cy="591983"/>
              </a:xfrm>
              <a:prstGeom prst="rect">
                <a:avLst/>
              </a:prstGeom>
              <a:blipFill>
                <a:blip r:embed="rId3"/>
                <a:stretch>
                  <a:fillRect b="-12766"/>
                </a:stretch>
              </a:blipFill>
              <a:ln>
                <a:noFill/>
              </a:ln>
            </p:spPr>
            <p:txBody>
              <a:bodyPr/>
              <a:lstStyle/>
              <a:p>
                <a:r>
                  <a:rPr lang="en-US">
                    <a:noFill/>
                  </a:rPr>
                  <a:t> </a:t>
                </a:r>
              </a:p>
            </p:txBody>
          </p:sp>
        </mc:Fallback>
      </mc:AlternateContent>
      <p:pic>
        <p:nvPicPr>
          <p:cNvPr id="28" name="Picture 2">
            <a:extLst>
              <a:ext uri="{FF2B5EF4-FFF2-40B4-BE49-F238E27FC236}">
                <a16:creationId xmlns:a16="http://schemas.microsoft.com/office/drawing/2014/main" id="{C6F8E3A5-4834-DEF1-25D3-D9E187B4BD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9665" y="3587877"/>
            <a:ext cx="4254135" cy="2904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82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 descr="Different pets concept">
            <a:extLst>
              <a:ext uri="{FF2B5EF4-FFF2-40B4-BE49-F238E27FC236}">
                <a16:creationId xmlns:a16="http://schemas.microsoft.com/office/drawing/2014/main" id="{369D414B-2914-C7E2-B1C5-DDCF9D0BCB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13" t="53580" r="52752" b="3580"/>
          <a:stretch/>
        </p:blipFill>
        <p:spPr bwMode="auto">
          <a:xfrm rot="19980233">
            <a:off x="4964544" y="3950690"/>
            <a:ext cx="2012483" cy="21643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8675BCD-6F69-F6ED-C0F3-6DD63BB4B300}"/>
              </a:ext>
            </a:extLst>
          </p:cNvPr>
          <p:cNvSpPr>
            <a:spLocks noGrp="1"/>
          </p:cNvSpPr>
          <p:nvPr>
            <p:ph type="title"/>
          </p:nvPr>
        </p:nvSpPr>
        <p:spPr/>
        <p:txBody>
          <a:bodyPr/>
          <a:lstStyle/>
          <a:p>
            <a:r>
              <a:rPr lang="en-US" dirty="0"/>
              <a:t>Data augmentation</a:t>
            </a:r>
          </a:p>
        </p:txBody>
      </p:sp>
      <p:sp>
        <p:nvSpPr>
          <p:cNvPr id="4" name="Content Placeholder 3">
            <a:extLst>
              <a:ext uri="{FF2B5EF4-FFF2-40B4-BE49-F238E27FC236}">
                <a16:creationId xmlns:a16="http://schemas.microsoft.com/office/drawing/2014/main" id="{A94B4779-7394-1A9D-AF3E-489E934F8C9B}"/>
              </a:ext>
            </a:extLst>
          </p:cNvPr>
          <p:cNvSpPr>
            <a:spLocks noGrp="1"/>
          </p:cNvSpPr>
          <p:nvPr>
            <p:ph idx="1"/>
          </p:nvPr>
        </p:nvSpPr>
        <p:spPr/>
        <p:txBody>
          <a:bodyPr/>
          <a:lstStyle/>
          <a:p>
            <a:r>
              <a:rPr lang="en-US" dirty="0"/>
              <a:t>Problem: need bigger training set, but can’t collect more data</a:t>
            </a:r>
          </a:p>
          <a:p>
            <a:r>
              <a:rPr lang="en-US" dirty="0"/>
              <a:t>Solution: modify existing training example to create a new example</a:t>
            </a:r>
          </a:p>
          <a:p>
            <a:pPr lvl="1"/>
            <a:r>
              <a:rPr lang="en-US" dirty="0"/>
              <a:t>Distortions should be representative of the expected data</a:t>
            </a:r>
          </a:p>
          <a:p>
            <a:endParaRPr lang="en-US" dirty="0"/>
          </a:p>
        </p:txBody>
      </p:sp>
      <p:pic>
        <p:nvPicPr>
          <p:cNvPr id="6" name="Picture 1" descr="Different pets concept">
            <a:extLst>
              <a:ext uri="{FF2B5EF4-FFF2-40B4-BE49-F238E27FC236}">
                <a16:creationId xmlns:a16="http://schemas.microsoft.com/office/drawing/2014/main" id="{48B05C8F-79B0-78BE-84C2-D4B1397A86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13" t="53580" r="52752" b="3580"/>
          <a:stretch/>
        </p:blipFill>
        <p:spPr bwMode="auto">
          <a:xfrm>
            <a:off x="2002777" y="3840472"/>
            <a:ext cx="2012483" cy="216436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665F79B-9331-C703-6D8A-C7FBE0F9A939}"/>
              </a:ext>
            </a:extLst>
          </p:cNvPr>
          <p:cNvSpPr/>
          <p:nvPr/>
        </p:nvSpPr>
        <p:spPr>
          <a:xfrm>
            <a:off x="1809647" y="3690231"/>
            <a:ext cx="2398742" cy="24867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E51BE-6179-C420-D97C-D86BA8CCA968}"/>
              </a:ext>
            </a:extLst>
          </p:cNvPr>
          <p:cNvSpPr/>
          <p:nvPr/>
        </p:nvSpPr>
        <p:spPr>
          <a:xfrm>
            <a:off x="4800820" y="3679288"/>
            <a:ext cx="2398742" cy="24867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CD99B79-3509-CFAB-45FA-2BDBA6EE7F59}"/>
              </a:ext>
            </a:extLst>
          </p:cNvPr>
          <p:cNvSpPr/>
          <p:nvPr/>
        </p:nvSpPr>
        <p:spPr>
          <a:xfrm>
            <a:off x="7790481" y="3690231"/>
            <a:ext cx="2398742" cy="24867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 descr="Different pets concept">
            <a:extLst>
              <a:ext uri="{FF2B5EF4-FFF2-40B4-BE49-F238E27FC236}">
                <a16:creationId xmlns:a16="http://schemas.microsoft.com/office/drawing/2014/main" id="{590774FE-3D17-46C1-14BB-DB218B2766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13" t="53580" r="52752" b="3580"/>
          <a:stretch/>
        </p:blipFill>
        <p:spPr bwMode="auto">
          <a:xfrm>
            <a:off x="8172966" y="4169044"/>
            <a:ext cx="1481217" cy="1593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89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382F89-84F1-F86A-BBC4-0B42E7C8E954}"/>
              </a:ext>
            </a:extLst>
          </p:cNvPr>
          <p:cNvGrpSpPr/>
          <p:nvPr/>
        </p:nvGrpSpPr>
        <p:grpSpPr>
          <a:xfrm>
            <a:off x="0" y="812800"/>
            <a:ext cx="12192000" cy="6045200"/>
            <a:chOff x="0" y="812800"/>
            <a:chExt cx="12192000" cy="6045200"/>
          </a:xfrm>
        </p:grpSpPr>
        <p:pic>
          <p:nvPicPr>
            <p:cNvPr id="1026" name="Picture 2" descr="Blue robotic assistant or artificial intelligence robot work with laptop">
              <a:extLst>
                <a:ext uri="{FF2B5EF4-FFF2-40B4-BE49-F238E27FC236}">
                  <a16:creationId xmlns:a16="http://schemas.microsoft.com/office/drawing/2014/main" id="{7F9D7524-08E1-7235-94FF-8EA6628BA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183" y="812800"/>
              <a:ext cx="7950200" cy="6045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Blue robotic assistant or artificial intelligence robot work with laptop">
              <a:extLst>
                <a:ext uri="{FF2B5EF4-FFF2-40B4-BE49-F238E27FC236}">
                  <a16:creationId xmlns:a16="http://schemas.microsoft.com/office/drawing/2014/main" id="{3957DA0A-68D4-B9A0-F2E4-A324202C1E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74252"/>
            <a:stretch/>
          </p:blipFill>
          <p:spPr bwMode="auto">
            <a:xfrm flipH="1">
              <a:off x="0" y="812800"/>
              <a:ext cx="2047104" cy="6045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Blue robotic assistant or artificial intelligence robot work with laptop">
              <a:extLst>
                <a:ext uri="{FF2B5EF4-FFF2-40B4-BE49-F238E27FC236}">
                  <a16:creationId xmlns:a16="http://schemas.microsoft.com/office/drawing/2014/main" id="{44B9650F-E1C9-F612-B56F-DB95E88941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886"/>
            <a:stretch/>
          </p:blipFill>
          <p:spPr bwMode="auto">
            <a:xfrm flipH="1">
              <a:off x="9877383" y="812800"/>
              <a:ext cx="2314617" cy="604520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itle 4">
            <a:extLst>
              <a:ext uri="{FF2B5EF4-FFF2-40B4-BE49-F238E27FC236}">
                <a16:creationId xmlns:a16="http://schemas.microsoft.com/office/drawing/2014/main" id="{8D187FBA-6DD0-0471-4819-3E0B1E3153D0}"/>
              </a:ext>
            </a:extLst>
          </p:cNvPr>
          <p:cNvSpPr>
            <a:spLocks noGrp="1"/>
          </p:cNvSpPr>
          <p:nvPr>
            <p:ph type="title"/>
          </p:nvPr>
        </p:nvSpPr>
        <p:spPr>
          <a:xfrm>
            <a:off x="3559065" y="378085"/>
            <a:ext cx="5073869" cy="1325563"/>
          </a:xfrm>
        </p:spPr>
        <p:txBody>
          <a:bodyPr/>
          <a:lstStyle/>
          <a:p>
            <a:r>
              <a:rPr lang="en-US" dirty="0"/>
              <a:t>Time for the tutorial!</a:t>
            </a:r>
          </a:p>
        </p:txBody>
      </p:sp>
    </p:spTree>
    <p:extLst>
      <p:ext uri="{BB962C8B-B14F-4D97-AF65-F5344CB8AC3E}">
        <p14:creationId xmlns:p14="http://schemas.microsoft.com/office/powerpoint/2010/main" val="3072113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C101-944F-FFDC-4398-9CC75D832FF1}"/>
              </a:ext>
            </a:extLst>
          </p:cNvPr>
          <p:cNvSpPr>
            <a:spLocks noGrp="1"/>
          </p:cNvSpPr>
          <p:nvPr>
            <p:ph type="title"/>
          </p:nvPr>
        </p:nvSpPr>
        <p:spPr/>
        <p:txBody>
          <a:bodyPr/>
          <a:lstStyle/>
          <a:p>
            <a:r>
              <a:rPr lang="en-US" dirty="0"/>
              <a:t>Evaluating model performance (cont.)</a:t>
            </a:r>
          </a:p>
        </p:txBody>
      </p:sp>
      <p:graphicFrame>
        <p:nvGraphicFramePr>
          <p:cNvPr id="5" name="Content Placeholder 9">
            <a:extLst>
              <a:ext uri="{FF2B5EF4-FFF2-40B4-BE49-F238E27FC236}">
                <a16:creationId xmlns:a16="http://schemas.microsoft.com/office/drawing/2014/main" id="{84E26AA7-159F-9646-7BB3-0A94D5542468}"/>
              </a:ext>
            </a:extLst>
          </p:cNvPr>
          <p:cNvGraphicFramePr>
            <a:graphicFrameLocks/>
          </p:cNvGraphicFramePr>
          <p:nvPr>
            <p:extLst>
              <p:ext uri="{D42A27DB-BD31-4B8C-83A1-F6EECF244321}">
                <p14:modId xmlns:p14="http://schemas.microsoft.com/office/powerpoint/2010/main" val="912055310"/>
              </p:ext>
            </p:extLst>
          </p:nvPr>
        </p:nvGraphicFramePr>
        <p:xfrm>
          <a:off x="838200" y="1690688"/>
          <a:ext cx="10515600" cy="4009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918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C67CEB99-11EB-DE4B-18E0-CFD4500889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6858875" y="3558911"/>
            <a:ext cx="673146" cy="6731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3419BF14-C944-F3A1-1DD5-0E28E687E1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9749029" y="4648140"/>
            <a:ext cx="673146" cy="6731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2BA0C4BE-0FA3-E1E2-AFEA-38D503BB5D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50" t="54043" r="7139" b="7359"/>
          <a:stretch/>
        </p:blipFill>
        <p:spPr bwMode="auto">
          <a:xfrm>
            <a:off x="6933704" y="4804668"/>
            <a:ext cx="523487" cy="5166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6399287E-3BBB-EE35-5448-93098DB29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50" t="54043" r="7139" b="7359"/>
          <a:stretch/>
        </p:blipFill>
        <p:spPr bwMode="auto">
          <a:xfrm>
            <a:off x="9823858" y="3676886"/>
            <a:ext cx="523487" cy="5166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C3466721-1356-E84D-608D-EE5144A6486F}"/>
              </a:ext>
            </a:extLst>
          </p:cNvPr>
          <p:cNvGraphicFramePr>
            <a:graphicFrameLocks noGrp="1"/>
          </p:cNvGraphicFramePr>
          <p:nvPr/>
        </p:nvGraphicFramePr>
        <p:xfrm>
          <a:off x="1769824" y="1954222"/>
          <a:ext cx="8652351" cy="3445328"/>
        </p:xfrm>
        <a:graphic>
          <a:graphicData uri="http://schemas.openxmlformats.org/drawingml/2006/table">
            <a:tbl>
              <a:tblPr firstRow="1" bandRow="1">
                <a:tableStyleId>{2D5ABB26-0587-4C30-8999-92F81FD0307C}</a:tableStyleId>
              </a:tblPr>
              <a:tblGrid>
                <a:gridCol w="2884117">
                  <a:extLst>
                    <a:ext uri="{9D8B030D-6E8A-4147-A177-3AD203B41FA5}">
                      <a16:colId xmlns:a16="http://schemas.microsoft.com/office/drawing/2014/main" val="4129048533"/>
                    </a:ext>
                  </a:extLst>
                </a:gridCol>
                <a:gridCol w="2884117">
                  <a:extLst>
                    <a:ext uri="{9D8B030D-6E8A-4147-A177-3AD203B41FA5}">
                      <a16:colId xmlns:a16="http://schemas.microsoft.com/office/drawing/2014/main" val="1800470140"/>
                    </a:ext>
                  </a:extLst>
                </a:gridCol>
                <a:gridCol w="2884117">
                  <a:extLst>
                    <a:ext uri="{9D8B030D-6E8A-4147-A177-3AD203B41FA5}">
                      <a16:colId xmlns:a16="http://schemas.microsoft.com/office/drawing/2014/main" val="1663558990"/>
                    </a:ext>
                  </a:extLst>
                </a:gridCol>
              </a:tblGrid>
              <a:tr h="1151556">
                <a:tc>
                  <a:txBody>
                    <a:bodyPr/>
                    <a:lstStyle/>
                    <a:p>
                      <a:pPr algn="ctr"/>
                      <a:endParaRPr lang="en-US" sz="2400"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t>Actually positive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2400" dirty="0"/>
                        <a:t>Actually negative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776866241"/>
                  </a:ext>
                </a:extLst>
              </a:tr>
              <a:tr h="1146886">
                <a:tc>
                  <a:txBody>
                    <a:bodyPr/>
                    <a:lstStyle/>
                    <a:p>
                      <a:pPr algn="ctr"/>
                      <a:r>
                        <a:rPr lang="en-US" sz="2400" dirty="0"/>
                        <a:t>Predicted positive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2400" dirty="0"/>
                        <a:t>True positive </a:t>
                      </a:r>
                    </a:p>
                    <a:p>
                      <a:pPr algn="ctr"/>
                      <a:r>
                        <a:rPr lang="en-US" sz="2400" dirty="0"/>
                        <a:t>(TP)</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t>False positive </a:t>
                      </a:r>
                    </a:p>
                    <a:p>
                      <a:pPr algn="ctr"/>
                      <a:r>
                        <a:rPr lang="en-US" sz="2400" dirty="0"/>
                        <a:t>(FP)</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111296"/>
                  </a:ext>
                </a:extLst>
              </a:tr>
              <a:tr h="1146886">
                <a:tc>
                  <a:txBody>
                    <a:bodyPr/>
                    <a:lstStyle/>
                    <a:p>
                      <a:pPr algn="ctr"/>
                      <a:r>
                        <a:rPr lang="en-US" sz="2400" dirty="0"/>
                        <a:t>Predicted negative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2400" dirty="0"/>
                        <a:t>False negative </a:t>
                      </a:r>
                    </a:p>
                    <a:p>
                      <a:pPr algn="ctr"/>
                      <a:r>
                        <a:rPr lang="en-US" sz="2400" dirty="0"/>
                        <a:t>(FN)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t>True negative </a:t>
                      </a:r>
                    </a:p>
                    <a:p>
                      <a:pPr algn="ctr"/>
                      <a:r>
                        <a:rPr lang="en-US" sz="2400" dirty="0"/>
                        <a:t>(TN)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3915174"/>
                  </a:ext>
                </a:extLst>
              </a:tr>
            </a:tbl>
          </a:graphicData>
        </a:graphic>
      </p:graphicFrame>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Recap: binary classification evaluation</a:t>
            </a:r>
          </a:p>
        </p:txBody>
      </p:sp>
    </p:spTree>
    <p:extLst>
      <p:ext uri="{BB962C8B-B14F-4D97-AF65-F5344CB8AC3E}">
        <p14:creationId xmlns:p14="http://schemas.microsoft.com/office/powerpoint/2010/main" val="139781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Recap: binary classification evaluation</a:t>
            </a:r>
          </a:p>
        </p:txBody>
      </p:sp>
      <p:sp>
        <p:nvSpPr>
          <p:cNvPr id="4" name="TextBox 3">
            <a:extLst>
              <a:ext uri="{FF2B5EF4-FFF2-40B4-BE49-F238E27FC236}">
                <a16:creationId xmlns:a16="http://schemas.microsoft.com/office/drawing/2014/main" id="{34C59735-0ED2-AFA3-7518-A96F314A3C68}"/>
              </a:ext>
            </a:extLst>
          </p:cNvPr>
          <p:cNvSpPr txBox="1"/>
          <p:nvPr/>
        </p:nvSpPr>
        <p:spPr>
          <a:xfrm>
            <a:off x="5119848" y="4466545"/>
            <a:ext cx="4507837" cy="584775"/>
          </a:xfrm>
          <a:prstGeom prst="rect">
            <a:avLst/>
          </a:prstGeom>
          <a:noFill/>
        </p:spPr>
        <p:txBody>
          <a:bodyPr wrap="none" rtlCol="0">
            <a:spAutoFit/>
          </a:bodyPr>
          <a:lstStyle/>
          <a:p>
            <a:r>
              <a:rPr lang="en-US" sz="3200" dirty="0"/>
              <a:t>Number of </a:t>
            </a:r>
            <a:r>
              <a:rPr lang="en-US" sz="3200" b="1" dirty="0"/>
              <a:t>true</a:t>
            </a:r>
            <a:r>
              <a:rPr lang="en-US" sz="3200" dirty="0"/>
              <a:t> </a:t>
            </a:r>
            <a:r>
              <a:rPr lang="en-US" sz="3200" b="1" dirty="0"/>
              <a:t>negatives</a:t>
            </a:r>
          </a:p>
        </p:txBody>
      </p:sp>
      <p:sp>
        <p:nvSpPr>
          <p:cNvPr id="6" name="TextBox 5">
            <a:extLst>
              <a:ext uri="{FF2B5EF4-FFF2-40B4-BE49-F238E27FC236}">
                <a16:creationId xmlns:a16="http://schemas.microsoft.com/office/drawing/2014/main" id="{A2E55E94-4061-9075-47E1-62291FD30229}"/>
              </a:ext>
            </a:extLst>
          </p:cNvPr>
          <p:cNvSpPr txBox="1"/>
          <p:nvPr/>
        </p:nvSpPr>
        <p:spPr>
          <a:xfrm>
            <a:off x="4551701" y="5178211"/>
            <a:ext cx="5781490" cy="584775"/>
          </a:xfrm>
          <a:prstGeom prst="rect">
            <a:avLst/>
          </a:prstGeom>
          <a:noFill/>
        </p:spPr>
        <p:txBody>
          <a:bodyPr wrap="square" rtlCol="0">
            <a:spAutoFit/>
          </a:bodyPr>
          <a:lstStyle/>
          <a:p>
            <a:r>
              <a:rPr lang="en-US" sz="3200" dirty="0"/>
              <a:t>Total number of actual negatives</a:t>
            </a:r>
          </a:p>
        </p:txBody>
      </p:sp>
      <p:cxnSp>
        <p:nvCxnSpPr>
          <p:cNvPr id="7" name="Straight Connector 6">
            <a:extLst>
              <a:ext uri="{FF2B5EF4-FFF2-40B4-BE49-F238E27FC236}">
                <a16:creationId xmlns:a16="http://schemas.microsoft.com/office/drawing/2014/main" id="{DFEA76AB-28DB-EF3C-AC1B-7919F9E6A893}"/>
              </a:ext>
            </a:extLst>
          </p:cNvPr>
          <p:cNvCxnSpPr/>
          <p:nvPr/>
        </p:nvCxnSpPr>
        <p:spPr>
          <a:xfrm>
            <a:off x="4551701" y="5114765"/>
            <a:ext cx="5537885"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724E531-A581-67C8-0064-79459852E368}"/>
              </a:ext>
            </a:extLst>
          </p:cNvPr>
          <p:cNvSpPr txBox="1"/>
          <p:nvPr/>
        </p:nvSpPr>
        <p:spPr>
          <a:xfrm>
            <a:off x="2380914" y="4811498"/>
            <a:ext cx="2170787" cy="584775"/>
          </a:xfrm>
          <a:prstGeom prst="rect">
            <a:avLst/>
          </a:prstGeom>
          <a:noFill/>
        </p:spPr>
        <p:txBody>
          <a:bodyPr wrap="none" rtlCol="0">
            <a:spAutoFit/>
          </a:bodyPr>
          <a:lstStyle/>
          <a:p>
            <a:r>
              <a:rPr lang="en-US" sz="3200" dirty="0"/>
              <a:t>Specificity =</a:t>
            </a:r>
            <a:endParaRPr lang="en-US" sz="3200" b="1" dirty="0"/>
          </a:p>
        </p:txBody>
      </p:sp>
      <p:sp>
        <p:nvSpPr>
          <p:cNvPr id="12" name="TextBox 11">
            <a:extLst>
              <a:ext uri="{FF2B5EF4-FFF2-40B4-BE49-F238E27FC236}">
                <a16:creationId xmlns:a16="http://schemas.microsoft.com/office/drawing/2014/main" id="{3D7A8E70-F9E1-6B60-2626-5815994FF24D}"/>
              </a:ext>
            </a:extLst>
          </p:cNvPr>
          <p:cNvSpPr txBox="1"/>
          <p:nvPr/>
        </p:nvSpPr>
        <p:spPr>
          <a:xfrm>
            <a:off x="5119848" y="2050916"/>
            <a:ext cx="4401590" cy="584775"/>
          </a:xfrm>
          <a:prstGeom prst="rect">
            <a:avLst/>
          </a:prstGeom>
          <a:noFill/>
        </p:spPr>
        <p:txBody>
          <a:bodyPr wrap="none" rtlCol="0">
            <a:spAutoFit/>
          </a:bodyPr>
          <a:lstStyle/>
          <a:p>
            <a:r>
              <a:rPr lang="en-US" sz="3200" dirty="0"/>
              <a:t>Number of </a:t>
            </a:r>
            <a:r>
              <a:rPr lang="en-US" sz="3200" b="1" dirty="0"/>
              <a:t>true</a:t>
            </a:r>
            <a:r>
              <a:rPr lang="en-US" sz="3200" dirty="0"/>
              <a:t> </a:t>
            </a:r>
            <a:r>
              <a:rPr lang="en-US" sz="3200" b="1" dirty="0"/>
              <a:t>positives</a:t>
            </a:r>
          </a:p>
        </p:txBody>
      </p:sp>
      <p:sp>
        <p:nvSpPr>
          <p:cNvPr id="13" name="TextBox 12">
            <a:extLst>
              <a:ext uri="{FF2B5EF4-FFF2-40B4-BE49-F238E27FC236}">
                <a16:creationId xmlns:a16="http://schemas.microsoft.com/office/drawing/2014/main" id="{ED9FCA02-91CA-DEA4-258B-FD62664EA0AF}"/>
              </a:ext>
            </a:extLst>
          </p:cNvPr>
          <p:cNvSpPr txBox="1"/>
          <p:nvPr/>
        </p:nvSpPr>
        <p:spPr>
          <a:xfrm>
            <a:off x="4551701" y="2762582"/>
            <a:ext cx="5781490" cy="584775"/>
          </a:xfrm>
          <a:prstGeom prst="rect">
            <a:avLst/>
          </a:prstGeom>
          <a:noFill/>
        </p:spPr>
        <p:txBody>
          <a:bodyPr wrap="square" rtlCol="0">
            <a:spAutoFit/>
          </a:bodyPr>
          <a:lstStyle/>
          <a:p>
            <a:r>
              <a:rPr lang="en-US" sz="3200" dirty="0"/>
              <a:t>Total number of actual positives</a:t>
            </a:r>
          </a:p>
        </p:txBody>
      </p:sp>
      <p:cxnSp>
        <p:nvCxnSpPr>
          <p:cNvPr id="14" name="Straight Connector 13">
            <a:extLst>
              <a:ext uri="{FF2B5EF4-FFF2-40B4-BE49-F238E27FC236}">
                <a16:creationId xmlns:a16="http://schemas.microsoft.com/office/drawing/2014/main" id="{9FC7D948-2280-660D-3BA8-B109CDCDEC56}"/>
              </a:ext>
            </a:extLst>
          </p:cNvPr>
          <p:cNvCxnSpPr/>
          <p:nvPr/>
        </p:nvCxnSpPr>
        <p:spPr>
          <a:xfrm>
            <a:off x="4551701" y="2699136"/>
            <a:ext cx="5537885" cy="0"/>
          </a:xfrm>
          <a:prstGeom prst="line">
            <a:avLst/>
          </a:prstGeom>
          <a:ln w="28575"/>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FBECB11-C285-C399-9EEE-EC44E0A4C051}"/>
              </a:ext>
            </a:extLst>
          </p:cNvPr>
          <p:cNvSpPr txBox="1"/>
          <p:nvPr/>
        </p:nvSpPr>
        <p:spPr>
          <a:xfrm>
            <a:off x="2380914" y="2394527"/>
            <a:ext cx="2183611" cy="584775"/>
          </a:xfrm>
          <a:prstGeom prst="rect">
            <a:avLst/>
          </a:prstGeom>
          <a:noFill/>
        </p:spPr>
        <p:txBody>
          <a:bodyPr wrap="none" rtlCol="0">
            <a:spAutoFit/>
          </a:bodyPr>
          <a:lstStyle/>
          <a:p>
            <a:r>
              <a:rPr lang="en-US" sz="3200" dirty="0"/>
              <a:t>Sensitivity =</a:t>
            </a:r>
            <a:endParaRPr lang="en-US" sz="3200" b="1" dirty="0"/>
          </a:p>
        </p:txBody>
      </p:sp>
      <p:sp>
        <p:nvSpPr>
          <p:cNvPr id="16" name="Rectangle 15">
            <a:extLst>
              <a:ext uri="{FF2B5EF4-FFF2-40B4-BE49-F238E27FC236}">
                <a16:creationId xmlns:a16="http://schemas.microsoft.com/office/drawing/2014/main" id="{6DEE166B-7266-803C-9A5B-3C4903761573}"/>
              </a:ext>
            </a:extLst>
          </p:cNvPr>
          <p:cNvSpPr/>
          <p:nvPr/>
        </p:nvSpPr>
        <p:spPr>
          <a:xfrm>
            <a:off x="1894114" y="1837645"/>
            <a:ext cx="8670472" cy="1901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A1DC088-DCBF-F14C-AE16-0D70AFA85C4D}"/>
              </a:ext>
            </a:extLst>
          </p:cNvPr>
          <p:cNvSpPr/>
          <p:nvPr/>
        </p:nvSpPr>
        <p:spPr>
          <a:xfrm>
            <a:off x="1907721" y="4227412"/>
            <a:ext cx="8670472" cy="1901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69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Reminder: classification threshold</a:t>
            </a:r>
          </a:p>
        </p:txBody>
      </p:sp>
      <p:cxnSp>
        <p:nvCxnSpPr>
          <p:cNvPr id="9" name="Straight Arrow Connector 8">
            <a:extLst>
              <a:ext uri="{FF2B5EF4-FFF2-40B4-BE49-F238E27FC236}">
                <a16:creationId xmlns:a16="http://schemas.microsoft.com/office/drawing/2014/main" id="{194205D3-B400-B6B6-03F5-72AAAACE5559}"/>
              </a:ext>
            </a:extLst>
          </p:cNvPr>
          <p:cNvCxnSpPr>
            <a:cxnSpLocks/>
          </p:cNvCxnSpPr>
          <p:nvPr/>
        </p:nvCxnSpPr>
        <p:spPr>
          <a:xfrm flipV="1">
            <a:off x="3517656" y="3391608"/>
            <a:ext cx="0" cy="28065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5DFD8A8-EBE6-3302-8C95-1F6472CFA805}"/>
              </a:ext>
            </a:extLst>
          </p:cNvPr>
          <p:cNvSpPr txBox="1"/>
          <p:nvPr/>
        </p:nvSpPr>
        <p:spPr>
          <a:xfrm rot="16200000">
            <a:off x="2289661" y="4564070"/>
            <a:ext cx="1532664" cy="461665"/>
          </a:xfrm>
          <a:prstGeom prst="rect">
            <a:avLst/>
          </a:prstGeom>
          <a:noFill/>
        </p:spPr>
        <p:txBody>
          <a:bodyPr wrap="square" rtlCol="0">
            <a:spAutoFit/>
          </a:bodyPr>
          <a:lstStyle/>
          <a:p>
            <a:r>
              <a:rPr lang="en-US" sz="2400" dirty="0"/>
              <a:t>Probability</a:t>
            </a:r>
            <a:endParaRPr lang="en-US" dirty="0"/>
          </a:p>
        </p:txBody>
      </p:sp>
      <p:cxnSp>
        <p:nvCxnSpPr>
          <p:cNvPr id="15" name="Straight Connector 14">
            <a:extLst>
              <a:ext uri="{FF2B5EF4-FFF2-40B4-BE49-F238E27FC236}">
                <a16:creationId xmlns:a16="http://schemas.microsoft.com/office/drawing/2014/main" id="{7CE1BD28-213F-2933-DD85-52EA3E059E52}"/>
              </a:ext>
            </a:extLst>
          </p:cNvPr>
          <p:cNvCxnSpPr>
            <a:cxnSpLocks/>
          </p:cNvCxnSpPr>
          <p:nvPr/>
        </p:nvCxnSpPr>
        <p:spPr>
          <a:xfrm>
            <a:off x="3517656" y="4833710"/>
            <a:ext cx="4303058" cy="0"/>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0F9094B-831E-FE02-E942-E21A12242076}"/>
              </a:ext>
            </a:extLst>
          </p:cNvPr>
          <p:cNvCxnSpPr>
            <a:cxnSpLocks/>
          </p:cNvCxnSpPr>
          <p:nvPr/>
        </p:nvCxnSpPr>
        <p:spPr>
          <a:xfrm>
            <a:off x="3517656" y="6198200"/>
            <a:ext cx="4303058" cy="0"/>
          </a:xfrm>
          <a:prstGeom prst="line">
            <a:avLst/>
          </a:prstGeom>
          <a:ln w="28575">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535CD32-D99B-50F3-9004-392E2E99EE76}"/>
              </a:ext>
            </a:extLst>
          </p:cNvPr>
          <p:cNvSpPr txBox="1"/>
          <p:nvPr/>
        </p:nvSpPr>
        <p:spPr>
          <a:xfrm>
            <a:off x="8016838" y="4564071"/>
            <a:ext cx="1430969" cy="461665"/>
          </a:xfrm>
          <a:prstGeom prst="rect">
            <a:avLst/>
          </a:prstGeom>
          <a:noFill/>
        </p:spPr>
        <p:txBody>
          <a:bodyPr wrap="square" rtlCol="0">
            <a:spAutoFit/>
          </a:bodyPr>
          <a:lstStyle/>
          <a:p>
            <a:r>
              <a:rPr lang="en-US" sz="2400" dirty="0"/>
              <a:t>Threshold</a:t>
            </a:r>
            <a:endParaRPr lang="en-US" dirty="0"/>
          </a:p>
        </p:txBody>
      </p:sp>
      <p:graphicFrame>
        <p:nvGraphicFramePr>
          <p:cNvPr id="25" name="Diagram 24">
            <a:extLst>
              <a:ext uri="{FF2B5EF4-FFF2-40B4-BE49-F238E27FC236}">
                <a16:creationId xmlns:a16="http://schemas.microsoft.com/office/drawing/2014/main" id="{3462B8DE-BF76-9E80-0949-238E19A2046C}"/>
              </a:ext>
            </a:extLst>
          </p:cNvPr>
          <p:cNvGraphicFramePr/>
          <p:nvPr>
            <p:extLst>
              <p:ext uri="{D42A27DB-BD31-4B8C-83A1-F6EECF244321}">
                <p14:modId xmlns:p14="http://schemas.microsoft.com/office/powerpoint/2010/main" val="1618969981"/>
              </p:ext>
            </p:extLst>
          </p:nvPr>
        </p:nvGraphicFramePr>
        <p:xfrm>
          <a:off x="2294478" y="1563518"/>
          <a:ext cx="7153329" cy="1474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Oval 2">
            <a:extLst>
              <a:ext uri="{FF2B5EF4-FFF2-40B4-BE49-F238E27FC236}">
                <a16:creationId xmlns:a16="http://schemas.microsoft.com/office/drawing/2014/main" id="{62D1451A-4AF0-9821-7D15-8386B6043255}"/>
              </a:ext>
            </a:extLst>
          </p:cNvPr>
          <p:cNvSpPr/>
          <p:nvPr/>
        </p:nvSpPr>
        <p:spPr>
          <a:xfrm>
            <a:off x="6592182" y="4865490"/>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3A1AA922-7811-5408-BE61-F8691FDE18F4}"/>
              </a:ext>
            </a:extLst>
          </p:cNvPr>
          <p:cNvSpPr/>
          <p:nvPr/>
        </p:nvSpPr>
        <p:spPr>
          <a:xfrm>
            <a:off x="5094788" y="5436875"/>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85E7CE7C-4DBE-F9B0-2A83-B0FAD9C4DAC7}"/>
              </a:ext>
            </a:extLst>
          </p:cNvPr>
          <p:cNvSpPr/>
          <p:nvPr/>
        </p:nvSpPr>
        <p:spPr>
          <a:xfrm>
            <a:off x="4300780" y="5831628"/>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0D4E9EFB-A842-2995-8B62-3A9BF850770B}"/>
              </a:ext>
            </a:extLst>
          </p:cNvPr>
          <p:cNvSpPr/>
          <p:nvPr/>
        </p:nvSpPr>
        <p:spPr>
          <a:xfrm>
            <a:off x="4757982" y="3883090"/>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AD5E7F8F-2626-06EF-0F8F-10D6B8180FE7}"/>
              </a:ext>
            </a:extLst>
          </p:cNvPr>
          <p:cNvSpPr/>
          <p:nvPr/>
        </p:nvSpPr>
        <p:spPr>
          <a:xfrm>
            <a:off x="3930001" y="4895298"/>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16C93DA-60A2-FBA6-E39A-7661294CAD2F}"/>
              </a:ext>
            </a:extLst>
          </p:cNvPr>
          <p:cNvSpPr/>
          <p:nvPr/>
        </p:nvSpPr>
        <p:spPr>
          <a:xfrm>
            <a:off x="4356351" y="4154098"/>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6FC9724D-5730-4F54-81D7-4F6313B0802D}"/>
              </a:ext>
            </a:extLst>
          </p:cNvPr>
          <p:cNvSpPr/>
          <p:nvPr/>
        </p:nvSpPr>
        <p:spPr>
          <a:xfrm>
            <a:off x="7411707" y="3787339"/>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7D2F509F-E0D5-8DCD-1DFB-59AE4FF4FF63}"/>
              </a:ext>
            </a:extLst>
          </p:cNvPr>
          <p:cNvSpPr/>
          <p:nvPr/>
        </p:nvSpPr>
        <p:spPr>
          <a:xfrm>
            <a:off x="5898352" y="4551057"/>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3100229-FD58-6405-22F8-A932E4C8A35A}"/>
              </a:ext>
            </a:extLst>
          </p:cNvPr>
          <p:cNvSpPr/>
          <p:nvPr/>
        </p:nvSpPr>
        <p:spPr>
          <a:xfrm>
            <a:off x="6358646" y="3780051"/>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94195DFD-489A-C082-A5A0-9B4232BDFBBE}"/>
              </a:ext>
            </a:extLst>
          </p:cNvPr>
          <p:cNvSpPr/>
          <p:nvPr/>
        </p:nvSpPr>
        <p:spPr>
          <a:xfrm>
            <a:off x="6926356" y="4111502"/>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139D5F44-2AB3-9DB9-368E-8F8B0B349431}"/>
              </a:ext>
            </a:extLst>
          </p:cNvPr>
          <p:cNvSpPr/>
          <p:nvPr/>
        </p:nvSpPr>
        <p:spPr>
          <a:xfrm>
            <a:off x="7025180" y="5823165"/>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889836A-01D8-1794-375B-F53DD0715F28}"/>
              </a:ext>
            </a:extLst>
          </p:cNvPr>
          <p:cNvSpPr/>
          <p:nvPr/>
        </p:nvSpPr>
        <p:spPr>
          <a:xfrm>
            <a:off x="5599819" y="4961334"/>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45770058-4339-F500-3E72-6CACE2EA3C0B}"/>
              </a:ext>
            </a:extLst>
          </p:cNvPr>
          <p:cNvSpPr/>
          <p:nvPr/>
        </p:nvSpPr>
        <p:spPr>
          <a:xfrm>
            <a:off x="9496361" y="5214390"/>
            <a:ext cx="2077074" cy="5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 0</a:t>
            </a:r>
          </a:p>
        </p:txBody>
      </p:sp>
      <p:sp>
        <p:nvSpPr>
          <p:cNvPr id="26" name="Rectangle 25">
            <a:extLst>
              <a:ext uri="{FF2B5EF4-FFF2-40B4-BE49-F238E27FC236}">
                <a16:creationId xmlns:a16="http://schemas.microsoft.com/office/drawing/2014/main" id="{EF352C17-A0C4-C641-7955-246299ACE091}"/>
              </a:ext>
            </a:extLst>
          </p:cNvPr>
          <p:cNvSpPr/>
          <p:nvPr/>
        </p:nvSpPr>
        <p:spPr>
          <a:xfrm>
            <a:off x="9496361" y="3819605"/>
            <a:ext cx="2077074" cy="5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 1</a:t>
            </a:r>
          </a:p>
        </p:txBody>
      </p:sp>
      <p:sp>
        <p:nvSpPr>
          <p:cNvPr id="27" name="Rectangle 26">
            <a:extLst>
              <a:ext uri="{FF2B5EF4-FFF2-40B4-BE49-F238E27FC236}">
                <a16:creationId xmlns:a16="http://schemas.microsoft.com/office/drawing/2014/main" id="{EE177D98-639D-D323-D7FC-99EC4BF0031D}"/>
              </a:ext>
            </a:extLst>
          </p:cNvPr>
          <p:cNvSpPr/>
          <p:nvPr/>
        </p:nvSpPr>
        <p:spPr>
          <a:xfrm>
            <a:off x="9784064" y="3984274"/>
            <a:ext cx="197648" cy="20896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FD2CB5F6-E39C-EA2F-DF51-585F144C42FC}"/>
              </a:ext>
            </a:extLst>
          </p:cNvPr>
          <p:cNvSpPr/>
          <p:nvPr/>
        </p:nvSpPr>
        <p:spPr>
          <a:xfrm>
            <a:off x="9784064" y="5387813"/>
            <a:ext cx="207818" cy="208965"/>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20903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98819-062C-1C5F-E4A2-4D14620279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7BD5E-BEC1-F931-7320-F0072F550CDB}"/>
              </a:ext>
            </a:extLst>
          </p:cNvPr>
          <p:cNvSpPr>
            <a:spLocks noGrp="1"/>
          </p:cNvSpPr>
          <p:nvPr>
            <p:ph type="title"/>
          </p:nvPr>
        </p:nvSpPr>
        <p:spPr/>
        <p:txBody>
          <a:bodyPr/>
          <a:lstStyle/>
          <a:p>
            <a:r>
              <a:rPr lang="en-US" dirty="0"/>
              <a:t>Reminder: classification threshold</a:t>
            </a:r>
          </a:p>
        </p:txBody>
      </p:sp>
      <p:cxnSp>
        <p:nvCxnSpPr>
          <p:cNvPr id="9" name="Straight Arrow Connector 8">
            <a:extLst>
              <a:ext uri="{FF2B5EF4-FFF2-40B4-BE49-F238E27FC236}">
                <a16:creationId xmlns:a16="http://schemas.microsoft.com/office/drawing/2014/main" id="{6D47594B-EB70-3936-6D7A-3736C24BB9A5}"/>
              </a:ext>
            </a:extLst>
          </p:cNvPr>
          <p:cNvCxnSpPr>
            <a:cxnSpLocks/>
          </p:cNvCxnSpPr>
          <p:nvPr/>
        </p:nvCxnSpPr>
        <p:spPr>
          <a:xfrm flipV="1">
            <a:off x="3517656" y="3391608"/>
            <a:ext cx="0" cy="28065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CB26FFB4-1D61-34E3-1D73-B09AB3AD1547}"/>
              </a:ext>
            </a:extLst>
          </p:cNvPr>
          <p:cNvSpPr txBox="1"/>
          <p:nvPr/>
        </p:nvSpPr>
        <p:spPr>
          <a:xfrm rot="16200000">
            <a:off x="2289661" y="4564070"/>
            <a:ext cx="1532664" cy="461665"/>
          </a:xfrm>
          <a:prstGeom prst="rect">
            <a:avLst/>
          </a:prstGeom>
          <a:noFill/>
        </p:spPr>
        <p:txBody>
          <a:bodyPr wrap="square" rtlCol="0">
            <a:spAutoFit/>
          </a:bodyPr>
          <a:lstStyle/>
          <a:p>
            <a:r>
              <a:rPr lang="en-US" sz="2400" dirty="0"/>
              <a:t>Probability</a:t>
            </a:r>
            <a:endParaRPr lang="en-US" dirty="0"/>
          </a:p>
        </p:txBody>
      </p:sp>
      <p:cxnSp>
        <p:nvCxnSpPr>
          <p:cNvPr id="15" name="Straight Connector 14">
            <a:extLst>
              <a:ext uri="{FF2B5EF4-FFF2-40B4-BE49-F238E27FC236}">
                <a16:creationId xmlns:a16="http://schemas.microsoft.com/office/drawing/2014/main" id="{FE2A1183-9B35-7447-41C3-A67855FC2EB5}"/>
              </a:ext>
            </a:extLst>
          </p:cNvPr>
          <p:cNvCxnSpPr>
            <a:cxnSpLocks/>
          </p:cNvCxnSpPr>
          <p:nvPr/>
        </p:nvCxnSpPr>
        <p:spPr>
          <a:xfrm>
            <a:off x="3517656" y="4428461"/>
            <a:ext cx="4303058" cy="0"/>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189F359A-8EC2-C07B-8215-1415C1B05049}"/>
              </a:ext>
            </a:extLst>
          </p:cNvPr>
          <p:cNvCxnSpPr>
            <a:cxnSpLocks/>
          </p:cNvCxnSpPr>
          <p:nvPr/>
        </p:nvCxnSpPr>
        <p:spPr>
          <a:xfrm>
            <a:off x="3517656" y="6198200"/>
            <a:ext cx="4303058" cy="0"/>
          </a:xfrm>
          <a:prstGeom prst="line">
            <a:avLst/>
          </a:prstGeom>
          <a:ln w="28575">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7A8EAB9-FF66-B453-554D-8DA6C66E3CC3}"/>
              </a:ext>
            </a:extLst>
          </p:cNvPr>
          <p:cNvSpPr txBox="1"/>
          <p:nvPr/>
        </p:nvSpPr>
        <p:spPr>
          <a:xfrm>
            <a:off x="8016838" y="4158822"/>
            <a:ext cx="1430969" cy="461665"/>
          </a:xfrm>
          <a:prstGeom prst="rect">
            <a:avLst/>
          </a:prstGeom>
          <a:noFill/>
        </p:spPr>
        <p:txBody>
          <a:bodyPr wrap="square" rtlCol="0">
            <a:spAutoFit/>
          </a:bodyPr>
          <a:lstStyle/>
          <a:p>
            <a:r>
              <a:rPr lang="en-US" sz="2400" dirty="0"/>
              <a:t>Threshold</a:t>
            </a:r>
            <a:endParaRPr lang="en-US" dirty="0"/>
          </a:p>
        </p:txBody>
      </p:sp>
      <p:sp>
        <p:nvSpPr>
          <p:cNvPr id="23" name="Rectangle 22">
            <a:extLst>
              <a:ext uri="{FF2B5EF4-FFF2-40B4-BE49-F238E27FC236}">
                <a16:creationId xmlns:a16="http://schemas.microsoft.com/office/drawing/2014/main" id="{FB1C8D8F-B848-F7C7-8CC3-82619132A05D}"/>
              </a:ext>
            </a:extLst>
          </p:cNvPr>
          <p:cNvSpPr/>
          <p:nvPr/>
        </p:nvSpPr>
        <p:spPr>
          <a:xfrm>
            <a:off x="9496361" y="5214390"/>
            <a:ext cx="2077074" cy="5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 0</a:t>
            </a:r>
          </a:p>
        </p:txBody>
      </p:sp>
      <p:sp>
        <p:nvSpPr>
          <p:cNvPr id="24" name="Rectangle 23">
            <a:extLst>
              <a:ext uri="{FF2B5EF4-FFF2-40B4-BE49-F238E27FC236}">
                <a16:creationId xmlns:a16="http://schemas.microsoft.com/office/drawing/2014/main" id="{BECA2BA2-14EA-7930-2D85-D8257237FCF0}"/>
              </a:ext>
            </a:extLst>
          </p:cNvPr>
          <p:cNvSpPr/>
          <p:nvPr/>
        </p:nvSpPr>
        <p:spPr>
          <a:xfrm>
            <a:off x="9496361" y="3819605"/>
            <a:ext cx="2077074" cy="5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 1</a:t>
            </a:r>
          </a:p>
        </p:txBody>
      </p:sp>
      <p:graphicFrame>
        <p:nvGraphicFramePr>
          <p:cNvPr id="25" name="Diagram 24">
            <a:extLst>
              <a:ext uri="{FF2B5EF4-FFF2-40B4-BE49-F238E27FC236}">
                <a16:creationId xmlns:a16="http://schemas.microsoft.com/office/drawing/2014/main" id="{8B2B94AB-2288-BAE5-6E1D-307C333994B2}"/>
              </a:ext>
            </a:extLst>
          </p:cNvPr>
          <p:cNvGraphicFramePr/>
          <p:nvPr/>
        </p:nvGraphicFramePr>
        <p:xfrm>
          <a:off x="2294478" y="1563518"/>
          <a:ext cx="7153329" cy="1474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Oval 2">
            <a:extLst>
              <a:ext uri="{FF2B5EF4-FFF2-40B4-BE49-F238E27FC236}">
                <a16:creationId xmlns:a16="http://schemas.microsoft.com/office/drawing/2014/main" id="{AA44C805-3DC4-102A-80AC-403E8E9D1F9F}"/>
              </a:ext>
            </a:extLst>
          </p:cNvPr>
          <p:cNvSpPr/>
          <p:nvPr/>
        </p:nvSpPr>
        <p:spPr>
          <a:xfrm>
            <a:off x="6592182" y="4865490"/>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B59D5579-36F2-086F-7F3E-F5C062B667C7}"/>
              </a:ext>
            </a:extLst>
          </p:cNvPr>
          <p:cNvSpPr/>
          <p:nvPr/>
        </p:nvSpPr>
        <p:spPr>
          <a:xfrm>
            <a:off x="5094788" y="5436875"/>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8776F56F-C5C5-5148-1DFD-550D4D861581}"/>
              </a:ext>
            </a:extLst>
          </p:cNvPr>
          <p:cNvSpPr/>
          <p:nvPr/>
        </p:nvSpPr>
        <p:spPr>
          <a:xfrm>
            <a:off x="4300780" y="5831628"/>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9B8C81FB-143F-D5AF-5825-D0AB5028296A}"/>
              </a:ext>
            </a:extLst>
          </p:cNvPr>
          <p:cNvSpPr/>
          <p:nvPr/>
        </p:nvSpPr>
        <p:spPr>
          <a:xfrm>
            <a:off x="4757982" y="3883090"/>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C61ECE1-7942-B1B3-6D2F-E269361F70C8}"/>
              </a:ext>
            </a:extLst>
          </p:cNvPr>
          <p:cNvSpPr/>
          <p:nvPr/>
        </p:nvSpPr>
        <p:spPr>
          <a:xfrm>
            <a:off x="3930001" y="4895298"/>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E382D4E-9C6C-ECBE-4FEA-8EBAF4E60196}"/>
              </a:ext>
            </a:extLst>
          </p:cNvPr>
          <p:cNvSpPr/>
          <p:nvPr/>
        </p:nvSpPr>
        <p:spPr>
          <a:xfrm>
            <a:off x="4356351" y="4154098"/>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2DF8DDE-5B80-5406-673B-72D8EA3A83EF}"/>
              </a:ext>
            </a:extLst>
          </p:cNvPr>
          <p:cNvSpPr/>
          <p:nvPr/>
        </p:nvSpPr>
        <p:spPr>
          <a:xfrm>
            <a:off x="7411707" y="3787339"/>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CBEED0F-8051-9581-841E-2352B0AB442C}"/>
              </a:ext>
            </a:extLst>
          </p:cNvPr>
          <p:cNvSpPr/>
          <p:nvPr/>
        </p:nvSpPr>
        <p:spPr>
          <a:xfrm>
            <a:off x="5898352" y="4551057"/>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DEB4AD09-BFD4-6C72-A24E-617B5C590FF6}"/>
              </a:ext>
            </a:extLst>
          </p:cNvPr>
          <p:cNvSpPr/>
          <p:nvPr/>
        </p:nvSpPr>
        <p:spPr>
          <a:xfrm>
            <a:off x="6358646" y="3780051"/>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7581CFB4-7046-F8A6-F781-599F09635636}"/>
              </a:ext>
            </a:extLst>
          </p:cNvPr>
          <p:cNvSpPr/>
          <p:nvPr/>
        </p:nvSpPr>
        <p:spPr>
          <a:xfrm>
            <a:off x="6926356" y="4111502"/>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AA15E99A-669A-C651-7E53-FFAADF1A099C}"/>
              </a:ext>
            </a:extLst>
          </p:cNvPr>
          <p:cNvSpPr/>
          <p:nvPr/>
        </p:nvSpPr>
        <p:spPr>
          <a:xfrm>
            <a:off x="7025180" y="5823165"/>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2784E54-25F8-5007-D475-D915D0E2E6E7}"/>
              </a:ext>
            </a:extLst>
          </p:cNvPr>
          <p:cNvSpPr/>
          <p:nvPr/>
        </p:nvSpPr>
        <p:spPr>
          <a:xfrm>
            <a:off x="5599819" y="4961334"/>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13574F3-21D1-C1DE-988D-319787D021C8}"/>
              </a:ext>
            </a:extLst>
          </p:cNvPr>
          <p:cNvSpPr/>
          <p:nvPr/>
        </p:nvSpPr>
        <p:spPr>
          <a:xfrm>
            <a:off x="9784064" y="3984274"/>
            <a:ext cx="197648" cy="20896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B8555047-873E-B33C-7D67-506F1C175BAA}"/>
              </a:ext>
            </a:extLst>
          </p:cNvPr>
          <p:cNvSpPr/>
          <p:nvPr/>
        </p:nvSpPr>
        <p:spPr>
          <a:xfrm>
            <a:off x="9784064" y="5387813"/>
            <a:ext cx="207818" cy="208965"/>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248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376D8-2AD1-6D00-BA88-64A3849C4D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74991D-CF2D-636B-BF3F-55A5A0661393}"/>
              </a:ext>
            </a:extLst>
          </p:cNvPr>
          <p:cNvSpPr>
            <a:spLocks noGrp="1"/>
          </p:cNvSpPr>
          <p:nvPr>
            <p:ph type="title"/>
          </p:nvPr>
        </p:nvSpPr>
        <p:spPr/>
        <p:txBody>
          <a:bodyPr/>
          <a:lstStyle/>
          <a:p>
            <a:r>
              <a:rPr lang="en-US" dirty="0"/>
              <a:t>Reminder: classification threshold</a:t>
            </a:r>
          </a:p>
        </p:txBody>
      </p:sp>
      <p:cxnSp>
        <p:nvCxnSpPr>
          <p:cNvPr id="9" name="Straight Arrow Connector 8">
            <a:extLst>
              <a:ext uri="{FF2B5EF4-FFF2-40B4-BE49-F238E27FC236}">
                <a16:creationId xmlns:a16="http://schemas.microsoft.com/office/drawing/2014/main" id="{540EC80B-FFB0-969B-2CCE-E4DB8250D704}"/>
              </a:ext>
            </a:extLst>
          </p:cNvPr>
          <p:cNvCxnSpPr>
            <a:cxnSpLocks/>
          </p:cNvCxnSpPr>
          <p:nvPr/>
        </p:nvCxnSpPr>
        <p:spPr>
          <a:xfrm flipV="1">
            <a:off x="3517656" y="3391608"/>
            <a:ext cx="0" cy="28065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1FD3F1B-5A4C-B802-75DE-68EFCED30F12}"/>
              </a:ext>
            </a:extLst>
          </p:cNvPr>
          <p:cNvSpPr txBox="1"/>
          <p:nvPr/>
        </p:nvSpPr>
        <p:spPr>
          <a:xfrm rot="16200000">
            <a:off x="2289661" y="4564070"/>
            <a:ext cx="1532664" cy="461665"/>
          </a:xfrm>
          <a:prstGeom prst="rect">
            <a:avLst/>
          </a:prstGeom>
          <a:noFill/>
        </p:spPr>
        <p:txBody>
          <a:bodyPr wrap="square" rtlCol="0">
            <a:spAutoFit/>
          </a:bodyPr>
          <a:lstStyle/>
          <a:p>
            <a:r>
              <a:rPr lang="en-US" sz="2400" dirty="0"/>
              <a:t>Probability</a:t>
            </a:r>
            <a:endParaRPr lang="en-US" dirty="0"/>
          </a:p>
        </p:txBody>
      </p:sp>
      <p:cxnSp>
        <p:nvCxnSpPr>
          <p:cNvPr id="15" name="Straight Connector 14">
            <a:extLst>
              <a:ext uri="{FF2B5EF4-FFF2-40B4-BE49-F238E27FC236}">
                <a16:creationId xmlns:a16="http://schemas.microsoft.com/office/drawing/2014/main" id="{F366527B-8EC0-AD19-7BFF-572DFF3226C3}"/>
              </a:ext>
            </a:extLst>
          </p:cNvPr>
          <p:cNvCxnSpPr>
            <a:cxnSpLocks/>
          </p:cNvCxnSpPr>
          <p:nvPr/>
        </p:nvCxnSpPr>
        <p:spPr>
          <a:xfrm>
            <a:off x="3517656" y="5363646"/>
            <a:ext cx="4303058" cy="0"/>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933CD2D-73B1-F216-52EC-D2C6798ADF3C}"/>
              </a:ext>
            </a:extLst>
          </p:cNvPr>
          <p:cNvCxnSpPr>
            <a:cxnSpLocks/>
          </p:cNvCxnSpPr>
          <p:nvPr/>
        </p:nvCxnSpPr>
        <p:spPr>
          <a:xfrm>
            <a:off x="3517656" y="6198200"/>
            <a:ext cx="4303058" cy="0"/>
          </a:xfrm>
          <a:prstGeom prst="line">
            <a:avLst/>
          </a:prstGeom>
          <a:ln w="28575">
            <a:solidFill>
              <a:schemeClr val="tx1"/>
            </a:solidFill>
            <a:prstDash val="solid"/>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4718A690-C87A-49F0-C568-854459E37409}"/>
              </a:ext>
            </a:extLst>
          </p:cNvPr>
          <p:cNvSpPr txBox="1"/>
          <p:nvPr/>
        </p:nvSpPr>
        <p:spPr>
          <a:xfrm>
            <a:off x="8016838" y="5094007"/>
            <a:ext cx="1430969" cy="461665"/>
          </a:xfrm>
          <a:prstGeom prst="rect">
            <a:avLst/>
          </a:prstGeom>
          <a:noFill/>
        </p:spPr>
        <p:txBody>
          <a:bodyPr wrap="square" rtlCol="0">
            <a:spAutoFit/>
          </a:bodyPr>
          <a:lstStyle/>
          <a:p>
            <a:r>
              <a:rPr lang="en-US" sz="2400" dirty="0"/>
              <a:t>Threshold</a:t>
            </a:r>
            <a:endParaRPr lang="en-US" dirty="0"/>
          </a:p>
        </p:txBody>
      </p:sp>
      <p:sp>
        <p:nvSpPr>
          <p:cNvPr id="23" name="Rectangle 22">
            <a:extLst>
              <a:ext uri="{FF2B5EF4-FFF2-40B4-BE49-F238E27FC236}">
                <a16:creationId xmlns:a16="http://schemas.microsoft.com/office/drawing/2014/main" id="{92B2BCF6-E7D6-6660-098B-8C5BA51B0BF6}"/>
              </a:ext>
            </a:extLst>
          </p:cNvPr>
          <p:cNvSpPr/>
          <p:nvPr/>
        </p:nvSpPr>
        <p:spPr>
          <a:xfrm>
            <a:off x="9496361" y="5214390"/>
            <a:ext cx="2077074" cy="5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 0</a:t>
            </a:r>
          </a:p>
        </p:txBody>
      </p:sp>
      <p:sp>
        <p:nvSpPr>
          <p:cNvPr id="24" name="Rectangle 23">
            <a:extLst>
              <a:ext uri="{FF2B5EF4-FFF2-40B4-BE49-F238E27FC236}">
                <a16:creationId xmlns:a16="http://schemas.microsoft.com/office/drawing/2014/main" id="{A3895097-542F-0203-8D35-38E431E89319}"/>
              </a:ext>
            </a:extLst>
          </p:cNvPr>
          <p:cNvSpPr/>
          <p:nvPr/>
        </p:nvSpPr>
        <p:spPr>
          <a:xfrm>
            <a:off x="9496361" y="3819605"/>
            <a:ext cx="2077074" cy="5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 1</a:t>
            </a:r>
          </a:p>
        </p:txBody>
      </p:sp>
      <p:graphicFrame>
        <p:nvGraphicFramePr>
          <p:cNvPr id="25" name="Diagram 24">
            <a:extLst>
              <a:ext uri="{FF2B5EF4-FFF2-40B4-BE49-F238E27FC236}">
                <a16:creationId xmlns:a16="http://schemas.microsoft.com/office/drawing/2014/main" id="{36B7CA41-D0F8-1176-A7CF-6F94F202EA02}"/>
              </a:ext>
            </a:extLst>
          </p:cNvPr>
          <p:cNvGraphicFramePr/>
          <p:nvPr/>
        </p:nvGraphicFramePr>
        <p:xfrm>
          <a:off x="2294478" y="1563518"/>
          <a:ext cx="7153329" cy="1474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Oval 2">
            <a:extLst>
              <a:ext uri="{FF2B5EF4-FFF2-40B4-BE49-F238E27FC236}">
                <a16:creationId xmlns:a16="http://schemas.microsoft.com/office/drawing/2014/main" id="{958CF4C6-1992-D5E3-4289-A4A8DA46B250}"/>
              </a:ext>
            </a:extLst>
          </p:cNvPr>
          <p:cNvSpPr/>
          <p:nvPr/>
        </p:nvSpPr>
        <p:spPr>
          <a:xfrm>
            <a:off x="6592182" y="4865490"/>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E14703B5-2F50-94D7-307A-53CEA261CFBB}"/>
              </a:ext>
            </a:extLst>
          </p:cNvPr>
          <p:cNvSpPr/>
          <p:nvPr/>
        </p:nvSpPr>
        <p:spPr>
          <a:xfrm>
            <a:off x="5094788" y="5436875"/>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D837EE78-E87A-1D55-CFF8-E3A3636DCFB8}"/>
              </a:ext>
            </a:extLst>
          </p:cNvPr>
          <p:cNvSpPr/>
          <p:nvPr/>
        </p:nvSpPr>
        <p:spPr>
          <a:xfrm>
            <a:off x="4300780" y="5831628"/>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A5446456-3C9D-03CA-578F-0932265663CE}"/>
              </a:ext>
            </a:extLst>
          </p:cNvPr>
          <p:cNvSpPr/>
          <p:nvPr/>
        </p:nvSpPr>
        <p:spPr>
          <a:xfrm>
            <a:off x="4757982" y="3883090"/>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64A081D5-440B-4B99-5F1F-8BFB0250AB60}"/>
              </a:ext>
            </a:extLst>
          </p:cNvPr>
          <p:cNvSpPr/>
          <p:nvPr/>
        </p:nvSpPr>
        <p:spPr>
          <a:xfrm>
            <a:off x="3930001" y="4895298"/>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F876473-7223-0ACF-59B1-06E52E38B433}"/>
              </a:ext>
            </a:extLst>
          </p:cNvPr>
          <p:cNvSpPr/>
          <p:nvPr/>
        </p:nvSpPr>
        <p:spPr>
          <a:xfrm>
            <a:off x="4356351" y="4154098"/>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CC25A5E-A06B-00E1-70E8-3971EB80017D}"/>
              </a:ext>
            </a:extLst>
          </p:cNvPr>
          <p:cNvSpPr/>
          <p:nvPr/>
        </p:nvSpPr>
        <p:spPr>
          <a:xfrm>
            <a:off x="7411707" y="3787339"/>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8DC5F289-5489-14CF-1A8D-966546599024}"/>
              </a:ext>
            </a:extLst>
          </p:cNvPr>
          <p:cNvSpPr/>
          <p:nvPr/>
        </p:nvSpPr>
        <p:spPr>
          <a:xfrm>
            <a:off x="5898352" y="4551057"/>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17808731-4537-598B-1697-A506AD8E57B6}"/>
              </a:ext>
            </a:extLst>
          </p:cNvPr>
          <p:cNvSpPr/>
          <p:nvPr/>
        </p:nvSpPr>
        <p:spPr>
          <a:xfrm>
            <a:off x="6358646" y="3780051"/>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405CDA08-B96F-D326-78E5-87A483196441}"/>
              </a:ext>
            </a:extLst>
          </p:cNvPr>
          <p:cNvSpPr/>
          <p:nvPr/>
        </p:nvSpPr>
        <p:spPr>
          <a:xfrm>
            <a:off x="6926356" y="4111502"/>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672F2167-A0A3-222E-2109-20CC9A37E3B8}"/>
              </a:ext>
            </a:extLst>
          </p:cNvPr>
          <p:cNvSpPr/>
          <p:nvPr/>
        </p:nvSpPr>
        <p:spPr>
          <a:xfrm>
            <a:off x="7025180" y="5823165"/>
            <a:ext cx="207818" cy="2089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80C3D7AC-6997-A713-794F-46CE4DBE5629}"/>
              </a:ext>
            </a:extLst>
          </p:cNvPr>
          <p:cNvSpPr/>
          <p:nvPr/>
        </p:nvSpPr>
        <p:spPr>
          <a:xfrm>
            <a:off x="5599819" y="4961334"/>
            <a:ext cx="197648" cy="20896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FB70C1A3-5E15-6DE4-7C1C-0EDBCEF34954}"/>
              </a:ext>
            </a:extLst>
          </p:cNvPr>
          <p:cNvSpPr/>
          <p:nvPr/>
        </p:nvSpPr>
        <p:spPr>
          <a:xfrm>
            <a:off x="9784064" y="3984274"/>
            <a:ext cx="197648" cy="20896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FA23535B-E678-5CAC-929D-2C4D033F9CCF}"/>
              </a:ext>
            </a:extLst>
          </p:cNvPr>
          <p:cNvSpPr/>
          <p:nvPr/>
        </p:nvSpPr>
        <p:spPr>
          <a:xfrm>
            <a:off x="9784064" y="5387813"/>
            <a:ext cx="207818" cy="208965"/>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0982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Receiver operating characteristic (ROC) curve </a:t>
            </a:r>
          </a:p>
        </p:txBody>
      </p:sp>
      <p:sp>
        <p:nvSpPr>
          <p:cNvPr id="11" name="Content Placeholder 10">
            <a:extLst>
              <a:ext uri="{FF2B5EF4-FFF2-40B4-BE49-F238E27FC236}">
                <a16:creationId xmlns:a16="http://schemas.microsoft.com/office/drawing/2014/main" id="{3B6B2823-43B1-6983-B9D5-29DF865AEB50}"/>
              </a:ext>
            </a:extLst>
          </p:cNvPr>
          <p:cNvSpPr>
            <a:spLocks noGrp="1"/>
          </p:cNvSpPr>
          <p:nvPr>
            <p:ph sz="half" idx="2"/>
          </p:nvPr>
        </p:nvSpPr>
        <p:spPr>
          <a:xfrm>
            <a:off x="6494930" y="1798450"/>
            <a:ext cx="5181600" cy="4351338"/>
          </a:xfrm>
        </p:spPr>
        <p:txBody>
          <a:bodyPr/>
          <a:lstStyle/>
          <a:p>
            <a:r>
              <a:rPr lang="en-US" dirty="0"/>
              <a:t>ROC plots sensitivity and specificity for different classification thresholds</a:t>
            </a:r>
          </a:p>
          <a:p>
            <a:r>
              <a:rPr lang="en-US" dirty="0"/>
              <a:t>Choose optimal threshold for problem</a:t>
            </a:r>
          </a:p>
          <a:p>
            <a:r>
              <a:rPr lang="en-US" dirty="0"/>
              <a:t>Area under the curve (AUC) is indicator of performance – closer to 1 is better</a:t>
            </a:r>
          </a:p>
        </p:txBody>
      </p:sp>
      <p:grpSp>
        <p:nvGrpSpPr>
          <p:cNvPr id="9" name="Group 8">
            <a:extLst>
              <a:ext uri="{FF2B5EF4-FFF2-40B4-BE49-F238E27FC236}">
                <a16:creationId xmlns:a16="http://schemas.microsoft.com/office/drawing/2014/main" id="{F1BF641B-48F1-88B5-814A-DBF2C4D7EA08}"/>
              </a:ext>
            </a:extLst>
          </p:cNvPr>
          <p:cNvGrpSpPr/>
          <p:nvPr/>
        </p:nvGrpSpPr>
        <p:grpSpPr>
          <a:xfrm>
            <a:off x="914408" y="1659875"/>
            <a:ext cx="5181592" cy="4951578"/>
            <a:chOff x="914408" y="1659875"/>
            <a:chExt cx="5181592" cy="4951578"/>
          </a:xfrm>
        </p:grpSpPr>
        <p:pic>
          <p:nvPicPr>
            <p:cNvPr id="3074" name="Picture 2" descr="Receiver operating characteristic curve - Physics, Pharmacology and  Physiology for Anaesthetists">
              <a:extLst>
                <a:ext uri="{FF2B5EF4-FFF2-40B4-BE49-F238E27FC236}">
                  <a16:creationId xmlns:a16="http://schemas.microsoft.com/office/drawing/2014/main" id="{E875DBAD-694F-61D6-68AC-719320CA5F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62" b="7099"/>
            <a:stretch/>
          </p:blipFill>
          <p:spPr bwMode="auto">
            <a:xfrm>
              <a:off x="1452282" y="1659875"/>
              <a:ext cx="4643718" cy="44899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57E3363-3535-94B1-EBB1-6B315317C587}"/>
                </a:ext>
              </a:extLst>
            </p:cNvPr>
            <p:cNvSpPr txBox="1"/>
            <p:nvPr/>
          </p:nvSpPr>
          <p:spPr>
            <a:xfrm rot="16200000">
              <a:off x="416516" y="3673998"/>
              <a:ext cx="1457450" cy="461665"/>
            </a:xfrm>
            <a:prstGeom prst="rect">
              <a:avLst/>
            </a:prstGeom>
            <a:noFill/>
          </p:spPr>
          <p:txBody>
            <a:bodyPr wrap="none" rtlCol="0">
              <a:spAutoFit/>
            </a:bodyPr>
            <a:lstStyle/>
            <a:p>
              <a:r>
                <a:rPr lang="en-US" sz="2400" dirty="0"/>
                <a:t>Sensitivity</a:t>
              </a:r>
              <a:endParaRPr lang="en-US" dirty="0"/>
            </a:p>
          </p:txBody>
        </p:sp>
        <p:sp>
          <p:nvSpPr>
            <p:cNvPr id="8" name="TextBox 7">
              <a:extLst>
                <a:ext uri="{FF2B5EF4-FFF2-40B4-BE49-F238E27FC236}">
                  <a16:creationId xmlns:a16="http://schemas.microsoft.com/office/drawing/2014/main" id="{04FDC83F-F0EC-A42C-1F7F-F5985185A8B9}"/>
                </a:ext>
              </a:extLst>
            </p:cNvPr>
            <p:cNvSpPr txBox="1"/>
            <p:nvPr/>
          </p:nvSpPr>
          <p:spPr>
            <a:xfrm>
              <a:off x="3101789" y="6149788"/>
              <a:ext cx="1965603" cy="461665"/>
            </a:xfrm>
            <a:prstGeom prst="rect">
              <a:avLst/>
            </a:prstGeom>
            <a:noFill/>
          </p:spPr>
          <p:txBody>
            <a:bodyPr wrap="none" rtlCol="0">
              <a:spAutoFit/>
            </a:bodyPr>
            <a:lstStyle/>
            <a:p>
              <a:r>
                <a:rPr lang="en-US" sz="2400" dirty="0"/>
                <a:t>1 – Specificity </a:t>
              </a:r>
              <a:endParaRPr lang="en-US" dirty="0"/>
            </a:p>
          </p:txBody>
        </p:sp>
      </p:grpSp>
    </p:spTree>
    <p:extLst>
      <p:ext uri="{BB962C8B-B14F-4D97-AF65-F5344CB8AC3E}">
        <p14:creationId xmlns:p14="http://schemas.microsoft.com/office/powerpoint/2010/main" val="1948181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14082</TotalTime>
  <Words>1406</Words>
  <Application>Microsoft Macintosh PowerPoint</Application>
  <PresentationFormat>Widescreen</PresentationFormat>
  <Paragraphs>205</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vt:lpstr>
      <vt:lpstr>Calibri</vt:lpstr>
      <vt:lpstr>Calibri Light</vt:lpstr>
      <vt:lpstr>Cambria Math</vt:lpstr>
      <vt:lpstr>Office Theme</vt:lpstr>
      <vt:lpstr>Machine Learning Workshop</vt:lpstr>
      <vt:lpstr>Recap</vt:lpstr>
      <vt:lpstr>Evaluating model performance (cont.)</vt:lpstr>
      <vt:lpstr>Recap: binary classification evaluation</vt:lpstr>
      <vt:lpstr>Recap: binary classification evaluation</vt:lpstr>
      <vt:lpstr>Reminder: classification threshold</vt:lpstr>
      <vt:lpstr>Reminder: classification threshold</vt:lpstr>
      <vt:lpstr>Reminder: classification threshold</vt:lpstr>
      <vt:lpstr>Receiver operating characteristic (ROC) curve </vt:lpstr>
      <vt:lpstr>Data preprocessing</vt:lpstr>
      <vt:lpstr>Data preprocessing</vt:lpstr>
      <vt:lpstr>Feature normalization</vt:lpstr>
      <vt:lpstr>Feature normalization</vt:lpstr>
      <vt:lpstr>Feature normalization</vt:lpstr>
      <vt:lpstr>A new kind of model…</vt:lpstr>
      <vt:lpstr>A new kind of model…</vt:lpstr>
      <vt:lpstr>Neural network: multi-layer perceptron</vt:lpstr>
      <vt:lpstr>PowerPoint Presentation</vt:lpstr>
      <vt:lpstr>PowerPoint Presentation</vt:lpstr>
      <vt:lpstr>Data augmentation</vt:lpstr>
      <vt:lpstr>Time for the tutorial!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Workshop</dc:title>
  <dc:creator>Hannah Clayton</dc:creator>
  <cp:lastModifiedBy>Hannah Clayton</cp:lastModifiedBy>
  <cp:revision>25</cp:revision>
  <dcterms:created xsi:type="dcterms:W3CDTF">2022-11-23T19:31:23Z</dcterms:created>
  <dcterms:modified xsi:type="dcterms:W3CDTF">2024-10-15T14:47:24Z</dcterms:modified>
</cp:coreProperties>
</file>