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2" r:id="rId3"/>
    <p:sldId id="304" r:id="rId4"/>
    <p:sldId id="302" r:id="rId5"/>
    <p:sldId id="301" r:id="rId6"/>
    <p:sldId id="288" r:id="rId7"/>
    <p:sldId id="289" r:id="rId8"/>
    <p:sldId id="287" r:id="rId9"/>
    <p:sldId id="284" r:id="rId10"/>
    <p:sldId id="290" r:id="rId11"/>
    <p:sldId id="285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00" r:id="rId21"/>
    <p:sldId id="303" r:id="rId22"/>
    <p:sldId id="29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00FFFF"/>
    <a:srgbClr val="DB3013"/>
    <a:srgbClr val="CB3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B74DB-0759-4ADB-B1A0-DB1B4B2643D7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1C85D-0762-43D2-90CE-AC52097F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9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62FE9-26BC-4483-B8F9-6C49AEEA1FF2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174A0-EA6F-400D-A4B8-D9E89B72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29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安装麻烦是因为有很多前置条件，官方文档写的太简单，导致前置条件没准备好，直接不成功。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48679"/>
            <a:ext cx="8964488" cy="2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152128" cy="53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21" y="47048"/>
            <a:ext cx="1080839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99134" y="65401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V1.0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188865" y="654015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页数：</a:t>
            </a:r>
            <a:fld id="{4EF71314-DFD0-42B1-AF00-8E4954FD3A47}" type="slidenum"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4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FEDE-A7FD-4F7D-9515-D8C1E06F723C}" type="datetime1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2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rabbitmq-into-chinese.readthedocs.org/zh_CN/latest/" TargetMode="External"/><Relationship Id="rId7" Type="http://schemas.openxmlformats.org/officeDocument/2006/relationships/hyperlink" Target="http://www.rabbitmq.com/blog/2012/04/25/rabbitmq-performance-measurements-part-2/" TargetMode="External"/><Relationship Id="rId2" Type="http://schemas.openxmlformats.org/officeDocument/2006/relationships/hyperlink" Target="http://www.rabbitmq.com/getstarted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abbitmq.com/blog/2012/04/17/rabbitmq-performance-measurements-part-1/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github.com/mr-ping/RabbitMQ_into_Chinese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rabbitmq.mr-ping.com/zh_CN/latest/" TargetMode="External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localhost:15672/" TargetMode="External"/><Relationship Id="rId4" Type="http://schemas.openxmlformats.org/officeDocument/2006/relationships/hyperlink" Target="http://www.rabbitmq.com/install-window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1916832"/>
            <a:ext cx="7772400" cy="122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柳永法</a:t>
            </a:r>
            <a:r>
              <a:rPr lang="en-US" altLang="zh-CN" sz="36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r>
              <a:rPr lang="en-US" altLang="zh-CN" sz="3600" b="1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RabbitMQ</a:t>
            </a:r>
            <a:r>
              <a:rPr lang="zh-CN" altLang="en-US" sz="36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endParaRPr lang="zh-CN" altLang="en-US" sz="36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2051720" y="3573015"/>
            <a:ext cx="4562997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2016</a:t>
            </a:r>
            <a:r>
              <a:rPr lang="zh-CN" altLang="en-US" sz="18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18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</a:t>
            </a:r>
            <a:r>
              <a:rPr lang="zh-CN" altLang="en-US" sz="18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月</a:t>
            </a:r>
            <a:r>
              <a:rPr lang="en-US" altLang="zh-CN" sz="18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25</a:t>
            </a:r>
            <a:r>
              <a:rPr lang="zh-CN" altLang="en-US" sz="18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</a:t>
            </a:r>
            <a:endParaRPr lang="en-US" altLang="zh-CN" sz="1800" b="1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9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 Work queues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4016" y="836712"/>
            <a:ext cx="4067944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latin typeface="新宋体" pitchFamily="49" charset="-122"/>
                <a:ea typeface="新宋体" pitchFamily="49" charset="-122"/>
                <a:cs typeface="宋体" pitchFamily="2" charset="-122"/>
              </a:rPr>
              <a:t>使用方法：运行多次，让他多产生些数据，或者循环产生多条数据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900" dirty="0">
              <a:solidFill>
                <a:srgbClr val="0000FF"/>
              </a:solidFill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NewTask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static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Main(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HostName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"localhost"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factory.CreateConnection())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connection.CreateModel())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channel.QueueDeclare(queue: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task_queue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GetMessage(args);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.UTF8.GetBytes(message);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channel.CreateBasicProperties();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properties.Persistent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channel.BasicPublish(exchange: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task_queue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basicProperties: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{0}"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[enter]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exit."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.ReadLine();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private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static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GetMessage(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return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args.Length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?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.Join(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"Hello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World!"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16016" y="744285"/>
            <a:ext cx="4355976" cy="57708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使用方法：开多个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900" dirty="0">
              <a:solidFill>
                <a:srgbClr val="0000FF"/>
              </a:solidFill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Worker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static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Main()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HostName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"localhost"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factory.CreateConnection())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connection.CreateModel())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channel.QueueDeclare(queue: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task_queue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channel.BasicQos(prefetchSize: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0,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prefetchCount: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en-US" altLang="zh-CN" sz="900" b="1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5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global: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[*]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Waiting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messages."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lang="en-US" altLang="zh-CN" sz="900" dirty="0" smtClean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   </a:t>
            </a:r>
            <a:r>
              <a:rPr lang="zh-CN" altLang="zh-CN" sz="900" b="1" dirty="0" smtClean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lang="zh-CN" altLang="en-US" sz="900" b="1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此场景，可以同时接收</a:t>
            </a:r>
            <a:r>
              <a:rPr lang="en-US" altLang="zh-CN" sz="900" b="1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5</a:t>
            </a:r>
            <a:r>
              <a:rPr lang="zh-CN" altLang="en-US" sz="900" b="1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条消息，但事件只能一次处理一</a:t>
            </a:r>
            <a:r>
              <a:rPr lang="zh-CN" altLang="en-US" sz="900" b="1" dirty="0" smtClean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个，串行的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EventingBasicConsumer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(channel);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consumer.Received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+=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(model,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ea)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ea.Body;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.UTF8.GetString(body);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Received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{0}"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Thread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.Sleep(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2000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Done"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channel.BasicAck(deliveryTag: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ea.DeliveryTag,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multiple: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channel.BasicConsume(queue: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task_queue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noAck: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[enter]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exit."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.ReadLine();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 Publish/Subscribe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259468"/>
            <a:ext cx="452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Sending messages to many consumers at once</a:t>
            </a:r>
            <a:endParaRPr lang="zh-CN" altLang="en-US" dirty="0"/>
          </a:p>
        </p:txBody>
      </p:sp>
      <p:pic>
        <p:nvPicPr>
          <p:cNvPr id="5" name="Picture 8" descr="http://www.rabbitmq.com/img/tutorials/python-three-over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33" y="2769095"/>
            <a:ext cx="31337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01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 Publish/Subscribe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" y="908720"/>
            <a:ext cx="405956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EmitLog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static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Main(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HostName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"localhost"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factory.CreateConnection())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connection.CreateModel())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channel.ExchangeDeclare(exchange: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"logs"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type: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fanout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GetMessage(args);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.UTF8.GetBytes(message);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channel.BasicPublish(exchange: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"logs"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basicProperties: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{0}"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[enter]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exit."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.ReadLine();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private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static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GetMessage(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return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args.Length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?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.Join(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"Hello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World!"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88024" y="718677"/>
            <a:ext cx="4032448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latin typeface="新宋体" pitchFamily="49" charset="-122"/>
                <a:ea typeface="新宋体" pitchFamily="49" charset="-122"/>
                <a:cs typeface="宋体" pitchFamily="2" charset="-122"/>
              </a:rPr>
              <a:t>使用方法：开多个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900" dirty="0">
              <a:solidFill>
                <a:srgbClr val="0000FF"/>
              </a:solidFill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ReceiveLogs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static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Main()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HostName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"localhost"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factory.CreateConnection())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connection.CreateModel())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channel.ExchangeDeclare(exchange: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"logs"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type: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fanout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lang="zh-CN" altLang="zh-CN" sz="9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      </a:t>
            </a:r>
            <a:r>
              <a:rPr lang="en-US" altLang="zh-CN" sz="900" dirty="0" smtClean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    </a:t>
            </a:r>
            <a:r>
              <a:rPr lang="zh-CN" altLang="zh-CN" sz="9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900" b="1" dirty="0" smtClean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lang="zh-CN" altLang="en-US" sz="900" b="1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让</a:t>
            </a:r>
            <a:r>
              <a:rPr lang="en-US" altLang="zh-CN" sz="900" b="1" dirty="0" err="1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RabbitMQ</a:t>
            </a:r>
            <a:r>
              <a:rPr lang="zh-CN" altLang="en-US" sz="900" b="1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随机</a:t>
            </a:r>
            <a:r>
              <a:rPr lang="zh-CN" altLang="en-US" sz="900" b="1" dirty="0" smtClean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生成一个队列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channel.QueueDeclare().QueueName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channel.QueueBind(queue: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queueName,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"logs"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[*]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Waiting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logs."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EventingBasicConsumer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(channel);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consumer.Received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+=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(model,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ea)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ea.Body;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.UTF8.GetString(body);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{0}"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channel.BasicConsume(queue: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queueName,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noAck: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[enter]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exit."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.ReadLine();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3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 Routing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259468"/>
            <a:ext cx="305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Receiving messages selectively</a:t>
            </a:r>
            <a:endParaRPr lang="zh-CN" altLang="en-US" dirty="0"/>
          </a:p>
        </p:txBody>
      </p:sp>
      <p:pic>
        <p:nvPicPr>
          <p:cNvPr id="4" name="Picture 10" descr="http://www.rabbitmq.com/img/tutorials/python-fo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00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 Routing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4016" y="789531"/>
            <a:ext cx="4211960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 smtClean="0">
                <a:latin typeface="新宋体" pitchFamily="49" charset="-122"/>
                <a:ea typeface="新宋体" pitchFamily="49" charset="-122"/>
                <a:cs typeface="宋体" pitchFamily="2" charset="-122"/>
              </a:rPr>
              <a:t>调用方法：</a:t>
            </a:r>
            <a:r>
              <a:rPr lang="zh-CN" altLang="zh-CN" sz="900" dirty="0">
                <a:latin typeface="新宋体" pitchFamily="49" charset="-122"/>
                <a:ea typeface="新宋体" pitchFamily="49" charset="-122"/>
                <a:cs typeface="宋体" pitchFamily="2" charset="-122"/>
              </a:rPr>
              <a:t> </a:t>
            </a:r>
            <a:endParaRPr lang="en-US" altLang="zh-CN" sz="900" dirty="0" smtClean="0"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 smtClean="0">
                <a:latin typeface="新宋体" pitchFamily="49" charset="-122"/>
                <a:ea typeface="新宋体" pitchFamily="49" charset="-122"/>
                <a:cs typeface="宋体" pitchFamily="2" charset="-122"/>
              </a:rPr>
              <a:t>EmitLogDirect</a:t>
            </a:r>
            <a:r>
              <a:rPr lang="en-US" altLang="zh-CN" sz="900" dirty="0" smtClean="0">
                <a:latin typeface="新宋体" pitchFamily="49" charset="-122"/>
                <a:ea typeface="新宋体" pitchFamily="49" charset="-122"/>
                <a:cs typeface="宋体" pitchFamily="2" charset="-122"/>
              </a:rPr>
              <a:t>.exe info </a:t>
            </a:r>
            <a:r>
              <a:rPr lang="en-US" altLang="zh-CN" sz="900" dirty="0" err="1" smtClean="0">
                <a:latin typeface="新宋体" pitchFamily="49" charset="-122"/>
                <a:ea typeface="新宋体" pitchFamily="49" charset="-122"/>
                <a:cs typeface="宋体" pitchFamily="2" charset="-122"/>
              </a:rPr>
              <a:t>InfoLog</a:t>
            </a:r>
            <a:endParaRPr lang="en-US" altLang="zh-CN" sz="900" dirty="0" smtClean="0"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latin typeface="新宋体" pitchFamily="49" charset="-122"/>
                <a:ea typeface="新宋体" pitchFamily="49" charset="-122"/>
                <a:cs typeface="宋体" pitchFamily="2" charset="-122"/>
              </a:rPr>
              <a:t>EmitLogDirect</a:t>
            </a:r>
            <a:r>
              <a:rPr lang="en-US" altLang="zh-CN" sz="900" dirty="0">
                <a:latin typeface="新宋体" pitchFamily="49" charset="-122"/>
                <a:ea typeface="新宋体" pitchFamily="49" charset="-122"/>
                <a:cs typeface="宋体" pitchFamily="2" charset="-122"/>
              </a:rPr>
              <a:t>.exe </a:t>
            </a:r>
            <a:r>
              <a:rPr lang="en-US" altLang="zh-CN" sz="900" dirty="0" smtClean="0">
                <a:latin typeface="新宋体" pitchFamily="49" charset="-122"/>
                <a:ea typeface="新宋体" pitchFamily="49" charset="-122"/>
                <a:cs typeface="宋体" pitchFamily="2" charset="-122"/>
              </a:rPr>
              <a:t>debug </a:t>
            </a:r>
            <a:r>
              <a:rPr lang="en-US" altLang="zh-CN" sz="900" dirty="0" err="1" smtClean="0">
                <a:latin typeface="新宋体" pitchFamily="49" charset="-122"/>
                <a:ea typeface="新宋体" pitchFamily="49" charset="-122"/>
                <a:cs typeface="宋体" pitchFamily="2" charset="-122"/>
              </a:rPr>
              <a:t>Debug.Log</a:t>
            </a:r>
            <a:endParaRPr lang="en-US" altLang="zh-CN" sz="900" dirty="0" smtClean="0"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latin typeface="新宋体" pitchFamily="49" charset="-122"/>
                <a:ea typeface="新宋体" pitchFamily="49" charset="-122"/>
                <a:cs typeface="宋体" pitchFamily="2" charset="-122"/>
              </a:rPr>
              <a:t>EmitLogDirect</a:t>
            </a:r>
            <a:r>
              <a:rPr lang="en-US" altLang="zh-CN" sz="900" dirty="0">
                <a:latin typeface="新宋体" pitchFamily="49" charset="-122"/>
                <a:ea typeface="新宋体" pitchFamily="49" charset="-122"/>
                <a:cs typeface="宋体" pitchFamily="2" charset="-122"/>
              </a:rPr>
              <a:t>.exe </a:t>
            </a:r>
            <a:r>
              <a:rPr lang="en-US" altLang="zh-CN" sz="900" dirty="0" smtClean="0">
                <a:latin typeface="新宋体" pitchFamily="49" charset="-122"/>
                <a:ea typeface="新宋体" pitchFamily="49" charset="-122"/>
                <a:cs typeface="宋体" pitchFamily="2" charset="-122"/>
              </a:rPr>
              <a:t>error </a:t>
            </a:r>
            <a:r>
              <a:rPr lang="en-US" altLang="zh-CN" sz="900" dirty="0" err="1" smtClean="0">
                <a:latin typeface="新宋体" pitchFamily="49" charset="-122"/>
                <a:ea typeface="新宋体" pitchFamily="49" charset="-122"/>
                <a:cs typeface="宋体" pitchFamily="2" charset="-122"/>
              </a:rPr>
              <a:t>Error.Log</a:t>
            </a:r>
            <a:endParaRPr lang="en-US" altLang="zh-CN" sz="900" dirty="0"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900" b="0" i="0" u="none" strike="noStrike" cap="none" normalizeH="0" baseline="0" dirty="0" smtClean="0">
              <a:ln>
                <a:noFill/>
              </a:ln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900" dirty="0">
              <a:solidFill>
                <a:srgbClr val="0000FF"/>
              </a:solidFill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900" dirty="0">
              <a:solidFill>
                <a:srgbClr val="0000FF"/>
              </a:solidFill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EmitLogDirect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static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Main(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HostName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"localhost"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factory.CreateConnection())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connection.CreateModel())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channel.ExchangeDeclare(exchange: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"direct_logs"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type: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direct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severity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args.Length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?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args[0]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"info"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args.Length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?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.Join(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args.Skip(1).ToArray())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"Hello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World!"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.UTF8.GetBytes(message);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channel.BasicPublish(exchange: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"direct_logs"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severity,</a:t>
            </a:r>
            <a:b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basicProperties: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'{0}':'{1}'"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severity,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[enter]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exit."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.ReadLine();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9992" y="898549"/>
            <a:ext cx="4392488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调用方法：</a:t>
            </a:r>
            <a:r>
              <a:rPr lang="zh-CN" altLang="en-US" sz="900" dirty="0">
                <a:latin typeface="新宋体" pitchFamily="49" charset="-122"/>
                <a:ea typeface="新宋体" pitchFamily="49" charset="-122"/>
                <a:cs typeface="宋体" pitchFamily="2" charset="-122"/>
              </a:rPr>
              <a:t>先</a:t>
            </a:r>
            <a:r>
              <a:rPr lang="zh-CN" altLang="en-US" sz="900" dirty="0" smtClean="0">
                <a:latin typeface="新宋体" pitchFamily="49" charset="-122"/>
                <a:ea typeface="新宋体" pitchFamily="49" charset="-122"/>
                <a:cs typeface="宋体" pitchFamily="2" charset="-122"/>
              </a:rPr>
              <a:t>开两个，等着消息：</a:t>
            </a:r>
            <a:endParaRPr lang="en-US" altLang="zh-CN" sz="900" dirty="0" smtClean="0"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 smtClean="0">
                <a:latin typeface="新宋体" pitchFamily="49" charset="-122"/>
                <a:ea typeface="新宋体" pitchFamily="49" charset="-122"/>
                <a:cs typeface="宋体" pitchFamily="2" charset="-122"/>
              </a:rPr>
              <a:t>ReceiveLogsDirect</a:t>
            </a:r>
            <a:r>
              <a:rPr lang="en-US" altLang="zh-CN" sz="900" dirty="0">
                <a:latin typeface="新宋体" pitchFamily="49" charset="-122"/>
                <a:ea typeface="新宋体" pitchFamily="49" charset="-122"/>
                <a:cs typeface="宋体" pitchFamily="2" charset="-122"/>
              </a:rPr>
              <a:t>.exe debug info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 smtClean="0">
                <a:latin typeface="新宋体" pitchFamily="49" charset="-122"/>
                <a:ea typeface="新宋体" pitchFamily="49" charset="-122"/>
                <a:cs typeface="宋体" pitchFamily="2" charset="-122"/>
              </a:rPr>
              <a:t>ReceiveLogsDirect</a:t>
            </a:r>
            <a:r>
              <a:rPr lang="en-US" altLang="zh-CN" sz="900" dirty="0">
                <a:latin typeface="新宋体" pitchFamily="49" charset="-122"/>
                <a:ea typeface="新宋体" pitchFamily="49" charset="-122"/>
                <a:cs typeface="宋体" pitchFamily="2" charset="-122"/>
              </a:rPr>
              <a:t>.exe </a:t>
            </a:r>
            <a:r>
              <a:rPr lang="en-US" altLang="zh-CN" sz="900" dirty="0" smtClean="0">
                <a:latin typeface="新宋体" pitchFamily="49" charset="-122"/>
                <a:ea typeface="新宋体" pitchFamily="49" charset="-122"/>
                <a:cs typeface="宋体" pitchFamily="2" charset="-122"/>
              </a:rPr>
              <a:t>error</a:t>
            </a:r>
            <a:endParaRPr lang="en-US" altLang="zh-CN" sz="900" dirty="0"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900" dirty="0">
              <a:solidFill>
                <a:srgbClr val="0000FF"/>
              </a:solidFill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ReceiveLogsDirect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static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Main(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HostName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"localhost"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factory.CreateConnection())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connection.CreateModel())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channel.ExchangeDeclare(exchange: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"direct_logs"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type: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direct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channel.QueueDeclare().QueueName;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foreach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severity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channel.QueueBind(queue: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queueName,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"direct_logs"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severity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[*]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Waiting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messages."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EventingBasicConsumer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(channel);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consumer.Received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+=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(model,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ea)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ea.Body;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.UTF8.GetString(body);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ea.RoutingKey;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$"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Received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{routingKey}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{message}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channel.BasicConsume(queue: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queueName,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noAck: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  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[enter]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exit."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.ReadLine();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3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 Topics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259468"/>
            <a:ext cx="385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Receiving messages based on a pattern</a:t>
            </a:r>
            <a:endParaRPr lang="zh-CN" altLang="en-US" dirty="0"/>
          </a:p>
        </p:txBody>
      </p:sp>
      <p:pic>
        <p:nvPicPr>
          <p:cNvPr id="4" name="Picture 12" descr="http://www.rabbitmq.com/img/tutorials/python-f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40100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 Topics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980728"/>
            <a:ext cx="4644008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EmitLogTopic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static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Main(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HostName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"localhost"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factory.CreateConnection())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connection.CreateModel())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channel.ExchangeDeclare(exchange: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"topic_logs"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type: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topic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args.Length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?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args[0]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"anonymous.info"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(args.Length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1)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?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.Join(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args.Skip(1).ToArray())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"Hello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World!"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.UTF8.GetBytes(message);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channel.BasicPublish(exchange: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"topic_logs"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basicProperties: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'{0}':'{1}'"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64496" y="959524"/>
            <a:ext cx="4427984" cy="5493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ReceiveLogsTopic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static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Main(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HostName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"localhost"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factory.CreateConnection())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connection.CreateModel())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channel.ExchangeDeclare(exchange: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"topic_logs"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type: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"topic"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channel.QueueDeclare().QueueName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foreach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bindingKey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channel.QueueBind(queue: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queueName,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"topic_logs"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bindingKey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[*]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Waiting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messages.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CTRL+C"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EventingBasicConsumer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(channel);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consumer.Received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+=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(model,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ea)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ea.Body;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.UTF8.GetString(body);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ea.RoutingKey;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Received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'{0}':'{1}'"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channel.BasicConsume(queue: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queueName,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noAck: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[enter]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exit."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.ReadLine();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3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 Topics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052736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Run the following examples:</a:t>
            </a:r>
          </a:p>
          <a:p>
            <a:endParaRPr lang="en-US" altLang="zh-CN" dirty="0"/>
          </a:p>
          <a:p>
            <a:r>
              <a:rPr lang="en-US" altLang="zh-CN" dirty="0"/>
              <a:t>To receive all the logs:</a:t>
            </a:r>
          </a:p>
          <a:p>
            <a:r>
              <a:rPr lang="en-US" altLang="zh-CN" dirty="0"/>
              <a:t>$ ReceiveLogsTopic.exe "#"</a:t>
            </a:r>
          </a:p>
          <a:p>
            <a:endParaRPr lang="en-US" altLang="zh-CN" dirty="0"/>
          </a:p>
          <a:p>
            <a:r>
              <a:rPr lang="en-US" altLang="zh-CN" dirty="0"/>
              <a:t>To receive all logs from the facility "kern":</a:t>
            </a:r>
          </a:p>
          <a:p>
            <a:r>
              <a:rPr lang="en-US" altLang="zh-CN" dirty="0"/>
              <a:t>$ ReceiveLogsTopic.exe "kern.*"</a:t>
            </a:r>
          </a:p>
          <a:p>
            <a:endParaRPr lang="en-US" altLang="zh-CN" dirty="0"/>
          </a:p>
          <a:p>
            <a:r>
              <a:rPr lang="en-US" altLang="zh-CN" dirty="0"/>
              <a:t>Or if you want to hear only about "critical" logs:</a:t>
            </a:r>
          </a:p>
          <a:p>
            <a:r>
              <a:rPr lang="en-US" altLang="zh-CN" dirty="0"/>
              <a:t>$ ReceiveLogsTopic.exe "*.critical"</a:t>
            </a:r>
          </a:p>
          <a:p>
            <a:endParaRPr lang="en-US" altLang="zh-CN" dirty="0"/>
          </a:p>
          <a:p>
            <a:r>
              <a:rPr lang="en-US" altLang="zh-CN" dirty="0"/>
              <a:t>You can create multiple bindings:</a:t>
            </a:r>
          </a:p>
          <a:p>
            <a:r>
              <a:rPr lang="en-US" altLang="zh-CN" dirty="0"/>
              <a:t>$ ReceiveLogsTopic.exe "kern.*" "*.critical"</a:t>
            </a:r>
          </a:p>
          <a:p>
            <a:endParaRPr lang="en-US" altLang="zh-CN" dirty="0"/>
          </a:p>
          <a:p>
            <a:r>
              <a:rPr lang="en-US" altLang="zh-CN" dirty="0"/>
              <a:t>And to emit a log with a routing key "</a:t>
            </a:r>
            <a:r>
              <a:rPr lang="en-US" altLang="zh-CN" dirty="0" err="1"/>
              <a:t>kern.critical</a:t>
            </a:r>
            <a:r>
              <a:rPr lang="en-US" altLang="zh-CN" dirty="0"/>
              <a:t>" type:</a:t>
            </a:r>
          </a:p>
          <a:p>
            <a:r>
              <a:rPr lang="en-US" altLang="zh-CN" dirty="0"/>
              <a:t>$ EmitLogTopic.exe "</a:t>
            </a:r>
            <a:r>
              <a:rPr lang="en-US" altLang="zh-CN" dirty="0" err="1"/>
              <a:t>kern.critical</a:t>
            </a:r>
            <a:r>
              <a:rPr lang="en-US" altLang="zh-CN" dirty="0"/>
              <a:t>" "A critical kernel error"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Mix Multi Exchange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176995" y="2060848"/>
            <a:ext cx="4017962" cy="1687787"/>
            <a:chOff x="4581897" y="4695595"/>
            <a:chExt cx="4017962" cy="1687787"/>
          </a:xfrm>
        </p:grpSpPr>
        <p:sp>
          <p:nvSpPr>
            <p:cNvPr id="35" name="TextBox 34"/>
            <p:cNvSpPr txBox="1"/>
            <p:nvPr/>
          </p:nvSpPr>
          <p:spPr>
            <a:xfrm>
              <a:off x="6105142" y="4695595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</a:rPr>
                <a:t>type=topic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581897" y="5369668"/>
              <a:ext cx="422151" cy="292343"/>
            </a:xfrm>
            <a:prstGeom prst="ellipse">
              <a:avLst/>
            </a:prstGeom>
            <a:solidFill>
              <a:srgbClr val="00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436096" y="5369668"/>
              <a:ext cx="449213" cy="292344"/>
            </a:xfrm>
            <a:prstGeom prst="ellipse">
              <a:avLst/>
            </a:prstGeom>
            <a:solidFill>
              <a:srgbClr val="3333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>
              <a:stCxn id="36" idx="6"/>
              <a:endCxn id="37" idx="2"/>
            </p:cNvCxnSpPr>
            <p:nvPr/>
          </p:nvCxnSpPr>
          <p:spPr>
            <a:xfrm>
              <a:off x="5004048" y="5515840"/>
              <a:ext cx="432048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6346254" y="4941931"/>
              <a:ext cx="385986" cy="260797"/>
            </a:xfrm>
            <a:prstGeom prst="ellipse">
              <a:avLst/>
            </a:prstGeom>
            <a:solidFill>
              <a:srgbClr val="3333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6372200" y="5949280"/>
              <a:ext cx="385986" cy="237378"/>
            </a:xfrm>
            <a:prstGeom prst="ellipse">
              <a:avLst/>
            </a:prstGeom>
            <a:solidFill>
              <a:srgbClr val="3333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cxnSp>
          <p:nvCxnSpPr>
            <p:cNvPr id="41" name="曲线连接符 40"/>
            <p:cNvCxnSpPr>
              <a:stCxn id="37" idx="5"/>
              <a:endCxn id="40" idx="2"/>
            </p:cNvCxnSpPr>
            <p:nvPr/>
          </p:nvCxnSpPr>
          <p:spPr>
            <a:xfrm rot="16200000" flipH="1">
              <a:off x="5871476" y="5567245"/>
              <a:ext cx="448770" cy="55267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曲线连接符 41"/>
            <p:cNvCxnSpPr>
              <a:stCxn id="37" idx="7"/>
              <a:endCxn id="39" idx="2"/>
            </p:cNvCxnSpPr>
            <p:nvPr/>
          </p:nvCxnSpPr>
          <p:spPr>
            <a:xfrm rot="5400000" flipH="1" flipV="1">
              <a:off x="5912813" y="4979041"/>
              <a:ext cx="340151" cy="526731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7092280" y="4941931"/>
              <a:ext cx="792088" cy="260797"/>
              <a:chOff x="8028384" y="4896395"/>
              <a:chExt cx="792088" cy="260797"/>
            </a:xfrm>
            <a:solidFill>
              <a:srgbClr val="FF0000"/>
            </a:solidFill>
          </p:grpSpPr>
          <p:sp>
            <p:nvSpPr>
              <p:cNvPr id="66" name="矩形 65"/>
              <p:cNvSpPr/>
              <p:nvPr/>
            </p:nvSpPr>
            <p:spPr>
              <a:xfrm>
                <a:off x="8028384" y="4896395"/>
                <a:ext cx="792088" cy="260797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8335441" y="4896395"/>
                <a:ext cx="0" cy="2607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8172400" y="4896395"/>
                <a:ext cx="0" cy="2607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8676456" y="4896395"/>
                <a:ext cx="0" cy="2607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8513415" y="4896395"/>
                <a:ext cx="0" cy="2607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箭头连接符 43"/>
            <p:cNvCxnSpPr>
              <a:stCxn id="39" idx="6"/>
              <a:endCxn id="66" idx="1"/>
            </p:cNvCxnSpPr>
            <p:nvPr/>
          </p:nvCxnSpPr>
          <p:spPr>
            <a:xfrm>
              <a:off x="6732240" y="5072330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221706" y="5127103"/>
              <a:ext cx="8451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</a:rPr>
                <a:t>type=</a:t>
              </a:r>
              <a:r>
                <a:rPr lang="en-US" altLang="zh-CN" sz="1000" dirty="0" err="1" smtClean="0">
                  <a:solidFill>
                    <a:srgbClr val="FF0000"/>
                  </a:solidFill>
                </a:rPr>
                <a:t>fanout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84368" y="4941816"/>
              <a:ext cx="5854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Logging</a:t>
              </a:r>
              <a:endParaRPr lang="zh-CN" altLang="en-US" sz="1000" dirty="0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7164288" y="5661248"/>
              <a:ext cx="1183679" cy="260797"/>
              <a:chOff x="7164288" y="5832499"/>
              <a:chExt cx="1183679" cy="260797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7164288" y="5832499"/>
                <a:ext cx="792088" cy="260797"/>
                <a:chOff x="8028384" y="4896395"/>
                <a:chExt cx="792088" cy="260797"/>
              </a:xfrm>
              <a:solidFill>
                <a:srgbClr val="FF0000"/>
              </a:solidFill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8028384" y="4896395"/>
                  <a:ext cx="792088" cy="260797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62" name="直接连接符 61"/>
                <p:cNvCxnSpPr/>
                <p:nvPr/>
              </p:nvCxnSpPr>
              <p:spPr>
                <a:xfrm>
                  <a:off x="8335441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8172400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>
                  <a:off x="8676456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>
                  <a:off x="8513415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7906821" y="5847075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 smtClean="0"/>
                  <a:t>查税</a:t>
                </a:r>
                <a:endParaRPr lang="zh-CN" altLang="en-US" sz="10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6177048" y="5703059"/>
              <a:ext cx="7841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type=direct</a:t>
              </a:r>
              <a:endParaRPr lang="zh-CN" altLang="en-US" sz="1000" dirty="0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7159699" y="6122585"/>
              <a:ext cx="1440160" cy="260797"/>
              <a:chOff x="7164288" y="5832499"/>
              <a:chExt cx="1440160" cy="260797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7164288" y="5832499"/>
                <a:ext cx="792088" cy="260797"/>
                <a:chOff x="8028384" y="4896395"/>
                <a:chExt cx="792088" cy="260797"/>
              </a:xfrm>
              <a:solidFill>
                <a:srgbClr val="FF0000"/>
              </a:solidFill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8028384" y="4896395"/>
                  <a:ext cx="792088" cy="260797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55" name="直接连接符 54"/>
                <p:cNvCxnSpPr/>
                <p:nvPr/>
              </p:nvCxnSpPr>
              <p:spPr>
                <a:xfrm>
                  <a:off x="8335441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8172400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>
                  <a:off x="8676456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8513415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/>
              <p:cNvSpPr txBox="1"/>
              <p:nvPr/>
            </p:nvSpPr>
            <p:spPr>
              <a:xfrm>
                <a:off x="7906821" y="5847075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 smtClean="0"/>
                  <a:t>检测变价</a:t>
                </a:r>
                <a:endParaRPr lang="zh-CN" altLang="en-US" sz="1000" dirty="0"/>
              </a:p>
            </p:txBody>
          </p:sp>
        </p:grpSp>
        <p:cxnSp>
          <p:nvCxnSpPr>
            <p:cNvPr id="50" name="曲线连接符 49"/>
            <p:cNvCxnSpPr>
              <a:stCxn id="40" idx="5"/>
              <a:endCxn id="54" idx="1"/>
            </p:cNvCxnSpPr>
            <p:nvPr/>
          </p:nvCxnSpPr>
          <p:spPr>
            <a:xfrm rot="16200000" flipH="1">
              <a:off x="6880135" y="5973419"/>
              <a:ext cx="101089" cy="458039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曲线连接符 50"/>
            <p:cNvCxnSpPr>
              <a:stCxn id="40" idx="7"/>
              <a:endCxn id="61" idx="1"/>
            </p:cNvCxnSpPr>
            <p:nvPr/>
          </p:nvCxnSpPr>
          <p:spPr>
            <a:xfrm rot="5400000" flipH="1" flipV="1">
              <a:off x="6836776" y="5656531"/>
              <a:ext cx="192396" cy="462628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9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Mix Multi Exchange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8560" y="772100"/>
            <a:ext cx="8351912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channel.ExchangeDeclare(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ExchangeType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Fanout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channel.ExchangeDeclare(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"PBS.Exchange.4Log"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ExchangeType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Topic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channel.ExchangeDeclare(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"PBS.Exchange.4Business"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ExchangeType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.Direct,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channel.ExchangeBind(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"PBS.Exchange.4Log"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""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channel.ExchangeBind(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"PBS.Exchange.4Business"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""</a:t>
            </a: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"PBS.Queue.Log"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"PBS.Queue.Business.SearchTax"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"PBS.Queue.Business.CheckChange"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"PBS.Queue.Business.GenPnr"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arguments: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channel.QueueBind(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"PBS.Queue.Log"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"PBS.Exchange.4Log"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"#"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channel.QueueBind(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"PBS.Queue.Business.SearchTax"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"PBS.Exchange.4Business"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"PBS.Queue.Business.SearchTax"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channel.QueueBind(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"PBS.Queue.Business.CheckChange"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"PBS.Exchange.4Business"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"PBS.Queue.Business.CheckChange"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channel.QueueBind(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"PBS.Queue.Business.GenPnr"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"PBS.Exchange.4Business"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"PBS.Queue.Business.GenPnr"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channel.CreateBasicProperties();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properties.Persistent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properties.DeliveryMode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2;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.UTF8.GetBytes(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查税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+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DateTime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.Now);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channel.BasicPublish(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"PBS.Queue.Business.SearchTax"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Sent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PBS.Queue.Business.SearchTax"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.UTF8.GetBytes(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检测变价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+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DateTime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.Now);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channel.BasicPublish(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"PBS.Queue.Business.CheckChange"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Sent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PBS.Queue.Business.CheckChange"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.UTF8.GetBytes(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生成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PNR"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+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DateTime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.Now);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channel.BasicPublish(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"PBS.Queue.Business.GenPnr"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properties,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b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Sent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PBS.Queue.Business.GenPnr"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2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Demo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78" name="TextBox 1077"/>
          <p:cNvSpPr txBox="1"/>
          <p:nvPr/>
        </p:nvSpPr>
        <p:spPr>
          <a:xfrm>
            <a:off x="1331640" y="2780928"/>
            <a:ext cx="6345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 I: </a:t>
            </a:r>
            <a:r>
              <a:rPr lang="zh-CN" altLang="en-US" dirty="0" smtClean="0"/>
              <a:t>演示个活的</a:t>
            </a:r>
            <a:r>
              <a:rPr lang="en-US" altLang="zh-CN" dirty="0" err="1" smtClean="0"/>
              <a:t>WorkQueue</a:t>
            </a:r>
            <a:r>
              <a:rPr lang="zh-CN" altLang="en-US" dirty="0" smtClean="0"/>
              <a:t>的例子，激发思考及引起讨论！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Step II:</a:t>
            </a:r>
            <a:r>
              <a:rPr lang="zh-CN" altLang="en-US" dirty="0" smtClean="0"/>
              <a:t>带着问题进入主题！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4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Mix Multi Exchange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55721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609850"/>
            <a:ext cx="79438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2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889844"/>
            <a:ext cx="734481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官方文档：</a:t>
            </a:r>
          </a:p>
          <a:p>
            <a:r>
              <a:rPr lang="en-US" altLang="zh-CN" sz="1000" dirty="0">
                <a:hlinkClick r:id="rId2"/>
              </a:rPr>
              <a:t>http://www.rabbitmq.com/getstarted.html</a:t>
            </a:r>
            <a:endParaRPr lang="en-US" altLang="zh-CN" sz="1000" dirty="0"/>
          </a:p>
          <a:p>
            <a:r>
              <a:rPr lang="en-US" altLang="zh-CN" sz="1000" dirty="0"/>
              <a:t/>
            </a:r>
            <a:br>
              <a:rPr lang="en-US" altLang="zh-CN" sz="1000" dirty="0"/>
            </a:br>
            <a:endParaRPr lang="en-US" altLang="zh-CN" sz="1000" dirty="0"/>
          </a:p>
          <a:p>
            <a:r>
              <a:rPr lang="en-US" altLang="zh-CN" sz="1000" dirty="0" err="1" smtClean="0"/>
              <a:t>GitHub</a:t>
            </a:r>
            <a:r>
              <a:rPr lang="zh-CN" altLang="en-US" sz="1000" dirty="0" smtClean="0"/>
              <a:t>民间翻译</a:t>
            </a:r>
            <a:r>
              <a:rPr lang="zh-CN" altLang="en-US" sz="1000" dirty="0"/>
              <a:t>：</a:t>
            </a:r>
          </a:p>
          <a:p>
            <a:r>
              <a:rPr lang="en-US" altLang="zh-CN" sz="1000" dirty="0">
                <a:hlinkClick r:id="rId3"/>
              </a:rPr>
              <a:t>http://rabbitmq-into-chinese.readthedocs.org/zh_CN/latest/</a:t>
            </a:r>
            <a:endParaRPr lang="en-US" altLang="zh-CN" sz="1000" dirty="0"/>
          </a:p>
          <a:p>
            <a:r>
              <a:rPr lang="en-US" altLang="zh-CN" sz="1000" dirty="0">
                <a:hlinkClick r:id="rId4"/>
              </a:rPr>
              <a:t>http://rabbitmq.mr-ping.com/zh_CN/latest/</a:t>
            </a:r>
            <a:endParaRPr lang="en-US" altLang="zh-CN" sz="1000" dirty="0"/>
          </a:p>
          <a:p>
            <a:r>
              <a:rPr lang="en-US" altLang="zh-CN" sz="1000" dirty="0">
                <a:hlinkClick r:id="rId5"/>
              </a:rPr>
              <a:t>https://github.com/mr-ping/RabbitMQ_into_Chinese</a:t>
            </a:r>
            <a:endParaRPr lang="en-US" altLang="zh-CN" sz="1000" dirty="0"/>
          </a:p>
          <a:p>
            <a:r>
              <a:rPr lang="en-US" altLang="zh-CN" sz="1000" dirty="0"/>
              <a:t/>
            </a:r>
            <a:br>
              <a:rPr lang="en-US" altLang="zh-CN" sz="1000" dirty="0"/>
            </a:br>
            <a:endParaRPr lang="en-US" altLang="zh-CN" sz="1000" dirty="0"/>
          </a:p>
          <a:p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zh-CN" altLang="en-US" sz="1000" dirty="0" smtClean="0"/>
              <a:t>官方性能：</a:t>
            </a:r>
            <a:endParaRPr lang="en-US" altLang="zh-CN" sz="1000" dirty="0"/>
          </a:p>
          <a:p>
            <a:r>
              <a:rPr lang="en-US" altLang="zh-CN" sz="1000" dirty="0">
                <a:hlinkClick r:id="rId6"/>
              </a:rPr>
              <a:t>http://www.rabbitmq.com/blog/2012/04/17/rabbitmq-performance-measurements-part-1/</a:t>
            </a:r>
            <a:endParaRPr lang="en-US" altLang="zh-CN" sz="1000" dirty="0"/>
          </a:p>
          <a:p>
            <a:r>
              <a:rPr lang="en-US" altLang="zh-CN" sz="1000" dirty="0">
                <a:hlinkClick r:id="rId7"/>
              </a:rPr>
              <a:t>http://www.rabbitmq.com/blog/2012/04/25/rabbitmq-performance-measurements-part-2</a:t>
            </a:r>
            <a:r>
              <a:rPr lang="en-US" altLang="zh-CN" sz="1000" dirty="0" smtClean="0">
                <a:hlinkClick r:id="rId7"/>
              </a:rPr>
              <a:t>/</a:t>
            </a:r>
            <a:endParaRPr lang="en-US" altLang="zh-CN" sz="1000" dirty="0" smtClean="0"/>
          </a:p>
          <a:p>
            <a:endParaRPr lang="en-US" altLang="zh-C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72" y="4805139"/>
            <a:ext cx="14859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47" y="3384665"/>
            <a:ext cx="14287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95" y="3421053"/>
            <a:ext cx="14859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178" y="4674335"/>
            <a:ext cx="15049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4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3848" y="2780928"/>
            <a:ext cx="20810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/>
              <a:t>End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9752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Install windows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容易，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麻烦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76" name="TextBox 1075"/>
          <p:cNvSpPr txBox="1"/>
          <p:nvPr/>
        </p:nvSpPr>
        <p:spPr>
          <a:xfrm>
            <a:off x="539552" y="1052736"/>
            <a:ext cx="78488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在</a:t>
            </a:r>
            <a:r>
              <a:rPr lang="en-US" altLang="zh-CN" sz="1200" dirty="0" smtClean="0"/>
              <a:t>windows</a:t>
            </a:r>
            <a:r>
              <a:rPr lang="zh-CN" altLang="en-US" sz="1200" dirty="0" smtClean="0"/>
              <a:t>上安装：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下载</a:t>
            </a:r>
            <a:r>
              <a:rPr lang="zh-CN" altLang="en-US" sz="1200" dirty="0"/>
              <a:t>并安装 </a:t>
            </a:r>
            <a:r>
              <a:rPr lang="en-US" altLang="zh-CN" sz="1200" dirty="0" err="1" smtClean="0"/>
              <a:t>erlang</a:t>
            </a:r>
            <a:r>
              <a:rPr lang="zh-CN" altLang="en-US" sz="1200" dirty="0" smtClean="0"/>
              <a:t>运行时，</a:t>
            </a:r>
            <a:r>
              <a:rPr lang="zh-CN" altLang="en-US" sz="1200" dirty="0"/>
              <a:t>近</a:t>
            </a:r>
            <a:r>
              <a:rPr lang="en-US" altLang="zh-CN" sz="1200" dirty="0"/>
              <a:t>100M:</a:t>
            </a:r>
          </a:p>
          <a:p>
            <a:r>
              <a:rPr lang="en-US" altLang="zh-CN" sz="1200" dirty="0">
                <a:hlinkClick r:id="rId3"/>
              </a:rPr>
              <a:t>http://www.erlang.org/downloads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下载并安装</a:t>
            </a:r>
            <a:r>
              <a:rPr lang="en-US" altLang="zh-CN" sz="1200" dirty="0" err="1"/>
              <a:t>rabbitmq</a:t>
            </a:r>
            <a:r>
              <a:rPr lang="zh-CN" altLang="en-US" sz="1200" dirty="0"/>
              <a:t>，近</a:t>
            </a:r>
            <a:r>
              <a:rPr lang="en-US" altLang="zh-CN" sz="1200" dirty="0"/>
              <a:t>5M,</a:t>
            </a:r>
          </a:p>
          <a:p>
            <a:r>
              <a:rPr lang="en-US" altLang="zh-CN" sz="1200" dirty="0">
                <a:hlinkClick r:id="rId4"/>
              </a:rPr>
              <a:t>http://</a:t>
            </a:r>
            <a:r>
              <a:rPr lang="en-US" altLang="zh-CN" sz="1200" dirty="0" smtClean="0">
                <a:hlinkClick r:id="rId4"/>
              </a:rPr>
              <a:t>www.rabbitmq.com/install-windows.html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以上两个都可以在这里找到：</a:t>
            </a:r>
            <a:endParaRPr lang="en-US" altLang="zh-CN" sz="1200" dirty="0"/>
          </a:p>
          <a:p>
            <a:r>
              <a:rPr lang="en-US" altLang="zh-CN" sz="1200" dirty="0"/>
              <a:t>\\172.18.21.12\</a:t>
            </a:r>
            <a:r>
              <a:rPr lang="zh-CN" altLang="en-US" sz="1200" dirty="0"/>
              <a:t>技术开发部</a:t>
            </a:r>
            <a:r>
              <a:rPr lang="en-US" altLang="zh-CN" sz="1200" dirty="0"/>
              <a:t>\</a:t>
            </a:r>
            <a:r>
              <a:rPr lang="zh-CN" altLang="en-US" sz="1200" dirty="0"/>
              <a:t>转运站</a:t>
            </a:r>
            <a:r>
              <a:rPr lang="en-US" altLang="zh-CN" sz="1200" dirty="0"/>
              <a:t>\Software\</a:t>
            </a:r>
            <a:r>
              <a:rPr lang="en-US" altLang="zh-CN" sz="1200" dirty="0" err="1"/>
              <a:t>RabbitMQ</a:t>
            </a:r>
            <a:endParaRPr lang="en-US" altLang="zh-CN" sz="1200" dirty="0"/>
          </a:p>
          <a:p>
            <a:r>
              <a:rPr lang="en-US" altLang="zh-CN" sz="1200" dirty="0"/>
              <a:t/>
            </a:r>
            <a:br>
              <a:rPr lang="en-US" altLang="zh-CN" sz="1200" dirty="0"/>
            </a:br>
            <a:endParaRPr lang="en-US" altLang="zh-CN" sz="1200" dirty="0"/>
          </a:p>
          <a:p>
            <a:r>
              <a:rPr lang="zh-CN" altLang="en-US" sz="1200" dirty="0"/>
              <a:t>装好后</a:t>
            </a:r>
            <a:r>
              <a:rPr lang="en-US" altLang="zh-CN" sz="1200" dirty="0"/>
              <a:t>:</a:t>
            </a:r>
          </a:p>
          <a:p>
            <a:r>
              <a:rPr lang="zh-CN" altLang="en-US" sz="1200" dirty="0"/>
              <a:t>在菜单里可以看到，</a:t>
            </a:r>
            <a:r>
              <a:rPr lang="en-US" altLang="zh-CN" sz="1200" dirty="0" err="1"/>
              <a:t>reinstall,start,stop</a:t>
            </a:r>
            <a:r>
              <a:rPr lang="zh-CN" altLang="en-US" sz="1200" dirty="0"/>
              <a:t>，有个菜单点击后进入</a:t>
            </a:r>
            <a:r>
              <a:rPr lang="en-US" altLang="zh-CN" sz="1200" dirty="0" err="1"/>
              <a:t>cmd</a:t>
            </a:r>
            <a:r>
              <a:rPr lang="zh-CN" altLang="en-US" sz="1200" dirty="0"/>
              <a:t>，可以执行命令。</a:t>
            </a:r>
          </a:p>
          <a:p>
            <a:r>
              <a:rPr lang="zh-CN" altLang="en-US" sz="1200" dirty="0"/>
              <a:t>如：启动插件</a:t>
            </a:r>
            <a:r>
              <a:rPr lang="en-US" altLang="zh-CN" sz="1200" dirty="0"/>
              <a:t>UI: </a:t>
            </a:r>
            <a:r>
              <a:rPr lang="en-US" altLang="zh-CN" sz="1200" dirty="0" err="1"/>
              <a:t>rabbitmq</a:t>
            </a:r>
            <a:r>
              <a:rPr lang="en-US" altLang="zh-CN" sz="1200" dirty="0"/>
              <a:t>-plugins enable </a:t>
            </a:r>
            <a:r>
              <a:rPr lang="en-US" altLang="zh-CN" sz="1200" dirty="0" err="1"/>
              <a:t>rabbitmq_management</a:t>
            </a:r>
            <a:endParaRPr lang="en-US" altLang="zh-CN" sz="1200" dirty="0"/>
          </a:p>
          <a:p>
            <a:r>
              <a:rPr lang="zh-CN" altLang="en-US" sz="1200" dirty="0"/>
              <a:t>然后就可以用</a:t>
            </a:r>
            <a:r>
              <a:rPr lang="en-US" altLang="zh-CN" sz="1200" dirty="0">
                <a:hlinkClick r:id="rId5"/>
              </a:rPr>
              <a:t>http://localhost:15672/</a:t>
            </a:r>
            <a:r>
              <a:rPr lang="zh-CN" altLang="en-US" sz="1200" dirty="0"/>
              <a:t>访问了。</a:t>
            </a:r>
          </a:p>
          <a:p>
            <a:endParaRPr lang="zh-CN" altLang="en-US" sz="1200" dirty="0"/>
          </a:p>
        </p:txBody>
      </p:sp>
      <p:pic>
        <p:nvPicPr>
          <p:cNvPr id="1077" name="Picture 16" descr="C:\Users\yfliu\AppData\Local\YNote\data\64049027@163.com\89296b95d7344768ada115e2cdf6377c\clipboar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65" y="4365104"/>
            <a:ext cx="31623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6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Install windows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容易，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麻烦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2" y="180975"/>
            <a:ext cx="8978894" cy="635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2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Summary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http://www.rabbitmq.com/img/tutorials/python-one-over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2" y="908720"/>
            <a:ext cx="27432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rabbitmq.com/img/tutorials/prefetch-cou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93" y="931615"/>
            <a:ext cx="373380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abbitmq.com/img/tutorials/python-three-over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0" y="2420888"/>
            <a:ext cx="31337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abbitmq.com/img/tutorials/python-fou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466" y="2400697"/>
            <a:ext cx="4000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rabbitmq.com/img/tutorials/python-fiv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25144"/>
            <a:ext cx="40100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3" name="组合 1072"/>
          <p:cNvGrpSpPr/>
          <p:nvPr/>
        </p:nvGrpSpPr>
        <p:grpSpPr>
          <a:xfrm>
            <a:off x="4581897" y="4695595"/>
            <a:ext cx="4017962" cy="1687787"/>
            <a:chOff x="4581897" y="4695595"/>
            <a:chExt cx="4017962" cy="1687787"/>
          </a:xfrm>
        </p:grpSpPr>
        <p:sp>
          <p:nvSpPr>
            <p:cNvPr id="104" name="TextBox 103"/>
            <p:cNvSpPr txBox="1"/>
            <p:nvPr/>
          </p:nvSpPr>
          <p:spPr>
            <a:xfrm>
              <a:off x="6105142" y="4695595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</a:rPr>
                <a:t>type=topic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581897" y="5369668"/>
              <a:ext cx="422151" cy="292343"/>
            </a:xfrm>
            <a:prstGeom prst="ellipse">
              <a:avLst/>
            </a:prstGeom>
            <a:solidFill>
              <a:srgbClr val="00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436096" y="5369668"/>
              <a:ext cx="449213" cy="292344"/>
            </a:xfrm>
            <a:prstGeom prst="ellipse">
              <a:avLst/>
            </a:prstGeom>
            <a:solidFill>
              <a:srgbClr val="3333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4" idx="6"/>
              <a:endCxn id="26" idx="2"/>
            </p:cNvCxnSpPr>
            <p:nvPr/>
          </p:nvCxnSpPr>
          <p:spPr>
            <a:xfrm>
              <a:off x="5004048" y="5515840"/>
              <a:ext cx="432048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6346254" y="4941931"/>
              <a:ext cx="385986" cy="260797"/>
            </a:xfrm>
            <a:prstGeom prst="ellipse">
              <a:avLst/>
            </a:prstGeom>
            <a:solidFill>
              <a:srgbClr val="3333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6372200" y="5949280"/>
              <a:ext cx="385986" cy="237378"/>
            </a:xfrm>
            <a:prstGeom prst="ellipse">
              <a:avLst/>
            </a:prstGeom>
            <a:solidFill>
              <a:srgbClr val="3333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cxnSp>
          <p:nvCxnSpPr>
            <p:cNvPr id="35" name="曲线连接符 34"/>
            <p:cNvCxnSpPr>
              <a:stCxn id="26" idx="5"/>
              <a:endCxn id="32" idx="2"/>
            </p:cNvCxnSpPr>
            <p:nvPr/>
          </p:nvCxnSpPr>
          <p:spPr>
            <a:xfrm rot="16200000" flipH="1">
              <a:off x="5871476" y="5567245"/>
              <a:ext cx="448770" cy="55267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曲线连接符 37"/>
            <p:cNvCxnSpPr>
              <a:stCxn id="26" idx="7"/>
              <a:endCxn id="30" idx="2"/>
            </p:cNvCxnSpPr>
            <p:nvPr/>
          </p:nvCxnSpPr>
          <p:spPr>
            <a:xfrm rot="5400000" flipH="1" flipV="1">
              <a:off x="5912813" y="4979041"/>
              <a:ext cx="340151" cy="526731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7092280" y="4941931"/>
              <a:ext cx="792088" cy="260797"/>
              <a:chOff x="8028384" y="4896395"/>
              <a:chExt cx="792088" cy="260797"/>
            </a:xfrm>
            <a:solidFill>
              <a:srgbClr val="FF0000"/>
            </a:solidFill>
          </p:grpSpPr>
          <p:sp>
            <p:nvSpPr>
              <p:cNvPr id="40" name="矩形 39"/>
              <p:cNvSpPr/>
              <p:nvPr/>
            </p:nvSpPr>
            <p:spPr>
              <a:xfrm>
                <a:off x="8028384" y="4896395"/>
                <a:ext cx="792088" cy="260797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8335441" y="4896395"/>
                <a:ext cx="0" cy="2607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8172400" y="4896395"/>
                <a:ext cx="0" cy="2607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8676456" y="4896395"/>
                <a:ext cx="0" cy="2607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8513415" y="4896395"/>
                <a:ext cx="0" cy="2607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箭头连接符 43"/>
            <p:cNvCxnSpPr>
              <a:stCxn id="30" idx="6"/>
              <a:endCxn id="40" idx="1"/>
            </p:cNvCxnSpPr>
            <p:nvPr/>
          </p:nvCxnSpPr>
          <p:spPr>
            <a:xfrm>
              <a:off x="6732240" y="5072330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9" name="TextBox 1058"/>
            <p:cNvSpPr txBox="1"/>
            <p:nvPr/>
          </p:nvSpPr>
          <p:spPr>
            <a:xfrm>
              <a:off x="5221706" y="5127103"/>
              <a:ext cx="8451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</a:rPr>
                <a:t>type=</a:t>
              </a:r>
              <a:r>
                <a:rPr lang="en-US" altLang="zh-CN" sz="1000" dirty="0" err="1" smtClean="0">
                  <a:solidFill>
                    <a:srgbClr val="FF0000"/>
                  </a:solidFill>
                </a:rPr>
                <a:t>fanout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884368" y="4941816"/>
              <a:ext cx="5854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Logging</a:t>
              </a:r>
              <a:endParaRPr lang="zh-CN" altLang="en-US" sz="1000" dirty="0"/>
            </a:p>
          </p:txBody>
        </p:sp>
        <p:grpSp>
          <p:nvGrpSpPr>
            <p:cNvPr id="1065" name="组合 1064"/>
            <p:cNvGrpSpPr/>
            <p:nvPr/>
          </p:nvGrpSpPr>
          <p:grpSpPr>
            <a:xfrm>
              <a:off x="7164288" y="5661248"/>
              <a:ext cx="1374437" cy="260797"/>
              <a:chOff x="7164288" y="5832499"/>
              <a:chExt cx="1374437" cy="260797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7164288" y="5832499"/>
                <a:ext cx="792088" cy="260797"/>
                <a:chOff x="8028384" y="4896395"/>
                <a:chExt cx="792088" cy="260797"/>
              </a:xfrm>
              <a:solidFill>
                <a:srgbClr val="FF0000"/>
              </a:solidFill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8028384" y="4896395"/>
                  <a:ext cx="792088" cy="260797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57" name="直接连接符 56"/>
                <p:cNvCxnSpPr/>
                <p:nvPr/>
              </p:nvCxnSpPr>
              <p:spPr>
                <a:xfrm>
                  <a:off x="8335441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8172400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>
                  <a:off x="8676456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8513415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7906821" y="5847075"/>
                <a:ext cx="6319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Business</a:t>
                </a:r>
                <a:endParaRPr lang="zh-CN" altLang="en-US" sz="1000" dirty="0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6177048" y="5703059"/>
              <a:ext cx="7841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type=direct</a:t>
              </a:r>
              <a:endParaRPr lang="zh-CN" altLang="en-US" sz="1000" dirty="0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7159699" y="6122585"/>
              <a:ext cx="1440160" cy="260797"/>
              <a:chOff x="7164288" y="5832499"/>
              <a:chExt cx="1440160" cy="260797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7164288" y="5832499"/>
                <a:ext cx="792088" cy="260797"/>
                <a:chOff x="8028384" y="4896395"/>
                <a:chExt cx="792088" cy="260797"/>
              </a:xfrm>
              <a:solidFill>
                <a:srgbClr val="FF0000"/>
              </a:solidFill>
            </p:grpSpPr>
            <p:sp>
              <p:nvSpPr>
                <p:cNvPr id="115" name="矩形 114"/>
                <p:cNvSpPr/>
                <p:nvPr/>
              </p:nvSpPr>
              <p:spPr>
                <a:xfrm>
                  <a:off x="8028384" y="4896395"/>
                  <a:ext cx="792088" cy="260797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8335441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8172400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8676456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8513415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TextBox 113"/>
              <p:cNvSpPr txBox="1"/>
              <p:nvPr/>
            </p:nvSpPr>
            <p:spPr>
              <a:xfrm>
                <a:off x="7906821" y="5847075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Business2</a:t>
                </a:r>
                <a:endParaRPr lang="zh-CN" altLang="en-US" sz="1000" dirty="0"/>
              </a:p>
            </p:txBody>
          </p:sp>
        </p:grpSp>
        <p:cxnSp>
          <p:nvCxnSpPr>
            <p:cNvPr id="1067" name="曲线连接符 1066"/>
            <p:cNvCxnSpPr>
              <a:stCxn id="32" idx="5"/>
              <a:endCxn id="115" idx="1"/>
            </p:cNvCxnSpPr>
            <p:nvPr/>
          </p:nvCxnSpPr>
          <p:spPr>
            <a:xfrm rot="16200000" flipH="1">
              <a:off x="6880135" y="5973419"/>
              <a:ext cx="101089" cy="458039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曲线连接符 1071"/>
            <p:cNvCxnSpPr>
              <a:stCxn id="32" idx="7"/>
              <a:endCxn id="56" idx="1"/>
            </p:cNvCxnSpPr>
            <p:nvPr/>
          </p:nvCxnSpPr>
          <p:spPr>
            <a:xfrm rot="5400000" flipH="1" flipV="1">
              <a:off x="6836776" y="5656531"/>
              <a:ext cx="192396" cy="462628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31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常用接口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9681" y="739145"/>
            <a:ext cx="8356775" cy="5786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System;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System.Collections.Generic;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namespace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RabbitMQ.Client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public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interface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IModel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IDisposable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发布消息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BasicPublish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exchange,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routingKey,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IBasicProperties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basicProperties,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byte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[]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endParaRPr kumimoji="0" lang="en-US" altLang="zh-CN" sz="1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endParaRPr kumimoji="0" lang="en-US" altLang="zh-CN" sz="1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lang="zh-CN" altLang="zh-CN" sz="1000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//消费消息</a:t>
            </a: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lang="zh-CN" altLang="zh-CN" sz="1000" dirty="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b="1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BasicConsume</a:t>
            </a: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lang="zh-CN" altLang="zh-CN" sz="1000" dirty="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queue,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dirty="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noAck,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dirty="0">
                <a:solidFill>
                  <a:srgbClr val="2B91AF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IBasicConsumer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consumer)</a:t>
            </a:r>
            <a:r>
              <a:rPr lang="zh-CN" altLang="zh-CN" sz="1000" dirty="0" smtClean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;</a:t>
            </a:r>
            <a:endParaRPr lang="en-US" altLang="zh-CN" sz="1000" dirty="0" smtClean="0">
              <a:solidFill>
                <a:srgbClr val="000000"/>
              </a:solidFill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lang="zh-CN" altLang="en-US" sz="1000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创建</a:t>
            </a:r>
            <a: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交换机</a:t>
            </a:r>
            <a:r>
              <a:rPr kumimoji="0" lang="zh-CN" altLang="en-US" sz="1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，如果存在则忽略，如果参数不同则报错</a:t>
            </a:r>
            <a: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ExchangeDeclare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exchange,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type,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durable);</a:t>
            </a:r>
            <a:endParaRPr kumimoji="0" lang="en-US" altLang="zh-CN" sz="1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lang="zh-CN" altLang="en-US" sz="1000" dirty="0" smtClean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创建队列，</a:t>
            </a:r>
            <a:r>
              <a:rPr lang="zh-CN" altLang="en-US" sz="1000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如果存在则忽略，如果参数不同则报错</a:t>
            </a:r>
            <a: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QueueDeclareOk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QueueDeclare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queue,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durable,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exclusive,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autoDelete,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IDictionary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&lt;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object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&gt;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arguments);</a:t>
            </a:r>
            <a:b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endParaRPr kumimoji="0" lang="en-US" altLang="zh-CN" sz="1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绑定</a:t>
            </a:r>
            <a:r>
              <a:rPr kumimoji="0" lang="zh-CN" altLang="en-US" sz="1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交换机与队列</a:t>
            </a:r>
            <a: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QueueBind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queue,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exchange,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routingKey);</a:t>
            </a:r>
            <a:b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endParaRPr kumimoji="0" lang="en-US" altLang="zh-CN" sz="1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//QOS</a:t>
            </a:r>
            <a: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，最大只保持几个在线</a:t>
            </a:r>
            <a: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BasicQos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uint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prefetchSize,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ushort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prefetchCount,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global);</a:t>
            </a:r>
            <a:b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endParaRPr kumimoji="0" lang="en-US" altLang="zh-CN" sz="1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消息回执，收到消息并处理完后告知队列如果没收到原消息就处于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UnAck</a:t>
            </a:r>
            <a: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状态</a:t>
            </a:r>
            <a: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BasicAck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ulong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deliveryTag,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multiple);</a:t>
            </a:r>
            <a:endParaRPr kumimoji="0" lang="en-US" altLang="zh-CN" sz="1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lang="zh-CN" altLang="zh-CN" sz="1000" b="1" dirty="0" smtClean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lang="zh-CN" altLang="en-US" sz="1000" b="1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更多请自行研究，此处只列出了常用的几</a:t>
            </a:r>
            <a:r>
              <a:rPr lang="zh-CN" altLang="en-US" sz="1000" b="1" dirty="0" smtClean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个</a:t>
            </a:r>
            <a:endParaRPr lang="en-US" altLang="zh-CN" sz="1000" b="1" dirty="0" smtClean="0">
              <a:solidFill>
                <a:srgbClr val="008000"/>
              </a:solidFill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5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 "Hello World!"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http://www.rabbitmq.com/img/tutorials/python-one-over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85" y="2823948"/>
            <a:ext cx="27432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1259468"/>
            <a:ext cx="388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simplest thing that does something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5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 "Hello World!"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7504" y="1124744"/>
            <a:ext cx="396044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System;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en-US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RabbitMQ.Client;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System.Text;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static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Main()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HostName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"localhost"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factory.CreateConnection())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connection.CreateModel())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QueueDeclare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"hello"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"Hello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World!"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.UTF8.GetBytes(message);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BasicPublish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(exchange: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"hello"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basicProperties: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{0}"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[enter]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exit."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.ReadLine();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55976" y="1052736"/>
            <a:ext cx="4572000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RabbitMQ.Client;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en-US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RabbitMQ.Client.Events;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System;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System.Text;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Receive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static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Main()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ConnectionFactory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HostName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"localhost"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factory.CreateConnection())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connection.CreateModel())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"hello"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EventingBasicConsumer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(channel);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consumer.Received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+=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(model,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ea)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=&gt;</a:t>
            </a:r>
            <a:b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ea.Body;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.UTF8.GetString(body);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Received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{0}"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message);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BasicConsume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(queue: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"hello"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noAck: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         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[enter]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exit."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    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.ReadLine();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5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 Work queues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259468"/>
            <a:ext cx="329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Distributing tasks among workers</a:t>
            </a:r>
            <a:endParaRPr lang="zh-CN" altLang="en-US" dirty="0"/>
          </a:p>
        </p:txBody>
      </p:sp>
      <p:pic>
        <p:nvPicPr>
          <p:cNvPr id="6" name="Picture 6" descr="http://www.rabbitmq.com/img/tutorials/prefetch-cou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57313"/>
            <a:ext cx="373380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01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394</Words>
  <Application>Microsoft Office PowerPoint</Application>
  <PresentationFormat>全屏显示(4:3)</PresentationFormat>
  <Paragraphs>138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vgsq古松青(深圳)</dc:creator>
  <cp:lastModifiedBy>vlyf柳永法(深圳)</cp:lastModifiedBy>
  <cp:revision>126</cp:revision>
  <dcterms:created xsi:type="dcterms:W3CDTF">2015-01-04T09:38:10Z</dcterms:created>
  <dcterms:modified xsi:type="dcterms:W3CDTF">2016-03-25T13:42:32Z</dcterms:modified>
</cp:coreProperties>
</file>